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36" r:id="rId5"/>
    <p:sldId id="259" r:id="rId6"/>
    <p:sldId id="274" r:id="rId7"/>
    <p:sldId id="352" r:id="rId8"/>
    <p:sldId id="269" r:id="rId9"/>
    <p:sldId id="266" r:id="rId10"/>
    <p:sldId id="257" r:id="rId11"/>
    <p:sldId id="268" r:id="rId12"/>
    <p:sldId id="260" r:id="rId13"/>
    <p:sldId id="275" r:id="rId14"/>
    <p:sldId id="339" r:id="rId15"/>
    <p:sldId id="338" r:id="rId16"/>
    <p:sldId id="344" r:id="rId17"/>
    <p:sldId id="353" r:id="rId18"/>
    <p:sldId id="261" r:id="rId19"/>
    <p:sldId id="270" r:id="rId20"/>
    <p:sldId id="355" r:id="rId21"/>
    <p:sldId id="310" r:id="rId22"/>
    <p:sldId id="356" r:id="rId23"/>
    <p:sldId id="357" r:id="rId24"/>
    <p:sldId id="265" r:id="rId25"/>
    <p:sldId id="258" r:id="rId26"/>
    <p:sldId id="320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Felipe Pérez Tovar" initials="DT" lastIdx="4" clrIdx="0">
    <p:extLst>
      <p:ext uri="{19B8F6BF-5375-455C-9EA6-DF929625EA0E}">
        <p15:presenceInfo xmlns:p15="http://schemas.microsoft.com/office/powerpoint/2012/main" userId="S::davidperez@presidencia.gov.co::2b294724-3df1-40c0-97a4-2647ce5d8bd9" providerId="AD"/>
      </p:ext>
    </p:extLst>
  </p:cmAuthor>
  <p:cmAuthor id="2" name="Claudia Marcela Pinzón Casallas" initials="CC" lastIdx="15" clrIdx="1">
    <p:extLst>
      <p:ext uri="{19B8F6BF-5375-455C-9EA6-DF929625EA0E}">
        <p15:presenceInfo xmlns:p15="http://schemas.microsoft.com/office/powerpoint/2012/main" userId="S::claudiapinzon@presidencia.gov.co::682694ba-fea2-428f-b425-d070c3d2b5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B050"/>
    <a:srgbClr val="F8A914"/>
    <a:srgbClr val="FFCC61"/>
    <a:srgbClr val="33CC33"/>
    <a:srgbClr val="007BB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FA483-EB94-EA44-DF93-D13CD11FFAA4}" v="260" dt="2021-09-30T17:54:52.630"/>
    <p1510:client id="{6A3B1C13-091E-4F7A-8B22-8F85CAED5657}" v="1" dt="2021-09-14T17:36:54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0" autoAdjust="0"/>
    <p:restoredTop sz="92344" autoAdjust="0"/>
  </p:normalViewPr>
  <p:slideViewPr>
    <p:cSldViewPr snapToGrid="0">
      <p:cViewPr varScale="1">
        <p:scale>
          <a:sx n="76" d="100"/>
          <a:sy n="76" d="100"/>
        </p:scale>
        <p:origin x="768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BF08B-462F-594F-944E-81DEB8C5DB98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5EB6-FAE0-714F-BFBC-E68DFE27A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829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63581-8287-4C3D-8A63-5C90FA0E914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06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63581-8287-4C3D-8A63-5C90FA0E914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09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TT Norms Heavy" panose="02000503030000020004"/>
              </a:rPr>
              <a:t>Estos tres valores suman $5.988 millones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TT Norms Heavy" panose="02000503030000020004"/>
              </a:rPr>
              <a:t>Revisar la suma de arriba </a:t>
            </a:r>
            <a:r>
              <a:rPr lang="es-CO" sz="1200" dirty="0">
                <a:latin typeface="TT Norms Heavy" panose="02000503030000020004"/>
                <a:sym typeface="Wingdings" pitchFamily="2" charset="2"/>
              </a:rPr>
              <a:t></a:t>
            </a:r>
            <a:endParaRPr lang="es-CO" sz="1200" dirty="0">
              <a:latin typeface="TT Norms Heavy" panose="020005030300000200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5EB6-FAE0-714F-BFBC-E68DFE27AA7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179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Solo veo 7 programas?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5EB6-FAE0-714F-BFBC-E68DFE27AA7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890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Faltan fechas en DPS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5EB6-FAE0-714F-BFBC-E68DFE27AA70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566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5EB6-FAE0-714F-BFBC-E68DFE27AA70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394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5EB6-FAE0-714F-BFBC-E68DFE27AA70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44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5EB6-FAE0-714F-BFBC-E68DFE27AA70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6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5EB6-FAE0-714F-BFBC-E68DFE27AA70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80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D684E-F2CA-45F4-BAFD-B56B0BDCD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3E63A-4094-4D2A-9BAF-BA84450A6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C9BABA-0168-4901-8609-43617FD5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0BB4C-A6EA-4B12-944B-908E3A68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AC2DD-9DC7-433E-BE9E-A45D1D31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759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5E072-C3FC-4A71-ADAB-4180A4C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D57ED4-53AF-4D04-BD5B-AA86F43CE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1574C-4B13-4534-9ADC-40A387D8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5B057D-B853-4B73-B7AB-1B3E3BE4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5774A1-1E23-446B-BC29-1E915BBC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739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98D7FB-7D5F-45FC-90A7-849F974CC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B30862-41FE-4496-85AA-4441ABF11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2B0D76-2C25-4DD0-94DA-749FB693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0066EC-2F3C-477A-B5C2-2864F943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E5B7EA-2D45-46AB-B97B-E710F333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068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61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4F456-28EB-4C74-B832-27D5E87B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8EF209-3C64-41FC-95C4-D75049E0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9E888A-12F5-4555-8730-C14DC18B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A8EF8-6988-47FF-B4B2-4B60F6D8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E99154-0D02-483F-B1E0-E792280F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275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66CCB-F329-4C7A-A6BC-F628C2EF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F454AC-7EBB-45B3-AE9A-25DE72915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666DE-F31B-4178-8103-D50832FF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F3D8D-FDF9-46E8-B5A8-9FCE6285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C55D6-9ACE-4A3A-9F91-995A680D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426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06D44-3B5D-4E15-8260-96A18AE5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BC32AE-B98F-4122-B04C-075413DE8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0898E-F583-4664-AA18-1EE00991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CE2EEE-06F3-47F1-A241-2AC67C78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763F15-2AEA-4232-AC96-D91336C3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AE154B-3E79-4108-AF2E-9666D71E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849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226BF-EA61-4E67-B800-37E52963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687CB3-33D3-4AF7-A10E-4B93FEB91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C203EB-B304-42F6-80B6-80F1C3CFB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145DFA-E0AA-414B-AB2A-DB1F10B5A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207E28-8149-41A5-863C-2C0B59194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EB77855-FD29-4355-AD3E-F12051E9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C6D267-BB8F-4B91-9098-4862C477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AF3D20-FBEA-4C2D-8CDD-D9894990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92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F3E2D-5E17-4741-884D-C72C7E75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52A535-353D-4346-BABA-3BA98320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6EE784-94D3-4867-AB5C-74F30762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6CC2B3-8CDD-4F7E-9880-3C98C0E8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78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B3D989-8B7C-4393-BCC5-1C9C55AB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4E6208-B103-4BDB-BC03-53D7DA6B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F39CDF-BBB6-4D15-A904-8E16ACA3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0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6AF8D-61A3-40B8-B4EB-A113C3C81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5948D2-EBBD-45E0-B445-41394BBE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AAF50A-1AA3-491C-9055-4528755BD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725CB7-B596-4458-BCC5-7E7BBE79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377CEF-8DBD-413B-B4BE-BD1C4716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4DD6C8-37B8-4CDE-9424-023E18F2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352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C7447-55D9-4706-AE7D-9A8E749D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DC2A29-944D-47CC-9CD1-A9446102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F0F-AFCE-44AE-849F-56796FE85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C68202-C261-4909-9899-4FBD224B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F6D6B9-D3FF-478C-961A-D7043A4C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B6114F-AEBF-425B-888F-35AFC3B4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15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99C8CA-0806-4E62-AF61-13D46B8D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424DB6-0555-4E3B-BEAC-F9CA8226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92B4DF-C4BB-4E78-9AA1-9589003A1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88C3-64E8-4C17-87C6-81B0022F9A0C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1328B-1887-41E8-97D2-0DF98247B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CC5CC3-7CA4-4022-A6EF-B66DE30D0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47DA-74B2-4790-8C51-67B42338A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005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svg"/><Relationship Id="rId4" Type="http://schemas.openxmlformats.org/officeDocument/2006/relationships/image" Target="../media/image1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emf"/><Relationship Id="rId5" Type="http://schemas.openxmlformats.org/officeDocument/2006/relationships/image" Target="../media/image84.png"/><Relationship Id="rId4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16" Type="http://schemas.openxmlformats.org/officeDocument/2006/relationships/image" Target="../media/image16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77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2" Type="http://schemas.openxmlformats.org/officeDocument/2006/relationships/image" Target="../media/image82.png"/><Relationship Id="rId16" Type="http://schemas.openxmlformats.org/officeDocument/2006/relationships/image" Target="../media/image9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jpeg"/><Relationship Id="rId7" Type="http://schemas.openxmlformats.org/officeDocument/2006/relationships/image" Target="../media/image82.png"/><Relationship Id="rId12" Type="http://schemas.openxmlformats.org/officeDocument/2006/relationships/image" Target="../media/image10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svg"/><Relationship Id="rId11" Type="http://schemas.openxmlformats.org/officeDocument/2006/relationships/image" Target="../media/image105.png"/><Relationship Id="rId5" Type="http://schemas.openxmlformats.org/officeDocument/2006/relationships/image" Target="../media/image100.png"/><Relationship Id="rId10" Type="http://schemas.openxmlformats.org/officeDocument/2006/relationships/image" Target="../media/image104.jpeg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svg"/><Relationship Id="rId5" Type="http://schemas.openxmlformats.org/officeDocument/2006/relationships/image" Target="../media/image108.png"/><Relationship Id="rId10" Type="http://schemas.openxmlformats.org/officeDocument/2006/relationships/image" Target="../media/image86.svg"/><Relationship Id="rId4" Type="http://schemas.openxmlformats.org/officeDocument/2006/relationships/image" Target="../media/image84.png"/><Relationship Id="rId9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svg"/><Relationship Id="rId4" Type="http://schemas.openxmlformats.org/officeDocument/2006/relationships/image" Target="../media/image1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88.svg"/><Relationship Id="rId4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QUINDIO IMAGENES">
            <a:extLst>
              <a:ext uri="{FF2B5EF4-FFF2-40B4-BE49-F238E27FC236}">
                <a16:creationId xmlns:a16="http://schemas.microsoft.com/office/drawing/2014/main" id="{43EA243F-8D83-48D8-8B8F-CC48CC7E1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2"/>
          <a:stretch/>
        </p:blipFill>
        <p:spPr bwMode="auto">
          <a:xfrm>
            <a:off x="0" y="839544"/>
            <a:ext cx="10715625" cy="60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" name="Rectángulo 507">
            <a:extLst>
              <a:ext uri="{FF2B5EF4-FFF2-40B4-BE49-F238E27FC236}">
                <a16:creationId xmlns:a16="http://schemas.microsoft.com/office/drawing/2014/main" id="{976C8293-1127-45A4-9A9F-D81CF7DB3614}"/>
              </a:ext>
            </a:extLst>
          </p:cNvPr>
          <p:cNvSpPr/>
          <p:nvPr/>
        </p:nvSpPr>
        <p:spPr>
          <a:xfrm>
            <a:off x="0" y="-6162"/>
            <a:ext cx="12192000" cy="845706"/>
          </a:xfrm>
          <a:prstGeom prst="rect">
            <a:avLst/>
          </a:prstGeom>
          <a:solidFill>
            <a:srgbClr val="008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09" name="Imagen 50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F6D61BB-50A8-4FE3-9B38-CFE5C1F4F5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84" y="113523"/>
            <a:ext cx="3274716" cy="550347"/>
          </a:xfrm>
          <a:prstGeom prst="rect">
            <a:avLst/>
          </a:prstGeom>
        </p:spPr>
      </p:pic>
      <p:sp>
        <p:nvSpPr>
          <p:cNvPr id="510" name="Rectángulo 509">
            <a:extLst>
              <a:ext uri="{FF2B5EF4-FFF2-40B4-BE49-F238E27FC236}">
                <a16:creationId xmlns:a16="http://schemas.microsoft.com/office/drawing/2014/main" id="{AFD97BB2-0211-4602-90C7-F585E6098AFD}"/>
              </a:ext>
            </a:extLst>
          </p:cNvPr>
          <p:cNvSpPr/>
          <p:nvPr/>
        </p:nvSpPr>
        <p:spPr>
          <a:xfrm>
            <a:off x="580517" y="215241"/>
            <a:ext cx="4609622" cy="503935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l" defTabSz="554492"/>
            <a:r>
              <a:rPr lang="es-ES" sz="291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Work Sans" pitchFamily="2" charset="77"/>
                <a:cs typeface="Arial" panose="020B0604020202020204" pitchFamily="34" charset="0"/>
              </a:rPr>
              <a:t>DEPARTAMENTO DE QUINDÍO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4A73FF4-F647-4439-BFBA-5126466E29D3}"/>
              </a:ext>
            </a:extLst>
          </p:cNvPr>
          <p:cNvSpPr/>
          <p:nvPr/>
        </p:nvSpPr>
        <p:spPr>
          <a:xfrm>
            <a:off x="4867422" y="839544"/>
            <a:ext cx="7324578" cy="6018456"/>
          </a:xfrm>
          <a:prstGeom prst="rect">
            <a:avLst/>
          </a:prstGeom>
          <a:gradFill>
            <a:gsLst>
              <a:gs pos="0">
                <a:srgbClr val="289F3D">
                  <a:alpha val="0"/>
                </a:srgbClr>
              </a:gs>
              <a:gs pos="32000">
                <a:srgbClr val="289F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70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FA6B004-E75B-4E9C-BD3B-765451419C69}"/>
              </a:ext>
            </a:extLst>
          </p:cNvPr>
          <p:cNvSpPr/>
          <p:nvPr/>
        </p:nvSpPr>
        <p:spPr>
          <a:xfrm>
            <a:off x="0" y="3987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solidFill>
                <a:srgbClr val="00B05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9A9CB81-80A3-4698-AFB8-EAD9DA85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6" t="7519" r="62148" b="69601"/>
          <a:stretch/>
        </p:blipFill>
        <p:spPr>
          <a:xfrm>
            <a:off x="136895" y="103039"/>
            <a:ext cx="1525893" cy="15691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B608C8-ACB2-4B6D-8BE0-53433CD04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6" t="7519" r="62148" b="69601"/>
          <a:stretch/>
        </p:blipFill>
        <p:spPr>
          <a:xfrm rot="10800000">
            <a:off x="3300536" y="199268"/>
            <a:ext cx="1525893" cy="15691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1069517" y="438699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246768" y="2003767"/>
            <a:ext cx="2671429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TRANSPORTE</a:t>
            </a:r>
          </a:p>
        </p:txBody>
      </p: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812C6775-9B34-4DA1-ABA8-5FBAF15FC815}"/>
              </a:ext>
            </a:extLst>
          </p:cNvPr>
          <p:cNvGrpSpPr/>
          <p:nvPr/>
        </p:nvGrpSpPr>
        <p:grpSpPr>
          <a:xfrm>
            <a:off x="4991695" y="1158891"/>
            <a:ext cx="2320633" cy="1144369"/>
            <a:chOff x="492759" y="2561997"/>
            <a:chExt cx="2320633" cy="1144369"/>
          </a:xfrm>
        </p:grpSpPr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5606E06B-F6A3-469B-824D-65950973F421}"/>
                </a:ext>
              </a:extLst>
            </p:cNvPr>
            <p:cNvGrpSpPr/>
            <p:nvPr/>
          </p:nvGrpSpPr>
          <p:grpSpPr>
            <a:xfrm>
              <a:off x="492759" y="2561997"/>
              <a:ext cx="2320633" cy="557788"/>
              <a:chOff x="492758" y="2476869"/>
              <a:chExt cx="3247027" cy="923332"/>
            </a:xfrm>
          </p:grpSpPr>
          <p:pic>
            <p:nvPicPr>
              <p:cNvPr id="131" name="Imagen 130">
                <a:extLst>
                  <a:ext uri="{FF2B5EF4-FFF2-40B4-BE49-F238E27FC236}">
                    <a16:creationId xmlns:a16="http://schemas.microsoft.com/office/drawing/2014/main" id="{CBF32D4F-2F4F-4320-B3D8-7B3770E74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492758" y="2476869"/>
                <a:ext cx="3247027" cy="923332"/>
              </a:xfrm>
              <a:prstGeom prst="rect">
                <a:avLst/>
              </a:prstGeom>
            </p:spPr>
          </p:pic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id="{276A5286-BEA3-4488-8024-136E0E7493A0}"/>
                  </a:ext>
                </a:extLst>
              </p:cNvPr>
              <p:cNvSpPr txBox="1"/>
              <p:nvPr/>
            </p:nvSpPr>
            <p:spPr>
              <a:xfrm>
                <a:off x="596601" y="2640609"/>
                <a:ext cx="2901514" cy="509477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130" name="Marcador de texto 2">
              <a:extLst>
                <a:ext uri="{FF2B5EF4-FFF2-40B4-BE49-F238E27FC236}">
                  <a16:creationId xmlns:a16="http://schemas.microsoft.com/office/drawing/2014/main" id="{F53FA42A-DACD-4062-9DFB-68F8C733FF0E}"/>
                </a:ext>
              </a:extLst>
            </p:cNvPr>
            <p:cNvSpPr txBox="1">
              <a:spLocks/>
            </p:cNvSpPr>
            <p:nvPr/>
          </p:nvSpPr>
          <p:spPr>
            <a:xfrm>
              <a:off x="492759" y="3148578"/>
              <a:ext cx="1798709" cy="55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endParaRPr lang="es-CO" sz="1400" dirty="0"/>
            </a:p>
          </p:txBody>
        </p:sp>
      </p:grp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13754A4A-3FB8-4179-BF6D-81175C5A787B}"/>
              </a:ext>
            </a:extLst>
          </p:cNvPr>
          <p:cNvSpPr txBox="1">
            <a:spLocks/>
          </p:cNvSpPr>
          <p:nvPr/>
        </p:nvSpPr>
        <p:spPr>
          <a:xfrm>
            <a:off x="4899664" y="402028"/>
            <a:ext cx="2435478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2400" b="1" i="1" dirty="0">
                <a:solidFill>
                  <a:schemeClr val="accent2"/>
                </a:solidFill>
              </a:rPr>
              <a:t>Inversión Ejecutada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F00713-5A91-4296-B7B4-2FDEDBD9425F}"/>
              </a:ext>
            </a:extLst>
          </p:cNvPr>
          <p:cNvSpPr txBox="1"/>
          <p:nvPr/>
        </p:nvSpPr>
        <p:spPr>
          <a:xfrm>
            <a:off x="323387" y="2483970"/>
            <a:ext cx="15044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5"/>
                </a:solidFill>
              </a:rPr>
              <a:t>INVIAS</a:t>
            </a:r>
          </a:p>
          <a:p>
            <a:r>
              <a:rPr lang="es-CO" sz="1400" b="1" i="1" dirty="0">
                <a:solidFill>
                  <a:schemeClr val="accent5"/>
                </a:solidFill>
              </a:rPr>
              <a:t>Red Nacional</a:t>
            </a:r>
          </a:p>
          <a:p>
            <a:r>
              <a:rPr lang="es-CO" sz="1400" b="1" i="1" dirty="0">
                <a:solidFill>
                  <a:schemeClr val="accent5"/>
                </a:solidFill>
              </a:rPr>
              <a:t>y Vías terciarias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878C67C-6405-034A-9E74-D2A12DC61867}"/>
              </a:ext>
            </a:extLst>
          </p:cNvPr>
          <p:cNvSpPr/>
          <p:nvPr/>
        </p:nvSpPr>
        <p:spPr>
          <a:xfrm>
            <a:off x="1725002" y="2661261"/>
            <a:ext cx="326669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 dirty="0"/>
              <a:t>9 Proyectos /</a:t>
            </a:r>
            <a:r>
              <a:rPr lang="es-CO" sz="1400" b="1" dirty="0">
                <a:solidFill>
                  <a:srgbClr val="000000"/>
                </a:solidFill>
              </a:rPr>
              <a:t> </a:t>
            </a:r>
            <a:r>
              <a:rPr lang="es-CO" sz="1400" b="1" dirty="0">
                <a:solidFill>
                  <a:schemeClr val="accent5"/>
                </a:solidFill>
              </a:rPr>
              <a:t>$ 876.859 Billones de pesos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29D2F9A-BB4A-394D-B08F-C44BDEE443E7}"/>
              </a:ext>
            </a:extLst>
          </p:cNvPr>
          <p:cNvSpPr txBox="1"/>
          <p:nvPr/>
        </p:nvSpPr>
        <p:spPr>
          <a:xfrm>
            <a:off x="3258893" y="3800507"/>
            <a:ext cx="3051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AGO 2020: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CO" sz="1200" b="1" dirty="0"/>
              <a:t>GVI ARMENIA CAJAMARCA INCLUYE VARIANTE CALARCÁ 57 CIRCASIA 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$ 45.054 millones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F3706AE-E355-2A45-A8FA-3334F979BE1D}"/>
              </a:ext>
            </a:extLst>
          </p:cNvPr>
          <p:cNvSpPr txBox="1"/>
          <p:nvPr/>
        </p:nvSpPr>
        <p:spPr>
          <a:xfrm>
            <a:off x="248147" y="4919673"/>
            <a:ext cx="262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MAR 2020: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CO" sz="1200" b="1" dirty="0"/>
              <a:t>TRATAMIENTO FALLA LA SOLEDAD 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$ 34.244 millones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2001A78-D36A-864B-B7ED-E888439B32C2}"/>
              </a:ext>
            </a:extLst>
          </p:cNvPr>
          <p:cNvSpPr txBox="1"/>
          <p:nvPr/>
        </p:nvSpPr>
        <p:spPr>
          <a:xfrm>
            <a:off x="3472822" y="4854545"/>
            <a:ext cx="262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NOV 2019: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CO" sz="1200" b="1" dirty="0"/>
              <a:t>OCAD PAZ GÉNOVA - PIJAO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$ 6.047 millones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F1E58C1-11FA-43CE-9853-AC72F2D01086}"/>
              </a:ext>
            </a:extLst>
          </p:cNvPr>
          <p:cNvSpPr txBox="1"/>
          <p:nvPr/>
        </p:nvSpPr>
        <p:spPr>
          <a:xfrm>
            <a:off x="513390" y="5734640"/>
            <a:ext cx="209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NOV 2020: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CO" sz="1200" b="1" dirty="0"/>
              <a:t>MANTENIMIENTO CARTAGO -</a:t>
            </a:r>
          </a:p>
          <a:p>
            <a:pPr algn="ctr"/>
            <a:r>
              <a:rPr lang="es-CO" sz="1200" b="1" dirty="0"/>
              <a:t>ARMENIA</a:t>
            </a:r>
            <a:br>
              <a:rPr lang="es-CO" sz="1200" b="1" dirty="0"/>
            </a:br>
            <a:r>
              <a:rPr lang="es-CO" sz="1200" b="1" dirty="0">
                <a:solidFill>
                  <a:schemeClr val="accent2"/>
                </a:solidFill>
              </a:rPr>
              <a:t>$  1.677 millones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1F283EE-A5AA-4469-A5CE-779F952C12A9}"/>
              </a:ext>
            </a:extLst>
          </p:cNvPr>
          <p:cNvSpPr txBox="1"/>
          <p:nvPr/>
        </p:nvSpPr>
        <p:spPr>
          <a:xfrm>
            <a:off x="3591254" y="5720525"/>
            <a:ext cx="239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DIC 2020: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ES" sz="1200" b="1" dirty="0"/>
              <a:t>CONSTRUCCIÓN DOBLE CALZADA</a:t>
            </a:r>
          </a:p>
          <a:p>
            <a:pPr algn="ctr"/>
            <a:r>
              <a:rPr lang="es-ES" sz="1200" b="1" dirty="0"/>
              <a:t>ARMENIA - AEROPUERTO </a:t>
            </a:r>
            <a:br>
              <a:rPr lang="es-CO" sz="1200" b="1" dirty="0"/>
            </a:br>
            <a:r>
              <a:rPr lang="es-CO" sz="1200" b="1" dirty="0">
                <a:solidFill>
                  <a:schemeClr val="accent2"/>
                </a:solidFill>
              </a:rPr>
              <a:t>$ 101.506 millones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5EF60BD-5B34-445C-BA27-7EDD283194EB}"/>
              </a:ext>
            </a:extLst>
          </p:cNvPr>
          <p:cNvSpPr txBox="1"/>
          <p:nvPr/>
        </p:nvSpPr>
        <p:spPr>
          <a:xfrm>
            <a:off x="6558632" y="3904439"/>
            <a:ext cx="2320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DIC 2020: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CO" sz="1200" b="1" dirty="0"/>
              <a:t>MEJORAMIENTO DE LA CARRETERA LA TEBAIDA – MONTENEGRO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 54.674 millones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36C6AFE-B07F-4442-A545-0EE2B8722BE6}"/>
              </a:ext>
            </a:extLst>
          </p:cNvPr>
          <p:cNvSpPr txBox="1"/>
          <p:nvPr/>
        </p:nvSpPr>
        <p:spPr>
          <a:xfrm>
            <a:off x="6620031" y="5541147"/>
            <a:ext cx="219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DIC 2020: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ES" sz="1200" b="1" dirty="0"/>
              <a:t>GVI ARMENIA - CAJAMARCA</a:t>
            </a:r>
            <a:br>
              <a:rPr lang="es-CO" sz="1200" b="1" dirty="0"/>
            </a:br>
            <a:r>
              <a:rPr lang="es-CO" sz="1200" b="1" dirty="0">
                <a:solidFill>
                  <a:schemeClr val="accent2"/>
                </a:solidFill>
              </a:rPr>
              <a:t>$  12.912 millones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8A09A38-6B76-4604-A0C7-AE8BC1EA60EC}"/>
              </a:ext>
            </a:extLst>
          </p:cNvPr>
          <p:cNvSpPr txBox="1"/>
          <p:nvPr/>
        </p:nvSpPr>
        <p:spPr>
          <a:xfrm>
            <a:off x="493305" y="3805165"/>
            <a:ext cx="2158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DIC 2020: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it-IT" sz="1200" b="1" dirty="0"/>
              <a:t>TRAMO VIA SALENTO A</a:t>
            </a:r>
          </a:p>
          <a:p>
            <a:pPr algn="ctr"/>
            <a:r>
              <a:rPr lang="it-IT" sz="1200" b="1" dirty="0"/>
              <a:t>NAVARCO- CANAAN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 745 millones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63F8277-72F6-44EC-95C6-D5ACE6E031AF}"/>
              </a:ext>
            </a:extLst>
          </p:cNvPr>
          <p:cNvSpPr/>
          <p:nvPr/>
        </p:nvSpPr>
        <p:spPr>
          <a:xfrm>
            <a:off x="2515078" y="2066440"/>
            <a:ext cx="304273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 dirty="0"/>
              <a:t>14 Proyectos /</a:t>
            </a:r>
            <a:r>
              <a:rPr lang="es-CO" sz="1400" b="1" dirty="0">
                <a:solidFill>
                  <a:srgbClr val="000000"/>
                </a:solidFill>
              </a:rPr>
              <a:t> </a:t>
            </a:r>
            <a:r>
              <a:rPr lang="es-CO" sz="1400" b="1" dirty="0">
                <a:solidFill>
                  <a:schemeClr val="accent5"/>
                </a:solidFill>
              </a:rPr>
              <a:t>$ 995.239 Millones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4A042BB-BFC1-433C-9D29-7EC5101F4357}"/>
              </a:ext>
            </a:extLst>
          </p:cNvPr>
          <p:cNvSpPr txBox="1"/>
          <p:nvPr/>
        </p:nvSpPr>
        <p:spPr>
          <a:xfrm>
            <a:off x="9168957" y="3979029"/>
            <a:ext cx="2774896" cy="2616101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CRUCE CORDILLERA CENTRAL:</a:t>
            </a:r>
          </a:p>
          <a:p>
            <a:pPr algn="ctr"/>
            <a:endParaRPr lang="es-CO" sz="1400" b="1" dirty="0"/>
          </a:p>
          <a:p>
            <a:pPr algn="ctr"/>
            <a:r>
              <a:rPr lang="es-CO" sz="1200" b="1" dirty="0"/>
              <a:t>DIC 2019: </a:t>
            </a:r>
            <a:r>
              <a:rPr lang="es-CO" sz="1200" dirty="0"/>
              <a:t>Finalización</a:t>
            </a:r>
            <a:endParaRPr lang="es-CO" sz="1200" b="1" dirty="0"/>
          </a:p>
          <a:p>
            <a:pPr marL="171450" indent="-171450" algn="ctr">
              <a:buFontTx/>
              <a:buChar char="-"/>
            </a:pPr>
            <a:r>
              <a:rPr lang="es-ES" sz="1200" b="1" dirty="0"/>
              <a:t>MÓDULO 1  - </a:t>
            </a:r>
            <a:r>
              <a:rPr lang="es-ES" sz="1200" dirty="0"/>
              <a:t>TUNEL DE LA LÍNEA y TUNEL PILOTO</a:t>
            </a:r>
          </a:p>
          <a:p>
            <a:pPr marL="171450" indent="-171450" algn="ctr">
              <a:buFontTx/>
              <a:buChar char="-"/>
            </a:pPr>
            <a:endParaRPr lang="es-ES" sz="1200" dirty="0"/>
          </a:p>
          <a:p>
            <a:pPr algn="ctr"/>
            <a:r>
              <a:rPr lang="es-CO" sz="1200" b="1" dirty="0"/>
              <a:t>NOV 2021: </a:t>
            </a:r>
            <a:r>
              <a:rPr lang="es-CO" sz="1200" dirty="0"/>
              <a:t>Finalización</a:t>
            </a:r>
            <a:endParaRPr lang="es-CO" sz="1200" b="1" dirty="0"/>
          </a:p>
          <a:p>
            <a:pPr algn="ctr"/>
            <a:r>
              <a:rPr lang="es-ES" sz="1200" b="1" dirty="0"/>
              <a:t>- MÓDULOS 2 Y 3 – </a:t>
            </a:r>
            <a:r>
              <a:rPr lang="es-ES" sz="1200" dirty="0"/>
              <a:t>Equipos Electromecánicos, Segunda Calzada Quindío, Segunda Calzada Tolima</a:t>
            </a:r>
          </a:p>
          <a:p>
            <a:pPr algn="ctr"/>
            <a:r>
              <a:rPr lang="es-ES" sz="1200" b="1" dirty="0"/>
              <a:t>Inversión total: $2,9 Billones</a:t>
            </a:r>
          </a:p>
          <a:p>
            <a:pPr algn="ctr"/>
            <a:r>
              <a:rPr lang="es-CO" sz="1400" b="1" dirty="0">
                <a:solidFill>
                  <a:schemeClr val="accent2"/>
                </a:solidFill>
              </a:rPr>
              <a:t>Inversión (2018-2022): $620.000 millones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ADD9CC5-7E05-4DF4-B08A-AA62FB4AF5E5}"/>
              </a:ext>
            </a:extLst>
          </p:cNvPr>
          <p:cNvSpPr/>
          <p:nvPr/>
        </p:nvSpPr>
        <p:spPr>
          <a:xfrm>
            <a:off x="7466041" y="602355"/>
            <a:ext cx="4633099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>
                <a:solidFill>
                  <a:srgbClr val="007BBE"/>
                </a:solidFill>
              </a:rPr>
              <a:t>Inversión Ejecutada: </a:t>
            </a:r>
            <a:r>
              <a:rPr lang="es-CO" sz="1400" dirty="0"/>
              <a:t>$ 1,8 Billones / 27 proyectos / 33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Transporte: </a:t>
            </a:r>
            <a:r>
              <a:rPr lang="es-CO" sz="1400" dirty="0"/>
              <a:t>$ 995.239 Millones / 14 Proyectos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s-CO" sz="1400" dirty="0" err="1">
                <a:solidFill>
                  <a:srgbClr val="007BBE"/>
                </a:solidFill>
                <a:ea typeface="+mn-lt"/>
                <a:cs typeface="+mn-lt"/>
              </a:rPr>
              <a:t>MinTrabajo</a:t>
            </a: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:</a:t>
            </a:r>
            <a:r>
              <a:rPr lang="es-CO" sz="1400" dirty="0">
                <a:solidFill>
                  <a:schemeClr val="accent5"/>
                </a:solidFill>
                <a:ea typeface="+mn-lt"/>
                <a:cs typeface="+mn-lt"/>
              </a:rPr>
              <a:t> </a:t>
            </a:r>
            <a:r>
              <a:rPr lang="es-CO" sz="1400" dirty="0">
                <a:ea typeface="+mn-lt"/>
                <a:cs typeface="+mn-lt"/>
              </a:rPr>
              <a:t>$ 589 Millones / 2 Programas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DPS: </a:t>
            </a:r>
            <a:r>
              <a:rPr lang="es-CO" sz="1400" dirty="0"/>
              <a:t>$ 4.839 Millones / 3 Proyectos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MinVivienda: </a:t>
            </a:r>
            <a:r>
              <a:rPr lang="es-CO" sz="1400" dirty="0"/>
              <a:t>$ 26.521 Millones / 4 Proyectos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SENA:</a:t>
            </a:r>
            <a:r>
              <a:rPr lang="es-CO" sz="1400" dirty="0">
                <a:solidFill>
                  <a:schemeClr val="accent5"/>
                </a:solidFill>
              </a:rPr>
              <a:t> </a:t>
            </a:r>
            <a:r>
              <a:rPr lang="es-CO" sz="1400" dirty="0">
                <a:ea typeface="+mn-lt"/>
                <a:cs typeface="+mn-lt"/>
              </a:rPr>
              <a:t>$ 50.733 Millones / 5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MinTIC: </a:t>
            </a:r>
            <a:r>
              <a:rPr lang="es-CO" sz="1400" dirty="0"/>
              <a:t>$ 13.286 Millones / 4 programas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MinJusticia: </a:t>
            </a:r>
            <a:r>
              <a:rPr lang="es-CO" sz="1400" dirty="0"/>
              <a:t>$ 192 Millones / 3 Proyectos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solidFill>
                  <a:srgbClr val="007BBE"/>
                </a:solidFill>
              </a:rPr>
              <a:t>MinEducación</a:t>
            </a:r>
            <a:r>
              <a:rPr lang="es-CO" sz="1400" dirty="0">
                <a:solidFill>
                  <a:srgbClr val="007BBE"/>
                </a:solidFill>
              </a:rPr>
              <a:t>: </a:t>
            </a:r>
            <a:r>
              <a:rPr lang="es-CO" sz="1400" dirty="0"/>
              <a:t>$ 926 Millones / 7 </a:t>
            </a:r>
            <a:r>
              <a:rPr lang="es-CO" sz="1400" dirty="0">
                <a:ea typeface="+mn-lt"/>
                <a:cs typeface="+mn-lt"/>
              </a:rPr>
              <a:t>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UNGRD: </a:t>
            </a:r>
            <a:r>
              <a:rPr lang="es-CO" sz="1400" dirty="0"/>
              <a:t>$ 240 Millones / 1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007BBE"/>
                </a:solidFill>
              </a:rPr>
              <a:t>MinAgricultura</a:t>
            </a:r>
            <a:r>
              <a:rPr lang="es-ES" sz="1400" dirty="0">
                <a:solidFill>
                  <a:srgbClr val="007BBE"/>
                </a:solidFill>
              </a:rPr>
              <a:t>: </a:t>
            </a:r>
            <a:r>
              <a:rPr lang="es-ES" sz="1400" dirty="0">
                <a:solidFill>
                  <a:schemeClr val="accent5"/>
                </a:solidFill>
              </a:rPr>
              <a:t> </a:t>
            </a:r>
            <a:r>
              <a:rPr lang="es-ES" sz="1400" dirty="0"/>
              <a:t>$ 546.331 millones / 8 programas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007BBE"/>
                </a:solidFill>
              </a:rPr>
              <a:t>MinComercio</a:t>
            </a:r>
            <a:r>
              <a:rPr lang="es-ES" sz="1400" dirty="0">
                <a:solidFill>
                  <a:srgbClr val="007BBE"/>
                </a:solidFill>
              </a:rPr>
              <a:t>:</a:t>
            </a:r>
            <a:r>
              <a:rPr lang="es-ES" sz="1400" dirty="0">
                <a:solidFill>
                  <a:schemeClr val="accent5"/>
                </a:solidFill>
              </a:rPr>
              <a:t>  </a:t>
            </a:r>
            <a:r>
              <a:rPr lang="es-ES" sz="1400" dirty="0"/>
              <a:t>$ 613 millones / 2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7BBE"/>
                </a:solidFill>
              </a:rPr>
              <a:t>ICBF:</a:t>
            </a:r>
            <a:r>
              <a:rPr lang="es-ES" sz="1400" dirty="0">
                <a:solidFill>
                  <a:schemeClr val="accent5"/>
                </a:solidFill>
              </a:rPr>
              <a:t>  </a:t>
            </a:r>
            <a:r>
              <a:rPr lang="es-ES" sz="1400" dirty="0"/>
              <a:t>$ 162.858 millones / 7 programas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90062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FA6B004-E75B-4E9C-BD3B-765451419C69}"/>
              </a:ext>
            </a:extLst>
          </p:cNvPr>
          <p:cNvSpPr/>
          <p:nvPr/>
        </p:nvSpPr>
        <p:spPr>
          <a:xfrm>
            <a:off x="0" y="3987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solidFill>
                <a:srgbClr val="00B05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9A9CB81-80A3-4698-AFB8-EAD9DA85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6" t="7519" r="62148" b="69601"/>
          <a:stretch/>
        </p:blipFill>
        <p:spPr>
          <a:xfrm>
            <a:off x="136895" y="103039"/>
            <a:ext cx="1525893" cy="15691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B608C8-ACB2-4B6D-8BE0-53433CD04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6" t="7519" r="62148" b="69601"/>
          <a:stretch/>
        </p:blipFill>
        <p:spPr>
          <a:xfrm rot="10800000">
            <a:off x="3300536" y="199268"/>
            <a:ext cx="1525893" cy="15691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1069517" y="438699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283806" y="1833438"/>
            <a:ext cx="2671429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TRANSPORTE</a:t>
            </a:r>
          </a:p>
        </p:txBody>
      </p: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812C6775-9B34-4DA1-ABA8-5FBAF15FC815}"/>
              </a:ext>
            </a:extLst>
          </p:cNvPr>
          <p:cNvGrpSpPr/>
          <p:nvPr/>
        </p:nvGrpSpPr>
        <p:grpSpPr>
          <a:xfrm>
            <a:off x="4991695" y="1292241"/>
            <a:ext cx="2320633" cy="1144369"/>
            <a:chOff x="492759" y="2561997"/>
            <a:chExt cx="2320633" cy="1144369"/>
          </a:xfrm>
        </p:grpSpPr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5606E06B-F6A3-469B-824D-65950973F421}"/>
                </a:ext>
              </a:extLst>
            </p:cNvPr>
            <p:cNvGrpSpPr/>
            <p:nvPr/>
          </p:nvGrpSpPr>
          <p:grpSpPr>
            <a:xfrm>
              <a:off x="492759" y="2561997"/>
              <a:ext cx="2320633" cy="557788"/>
              <a:chOff x="492758" y="2476869"/>
              <a:chExt cx="3247027" cy="923332"/>
            </a:xfrm>
          </p:grpSpPr>
          <p:pic>
            <p:nvPicPr>
              <p:cNvPr id="131" name="Imagen 130">
                <a:extLst>
                  <a:ext uri="{FF2B5EF4-FFF2-40B4-BE49-F238E27FC236}">
                    <a16:creationId xmlns:a16="http://schemas.microsoft.com/office/drawing/2014/main" id="{CBF32D4F-2F4F-4320-B3D8-7B3770E74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492758" y="2476869"/>
                <a:ext cx="3247027" cy="923332"/>
              </a:xfrm>
              <a:prstGeom prst="rect">
                <a:avLst/>
              </a:prstGeom>
            </p:spPr>
          </p:pic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id="{276A5286-BEA3-4488-8024-136E0E7493A0}"/>
                  </a:ext>
                </a:extLst>
              </p:cNvPr>
              <p:cNvSpPr txBox="1"/>
              <p:nvPr/>
            </p:nvSpPr>
            <p:spPr>
              <a:xfrm>
                <a:off x="596601" y="2640609"/>
                <a:ext cx="2901514" cy="509477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130" name="Marcador de texto 2">
              <a:extLst>
                <a:ext uri="{FF2B5EF4-FFF2-40B4-BE49-F238E27FC236}">
                  <a16:creationId xmlns:a16="http://schemas.microsoft.com/office/drawing/2014/main" id="{F53FA42A-DACD-4062-9DFB-68F8C733FF0E}"/>
                </a:ext>
              </a:extLst>
            </p:cNvPr>
            <p:cNvSpPr txBox="1">
              <a:spLocks/>
            </p:cNvSpPr>
            <p:nvPr/>
          </p:nvSpPr>
          <p:spPr>
            <a:xfrm>
              <a:off x="492759" y="3148578"/>
              <a:ext cx="1798709" cy="55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endParaRPr lang="es-CO" sz="1400" dirty="0"/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8937D7E-B40C-BD41-8AB2-4980AC976664}"/>
              </a:ext>
            </a:extLst>
          </p:cNvPr>
          <p:cNvSpPr txBox="1"/>
          <p:nvPr/>
        </p:nvSpPr>
        <p:spPr>
          <a:xfrm>
            <a:off x="424404" y="2552497"/>
            <a:ext cx="239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5"/>
                </a:solidFill>
              </a:rPr>
              <a:t>AERONÁUTICA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EABC9E3-D12A-6D46-A86A-046F1586DE55}"/>
              </a:ext>
            </a:extLst>
          </p:cNvPr>
          <p:cNvSpPr/>
          <p:nvPr/>
        </p:nvSpPr>
        <p:spPr>
          <a:xfrm>
            <a:off x="2717535" y="2608422"/>
            <a:ext cx="454832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/>
              <a:t>5 Proyectos / </a:t>
            </a:r>
            <a:r>
              <a:rPr lang="es-CO" sz="1400" b="1" dirty="0">
                <a:solidFill>
                  <a:schemeClr val="accent5"/>
                </a:solidFill>
              </a:rPr>
              <a:t>$ 118.380 Millones de pesos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5F19E74-4359-3947-9409-C5BC5641B6BA}"/>
              </a:ext>
            </a:extLst>
          </p:cNvPr>
          <p:cNvSpPr txBox="1"/>
          <p:nvPr/>
        </p:nvSpPr>
        <p:spPr>
          <a:xfrm>
            <a:off x="46274" y="3135390"/>
            <a:ext cx="2722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DIC 2019: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CO" sz="1200" b="1" dirty="0"/>
              <a:t>ESTUDIOS Y DISEÑOS DE TW, PLATAFORMA, TERMINAL Y OBRAS DE MANTENIMIENTO Y CONSTRUCCIÓN DE TW Y AMPLIACIÓN DE PLATAFORMA DEL AEROPUERTO EL EDÉN DE ARMENIA</a:t>
            </a:r>
            <a:br>
              <a:rPr lang="es-CO" sz="1200" b="1" dirty="0"/>
            </a:br>
            <a:r>
              <a:rPr lang="es-CO" sz="1200" b="1" dirty="0">
                <a:solidFill>
                  <a:schemeClr val="accent2"/>
                </a:solidFill>
              </a:rPr>
              <a:t>$ 31.679 millones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0FE514C-8CCC-D54E-8A71-C9A308E9602E}"/>
              </a:ext>
            </a:extLst>
          </p:cNvPr>
          <p:cNvSpPr txBox="1"/>
          <p:nvPr/>
        </p:nvSpPr>
        <p:spPr>
          <a:xfrm>
            <a:off x="2763474" y="3138432"/>
            <a:ext cx="2058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FEB 2020: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CO" sz="1200" b="1" dirty="0"/>
              <a:t>ESTUDIOS, DISEÑOS Y CONSTRUCCIÓN FRANJAS DE PISTA Y ZONA RESA, CABECERA 02- AEROPUERTO EL EDÉN DE ARMENIA 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$ 12.587 millones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305ABEC-D867-5A46-8850-CCAA2AAACAFF}"/>
              </a:ext>
            </a:extLst>
          </p:cNvPr>
          <p:cNvSpPr txBox="1"/>
          <p:nvPr/>
        </p:nvSpPr>
        <p:spPr>
          <a:xfrm>
            <a:off x="4819906" y="3135279"/>
            <a:ext cx="2308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DIC 2019: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CO" sz="1200" b="1" dirty="0"/>
              <a:t>MANTENIMIENTO DE OBRAS CIVILES Y EDIFICACIONES DEL AEROPUERTO EL EDÉN DE ARMENIA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$ 883 millones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00F2E1A-7744-476F-84A1-2708CFBC816E}"/>
              </a:ext>
            </a:extLst>
          </p:cNvPr>
          <p:cNvSpPr txBox="1"/>
          <p:nvPr/>
        </p:nvSpPr>
        <p:spPr>
          <a:xfrm>
            <a:off x="3565243" y="4987396"/>
            <a:ext cx="2848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AGO 2020: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ES" sz="1200" b="1" dirty="0"/>
              <a:t>CONTRATAR LA CONSTRUCCIÓN DEL TERMINAL (INTERNACIONAL) Y EL MANTENIMIENTO DE PISTA, CALLES DE RODAJE, PLATAFORMA, TERMINAL Y ZONAS DE SEGURIDAD DEL AEROPUERTO EL EDÉN DE ARMENIA</a:t>
            </a:r>
            <a:endParaRPr lang="es-CO" sz="1200" b="1" dirty="0"/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$71.736 millones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46664DF-9967-4C0B-B43F-EABEEFA6D04B}"/>
              </a:ext>
            </a:extLst>
          </p:cNvPr>
          <p:cNvSpPr txBox="1"/>
          <p:nvPr/>
        </p:nvSpPr>
        <p:spPr>
          <a:xfrm>
            <a:off x="61119" y="5072787"/>
            <a:ext cx="2899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DIC 2020: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ES" sz="1200" b="1" dirty="0"/>
              <a:t>REALIZAR EL MANTENIMIENTO LADO AIRE Y LADO TIERRA DE AEROPUERTOS - LOTE 4: REALIZAR EL MANTENIMIENTO LADO AIRE Y LADO TIERRA DEL AEROPUERTO EL EDÉN DE ARMENIA, QUINDÍO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$ 1.495 millones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AC4C1339-0EDF-4B0D-9073-041AF788C1C8}"/>
              </a:ext>
            </a:extLst>
          </p:cNvPr>
          <p:cNvSpPr txBox="1">
            <a:spLocks/>
          </p:cNvSpPr>
          <p:nvPr/>
        </p:nvSpPr>
        <p:spPr>
          <a:xfrm>
            <a:off x="4899664" y="433558"/>
            <a:ext cx="2435478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2400" b="1" i="1" dirty="0">
                <a:solidFill>
                  <a:schemeClr val="accent2"/>
                </a:solidFill>
              </a:rPr>
              <a:t>Inversión Ejecutada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7B13BFBA-E0C7-46F0-974D-956245B12AC0}"/>
              </a:ext>
            </a:extLst>
          </p:cNvPr>
          <p:cNvSpPr txBox="1">
            <a:spLocks/>
          </p:cNvSpPr>
          <p:nvPr/>
        </p:nvSpPr>
        <p:spPr>
          <a:xfrm>
            <a:off x="7214969" y="4081820"/>
            <a:ext cx="2043694" cy="557788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s-CO" sz="2400" b="1" dirty="0">
                <a:solidFill>
                  <a:srgbClr val="00B050"/>
                </a:solidFill>
              </a:rPr>
              <a:t>MINTRABAJO</a:t>
            </a:r>
          </a:p>
        </p:txBody>
      </p:sp>
      <p:sp>
        <p:nvSpPr>
          <p:cNvPr id="24" name="CuadroTexto 2">
            <a:extLst>
              <a:ext uri="{FF2B5EF4-FFF2-40B4-BE49-F238E27FC236}">
                <a16:creationId xmlns:a16="http://schemas.microsoft.com/office/drawing/2014/main" id="{10D476A6-DFDF-4D77-9D48-EE55484CE29E}"/>
              </a:ext>
            </a:extLst>
          </p:cNvPr>
          <p:cNvSpPr txBox="1"/>
          <p:nvPr/>
        </p:nvSpPr>
        <p:spPr>
          <a:xfrm>
            <a:off x="8324408" y="4775436"/>
            <a:ext cx="203322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>
                <a:cs typeface="Times New Roman" panose="02020603050405020304" pitchFamily="18" charset="0"/>
              </a:rPr>
              <a:t>DIC 2020 </a:t>
            </a:r>
            <a:r>
              <a:rPr lang="es-ES" sz="1200" dirty="0">
                <a:cs typeface="Times New Roman" panose="02020603050405020304" pitchFamily="18" charset="0"/>
              </a:rPr>
              <a:t>Finalización</a:t>
            </a:r>
          </a:p>
          <a:p>
            <a:pPr algn="ctr"/>
            <a:r>
              <a:rPr lang="es-ES" sz="1200">
                <a:cs typeface="Times New Roman"/>
              </a:rPr>
              <a:t>Programas Colombia Emprende Y Emprendiendo Sueños (Victimas) </a:t>
            </a:r>
            <a:endParaRPr lang="es-ES" sz="1200">
              <a:cs typeface="Times New Roman" panose="02020603050405020304" pitchFamily="18" charset="0"/>
            </a:endParaRPr>
          </a:p>
          <a:p>
            <a:pPr algn="ctr"/>
            <a:r>
              <a:rPr lang="es-ES" sz="1200" b="1" dirty="0">
                <a:cs typeface="Times New Roman" panose="02020603050405020304" pitchFamily="18" charset="0"/>
              </a:rPr>
              <a:t>Armenia y Génova</a:t>
            </a:r>
            <a:endParaRPr lang="es-CO" sz="1200" b="1" dirty="0">
              <a:cs typeface="Times New Roman" panose="02020603050405020304" pitchFamily="18" charset="0"/>
            </a:endParaRP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$ 589 Millones</a:t>
            </a:r>
          </a:p>
        </p:txBody>
      </p:sp>
      <p:sp>
        <p:nvSpPr>
          <p:cNvPr id="26" name="CuadroTexto 3">
            <a:extLst>
              <a:ext uri="{FF2B5EF4-FFF2-40B4-BE49-F238E27FC236}">
                <a16:creationId xmlns:a16="http://schemas.microsoft.com/office/drawing/2014/main" id="{96383885-4072-4B1A-8409-E72DC9A7E23B}"/>
              </a:ext>
            </a:extLst>
          </p:cNvPr>
          <p:cNvSpPr txBox="1"/>
          <p:nvPr/>
        </p:nvSpPr>
        <p:spPr>
          <a:xfrm>
            <a:off x="9266524" y="4158138"/>
            <a:ext cx="249115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/>
              <a:t>2 Programas </a:t>
            </a:r>
            <a:r>
              <a:rPr lang="es-CO" sz="1400" b="1">
                <a:solidFill>
                  <a:srgbClr val="007BBE"/>
                </a:solidFill>
              </a:rPr>
              <a:t>- $589 millones </a:t>
            </a:r>
            <a:endParaRPr lang="es-CO" sz="1400" b="1">
              <a:solidFill>
                <a:srgbClr val="33CC33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1679334-843B-466B-9A10-B687B9F4849B}"/>
              </a:ext>
            </a:extLst>
          </p:cNvPr>
          <p:cNvSpPr/>
          <p:nvPr/>
        </p:nvSpPr>
        <p:spPr>
          <a:xfrm>
            <a:off x="2526095" y="1934236"/>
            <a:ext cx="304273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 dirty="0"/>
              <a:t>14 Proyectos /</a:t>
            </a:r>
            <a:r>
              <a:rPr lang="es-CO" sz="1400" b="1" dirty="0">
                <a:solidFill>
                  <a:srgbClr val="000000"/>
                </a:solidFill>
              </a:rPr>
              <a:t> </a:t>
            </a:r>
            <a:r>
              <a:rPr lang="es-CO" sz="1400" b="1" dirty="0">
                <a:solidFill>
                  <a:schemeClr val="accent5"/>
                </a:solidFill>
              </a:rPr>
              <a:t>$ 995.239 Millones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394A5E6-DD95-4B1F-BD9B-236A6F30B3E0}"/>
              </a:ext>
            </a:extLst>
          </p:cNvPr>
          <p:cNvSpPr/>
          <p:nvPr/>
        </p:nvSpPr>
        <p:spPr>
          <a:xfrm>
            <a:off x="7466041" y="613372"/>
            <a:ext cx="4633099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>
                <a:solidFill>
                  <a:srgbClr val="007BBE"/>
                </a:solidFill>
              </a:rPr>
              <a:t>Inversión Ejecutada: </a:t>
            </a:r>
            <a:r>
              <a:rPr lang="es-CO" sz="1400" dirty="0"/>
              <a:t>$ 1,8 Billones / 27 proyectos / 33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Transporte: </a:t>
            </a:r>
            <a:r>
              <a:rPr lang="es-CO" sz="1400" dirty="0"/>
              <a:t>$ 995.239 Millones / 14 Proyectos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s-CO" sz="1400" dirty="0" err="1">
                <a:solidFill>
                  <a:srgbClr val="007BBE"/>
                </a:solidFill>
                <a:ea typeface="+mn-lt"/>
                <a:cs typeface="+mn-lt"/>
              </a:rPr>
              <a:t>MinTrabajo</a:t>
            </a: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:</a:t>
            </a:r>
            <a:r>
              <a:rPr lang="es-CO" sz="1400" dirty="0">
                <a:solidFill>
                  <a:schemeClr val="accent5"/>
                </a:solidFill>
                <a:ea typeface="+mn-lt"/>
                <a:cs typeface="+mn-lt"/>
              </a:rPr>
              <a:t> </a:t>
            </a:r>
            <a:r>
              <a:rPr lang="es-CO" sz="1400" dirty="0">
                <a:ea typeface="+mn-lt"/>
                <a:cs typeface="+mn-lt"/>
              </a:rPr>
              <a:t>$ 589 Millones / 2 Programas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DPS: </a:t>
            </a:r>
            <a:r>
              <a:rPr lang="es-CO" sz="1400" dirty="0"/>
              <a:t>$ 4.839 Millones / 3 Proyectos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MinVivienda: </a:t>
            </a:r>
            <a:r>
              <a:rPr lang="es-CO" sz="1400" dirty="0"/>
              <a:t>$ 26.521 Millones / 4 Proyectos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SENA:</a:t>
            </a:r>
            <a:r>
              <a:rPr lang="es-CO" sz="1400" dirty="0">
                <a:solidFill>
                  <a:schemeClr val="accent5"/>
                </a:solidFill>
              </a:rPr>
              <a:t> </a:t>
            </a:r>
            <a:r>
              <a:rPr lang="es-CO" sz="1400" dirty="0">
                <a:ea typeface="+mn-lt"/>
                <a:cs typeface="+mn-lt"/>
              </a:rPr>
              <a:t>$ 50.733 Millones / 5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MinTIC: </a:t>
            </a:r>
            <a:r>
              <a:rPr lang="es-CO" sz="1400" dirty="0"/>
              <a:t>$ 13.286 Millones / 4 programas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MinJusticia: </a:t>
            </a:r>
            <a:r>
              <a:rPr lang="es-CO" sz="1400" dirty="0"/>
              <a:t>$ 192 Millones / 3 Proyectos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solidFill>
                  <a:srgbClr val="007BBE"/>
                </a:solidFill>
              </a:rPr>
              <a:t>MinEducación</a:t>
            </a:r>
            <a:r>
              <a:rPr lang="es-CO" sz="1400" dirty="0">
                <a:solidFill>
                  <a:srgbClr val="007BBE"/>
                </a:solidFill>
              </a:rPr>
              <a:t>: </a:t>
            </a:r>
            <a:r>
              <a:rPr lang="es-CO" sz="1400" dirty="0"/>
              <a:t>$ 926 Millones / 7 </a:t>
            </a:r>
            <a:r>
              <a:rPr lang="es-CO" sz="1400" dirty="0">
                <a:ea typeface="+mn-lt"/>
                <a:cs typeface="+mn-lt"/>
              </a:rPr>
              <a:t>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UNGRD: </a:t>
            </a:r>
            <a:r>
              <a:rPr lang="es-CO" sz="1400" dirty="0"/>
              <a:t>$ 240 Millones / 1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007BBE"/>
                </a:solidFill>
              </a:rPr>
              <a:t>MinAgricultura</a:t>
            </a:r>
            <a:r>
              <a:rPr lang="es-ES" sz="1400" dirty="0">
                <a:solidFill>
                  <a:srgbClr val="007BBE"/>
                </a:solidFill>
              </a:rPr>
              <a:t>: </a:t>
            </a:r>
            <a:r>
              <a:rPr lang="es-ES" sz="1400" dirty="0">
                <a:solidFill>
                  <a:schemeClr val="accent5"/>
                </a:solidFill>
              </a:rPr>
              <a:t> </a:t>
            </a:r>
            <a:r>
              <a:rPr lang="es-ES" sz="1400" dirty="0"/>
              <a:t>$ 546.331 millones / 8 programas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007BBE"/>
                </a:solidFill>
              </a:rPr>
              <a:t>MinComercio</a:t>
            </a:r>
            <a:r>
              <a:rPr lang="es-ES" sz="1400" dirty="0">
                <a:solidFill>
                  <a:srgbClr val="007BBE"/>
                </a:solidFill>
              </a:rPr>
              <a:t>:</a:t>
            </a:r>
            <a:r>
              <a:rPr lang="es-ES" sz="1400" dirty="0">
                <a:solidFill>
                  <a:schemeClr val="accent5"/>
                </a:solidFill>
              </a:rPr>
              <a:t>  </a:t>
            </a:r>
            <a:r>
              <a:rPr lang="es-ES" sz="1400" dirty="0"/>
              <a:t>$ 613 millones / 2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7BBE"/>
                </a:solidFill>
              </a:rPr>
              <a:t>ICBF:</a:t>
            </a:r>
            <a:r>
              <a:rPr lang="es-ES" sz="1400" dirty="0">
                <a:solidFill>
                  <a:schemeClr val="accent5"/>
                </a:solidFill>
              </a:rPr>
              <a:t>  </a:t>
            </a:r>
            <a:r>
              <a:rPr lang="es-ES" sz="1400" dirty="0"/>
              <a:t>$ 162.858 millones / 7 programas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56929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FA6B004-E75B-4E9C-BD3B-765451419C69}"/>
              </a:ext>
            </a:extLst>
          </p:cNvPr>
          <p:cNvSpPr/>
          <p:nvPr/>
        </p:nvSpPr>
        <p:spPr>
          <a:xfrm>
            <a:off x="0" y="4758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solidFill>
                <a:srgbClr val="00B05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9A9CB81-80A3-4698-AFB8-EAD9DA856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6" t="7519" r="62148" b="69601"/>
          <a:stretch/>
        </p:blipFill>
        <p:spPr>
          <a:xfrm>
            <a:off x="136895" y="103039"/>
            <a:ext cx="1525893" cy="15691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B608C8-ACB2-4B6D-8BE0-53433CD04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6" t="7519" r="62148" b="69601"/>
          <a:stretch/>
        </p:blipFill>
        <p:spPr>
          <a:xfrm rot="10800000">
            <a:off x="3300536" y="199268"/>
            <a:ext cx="1525893" cy="15691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1069517" y="438699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812C6775-9B34-4DA1-ABA8-5FBAF15FC815}"/>
              </a:ext>
            </a:extLst>
          </p:cNvPr>
          <p:cNvGrpSpPr/>
          <p:nvPr/>
        </p:nvGrpSpPr>
        <p:grpSpPr>
          <a:xfrm>
            <a:off x="4991695" y="1292241"/>
            <a:ext cx="2320633" cy="1144369"/>
            <a:chOff x="492759" y="2561997"/>
            <a:chExt cx="2320633" cy="1144369"/>
          </a:xfrm>
        </p:grpSpPr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5606E06B-F6A3-469B-824D-65950973F421}"/>
                </a:ext>
              </a:extLst>
            </p:cNvPr>
            <p:cNvGrpSpPr/>
            <p:nvPr/>
          </p:nvGrpSpPr>
          <p:grpSpPr>
            <a:xfrm>
              <a:off x="492759" y="2561997"/>
              <a:ext cx="2320633" cy="557788"/>
              <a:chOff x="492758" y="2476869"/>
              <a:chExt cx="3247027" cy="923332"/>
            </a:xfrm>
          </p:grpSpPr>
          <p:pic>
            <p:nvPicPr>
              <p:cNvPr id="131" name="Imagen 130">
                <a:extLst>
                  <a:ext uri="{FF2B5EF4-FFF2-40B4-BE49-F238E27FC236}">
                    <a16:creationId xmlns:a16="http://schemas.microsoft.com/office/drawing/2014/main" id="{CBF32D4F-2F4F-4320-B3D8-7B3770E74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92" t="33894" r="79697" b="52643"/>
              <a:stretch/>
            </p:blipFill>
            <p:spPr>
              <a:xfrm>
                <a:off x="492758" y="2476869"/>
                <a:ext cx="3247027" cy="923332"/>
              </a:xfrm>
              <a:prstGeom prst="rect">
                <a:avLst/>
              </a:prstGeom>
            </p:spPr>
          </p:pic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id="{276A5286-BEA3-4488-8024-136E0E7493A0}"/>
                  </a:ext>
                </a:extLst>
              </p:cNvPr>
              <p:cNvSpPr txBox="1"/>
              <p:nvPr/>
            </p:nvSpPr>
            <p:spPr>
              <a:xfrm>
                <a:off x="596601" y="2640609"/>
                <a:ext cx="2901514" cy="509477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130" name="Marcador de texto 2">
              <a:extLst>
                <a:ext uri="{FF2B5EF4-FFF2-40B4-BE49-F238E27FC236}">
                  <a16:creationId xmlns:a16="http://schemas.microsoft.com/office/drawing/2014/main" id="{F53FA42A-DACD-4062-9DFB-68F8C733FF0E}"/>
                </a:ext>
              </a:extLst>
            </p:cNvPr>
            <p:cNvSpPr txBox="1">
              <a:spLocks/>
            </p:cNvSpPr>
            <p:nvPr/>
          </p:nvSpPr>
          <p:spPr>
            <a:xfrm>
              <a:off x="492759" y="3148578"/>
              <a:ext cx="1798709" cy="55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endParaRPr lang="es-CO" sz="1400" dirty="0"/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DA0DAA1-B70B-4D15-B7A5-09266C75C5CC}"/>
              </a:ext>
            </a:extLst>
          </p:cNvPr>
          <p:cNvSpPr txBox="1"/>
          <p:nvPr/>
        </p:nvSpPr>
        <p:spPr>
          <a:xfrm>
            <a:off x="47805" y="2207804"/>
            <a:ext cx="2586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cs typeface="Times New Roman" panose="02020603050405020304" pitchFamily="18" charset="0"/>
              </a:rPr>
              <a:t> PAVIMENTACIÓN DE LA RED DE VÍAS URBANAS EN ZONAS ESTRATÉGICAS DE LAS COMUNAS 2,3 Y 6 DEL MUNICIPIO DE ARMENIA</a:t>
            </a:r>
          </a:p>
          <a:p>
            <a:pPr algn="ctr"/>
            <a:r>
              <a:rPr lang="es-CO" sz="1200" b="1" dirty="0">
                <a:cs typeface="Times New Roman" panose="02020603050405020304" pitchFamily="18" charset="0"/>
              </a:rPr>
              <a:t>Armenia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$ 2.050 Millones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1A287F0-6944-48F1-9546-EC7E86CD2B9E}"/>
              </a:ext>
            </a:extLst>
          </p:cNvPr>
          <p:cNvSpPr txBox="1"/>
          <p:nvPr/>
        </p:nvSpPr>
        <p:spPr>
          <a:xfrm>
            <a:off x="2413623" y="2214738"/>
            <a:ext cx="2586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cs typeface="Times New Roman" panose="02020603050405020304" pitchFamily="18" charset="0"/>
              </a:rPr>
              <a:t> PAVIMENTACIÓN DE LA RED DE VÍAS URBANAS EN ZONAS ESTRATÉGICAS DE LA COMUNA 1 DEL MUNICIPIO DE ARMENIA</a:t>
            </a:r>
          </a:p>
          <a:p>
            <a:pPr algn="ctr"/>
            <a:r>
              <a:rPr lang="es-CO" sz="1200" b="1" dirty="0">
                <a:cs typeface="Times New Roman" panose="02020603050405020304" pitchFamily="18" charset="0"/>
              </a:rPr>
              <a:t>Armenia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$ 2.079 Millones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37A9719-747D-4139-84D2-9AC615875BAB}"/>
              </a:ext>
            </a:extLst>
          </p:cNvPr>
          <p:cNvSpPr txBox="1"/>
          <p:nvPr/>
        </p:nvSpPr>
        <p:spPr>
          <a:xfrm>
            <a:off x="4850816" y="2180633"/>
            <a:ext cx="25862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cs typeface="Times New Roman" panose="02020603050405020304" pitchFamily="18" charset="0"/>
              </a:rPr>
              <a:t> MEJORAMIENTO DE VÍAS URBANAS EN SECTORES VULNERABLES DEL MUNICIPIO DE CALARCÁ QUINDÍO</a:t>
            </a:r>
          </a:p>
          <a:p>
            <a:pPr algn="ctr"/>
            <a:r>
              <a:rPr lang="es-CO" sz="1200" b="1" dirty="0">
                <a:cs typeface="Times New Roman" panose="02020603050405020304" pitchFamily="18" charset="0"/>
              </a:rPr>
              <a:t>Calarcá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$ 710 Millones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8FB4BC4-1BBC-4806-966B-4BB41E448602}"/>
              </a:ext>
            </a:extLst>
          </p:cNvPr>
          <p:cNvSpPr txBox="1"/>
          <p:nvPr/>
        </p:nvSpPr>
        <p:spPr>
          <a:xfrm>
            <a:off x="1004615" y="1912687"/>
            <a:ext cx="382181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/>
              <a:t>3 Proyectos </a:t>
            </a:r>
            <a:r>
              <a:rPr lang="es-CO" sz="1400" b="1" dirty="0">
                <a:solidFill>
                  <a:srgbClr val="007BBE"/>
                </a:solidFill>
              </a:rPr>
              <a:t>- $4.839 millones </a:t>
            </a:r>
            <a:endParaRPr lang="es-CO" sz="1400" b="1" dirty="0">
              <a:solidFill>
                <a:srgbClr val="33CC33"/>
              </a:solidFill>
            </a:endParaRP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76443B8E-1D89-4D40-8143-ABFB583EF9D9}"/>
              </a:ext>
            </a:extLst>
          </p:cNvPr>
          <p:cNvSpPr txBox="1">
            <a:spLocks/>
          </p:cNvSpPr>
          <p:nvPr/>
        </p:nvSpPr>
        <p:spPr>
          <a:xfrm>
            <a:off x="174277" y="1826204"/>
            <a:ext cx="2671429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200" b="1" dirty="0">
                <a:solidFill>
                  <a:srgbClr val="00B050"/>
                </a:solidFill>
              </a:rPr>
              <a:t>DPS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EA5200B-B14C-444C-8B3F-4062FF2BD1C2}"/>
              </a:ext>
            </a:extLst>
          </p:cNvPr>
          <p:cNvSpPr txBox="1"/>
          <p:nvPr/>
        </p:nvSpPr>
        <p:spPr>
          <a:xfrm>
            <a:off x="7224713" y="4273079"/>
            <a:ext cx="2704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cs typeface="Times New Roman" panose="02020603050405020304" pitchFamily="18" charset="0"/>
              </a:rPr>
              <a:t>FEB 2020 </a:t>
            </a:r>
            <a:r>
              <a:rPr lang="es-ES" sz="1200" dirty="0">
                <a:cs typeface="Times New Roman" panose="02020603050405020304" pitchFamily="18" charset="0"/>
              </a:rPr>
              <a:t>Finalización</a:t>
            </a:r>
          </a:p>
          <a:p>
            <a:pPr algn="ctr"/>
            <a:r>
              <a:rPr lang="es-ES" sz="1200" dirty="0">
                <a:cs typeface="Times New Roman" panose="02020603050405020304" pitchFamily="18" charset="0"/>
              </a:rPr>
              <a:t>CONSTRUCCIÓN DE LA LÍNEA DE EXPANSIÓN DEL SISTEMA DE ACUEDUCTO HACIA EL SECTOR RURAL DEL MUNICIPIO DE CIRCASIA SECTOR HOJAS ANCHAS Y LA CRISTALINA</a:t>
            </a:r>
          </a:p>
          <a:p>
            <a:pPr algn="ctr"/>
            <a:r>
              <a:rPr lang="es-CO" sz="1200" b="1" dirty="0">
                <a:cs typeface="Times New Roman" panose="02020603050405020304" pitchFamily="18" charset="0"/>
              </a:rPr>
              <a:t>Circasia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$ 3.560 Millones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24CC522-005A-4E51-92F8-24CCE5F2472D}"/>
              </a:ext>
            </a:extLst>
          </p:cNvPr>
          <p:cNvSpPr txBox="1"/>
          <p:nvPr/>
        </p:nvSpPr>
        <p:spPr>
          <a:xfrm>
            <a:off x="6156980" y="5979922"/>
            <a:ext cx="39510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cs typeface="Times New Roman" panose="02020603050405020304" pitchFamily="18" charset="0"/>
              </a:rPr>
              <a:t>DIC 2020 </a:t>
            </a:r>
            <a:r>
              <a:rPr lang="es-ES" sz="1200" dirty="0">
                <a:cs typeface="Times New Roman" panose="02020603050405020304" pitchFamily="18" charset="0"/>
              </a:rPr>
              <a:t>Finalización</a:t>
            </a:r>
          </a:p>
          <a:p>
            <a:pPr algn="ctr"/>
            <a:r>
              <a:rPr lang="es-ES" sz="1200" dirty="0">
                <a:cs typeface="Times New Roman" panose="02020603050405020304" pitchFamily="18" charset="0"/>
              </a:rPr>
              <a:t>PROGRAMA TITULACIÓN DE PREDIOS URBANOS FISCALES</a:t>
            </a:r>
          </a:p>
          <a:p>
            <a:pPr algn="ctr"/>
            <a:r>
              <a:rPr lang="es-CO" sz="1200" b="1" dirty="0">
                <a:cs typeface="Times New Roman" panose="02020603050405020304" pitchFamily="18" charset="0"/>
              </a:rPr>
              <a:t>Armenia, Calarcá, La Tebaida, Montenegro y Quimbaya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$ 15.393 Millones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F4F3CC8-A5CE-4F92-956A-7EC111CF1ADB}"/>
              </a:ext>
            </a:extLst>
          </p:cNvPr>
          <p:cNvSpPr txBox="1"/>
          <p:nvPr/>
        </p:nvSpPr>
        <p:spPr>
          <a:xfrm>
            <a:off x="7503689" y="3646346"/>
            <a:ext cx="467479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/>
              <a:t>4 Proyectos </a:t>
            </a:r>
            <a:r>
              <a:rPr lang="es-CO" sz="1400" b="1">
                <a:solidFill>
                  <a:srgbClr val="000000"/>
                </a:solidFill>
              </a:rPr>
              <a:t> /</a:t>
            </a:r>
            <a:r>
              <a:rPr lang="es-CO" sz="1400" b="1" dirty="0">
                <a:solidFill>
                  <a:srgbClr val="007BBE"/>
                </a:solidFill>
              </a:rPr>
              <a:t> $26.521 millones </a:t>
            </a:r>
            <a:endParaRPr lang="es-CO" sz="1400" b="1" dirty="0">
              <a:solidFill>
                <a:srgbClr val="33CC33"/>
              </a:solidFill>
            </a:endParaRP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4F8AD668-8514-4791-A4EE-2A75A4B92BCD}"/>
              </a:ext>
            </a:extLst>
          </p:cNvPr>
          <p:cNvSpPr txBox="1">
            <a:spLocks/>
          </p:cNvSpPr>
          <p:nvPr/>
        </p:nvSpPr>
        <p:spPr>
          <a:xfrm>
            <a:off x="3930682" y="3384376"/>
            <a:ext cx="3506446" cy="546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s-CO" sz="2200" b="1" dirty="0">
                <a:solidFill>
                  <a:srgbClr val="00B050"/>
                </a:solidFill>
              </a:rPr>
              <a:t>VIVIENDA, CIUDAD Y TERRITORIO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DF6543B-F274-45BE-8AC5-7A61E3456F65}"/>
              </a:ext>
            </a:extLst>
          </p:cNvPr>
          <p:cNvSpPr txBox="1"/>
          <p:nvPr/>
        </p:nvSpPr>
        <p:spPr>
          <a:xfrm>
            <a:off x="4744906" y="4646057"/>
            <a:ext cx="2474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cs typeface="Times New Roman" panose="02020603050405020304" pitchFamily="18" charset="0"/>
              </a:rPr>
              <a:t>MAY 2019 </a:t>
            </a:r>
            <a:r>
              <a:rPr lang="es-ES" sz="1200" dirty="0">
                <a:cs typeface="Times New Roman" panose="02020603050405020304" pitchFamily="18" charset="0"/>
              </a:rPr>
              <a:t>Finalización</a:t>
            </a:r>
          </a:p>
          <a:p>
            <a:pPr algn="ctr"/>
            <a:r>
              <a:rPr lang="es-ES" sz="1200" dirty="0">
                <a:cs typeface="Times New Roman" panose="02020603050405020304" pitchFamily="18" charset="0"/>
              </a:rPr>
              <a:t>OPTIMIZACIÓN REDES DE DISTRIBUCIÓN DEL SISTEMA DE ACUEDUCTO DEL CASCO URBANO </a:t>
            </a:r>
            <a:r>
              <a:rPr lang="es-CO" sz="1200" b="1" dirty="0">
                <a:cs typeface="Times New Roman" panose="02020603050405020304" pitchFamily="18" charset="0"/>
              </a:rPr>
              <a:t>Génova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$ 1.458 Millones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FE63772-679B-4855-AF01-8928EE51F32D}"/>
              </a:ext>
            </a:extLst>
          </p:cNvPr>
          <p:cNvSpPr txBox="1"/>
          <p:nvPr/>
        </p:nvSpPr>
        <p:spPr>
          <a:xfrm>
            <a:off x="10041038" y="4385043"/>
            <a:ext cx="21447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cs typeface="Times New Roman" panose="02020603050405020304" pitchFamily="18" charset="0"/>
              </a:rPr>
              <a:t>DIC 2019 </a:t>
            </a:r>
            <a:r>
              <a:rPr lang="es-ES" sz="1200" dirty="0">
                <a:cs typeface="Times New Roman" panose="02020603050405020304" pitchFamily="18" charset="0"/>
              </a:rPr>
              <a:t>Finalización</a:t>
            </a:r>
          </a:p>
          <a:p>
            <a:pPr algn="ctr"/>
            <a:r>
              <a:rPr lang="es-ES" sz="1200" dirty="0">
                <a:cs typeface="Times New Roman" panose="02020603050405020304" pitchFamily="18" charset="0"/>
              </a:rPr>
              <a:t>CONSTRUCCION DEL ACUEDUCTO POR GRAVEDAD Y TANQUE DE ALMACENAMIENTO</a:t>
            </a:r>
          </a:p>
          <a:p>
            <a:pPr algn="ctr"/>
            <a:r>
              <a:rPr lang="es-CO" sz="1200" b="1" dirty="0">
                <a:cs typeface="Times New Roman" panose="02020603050405020304" pitchFamily="18" charset="0"/>
              </a:rPr>
              <a:t>Montenegro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$ 6.110 Millones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389A300E-72B5-46F5-91CA-4657BCFBE95B}"/>
              </a:ext>
            </a:extLst>
          </p:cNvPr>
          <p:cNvSpPr txBox="1">
            <a:spLocks/>
          </p:cNvSpPr>
          <p:nvPr/>
        </p:nvSpPr>
        <p:spPr>
          <a:xfrm>
            <a:off x="190860" y="3694889"/>
            <a:ext cx="906381" cy="53504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CO" sz="2400" b="1" dirty="0">
                <a:solidFill>
                  <a:srgbClr val="00B050"/>
                </a:solidFill>
              </a:rPr>
              <a:t>SENA</a:t>
            </a:r>
            <a:endParaRPr lang="es-E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DE19D8E-29D2-4DA1-87C7-F12C73B031FF}"/>
              </a:ext>
            </a:extLst>
          </p:cNvPr>
          <p:cNvSpPr txBox="1"/>
          <p:nvPr/>
        </p:nvSpPr>
        <p:spPr>
          <a:xfrm>
            <a:off x="251383" y="4386420"/>
            <a:ext cx="3510098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200" b="1" dirty="0">
                <a:cs typeface="Times New Roman" panose="02020603050405020304" pitchFamily="18" charset="0"/>
              </a:rPr>
              <a:t>DIC 2020 </a:t>
            </a:r>
            <a:r>
              <a:rPr lang="es-ES" sz="1200" dirty="0">
                <a:cs typeface="Times New Roman" panose="02020603050405020304" pitchFamily="18" charset="0"/>
              </a:rPr>
              <a:t>Finalización</a:t>
            </a:r>
            <a:endParaRPr lang="es-ES"/>
          </a:p>
          <a:p>
            <a:r>
              <a:rPr lang="es-ES" sz="1200" dirty="0">
                <a:cs typeface="Times New Roman"/>
              </a:rPr>
              <a:t>- </a:t>
            </a:r>
            <a:r>
              <a:rPr lang="es-ES" sz="1200" b="1">
                <a:ea typeface="+mn-lt"/>
                <a:cs typeface="+mn-lt"/>
              </a:rPr>
              <a:t>Agencia Pública de Empleo:</a:t>
            </a:r>
            <a:r>
              <a:rPr lang="es-ES" sz="1200">
                <a:ea typeface="+mn-lt"/>
                <a:cs typeface="+mn-lt"/>
              </a:rPr>
              <a:t> 3.810 Beneficiarios</a:t>
            </a:r>
            <a:endParaRPr lang="es-ES" sz="1200" dirty="0">
              <a:cs typeface="Times New Roman"/>
            </a:endParaRPr>
          </a:p>
          <a:p>
            <a:r>
              <a:rPr lang="es-ES" sz="1200" b="1">
                <a:cs typeface="Times New Roman"/>
              </a:rPr>
              <a:t>- Programas SENA Emprende Rural:</a:t>
            </a:r>
            <a:r>
              <a:rPr lang="es-ES" sz="1200">
                <a:cs typeface="Times New Roman"/>
              </a:rPr>
              <a:t> $ 634 millones - 2.391 Beneficiarios  </a:t>
            </a:r>
            <a:endParaRPr lang="es-ES" sz="1200" dirty="0">
              <a:cs typeface="Times New Roman" panose="02020603050405020304" pitchFamily="18" charset="0"/>
            </a:endParaRPr>
          </a:p>
          <a:p>
            <a:r>
              <a:rPr lang="es-ES" sz="1200" b="1" dirty="0">
                <a:cs typeface="Times New Roman"/>
              </a:rPr>
              <a:t>- </a:t>
            </a:r>
            <a:r>
              <a:rPr lang="es-ES" sz="1200" b="1" dirty="0">
                <a:ea typeface="+mn-lt"/>
                <a:cs typeface="+mn-lt"/>
              </a:rPr>
              <a:t>Formación </a:t>
            </a:r>
            <a:r>
              <a:rPr lang="es-ES" sz="1200" b="1" dirty="0">
                <a:cs typeface="Times New Roman"/>
              </a:rPr>
              <a:t>Profesional Integral:</a:t>
            </a:r>
            <a:r>
              <a:rPr lang="es-ES" sz="1200" dirty="0">
                <a:cs typeface="Times New Roman"/>
              </a:rPr>
              <a:t> $ 47.378 millones – 258.148 </a:t>
            </a:r>
            <a:r>
              <a:rPr lang="es-ES" sz="1200">
                <a:cs typeface="Times New Roman"/>
              </a:rPr>
              <a:t>beneficiario</a:t>
            </a:r>
            <a:r>
              <a:rPr lang="es-ES" sz="1200">
                <a:ea typeface="+mn-lt"/>
                <a:cs typeface="+mn-lt"/>
              </a:rPr>
              <a:t>s</a:t>
            </a:r>
            <a:endParaRPr lang="es-ES" sz="1200" dirty="0">
              <a:solidFill>
                <a:srgbClr val="ED7D31"/>
              </a:solidFill>
              <a:cs typeface="Times New Roman" panose="02020603050405020304" pitchFamily="18" charset="0"/>
            </a:endParaRPr>
          </a:p>
          <a:p>
            <a:r>
              <a:rPr lang="es-ES" sz="1200" b="1">
                <a:cs typeface="Times New Roman"/>
              </a:rPr>
              <a:t>- Certificación de Competencias Laborales</a:t>
            </a:r>
            <a:r>
              <a:rPr lang="es-ES" sz="1200">
                <a:cs typeface="Times New Roman"/>
              </a:rPr>
              <a:t>: $512 millones -</a:t>
            </a:r>
            <a:r>
              <a:rPr lang="es-ES" sz="1200" dirty="0">
                <a:cs typeface="Times New Roman"/>
              </a:rPr>
              <a:t> 1.286 beneficiarios </a:t>
            </a:r>
            <a:endParaRPr lang="es-ES" sz="120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r>
              <a:rPr lang="es-ES" sz="1200">
                <a:solidFill>
                  <a:srgbClr val="000000"/>
                </a:solidFill>
                <a:cs typeface="Times New Roman"/>
              </a:rPr>
              <a:t>-</a:t>
            </a:r>
            <a:r>
              <a:rPr lang="es-ES" sz="1200" b="1">
                <a:solidFill>
                  <a:srgbClr val="000000"/>
                </a:solidFill>
                <a:cs typeface="Times New Roman"/>
              </a:rPr>
              <a:t> Doble Titulación:</a:t>
            </a:r>
            <a:r>
              <a:rPr lang="es-ES" sz="1200">
                <a:solidFill>
                  <a:srgbClr val="000000"/>
                </a:solidFill>
                <a:cs typeface="Times New Roman"/>
              </a:rPr>
              <a:t> $2.209 millones – 7.492 beneficiarios</a:t>
            </a:r>
            <a:endParaRPr lang="es-ES" sz="1200" dirty="0">
              <a:solidFill>
                <a:srgbClr val="000000"/>
              </a:solidFill>
              <a:cs typeface="Times New Roman"/>
            </a:endParaRPr>
          </a:p>
          <a:p>
            <a:r>
              <a:rPr lang="es-CO" sz="1200" b="1">
                <a:solidFill>
                  <a:schemeClr val="accent2"/>
                </a:solidFill>
              </a:rPr>
              <a:t>$ 50.733 Millones / 273.127 Beneficiarios</a:t>
            </a:r>
            <a:endParaRPr lang="es-ES" sz="120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B2B06E6-3E45-46BD-9C11-9F22F72ED738}"/>
              </a:ext>
            </a:extLst>
          </p:cNvPr>
          <p:cNvSpPr txBox="1">
            <a:spLocks/>
          </p:cNvSpPr>
          <p:nvPr/>
        </p:nvSpPr>
        <p:spPr>
          <a:xfrm>
            <a:off x="4899664" y="402028"/>
            <a:ext cx="2435478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2400" b="1" i="1" dirty="0">
                <a:solidFill>
                  <a:schemeClr val="accent2"/>
                </a:solidFill>
              </a:rPr>
              <a:t>Inversión Ejecutada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B2E1D6E-6038-46D4-A3CC-5CF35DC1B08A}"/>
              </a:ext>
            </a:extLst>
          </p:cNvPr>
          <p:cNvSpPr txBox="1"/>
          <p:nvPr/>
        </p:nvSpPr>
        <p:spPr>
          <a:xfrm>
            <a:off x="986883" y="3737333"/>
            <a:ext cx="356023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/>
              <a:t>5 Programas </a:t>
            </a:r>
            <a:r>
              <a:rPr lang="es-CO" sz="1400" b="1">
                <a:solidFill>
                  <a:srgbClr val="007BBE"/>
                </a:solidFill>
              </a:rPr>
              <a:t>- $50.733 millones / 273.127 Beneficiarios</a:t>
            </a:r>
          </a:p>
        </p:txBody>
      </p:sp>
      <p:sp>
        <p:nvSpPr>
          <p:cNvPr id="36" name="CuadroTexto 1">
            <a:extLst>
              <a:ext uri="{FF2B5EF4-FFF2-40B4-BE49-F238E27FC236}">
                <a16:creationId xmlns:a16="http://schemas.microsoft.com/office/drawing/2014/main" id="{1F55F58A-C7C9-404A-9B33-1BD71D435D94}"/>
              </a:ext>
            </a:extLst>
          </p:cNvPr>
          <p:cNvSpPr txBox="1"/>
          <p:nvPr/>
        </p:nvSpPr>
        <p:spPr>
          <a:xfrm>
            <a:off x="4549900" y="4109176"/>
            <a:ext cx="285782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schemeClr val="accent5"/>
                </a:solidFill>
                <a:latin typeface="Calibri"/>
                <a:cs typeface="Calibri"/>
              </a:rPr>
              <a:t>AGUA Y SANEAMIENTO BÁSICO</a:t>
            </a:r>
            <a:endParaRPr lang="es-CO" sz="1100" b="1" i="1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38" name="CuadroTexto 1">
            <a:extLst>
              <a:ext uri="{FF2B5EF4-FFF2-40B4-BE49-F238E27FC236}">
                <a16:creationId xmlns:a16="http://schemas.microsoft.com/office/drawing/2014/main" id="{D4FCC517-9B05-4F44-A88C-21A3AC2F1736}"/>
              </a:ext>
            </a:extLst>
          </p:cNvPr>
          <p:cNvSpPr txBox="1"/>
          <p:nvPr/>
        </p:nvSpPr>
        <p:spPr>
          <a:xfrm>
            <a:off x="4745252" y="5981751"/>
            <a:ext cx="179358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solidFill>
                  <a:schemeClr val="accent5"/>
                </a:solidFill>
                <a:latin typeface="Calibri"/>
                <a:cs typeface="Calibri"/>
              </a:rPr>
              <a:t>VIVIENDA</a:t>
            </a:r>
            <a:endParaRPr lang="es-CO" sz="1200" b="1" i="1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82181AC-2AB9-4279-B8A7-0BDD02982783}"/>
              </a:ext>
            </a:extLst>
          </p:cNvPr>
          <p:cNvSpPr/>
          <p:nvPr/>
        </p:nvSpPr>
        <p:spPr>
          <a:xfrm>
            <a:off x="7466041" y="569304"/>
            <a:ext cx="4633099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>
                <a:solidFill>
                  <a:srgbClr val="007BBE"/>
                </a:solidFill>
              </a:rPr>
              <a:t>Inversión Ejecutada: </a:t>
            </a:r>
            <a:r>
              <a:rPr lang="es-CO" sz="1400" dirty="0"/>
              <a:t>$ 1,8 Billones / 27 proyectos / 33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Transporte: </a:t>
            </a:r>
            <a:r>
              <a:rPr lang="es-CO" sz="1400" dirty="0"/>
              <a:t>$ 995.239 Millones / 14 Proyectos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s-CO" sz="1400" dirty="0" err="1">
                <a:solidFill>
                  <a:srgbClr val="007BBE"/>
                </a:solidFill>
                <a:ea typeface="+mn-lt"/>
                <a:cs typeface="+mn-lt"/>
              </a:rPr>
              <a:t>MinTrabajo</a:t>
            </a: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:</a:t>
            </a:r>
            <a:r>
              <a:rPr lang="es-CO" sz="1400" dirty="0">
                <a:solidFill>
                  <a:schemeClr val="accent5"/>
                </a:solidFill>
                <a:ea typeface="+mn-lt"/>
                <a:cs typeface="+mn-lt"/>
              </a:rPr>
              <a:t> </a:t>
            </a:r>
            <a:r>
              <a:rPr lang="es-CO" sz="1400" dirty="0">
                <a:ea typeface="+mn-lt"/>
                <a:cs typeface="+mn-lt"/>
              </a:rPr>
              <a:t>$ 589 Millones / 2 Programas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DPS: </a:t>
            </a:r>
            <a:r>
              <a:rPr lang="es-CO" sz="1400" dirty="0"/>
              <a:t>$ 4.839 Millones / 3 Proyectos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MinVivienda: </a:t>
            </a:r>
            <a:r>
              <a:rPr lang="es-CO" sz="1400" dirty="0"/>
              <a:t>$ 26.521 Millones / 4 Proyectos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SENA:</a:t>
            </a:r>
            <a:r>
              <a:rPr lang="es-CO" sz="1400" dirty="0">
                <a:solidFill>
                  <a:schemeClr val="accent5"/>
                </a:solidFill>
              </a:rPr>
              <a:t> </a:t>
            </a:r>
            <a:r>
              <a:rPr lang="es-CO" sz="1400" dirty="0">
                <a:ea typeface="+mn-lt"/>
                <a:cs typeface="+mn-lt"/>
              </a:rPr>
              <a:t>$ 50.733 Millones / 5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MinTIC: </a:t>
            </a:r>
            <a:r>
              <a:rPr lang="es-CO" sz="1400" dirty="0"/>
              <a:t>$ 13.286 Millones / 4 programas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MinJusticia: </a:t>
            </a:r>
            <a:r>
              <a:rPr lang="es-CO" sz="1400" dirty="0"/>
              <a:t>$ 192 Millones / 3 Proyectos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solidFill>
                  <a:srgbClr val="007BBE"/>
                </a:solidFill>
              </a:rPr>
              <a:t>MinEducación</a:t>
            </a:r>
            <a:r>
              <a:rPr lang="es-CO" sz="1400" dirty="0">
                <a:solidFill>
                  <a:srgbClr val="007BBE"/>
                </a:solidFill>
              </a:rPr>
              <a:t>: </a:t>
            </a:r>
            <a:r>
              <a:rPr lang="es-CO" sz="1400" dirty="0"/>
              <a:t>$ 926 Millones / 7 </a:t>
            </a:r>
            <a:r>
              <a:rPr lang="es-CO" sz="1400" dirty="0">
                <a:ea typeface="+mn-lt"/>
                <a:cs typeface="+mn-lt"/>
              </a:rPr>
              <a:t>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UNGRD: </a:t>
            </a:r>
            <a:r>
              <a:rPr lang="es-CO" sz="1400" dirty="0"/>
              <a:t>$ 240 Millones / 1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007BBE"/>
                </a:solidFill>
              </a:rPr>
              <a:t>MinAgricultura</a:t>
            </a:r>
            <a:r>
              <a:rPr lang="es-ES" sz="1400" dirty="0">
                <a:solidFill>
                  <a:srgbClr val="007BBE"/>
                </a:solidFill>
              </a:rPr>
              <a:t>: </a:t>
            </a:r>
            <a:r>
              <a:rPr lang="es-ES" sz="1400" dirty="0">
                <a:solidFill>
                  <a:schemeClr val="accent5"/>
                </a:solidFill>
              </a:rPr>
              <a:t> </a:t>
            </a:r>
            <a:r>
              <a:rPr lang="es-ES" sz="1400" dirty="0"/>
              <a:t>$ 546.331 millones / 8 programas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007BBE"/>
                </a:solidFill>
              </a:rPr>
              <a:t>MinComercio</a:t>
            </a:r>
            <a:r>
              <a:rPr lang="es-ES" sz="1400" dirty="0">
                <a:solidFill>
                  <a:srgbClr val="007BBE"/>
                </a:solidFill>
              </a:rPr>
              <a:t>:</a:t>
            </a:r>
            <a:r>
              <a:rPr lang="es-ES" sz="1400" dirty="0">
                <a:solidFill>
                  <a:schemeClr val="accent5"/>
                </a:solidFill>
              </a:rPr>
              <a:t>  </a:t>
            </a:r>
            <a:r>
              <a:rPr lang="es-ES" sz="1400" dirty="0"/>
              <a:t>$ 613 millones / 2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7BBE"/>
                </a:solidFill>
              </a:rPr>
              <a:t>ICBF:</a:t>
            </a:r>
            <a:r>
              <a:rPr lang="es-ES" sz="1400" dirty="0">
                <a:solidFill>
                  <a:schemeClr val="accent5"/>
                </a:solidFill>
              </a:rPr>
              <a:t>  </a:t>
            </a:r>
            <a:r>
              <a:rPr lang="es-ES" sz="1400" dirty="0"/>
              <a:t>$ 162.858 millones / 7 programas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79777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FA6B004-E75B-4E9C-BD3B-765451419C69}"/>
              </a:ext>
            </a:extLst>
          </p:cNvPr>
          <p:cNvSpPr/>
          <p:nvPr/>
        </p:nvSpPr>
        <p:spPr>
          <a:xfrm>
            <a:off x="6759" y="-3045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solidFill>
                <a:srgbClr val="00B05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9A9CB81-80A3-4698-AFB8-EAD9DA85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6" t="7519" r="62148" b="69601"/>
          <a:stretch/>
        </p:blipFill>
        <p:spPr>
          <a:xfrm>
            <a:off x="136895" y="103039"/>
            <a:ext cx="1525893" cy="15691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B608C8-ACB2-4B6D-8BE0-53433CD04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6" t="7519" r="62148" b="69601"/>
          <a:stretch/>
        </p:blipFill>
        <p:spPr>
          <a:xfrm rot="10800000">
            <a:off x="2494026" y="260977"/>
            <a:ext cx="1525893" cy="15691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533731" y="425938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602815" y="1830105"/>
            <a:ext cx="1525893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MINTIC</a:t>
            </a:r>
          </a:p>
        </p:txBody>
      </p: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812C6775-9B34-4DA1-ABA8-5FBAF15FC815}"/>
              </a:ext>
            </a:extLst>
          </p:cNvPr>
          <p:cNvGrpSpPr/>
          <p:nvPr/>
        </p:nvGrpSpPr>
        <p:grpSpPr>
          <a:xfrm>
            <a:off x="4416579" y="1184504"/>
            <a:ext cx="2320633" cy="1144369"/>
            <a:chOff x="492759" y="2561997"/>
            <a:chExt cx="2320633" cy="1144369"/>
          </a:xfrm>
        </p:grpSpPr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5606E06B-F6A3-469B-824D-65950973F421}"/>
                </a:ext>
              </a:extLst>
            </p:cNvPr>
            <p:cNvGrpSpPr/>
            <p:nvPr/>
          </p:nvGrpSpPr>
          <p:grpSpPr>
            <a:xfrm>
              <a:off x="492759" y="2561997"/>
              <a:ext cx="2320633" cy="557788"/>
              <a:chOff x="492758" y="2476869"/>
              <a:chExt cx="3247027" cy="923332"/>
            </a:xfrm>
          </p:grpSpPr>
          <p:pic>
            <p:nvPicPr>
              <p:cNvPr id="131" name="Imagen 130">
                <a:extLst>
                  <a:ext uri="{FF2B5EF4-FFF2-40B4-BE49-F238E27FC236}">
                    <a16:creationId xmlns:a16="http://schemas.microsoft.com/office/drawing/2014/main" id="{CBF32D4F-2F4F-4320-B3D8-7B3770E74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492758" y="2476869"/>
                <a:ext cx="3247027" cy="923332"/>
              </a:xfrm>
              <a:prstGeom prst="rect">
                <a:avLst/>
              </a:prstGeom>
            </p:spPr>
          </p:pic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id="{276A5286-BEA3-4488-8024-136E0E7493A0}"/>
                  </a:ext>
                </a:extLst>
              </p:cNvPr>
              <p:cNvSpPr txBox="1"/>
              <p:nvPr/>
            </p:nvSpPr>
            <p:spPr>
              <a:xfrm>
                <a:off x="596601" y="2640609"/>
                <a:ext cx="2901514" cy="509477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130" name="Marcador de texto 2">
              <a:extLst>
                <a:ext uri="{FF2B5EF4-FFF2-40B4-BE49-F238E27FC236}">
                  <a16:creationId xmlns:a16="http://schemas.microsoft.com/office/drawing/2014/main" id="{F53FA42A-DACD-4062-9DFB-68F8C733FF0E}"/>
                </a:ext>
              </a:extLst>
            </p:cNvPr>
            <p:cNvSpPr txBox="1">
              <a:spLocks/>
            </p:cNvSpPr>
            <p:nvPr/>
          </p:nvSpPr>
          <p:spPr>
            <a:xfrm>
              <a:off x="492759" y="3148578"/>
              <a:ext cx="1798709" cy="55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endParaRPr lang="es-CO" sz="1400" dirty="0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FEEA96-4293-4C83-B2E2-95CE86155067}"/>
              </a:ext>
            </a:extLst>
          </p:cNvPr>
          <p:cNvSpPr txBox="1"/>
          <p:nvPr/>
        </p:nvSpPr>
        <p:spPr>
          <a:xfrm>
            <a:off x="204482" y="3347794"/>
            <a:ext cx="288253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000" b="1" dirty="0"/>
              <a:t>DIC 2020 </a:t>
            </a:r>
            <a:r>
              <a:rPr lang="es-CO" sz="1000" dirty="0"/>
              <a:t>Finalización</a:t>
            </a:r>
          </a:p>
          <a:p>
            <a:pPr algn="ctr"/>
            <a:r>
              <a:rPr lang="es-CO" sz="1000" b="1" dirty="0"/>
              <a:t>(5 municipios)</a:t>
            </a:r>
            <a:endParaRPr lang="es-CO" sz="1000" b="1" dirty="0">
              <a:cs typeface="Calibri"/>
            </a:endParaRPr>
          </a:p>
          <a:p>
            <a:pPr algn="ctr"/>
            <a:r>
              <a:rPr lang="es-CO" sz="1000" b="1" dirty="0"/>
              <a:t>1.892 TERMINALES DE CÓMPUTO CON CONTENIDOS DIGITALES ENTREGADAS A SEDES EDUCATIVAS </a:t>
            </a:r>
          </a:p>
          <a:p>
            <a:pPr algn="ctr"/>
            <a:r>
              <a:rPr lang="es-CO" sz="1000" b="1" dirty="0"/>
              <a:t>(Armenia (2), Buenavista, Calarcá (2), Circasia, Córdoba (2), </a:t>
            </a:r>
            <a:r>
              <a:rPr lang="es-CO" sz="1000" b="1" dirty="0" err="1"/>
              <a:t>Filandia</a:t>
            </a:r>
            <a:r>
              <a:rPr lang="es-CO" sz="1000" b="1" dirty="0"/>
              <a:t>, Génova, La Tebaida, Montenegro(2), Pijao)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$3.139 Millones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41.668 Beneficiarios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C4C15397-1C16-4E29-ABB2-9F781C01BDD6}"/>
              </a:ext>
            </a:extLst>
          </p:cNvPr>
          <p:cNvSpPr txBox="1">
            <a:spLocks/>
          </p:cNvSpPr>
          <p:nvPr/>
        </p:nvSpPr>
        <p:spPr>
          <a:xfrm>
            <a:off x="6888116" y="3557130"/>
            <a:ext cx="2513845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 MINJUSTICIA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1B8A48E-6EC7-42AE-86E8-15848966606D}"/>
              </a:ext>
            </a:extLst>
          </p:cNvPr>
          <p:cNvSpPr txBox="1"/>
          <p:nvPr/>
        </p:nvSpPr>
        <p:spPr>
          <a:xfrm>
            <a:off x="187442" y="5518799"/>
            <a:ext cx="29166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DIC 2020 </a:t>
            </a:r>
            <a:r>
              <a:rPr lang="es-CO" sz="1000" dirty="0"/>
              <a:t>Finalización</a:t>
            </a:r>
            <a:endParaRPr lang="es-CO" sz="1000" b="1" dirty="0"/>
          </a:p>
          <a:p>
            <a:pPr algn="ctr"/>
            <a:r>
              <a:rPr lang="es-ES" sz="1000" b="1" dirty="0"/>
              <a:t>Programa de Jornada Única, Todos a Aprender, Bilingüismo, Plan Nacional de Lectura.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$732 Millones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15.591 Beneficiarios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A388E66-2C91-46A3-BA9D-9DE00866A085}"/>
              </a:ext>
            </a:extLst>
          </p:cNvPr>
          <p:cNvSpPr txBox="1"/>
          <p:nvPr/>
        </p:nvSpPr>
        <p:spPr>
          <a:xfrm>
            <a:off x="7818019" y="4023057"/>
            <a:ext cx="3297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DIC 2020 </a:t>
            </a:r>
            <a:r>
              <a:rPr lang="es-CO" sz="1000" dirty="0"/>
              <a:t>Finalización</a:t>
            </a:r>
            <a:endParaRPr lang="es-CO" sz="1000" b="1" dirty="0"/>
          </a:p>
          <a:p>
            <a:pPr algn="ctr"/>
            <a:r>
              <a:rPr lang="es-ES" sz="1000" b="1" dirty="0"/>
              <a:t>FORTALECIMIENTO DE CAPACIDADES</a:t>
            </a:r>
          </a:p>
          <a:p>
            <a:pPr algn="ctr"/>
            <a:r>
              <a:rPr lang="es-ES" sz="1000" b="1" dirty="0"/>
              <a:t>(Diplomado en formulación proyectos relacionados con la política de drogas, conciliación extrajudicial en derecho y cumplimiento de la Ley 1996 de 2019 (Discapacidad))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$192 Millones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162 Funcionarios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0982B45-1F3E-41F1-A446-B34C6F23EF79}"/>
              </a:ext>
            </a:extLst>
          </p:cNvPr>
          <p:cNvSpPr txBox="1"/>
          <p:nvPr/>
        </p:nvSpPr>
        <p:spPr>
          <a:xfrm>
            <a:off x="635846" y="2465247"/>
            <a:ext cx="205382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000" b="1" dirty="0"/>
              <a:t>2020 </a:t>
            </a:r>
            <a:r>
              <a:rPr lang="es-CO" sz="1000" dirty="0"/>
              <a:t>Finalización</a:t>
            </a:r>
          </a:p>
          <a:p>
            <a:pPr algn="ctr"/>
            <a:r>
              <a:rPr lang="es-ES" sz="1000" b="1" dirty="0"/>
              <a:t>9 ZONAS DIGITALES RURALES (Armenia, Calarcá (5), </a:t>
            </a:r>
            <a:r>
              <a:rPr lang="es-ES" sz="1000" b="1" dirty="0" err="1"/>
              <a:t>Filandia</a:t>
            </a:r>
            <a:r>
              <a:rPr lang="es-ES" sz="1000" b="1" dirty="0"/>
              <a:t>(3))</a:t>
            </a:r>
            <a:endParaRPr lang="es-CO" sz="1000" b="1" dirty="0"/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$243 Millones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64.130 Beneficiarios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EFA8E371-81FC-42F1-A402-061E5B4842D0}"/>
              </a:ext>
            </a:extLst>
          </p:cNvPr>
          <p:cNvSpPr txBox="1">
            <a:spLocks/>
          </p:cNvSpPr>
          <p:nvPr/>
        </p:nvSpPr>
        <p:spPr>
          <a:xfrm>
            <a:off x="313664" y="4979010"/>
            <a:ext cx="2698188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 MINEDUCACIÓN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CB349BE-412A-4B80-BD58-E9853B377A70}"/>
              </a:ext>
            </a:extLst>
          </p:cNvPr>
          <p:cNvSpPr txBox="1"/>
          <p:nvPr/>
        </p:nvSpPr>
        <p:spPr>
          <a:xfrm>
            <a:off x="3311996" y="2245024"/>
            <a:ext cx="260778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000" b="1" dirty="0"/>
              <a:t>2020 </a:t>
            </a:r>
            <a:r>
              <a:rPr lang="es-CO" sz="1000" dirty="0"/>
              <a:t>Finalización</a:t>
            </a:r>
          </a:p>
          <a:p>
            <a:pPr algn="ctr"/>
            <a:r>
              <a:rPr lang="es-CO" sz="1000" b="1" dirty="0"/>
              <a:t>ZONAS DIGITALES URBANAS</a:t>
            </a:r>
          </a:p>
          <a:p>
            <a:pPr algn="ctr"/>
            <a:r>
              <a:rPr lang="es-CO" sz="1000" b="1" dirty="0"/>
              <a:t>(12 Proyectos)</a:t>
            </a:r>
            <a:endParaRPr lang="es-CO" sz="1000" b="1" dirty="0">
              <a:cs typeface="Calibri"/>
            </a:endParaRPr>
          </a:p>
          <a:p>
            <a:pPr algn="ctr"/>
            <a:r>
              <a:rPr lang="es-CO" sz="1000" b="1" dirty="0"/>
              <a:t>(Buenavista, Córdoba, </a:t>
            </a:r>
            <a:r>
              <a:rPr lang="es-CO" sz="1000" b="1" dirty="0" err="1"/>
              <a:t>Filandia</a:t>
            </a:r>
            <a:r>
              <a:rPr lang="es-CO" sz="1000" b="1" dirty="0"/>
              <a:t>, Génova, Pijao y Salento, (1)</a:t>
            </a:r>
            <a:r>
              <a:rPr lang="es-ES" sz="1000" b="1" dirty="0"/>
              <a:t>Circasia, (2) La Tebaida, (2) Montenegro, (1) Quimbaya</a:t>
            </a:r>
            <a:r>
              <a:rPr lang="es-CO" sz="1000" b="1" dirty="0"/>
              <a:t>)</a:t>
            </a:r>
            <a:endParaRPr lang="es-CO" sz="1000" b="1" dirty="0">
              <a:cs typeface="Calibri"/>
            </a:endParaRP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$719 Millones</a:t>
            </a:r>
            <a:endParaRPr lang="es-CO" sz="1000" b="1" dirty="0">
              <a:solidFill>
                <a:schemeClr val="accent2"/>
              </a:solidFill>
              <a:cs typeface="Calibri"/>
            </a:endParaRP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23.608 Beneficiarios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1B92126-AD15-4FF7-97FE-761E019D1CE6}"/>
              </a:ext>
            </a:extLst>
          </p:cNvPr>
          <p:cNvSpPr txBox="1"/>
          <p:nvPr/>
        </p:nvSpPr>
        <p:spPr>
          <a:xfrm>
            <a:off x="3220229" y="3604397"/>
            <a:ext cx="28825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000" b="1" dirty="0"/>
              <a:t>DIC 2020 </a:t>
            </a:r>
            <a:r>
              <a:rPr lang="es-CO" sz="1000" dirty="0"/>
              <a:t>Finalización</a:t>
            </a:r>
          </a:p>
          <a:p>
            <a:pPr algn="ctr"/>
            <a:r>
              <a:rPr lang="es-CO" sz="1000" b="1" dirty="0"/>
              <a:t>(9 municipios)</a:t>
            </a:r>
            <a:endParaRPr lang="es-CO" sz="1000" b="1" dirty="0">
              <a:cs typeface="Calibri"/>
            </a:endParaRPr>
          </a:p>
          <a:p>
            <a:pPr algn="ctr"/>
            <a:r>
              <a:rPr lang="es-CO" sz="1000" b="1" dirty="0"/>
              <a:t>HOGARES CON INCENTIVOS A LA DEMANDA FASE 1 (Armenia, Calarcá, Circasia, La Tebaida, Montenegro, Quimbaya, </a:t>
            </a:r>
            <a:r>
              <a:rPr lang="es-CO" sz="1000" b="1" dirty="0" err="1"/>
              <a:t>Filandia</a:t>
            </a:r>
            <a:r>
              <a:rPr lang="es-CO" sz="1000" b="1" dirty="0"/>
              <a:t>, Génova y Salento)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$9.185 Millones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9.943 Beneficiarios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E7F1DF51-3E34-408A-A9ED-F6D76BCAAC7F}"/>
              </a:ext>
            </a:extLst>
          </p:cNvPr>
          <p:cNvSpPr txBox="1">
            <a:spLocks/>
          </p:cNvSpPr>
          <p:nvPr/>
        </p:nvSpPr>
        <p:spPr>
          <a:xfrm>
            <a:off x="6888116" y="5120007"/>
            <a:ext cx="1424044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 UNGRD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175B904-8D92-46FF-8BBD-3A4ACCDCB3A5}"/>
              </a:ext>
            </a:extLst>
          </p:cNvPr>
          <p:cNvSpPr txBox="1"/>
          <p:nvPr/>
        </p:nvSpPr>
        <p:spPr>
          <a:xfrm>
            <a:off x="8174093" y="5626089"/>
            <a:ext cx="3297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NOV 2020 </a:t>
            </a:r>
            <a:r>
              <a:rPr lang="es-CO" sz="1000" dirty="0"/>
              <a:t>Finalización</a:t>
            </a:r>
            <a:endParaRPr lang="es-CO" sz="1000" b="1" dirty="0"/>
          </a:p>
          <a:p>
            <a:pPr algn="ctr"/>
            <a:r>
              <a:rPr lang="es-ES" sz="1000" b="1" dirty="0"/>
              <a:t>INTERVENCIÓN CORRECTIVA PARA MITIGAR EL RIESGO DE DESESTABILIZACIÓN DE TALUD A TRAVÉS DE LA CONSTRUCCIÓN DE UN MURO DE CONTENCIÓN EN PALMARES DE LA VILLA SALENTO QUINDIO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$240 Millones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80 Funcionarios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104A46A-F01D-43CA-AB3F-8CCB82FD21C2}"/>
              </a:ext>
            </a:extLst>
          </p:cNvPr>
          <p:cNvSpPr txBox="1"/>
          <p:nvPr/>
        </p:nvSpPr>
        <p:spPr>
          <a:xfrm>
            <a:off x="3240705" y="5518799"/>
            <a:ext cx="2916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DIC 2020 </a:t>
            </a:r>
            <a:r>
              <a:rPr lang="es-CO" sz="1000" dirty="0"/>
              <a:t>Finalización</a:t>
            </a:r>
            <a:endParaRPr lang="es-CO" sz="1000" b="1" dirty="0"/>
          </a:p>
          <a:p>
            <a:pPr algn="ctr"/>
            <a:r>
              <a:rPr lang="es-ES" sz="1000" b="1" dirty="0"/>
              <a:t>Programa de Desarrollo de Capacidades de Docentes y Procesos de Formación; Fortalecimiento Pedagógico a las ET y Fortalecimiento Pedagógico en educación inicial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$194 Millones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1.019 Beneficiarios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FF1AF5A0-0D79-466F-AB83-86E6C63DB32C}"/>
              </a:ext>
            </a:extLst>
          </p:cNvPr>
          <p:cNvSpPr txBox="1">
            <a:spLocks/>
          </p:cNvSpPr>
          <p:nvPr/>
        </p:nvSpPr>
        <p:spPr>
          <a:xfrm>
            <a:off x="4615888" y="402028"/>
            <a:ext cx="2435478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2400" b="1" i="1" dirty="0">
                <a:solidFill>
                  <a:schemeClr val="accent2"/>
                </a:solidFill>
              </a:rPr>
              <a:t>Inversión Ejecutada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A823A3-B56A-4397-B6F5-C5FBF9A6264C}"/>
              </a:ext>
            </a:extLst>
          </p:cNvPr>
          <p:cNvSpPr txBox="1"/>
          <p:nvPr/>
        </p:nvSpPr>
        <p:spPr>
          <a:xfrm>
            <a:off x="1994078" y="1901314"/>
            <a:ext cx="257076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 dirty="0"/>
              <a:t>4 Programas </a:t>
            </a:r>
            <a:r>
              <a:rPr lang="es-CO" sz="1400" b="1" dirty="0">
                <a:solidFill>
                  <a:srgbClr val="007BBE"/>
                </a:solidFill>
              </a:rPr>
              <a:t>- $13.286 millones </a:t>
            </a:r>
            <a:endParaRPr lang="es-CO" sz="1400" b="1" dirty="0">
              <a:solidFill>
                <a:srgbClr val="33CC33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6FCB8E9-A4FE-4DFD-ABDD-2940E64CF1E6}"/>
              </a:ext>
            </a:extLst>
          </p:cNvPr>
          <p:cNvSpPr txBox="1"/>
          <p:nvPr/>
        </p:nvSpPr>
        <p:spPr>
          <a:xfrm>
            <a:off x="3108645" y="5040299"/>
            <a:ext cx="317354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/>
              <a:t>7 Programas </a:t>
            </a:r>
            <a:r>
              <a:rPr lang="es-CO" sz="1400" b="1">
                <a:solidFill>
                  <a:srgbClr val="007BBE"/>
                </a:solidFill>
              </a:rPr>
              <a:t>- $926 millones – 16.610 beneficiarios</a:t>
            </a:r>
            <a:endParaRPr lang="es-CO" sz="1400" b="1">
              <a:solidFill>
                <a:srgbClr val="33CC33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AC3FF7D-8CD0-4980-BF25-02290ADF75E5}"/>
              </a:ext>
            </a:extLst>
          </p:cNvPr>
          <p:cNvSpPr txBox="1"/>
          <p:nvPr/>
        </p:nvSpPr>
        <p:spPr>
          <a:xfrm>
            <a:off x="9022674" y="3513449"/>
            <a:ext cx="317354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 dirty="0"/>
              <a:t>3 Proyectos </a:t>
            </a:r>
            <a:r>
              <a:rPr lang="es-CO" sz="1400" b="1" dirty="0">
                <a:solidFill>
                  <a:srgbClr val="007BBE"/>
                </a:solidFill>
              </a:rPr>
              <a:t>- $192 millones – 162 beneficiarios</a:t>
            </a:r>
            <a:endParaRPr lang="es-CO" sz="1400" b="1" dirty="0">
              <a:solidFill>
                <a:srgbClr val="33CC33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5DB0DBD-B32C-4C79-91A8-45C539B60EA1}"/>
              </a:ext>
            </a:extLst>
          </p:cNvPr>
          <p:cNvSpPr txBox="1"/>
          <p:nvPr/>
        </p:nvSpPr>
        <p:spPr>
          <a:xfrm>
            <a:off x="8374405" y="5108536"/>
            <a:ext cx="317354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/>
              <a:t>1 Proyecto </a:t>
            </a:r>
            <a:r>
              <a:rPr lang="es-CO" sz="1400" b="1">
                <a:solidFill>
                  <a:srgbClr val="007BBE"/>
                </a:solidFill>
              </a:rPr>
              <a:t>- $240 millones – 80 </a:t>
            </a:r>
            <a:r>
              <a:rPr lang="es-CO" sz="1400" b="1" dirty="0">
                <a:solidFill>
                  <a:srgbClr val="007BBE"/>
                </a:solidFill>
              </a:rPr>
              <a:t>beneficiarios</a:t>
            </a:r>
            <a:endParaRPr lang="es-CO" sz="1400" b="1" dirty="0">
              <a:solidFill>
                <a:srgbClr val="33CC33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7704035-8CB2-466C-8091-C3FBCAF32560}"/>
              </a:ext>
            </a:extLst>
          </p:cNvPr>
          <p:cNvSpPr/>
          <p:nvPr/>
        </p:nvSpPr>
        <p:spPr>
          <a:xfrm>
            <a:off x="6683844" y="503203"/>
            <a:ext cx="4633099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>
                <a:solidFill>
                  <a:srgbClr val="007BBE"/>
                </a:solidFill>
              </a:rPr>
              <a:t>Inversión Ejecutada: </a:t>
            </a:r>
            <a:r>
              <a:rPr lang="es-CO" sz="1400" dirty="0"/>
              <a:t>$ 1,8 Billones / 27 proyectos / 33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Transporte: </a:t>
            </a:r>
            <a:r>
              <a:rPr lang="es-CO" sz="1400" dirty="0"/>
              <a:t>$ 995.239 Millones / 14 Proyectos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s-CO" sz="1400" dirty="0" err="1">
                <a:solidFill>
                  <a:srgbClr val="007BBE"/>
                </a:solidFill>
                <a:ea typeface="+mn-lt"/>
                <a:cs typeface="+mn-lt"/>
              </a:rPr>
              <a:t>MinTrabajo</a:t>
            </a: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:</a:t>
            </a:r>
            <a:r>
              <a:rPr lang="es-CO" sz="1400" dirty="0">
                <a:solidFill>
                  <a:schemeClr val="accent5"/>
                </a:solidFill>
                <a:ea typeface="+mn-lt"/>
                <a:cs typeface="+mn-lt"/>
              </a:rPr>
              <a:t> </a:t>
            </a:r>
            <a:r>
              <a:rPr lang="es-CO" sz="1400" dirty="0">
                <a:ea typeface="+mn-lt"/>
                <a:cs typeface="+mn-lt"/>
              </a:rPr>
              <a:t>$ 589 Millones / 2 Programas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DPS: </a:t>
            </a:r>
            <a:r>
              <a:rPr lang="es-CO" sz="1400" dirty="0"/>
              <a:t>$ 4.839 Millones / 3 Proyectos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MinVivienda: </a:t>
            </a:r>
            <a:r>
              <a:rPr lang="es-CO" sz="1400" dirty="0"/>
              <a:t>$ 26.521 Millones / 4 Proyectos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SENA:</a:t>
            </a:r>
            <a:r>
              <a:rPr lang="es-CO" sz="1400" dirty="0">
                <a:solidFill>
                  <a:schemeClr val="accent5"/>
                </a:solidFill>
              </a:rPr>
              <a:t> </a:t>
            </a:r>
            <a:r>
              <a:rPr lang="es-CO" sz="1400" dirty="0">
                <a:ea typeface="+mn-lt"/>
                <a:cs typeface="+mn-lt"/>
              </a:rPr>
              <a:t>$ 50.733 Millones / 5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MinTIC: </a:t>
            </a:r>
            <a:r>
              <a:rPr lang="es-CO" sz="1400" dirty="0"/>
              <a:t>$ 13.286 Millones / 4 programas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MinJusticia: </a:t>
            </a:r>
            <a:r>
              <a:rPr lang="es-CO" sz="1400" dirty="0"/>
              <a:t>$ 192 Millones / 3 Proyectos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solidFill>
                  <a:srgbClr val="007BBE"/>
                </a:solidFill>
              </a:rPr>
              <a:t>MinEducación</a:t>
            </a:r>
            <a:r>
              <a:rPr lang="es-CO" sz="1400" dirty="0">
                <a:solidFill>
                  <a:srgbClr val="007BBE"/>
                </a:solidFill>
              </a:rPr>
              <a:t>: </a:t>
            </a:r>
            <a:r>
              <a:rPr lang="es-CO" sz="1400" dirty="0"/>
              <a:t>$ 926 Millones / 7 </a:t>
            </a:r>
            <a:r>
              <a:rPr lang="es-CO" sz="1400" dirty="0">
                <a:ea typeface="+mn-lt"/>
                <a:cs typeface="+mn-lt"/>
              </a:rPr>
              <a:t>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UNGRD: </a:t>
            </a:r>
            <a:r>
              <a:rPr lang="es-CO" sz="1400" dirty="0"/>
              <a:t>$ 240 Millones / 1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007BBE"/>
                </a:solidFill>
              </a:rPr>
              <a:t>MinAgricultura</a:t>
            </a:r>
            <a:r>
              <a:rPr lang="es-ES" sz="1400" dirty="0">
                <a:solidFill>
                  <a:srgbClr val="007BBE"/>
                </a:solidFill>
              </a:rPr>
              <a:t>: </a:t>
            </a:r>
            <a:r>
              <a:rPr lang="es-ES" sz="1400" dirty="0">
                <a:solidFill>
                  <a:schemeClr val="accent5"/>
                </a:solidFill>
              </a:rPr>
              <a:t> </a:t>
            </a:r>
            <a:r>
              <a:rPr lang="es-ES" sz="1400" dirty="0"/>
              <a:t>$ 546.331 millones / 8 programas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007BBE"/>
                </a:solidFill>
              </a:rPr>
              <a:t>MinComercio</a:t>
            </a:r>
            <a:r>
              <a:rPr lang="es-ES" sz="1400" dirty="0">
                <a:solidFill>
                  <a:srgbClr val="007BBE"/>
                </a:solidFill>
              </a:rPr>
              <a:t>:</a:t>
            </a:r>
            <a:r>
              <a:rPr lang="es-ES" sz="1400" dirty="0">
                <a:solidFill>
                  <a:schemeClr val="accent5"/>
                </a:solidFill>
              </a:rPr>
              <a:t>  </a:t>
            </a:r>
            <a:r>
              <a:rPr lang="es-ES" sz="1400" dirty="0"/>
              <a:t>$ 613 millones / 2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7BBE"/>
                </a:solidFill>
              </a:rPr>
              <a:t>ICBF:</a:t>
            </a:r>
            <a:r>
              <a:rPr lang="es-ES" sz="1400" dirty="0">
                <a:solidFill>
                  <a:schemeClr val="accent5"/>
                </a:solidFill>
              </a:rPr>
              <a:t>  </a:t>
            </a:r>
            <a:r>
              <a:rPr lang="es-ES" sz="1400" dirty="0"/>
              <a:t>$ 162.858 millones / 7 programas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92121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FA6B004-E75B-4E9C-BD3B-765451419C69}"/>
              </a:ext>
            </a:extLst>
          </p:cNvPr>
          <p:cNvSpPr/>
          <p:nvPr/>
        </p:nvSpPr>
        <p:spPr>
          <a:xfrm>
            <a:off x="6759" y="-346391"/>
            <a:ext cx="12192000" cy="718987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solidFill>
                <a:srgbClr val="00B05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9A9CB81-80A3-4698-AFB8-EAD9DA85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6" t="7519" r="62148" b="69601"/>
          <a:stretch/>
        </p:blipFill>
        <p:spPr>
          <a:xfrm>
            <a:off x="136895" y="103039"/>
            <a:ext cx="1525893" cy="15691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B608C8-ACB2-4B6D-8BE0-53433CD04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6" t="7519" r="62148" b="69601"/>
          <a:stretch/>
        </p:blipFill>
        <p:spPr>
          <a:xfrm rot="10800000">
            <a:off x="3300536" y="199268"/>
            <a:ext cx="1525893" cy="15691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1069518" y="438699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EA349033-75AF-4C24-A174-01664E7863BF}"/>
              </a:ext>
            </a:extLst>
          </p:cNvPr>
          <p:cNvSpPr txBox="1">
            <a:spLocks/>
          </p:cNvSpPr>
          <p:nvPr/>
        </p:nvSpPr>
        <p:spPr>
          <a:xfrm>
            <a:off x="535369" y="1879073"/>
            <a:ext cx="5137844" cy="892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2200" b="1" dirty="0">
                <a:solidFill>
                  <a:srgbClr val="00B050"/>
                </a:solidFill>
              </a:rPr>
              <a:t>MINISTERIO DE AGRICULTURA Y DESARROLLO RURAL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EB866600-8B4F-47E2-9D4C-F8167071E07C}"/>
              </a:ext>
            </a:extLst>
          </p:cNvPr>
          <p:cNvSpPr txBox="1">
            <a:spLocks/>
          </p:cNvSpPr>
          <p:nvPr/>
        </p:nvSpPr>
        <p:spPr>
          <a:xfrm>
            <a:off x="6346775" y="3880193"/>
            <a:ext cx="3396986" cy="892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2200" b="1" dirty="0">
                <a:solidFill>
                  <a:srgbClr val="00B050"/>
                </a:solidFill>
              </a:rPr>
              <a:t>MIN COMERCIO,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2200" b="1" dirty="0">
                <a:solidFill>
                  <a:srgbClr val="00B050"/>
                </a:solidFill>
              </a:rPr>
              <a:t>INDUSTRIA Y TURISMO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319351F9-3D0D-4866-A828-AEE0F73ADCA7}"/>
              </a:ext>
            </a:extLst>
          </p:cNvPr>
          <p:cNvSpPr txBox="1"/>
          <p:nvPr/>
        </p:nvSpPr>
        <p:spPr>
          <a:xfrm>
            <a:off x="486603" y="5807665"/>
            <a:ext cx="2722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Jul 2021: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CO" sz="1200" b="1" dirty="0"/>
              <a:t>VIVIENDA DE INTERÉS SOCIAL RURAL</a:t>
            </a:r>
          </a:p>
          <a:p>
            <a:pPr algn="ctr"/>
            <a:r>
              <a:rPr lang="es-CO" sz="1200" b="1" dirty="0"/>
              <a:t>169 Viviendas mejoradas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$2.744 millones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E2B8FCF-38A7-4CC9-966E-75840E0BDECE}"/>
              </a:ext>
            </a:extLst>
          </p:cNvPr>
          <p:cNvSpPr txBox="1"/>
          <p:nvPr/>
        </p:nvSpPr>
        <p:spPr>
          <a:xfrm>
            <a:off x="3130899" y="5681545"/>
            <a:ext cx="2722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2018: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CO" sz="1200" b="1" dirty="0"/>
              <a:t>ALIANZAS PRODUCTIVAS PARA LA VIDA</a:t>
            </a:r>
          </a:p>
          <a:p>
            <a:pPr algn="ctr"/>
            <a:r>
              <a:rPr lang="es-CO" sz="1200" b="1" dirty="0"/>
              <a:t>9 Alianzas</a:t>
            </a:r>
          </a:p>
          <a:p>
            <a:pPr algn="ctr"/>
            <a:r>
              <a:rPr lang="es-CO" sz="1200" b="1" dirty="0"/>
              <a:t>390 beneficiarios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$2.179 millones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06DC35DC-A4EA-466C-964F-CEA96D756840}"/>
              </a:ext>
            </a:extLst>
          </p:cNvPr>
          <p:cNvSpPr txBox="1"/>
          <p:nvPr/>
        </p:nvSpPr>
        <p:spPr>
          <a:xfrm>
            <a:off x="466543" y="4699319"/>
            <a:ext cx="2722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err="1"/>
              <a:t>Ago</a:t>
            </a:r>
            <a:r>
              <a:rPr lang="es-CO" sz="1200" b="1" dirty="0"/>
              <a:t> 2021: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CO" sz="1200" b="1" dirty="0"/>
              <a:t>CRÉDITO DE FOMENTO AGROPECUARIO – CFA </a:t>
            </a:r>
          </a:p>
          <a:p>
            <a:pPr algn="ctr"/>
            <a:r>
              <a:rPr lang="es-CO" sz="1200" b="1" dirty="0"/>
              <a:t>11.538 créditos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$487.995 millones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9CA28F43-597B-472A-A8B3-0D29A0DD5024}"/>
              </a:ext>
            </a:extLst>
          </p:cNvPr>
          <p:cNvSpPr txBox="1"/>
          <p:nvPr/>
        </p:nvSpPr>
        <p:spPr>
          <a:xfrm>
            <a:off x="3193972" y="4694068"/>
            <a:ext cx="2722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err="1"/>
              <a:t>Ago</a:t>
            </a:r>
            <a:r>
              <a:rPr lang="es-CO" sz="1200" b="1" dirty="0"/>
              <a:t> 2021: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ES" sz="1200" b="1" dirty="0"/>
              <a:t>Línea Especial de Crédito - LEC</a:t>
            </a:r>
            <a:endParaRPr lang="es-CO" sz="1200" b="1" dirty="0"/>
          </a:p>
          <a:p>
            <a:pPr algn="ctr"/>
            <a:r>
              <a:rPr lang="es-CO" sz="1200" b="1" dirty="0"/>
              <a:t>882 créditos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$48.036 millones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E6058890-352F-4C87-9DE8-53623EA94F99}"/>
              </a:ext>
            </a:extLst>
          </p:cNvPr>
          <p:cNvSpPr txBox="1"/>
          <p:nvPr/>
        </p:nvSpPr>
        <p:spPr>
          <a:xfrm>
            <a:off x="535369" y="3852820"/>
            <a:ext cx="2722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Jul 2021: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ES" sz="1200" b="1" dirty="0"/>
              <a:t>Incentivo al Seguro Agropecuario – ISA</a:t>
            </a:r>
          </a:p>
          <a:p>
            <a:pPr algn="ctr"/>
            <a:r>
              <a:rPr lang="es-ES" sz="1200" b="1" dirty="0"/>
              <a:t>2.481 áreas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$974 millones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55A0FC2F-E85F-4A11-81C3-A476D82E3836}"/>
              </a:ext>
            </a:extLst>
          </p:cNvPr>
          <p:cNvSpPr txBox="1"/>
          <p:nvPr/>
        </p:nvSpPr>
        <p:spPr>
          <a:xfrm>
            <a:off x="3189177" y="3832157"/>
            <a:ext cx="2722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Diciembre 2019: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ES" sz="1200" b="1" dirty="0"/>
              <a:t>Programas cadenas agrícolas y pecuarias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$78 millones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E3EDC04-E9D1-4173-A7FB-4FFA96CEDF41}"/>
              </a:ext>
            </a:extLst>
          </p:cNvPr>
          <p:cNvSpPr txBox="1"/>
          <p:nvPr/>
        </p:nvSpPr>
        <p:spPr>
          <a:xfrm>
            <a:off x="322968" y="2975481"/>
            <a:ext cx="329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err="1"/>
              <a:t>Sep</a:t>
            </a:r>
            <a:r>
              <a:rPr lang="es-CO" sz="1200" b="1" dirty="0"/>
              <a:t> 2021: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ES" sz="1200" b="1" dirty="0"/>
              <a:t>Agricultura por contrato</a:t>
            </a:r>
          </a:p>
          <a:p>
            <a:pPr algn="ctr"/>
            <a:r>
              <a:rPr lang="es-ES" sz="1200" b="1" dirty="0"/>
              <a:t>1.013 productores con acuerdos comerciales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$4.292 millones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B442105-1104-4451-91D3-41B72BDEE942}"/>
              </a:ext>
            </a:extLst>
          </p:cNvPr>
          <p:cNvSpPr txBox="1"/>
          <p:nvPr/>
        </p:nvSpPr>
        <p:spPr>
          <a:xfrm>
            <a:off x="6087975" y="6095913"/>
            <a:ext cx="272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err="1"/>
              <a:t>iNNpulsa</a:t>
            </a:r>
            <a:r>
              <a:rPr lang="es-CO" sz="1200" b="1" dirty="0"/>
              <a:t>: Programa Aldea</a:t>
            </a:r>
          </a:p>
          <a:p>
            <a:pPr algn="ctr"/>
            <a:r>
              <a:rPr lang="es-CO" sz="1200" b="1" dirty="0"/>
              <a:t>8 Emprendimientos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$340 millones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F160BCB8-DD61-4737-9FF3-93B86C81571D}"/>
              </a:ext>
            </a:extLst>
          </p:cNvPr>
          <p:cNvSpPr txBox="1"/>
          <p:nvPr/>
        </p:nvSpPr>
        <p:spPr>
          <a:xfrm>
            <a:off x="6087975" y="5195685"/>
            <a:ext cx="2722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Colombia Productiva: Fabricas de Productividad</a:t>
            </a:r>
          </a:p>
          <a:p>
            <a:pPr algn="ctr"/>
            <a:r>
              <a:rPr lang="es-CO" sz="1200" b="1" dirty="0"/>
              <a:t>35 empresas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$273 millones</a:t>
            </a:r>
          </a:p>
        </p:txBody>
      </p:sp>
      <p:grpSp>
        <p:nvGrpSpPr>
          <p:cNvPr id="75" name="Grupo 74">
            <a:extLst>
              <a:ext uri="{FF2B5EF4-FFF2-40B4-BE49-F238E27FC236}">
                <a16:creationId xmlns:a16="http://schemas.microsoft.com/office/drawing/2014/main" id="{7A43DFFE-90BD-4096-BF95-130A5D790BA7}"/>
              </a:ext>
            </a:extLst>
          </p:cNvPr>
          <p:cNvGrpSpPr/>
          <p:nvPr/>
        </p:nvGrpSpPr>
        <p:grpSpPr>
          <a:xfrm>
            <a:off x="5153595" y="1064898"/>
            <a:ext cx="2320633" cy="1144369"/>
            <a:chOff x="492759" y="2561997"/>
            <a:chExt cx="2320633" cy="1144369"/>
          </a:xfrm>
        </p:grpSpPr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399C33D3-6BCD-468A-8E03-EC52C77BD05C}"/>
                </a:ext>
              </a:extLst>
            </p:cNvPr>
            <p:cNvGrpSpPr/>
            <p:nvPr/>
          </p:nvGrpSpPr>
          <p:grpSpPr>
            <a:xfrm>
              <a:off x="492759" y="2561997"/>
              <a:ext cx="2320633" cy="557788"/>
              <a:chOff x="492758" y="2476869"/>
              <a:chExt cx="3247027" cy="923332"/>
            </a:xfrm>
          </p:grpSpPr>
          <p:pic>
            <p:nvPicPr>
              <p:cNvPr id="78" name="Imagen 77">
                <a:extLst>
                  <a:ext uri="{FF2B5EF4-FFF2-40B4-BE49-F238E27FC236}">
                    <a16:creationId xmlns:a16="http://schemas.microsoft.com/office/drawing/2014/main" id="{F343A210-D2FB-4101-A628-2C001BEF7B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492758" y="2476869"/>
                <a:ext cx="3247027" cy="923332"/>
              </a:xfrm>
              <a:prstGeom prst="rect">
                <a:avLst/>
              </a:prstGeom>
            </p:spPr>
          </p:pic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6D758208-A7A0-43A3-A8C3-C89DE4123CF9}"/>
                  </a:ext>
                </a:extLst>
              </p:cNvPr>
              <p:cNvSpPr txBox="1"/>
              <p:nvPr/>
            </p:nvSpPr>
            <p:spPr>
              <a:xfrm>
                <a:off x="596601" y="2640609"/>
                <a:ext cx="2901514" cy="509477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77" name="Marcador de texto 2">
              <a:extLst>
                <a:ext uri="{FF2B5EF4-FFF2-40B4-BE49-F238E27FC236}">
                  <a16:creationId xmlns:a16="http://schemas.microsoft.com/office/drawing/2014/main" id="{F16ACCE2-B084-4326-9A18-82AD8186CF5C}"/>
                </a:ext>
              </a:extLst>
            </p:cNvPr>
            <p:cNvSpPr txBox="1">
              <a:spLocks/>
            </p:cNvSpPr>
            <p:nvPr/>
          </p:nvSpPr>
          <p:spPr>
            <a:xfrm>
              <a:off x="492759" y="3148578"/>
              <a:ext cx="1798709" cy="55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endParaRPr lang="es-CO" sz="1400" dirty="0"/>
            </a:p>
          </p:txBody>
        </p:sp>
      </p:grp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D2391EB-ED53-418D-8272-0FF60079FD65}"/>
              </a:ext>
            </a:extLst>
          </p:cNvPr>
          <p:cNvSpPr txBox="1">
            <a:spLocks/>
          </p:cNvSpPr>
          <p:nvPr/>
        </p:nvSpPr>
        <p:spPr>
          <a:xfrm>
            <a:off x="5015278" y="307436"/>
            <a:ext cx="2435478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2400" b="1" i="1" dirty="0">
                <a:solidFill>
                  <a:schemeClr val="accent2"/>
                </a:solidFill>
              </a:rPr>
              <a:t>Inversión Ejecutada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45CAEA-D740-4724-AED9-4BACB5025F17}"/>
              </a:ext>
            </a:extLst>
          </p:cNvPr>
          <p:cNvSpPr txBox="1"/>
          <p:nvPr/>
        </p:nvSpPr>
        <p:spPr>
          <a:xfrm>
            <a:off x="510635" y="2536482"/>
            <a:ext cx="263444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 dirty="0"/>
              <a:t>8 Programas </a:t>
            </a:r>
            <a:r>
              <a:rPr lang="es-CO" sz="1400" b="1" dirty="0">
                <a:solidFill>
                  <a:srgbClr val="007BBE"/>
                </a:solidFill>
              </a:rPr>
              <a:t>- $546.331 millones</a:t>
            </a:r>
            <a:endParaRPr lang="es-E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02BF754-91B1-4695-B1A6-F1B4E706C9B5}"/>
              </a:ext>
            </a:extLst>
          </p:cNvPr>
          <p:cNvSpPr txBox="1"/>
          <p:nvPr/>
        </p:nvSpPr>
        <p:spPr>
          <a:xfrm>
            <a:off x="6313911" y="4592029"/>
            <a:ext cx="258214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200" b="1" dirty="0"/>
              <a:t>2 Programas </a:t>
            </a:r>
            <a:r>
              <a:rPr lang="es-CO" sz="1200" b="1" dirty="0">
                <a:solidFill>
                  <a:srgbClr val="007BBE"/>
                </a:solidFill>
              </a:rPr>
              <a:t>- $613 millones – 43 beneficiarios</a:t>
            </a:r>
            <a:endParaRPr lang="es-CO" sz="1200" b="1" dirty="0">
              <a:solidFill>
                <a:srgbClr val="33CC33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E3427F0-8B7D-418C-8A39-DCE92385BE1C}"/>
              </a:ext>
            </a:extLst>
          </p:cNvPr>
          <p:cNvSpPr txBox="1"/>
          <p:nvPr/>
        </p:nvSpPr>
        <p:spPr>
          <a:xfrm>
            <a:off x="3295062" y="2975481"/>
            <a:ext cx="2722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err="1"/>
              <a:t>Ago</a:t>
            </a:r>
            <a:r>
              <a:rPr lang="es-CO" sz="1200" b="1" dirty="0"/>
              <a:t> 2021: </a:t>
            </a:r>
            <a:r>
              <a:rPr lang="es-CO" sz="1200" dirty="0"/>
              <a:t>Finalización</a:t>
            </a:r>
            <a:r>
              <a:rPr lang="es-CO" sz="1200" b="1" dirty="0"/>
              <a:t> </a:t>
            </a:r>
          </a:p>
          <a:p>
            <a:pPr algn="ctr"/>
            <a:r>
              <a:rPr lang="es-ES" sz="1200" b="1" dirty="0"/>
              <a:t>Restitución de tierras</a:t>
            </a:r>
          </a:p>
          <a:p>
            <a:pPr algn="ctr"/>
            <a:r>
              <a:rPr lang="es-ES" sz="1200" b="1" dirty="0"/>
              <a:t>1 familia</a:t>
            </a:r>
          </a:p>
          <a:p>
            <a:pPr algn="ctr"/>
            <a:r>
              <a:rPr lang="es-CO" sz="1200" b="1" dirty="0">
                <a:solidFill>
                  <a:schemeClr val="accent2"/>
                </a:solidFill>
              </a:rPr>
              <a:t>$33 millones</a:t>
            </a:r>
          </a:p>
        </p:txBody>
      </p:sp>
      <p:sp>
        <p:nvSpPr>
          <p:cNvPr id="32" name="Google Shape;1337;p18">
            <a:extLst>
              <a:ext uri="{FF2B5EF4-FFF2-40B4-BE49-F238E27FC236}">
                <a16:creationId xmlns:a16="http://schemas.microsoft.com/office/drawing/2014/main" id="{A305C7EB-27BA-47DC-9596-57E63C95D26F}"/>
              </a:ext>
            </a:extLst>
          </p:cNvPr>
          <p:cNvSpPr txBox="1"/>
          <p:nvPr/>
        </p:nvSpPr>
        <p:spPr>
          <a:xfrm>
            <a:off x="9419194" y="5135645"/>
            <a:ext cx="2441098" cy="96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213"/>
              <a:buFont typeface="Arial"/>
              <a:buNone/>
            </a:pPr>
            <a:r>
              <a:rPr lang="es-CO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PROGRAMAS DE ATENCIÓN DEPARTAMENTAL 2018 - 2020</a:t>
            </a:r>
            <a:endParaRPr sz="1400" b="1" dirty="0"/>
          </a:p>
          <a:p>
            <a:pPr marL="0" marR="0" lvl="0" indent="0" algn="ctr" rtl="0">
              <a:lnSpc>
                <a:spcPct val="90000"/>
              </a:lnSpc>
              <a:spcBef>
                <a:spcPts val="364"/>
              </a:spcBef>
              <a:spcAft>
                <a:spcPts val="0"/>
              </a:spcAft>
              <a:buClr>
                <a:srgbClr val="E46C0A"/>
              </a:buClr>
              <a:buSzPts val="1213"/>
              <a:buFont typeface="Arial"/>
              <a:buNone/>
            </a:pPr>
            <a:r>
              <a:rPr lang="es-CO" sz="1100" b="1" dirty="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$ 162.858 Millones</a:t>
            </a:r>
            <a:endParaRPr sz="1400" dirty="0"/>
          </a:p>
          <a:p>
            <a:pPr marL="0" marR="0" lvl="0" indent="0" algn="ctr" rtl="0">
              <a:lnSpc>
                <a:spcPct val="90000"/>
              </a:lnSpc>
              <a:spcBef>
                <a:spcPts val="364"/>
              </a:spcBef>
              <a:spcAft>
                <a:spcPts val="0"/>
              </a:spcAft>
              <a:buClr>
                <a:srgbClr val="E46C0A"/>
              </a:buClr>
              <a:buSzPts val="1213"/>
              <a:buFont typeface="Arial"/>
              <a:buNone/>
            </a:pPr>
            <a:r>
              <a:rPr lang="es-CO" sz="1100" b="1" dirty="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84.778 Beneficiarios</a:t>
            </a:r>
            <a:endParaRPr sz="1400" dirty="0"/>
          </a:p>
          <a:p>
            <a:pPr marL="0" marR="0" lvl="0" indent="0" algn="ctr" rtl="0">
              <a:lnSpc>
                <a:spcPct val="9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213"/>
              <a:buFont typeface="Arial"/>
              <a:buNone/>
            </a:pPr>
            <a:r>
              <a:rPr lang="es-CO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1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51574" algn="ctr" rtl="0">
              <a:lnSpc>
                <a:spcPct val="9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213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38;p18">
            <a:extLst>
              <a:ext uri="{FF2B5EF4-FFF2-40B4-BE49-F238E27FC236}">
                <a16:creationId xmlns:a16="http://schemas.microsoft.com/office/drawing/2014/main" id="{774B529F-730E-4F70-BBFB-FF78D4ED1332}"/>
              </a:ext>
            </a:extLst>
          </p:cNvPr>
          <p:cNvSpPr/>
          <p:nvPr/>
        </p:nvSpPr>
        <p:spPr>
          <a:xfrm>
            <a:off x="9472229" y="4106054"/>
            <a:ext cx="2197288" cy="3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ICBF</a:t>
            </a:r>
            <a:endParaRPr sz="2200" dirty="0"/>
          </a:p>
        </p:txBody>
      </p:sp>
      <p:sp>
        <p:nvSpPr>
          <p:cNvPr id="34" name="Google Shape;1346;p18">
            <a:extLst>
              <a:ext uri="{FF2B5EF4-FFF2-40B4-BE49-F238E27FC236}">
                <a16:creationId xmlns:a16="http://schemas.microsoft.com/office/drawing/2014/main" id="{C963E6B1-FEFB-433B-B1D7-8BB5F77A4245}"/>
              </a:ext>
            </a:extLst>
          </p:cNvPr>
          <p:cNvSpPr txBox="1"/>
          <p:nvPr/>
        </p:nvSpPr>
        <p:spPr>
          <a:xfrm>
            <a:off x="9472229" y="4571711"/>
            <a:ext cx="23350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$ 162.858 Millones</a:t>
            </a:r>
            <a:r>
              <a:rPr lang="es-C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7 Programas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DB9139A-DF50-45F0-B0B3-9BEF578CAF46}"/>
              </a:ext>
            </a:extLst>
          </p:cNvPr>
          <p:cNvSpPr/>
          <p:nvPr/>
        </p:nvSpPr>
        <p:spPr>
          <a:xfrm>
            <a:off x="7466041" y="602355"/>
            <a:ext cx="4633099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>
                <a:solidFill>
                  <a:srgbClr val="007BBE"/>
                </a:solidFill>
              </a:rPr>
              <a:t>Inversión Ejecutada: </a:t>
            </a:r>
            <a:r>
              <a:rPr lang="es-CO" sz="1400" dirty="0"/>
              <a:t>$ 1,8 Billones / 27 proyectos / 33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Transporte: </a:t>
            </a:r>
            <a:r>
              <a:rPr lang="es-CO" sz="1400" dirty="0"/>
              <a:t>$ 995.239 Millones / 14 Proyectos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s-CO" sz="1400" dirty="0" err="1">
                <a:solidFill>
                  <a:srgbClr val="007BBE"/>
                </a:solidFill>
                <a:ea typeface="+mn-lt"/>
                <a:cs typeface="+mn-lt"/>
              </a:rPr>
              <a:t>MinTrabajo</a:t>
            </a: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:</a:t>
            </a:r>
            <a:r>
              <a:rPr lang="es-CO" sz="1400" dirty="0">
                <a:solidFill>
                  <a:schemeClr val="accent5"/>
                </a:solidFill>
                <a:ea typeface="+mn-lt"/>
                <a:cs typeface="+mn-lt"/>
              </a:rPr>
              <a:t> </a:t>
            </a:r>
            <a:r>
              <a:rPr lang="es-CO" sz="1400" dirty="0">
                <a:ea typeface="+mn-lt"/>
                <a:cs typeface="+mn-lt"/>
              </a:rPr>
              <a:t>$ 589 Millones / 2 Programas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DPS: </a:t>
            </a:r>
            <a:r>
              <a:rPr lang="es-CO" sz="1400" dirty="0"/>
              <a:t>$ 4.839 Millones / 3 Proyectos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MinVivienda: </a:t>
            </a:r>
            <a:r>
              <a:rPr lang="es-CO" sz="1400" dirty="0"/>
              <a:t>$ 26.521 Millones / 4 Proyectos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SENA:</a:t>
            </a:r>
            <a:r>
              <a:rPr lang="es-CO" sz="1400" dirty="0">
                <a:solidFill>
                  <a:schemeClr val="accent5"/>
                </a:solidFill>
              </a:rPr>
              <a:t> </a:t>
            </a:r>
            <a:r>
              <a:rPr lang="es-CO" sz="1400" dirty="0">
                <a:ea typeface="+mn-lt"/>
                <a:cs typeface="+mn-lt"/>
              </a:rPr>
              <a:t>$ 50.733 Millones / 5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MinTIC: </a:t>
            </a:r>
            <a:r>
              <a:rPr lang="es-CO" sz="1400" dirty="0"/>
              <a:t>$ 13.286 Millones / 4 programas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MinJusticia: </a:t>
            </a:r>
            <a:r>
              <a:rPr lang="es-CO" sz="1400" dirty="0"/>
              <a:t>$ 192 Millones / 3 Proyectos</a:t>
            </a:r>
            <a:endParaRPr lang="es-CO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solidFill>
                  <a:srgbClr val="007BBE"/>
                </a:solidFill>
              </a:rPr>
              <a:t>MinEducación</a:t>
            </a:r>
            <a:r>
              <a:rPr lang="es-CO" sz="1400" dirty="0">
                <a:solidFill>
                  <a:srgbClr val="007BBE"/>
                </a:solidFill>
              </a:rPr>
              <a:t>: </a:t>
            </a:r>
            <a:r>
              <a:rPr lang="es-CO" sz="1400" dirty="0"/>
              <a:t>$ 926 Millones / 7 </a:t>
            </a:r>
            <a:r>
              <a:rPr lang="es-CO" sz="1400" dirty="0">
                <a:ea typeface="+mn-lt"/>
                <a:cs typeface="+mn-lt"/>
              </a:rPr>
              <a:t>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7BBE"/>
                </a:solidFill>
              </a:rPr>
              <a:t>UNGRD: </a:t>
            </a:r>
            <a:r>
              <a:rPr lang="es-CO" sz="1400" dirty="0"/>
              <a:t>$ 240 Millones / 1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007BBE"/>
                </a:solidFill>
              </a:rPr>
              <a:t>MinAgricultura</a:t>
            </a:r>
            <a:r>
              <a:rPr lang="es-ES" sz="1400" dirty="0">
                <a:solidFill>
                  <a:srgbClr val="007BBE"/>
                </a:solidFill>
              </a:rPr>
              <a:t>: </a:t>
            </a:r>
            <a:r>
              <a:rPr lang="es-ES" sz="1400" dirty="0">
                <a:solidFill>
                  <a:schemeClr val="accent5"/>
                </a:solidFill>
              </a:rPr>
              <a:t> </a:t>
            </a:r>
            <a:r>
              <a:rPr lang="es-ES" sz="1400" dirty="0"/>
              <a:t>$ 546.331 millones / 8 programas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007BBE"/>
                </a:solidFill>
              </a:rPr>
              <a:t>MinComercio</a:t>
            </a:r>
            <a:r>
              <a:rPr lang="es-ES" sz="1400" dirty="0">
                <a:solidFill>
                  <a:srgbClr val="007BBE"/>
                </a:solidFill>
              </a:rPr>
              <a:t>:</a:t>
            </a:r>
            <a:r>
              <a:rPr lang="es-ES" sz="1400" dirty="0">
                <a:solidFill>
                  <a:schemeClr val="accent5"/>
                </a:solidFill>
              </a:rPr>
              <a:t>  </a:t>
            </a:r>
            <a:r>
              <a:rPr lang="es-ES" sz="1400" dirty="0"/>
              <a:t>$ 613 millones / 2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7BBE"/>
                </a:solidFill>
              </a:rPr>
              <a:t>ICBF:</a:t>
            </a:r>
            <a:r>
              <a:rPr lang="es-ES" sz="1400" dirty="0">
                <a:solidFill>
                  <a:schemeClr val="accent5"/>
                </a:solidFill>
              </a:rPr>
              <a:t>  </a:t>
            </a:r>
            <a:r>
              <a:rPr lang="es-ES" sz="1400" dirty="0"/>
              <a:t>$ 162.858 millones / 7 programas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487896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FA6B004-E75B-4E9C-BD3B-765451419C69}"/>
              </a:ext>
            </a:extLst>
          </p:cNvPr>
          <p:cNvSpPr/>
          <p:nvPr/>
        </p:nvSpPr>
        <p:spPr>
          <a:xfrm>
            <a:off x="-7765" y="12108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9A9CB81-80A3-4698-AFB8-EAD9DA856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6" t="7519" r="62148" b="69601"/>
          <a:stretch/>
        </p:blipFill>
        <p:spPr>
          <a:xfrm>
            <a:off x="136895" y="103039"/>
            <a:ext cx="1525893" cy="15691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B608C8-ACB2-4B6D-8BE0-53433CD04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6" t="7519" r="62148" b="69601"/>
          <a:stretch/>
        </p:blipFill>
        <p:spPr>
          <a:xfrm rot="10800000">
            <a:off x="3300536" y="199268"/>
            <a:ext cx="1525893" cy="15691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1069517" y="438699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31340" y="1903968"/>
            <a:ext cx="2342198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TRANSPORTE</a:t>
            </a:r>
          </a:p>
        </p:txBody>
      </p: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812C6775-9B34-4DA1-ABA8-5FBAF15FC815}"/>
              </a:ext>
            </a:extLst>
          </p:cNvPr>
          <p:cNvGrpSpPr/>
          <p:nvPr/>
        </p:nvGrpSpPr>
        <p:grpSpPr>
          <a:xfrm>
            <a:off x="4953080" y="1035645"/>
            <a:ext cx="2320633" cy="1230094"/>
            <a:chOff x="492759" y="2476272"/>
            <a:chExt cx="2320633" cy="1230094"/>
          </a:xfrm>
        </p:grpSpPr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5606E06B-F6A3-469B-824D-65950973F421}"/>
                </a:ext>
              </a:extLst>
            </p:cNvPr>
            <p:cNvGrpSpPr/>
            <p:nvPr/>
          </p:nvGrpSpPr>
          <p:grpSpPr>
            <a:xfrm>
              <a:off x="492759" y="2476272"/>
              <a:ext cx="2320633" cy="557788"/>
              <a:chOff x="492758" y="2334966"/>
              <a:chExt cx="3247027" cy="923332"/>
            </a:xfrm>
          </p:grpSpPr>
          <p:pic>
            <p:nvPicPr>
              <p:cNvPr id="131" name="Imagen 130">
                <a:extLst>
                  <a:ext uri="{FF2B5EF4-FFF2-40B4-BE49-F238E27FC236}">
                    <a16:creationId xmlns:a16="http://schemas.microsoft.com/office/drawing/2014/main" id="{CBF32D4F-2F4F-4320-B3D8-7B3770E74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92" t="33894" r="79697" b="52643"/>
              <a:stretch/>
            </p:blipFill>
            <p:spPr>
              <a:xfrm>
                <a:off x="492758" y="2334966"/>
                <a:ext cx="3247027" cy="923332"/>
              </a:xfrm>
              <a:prstGeom prst="rect">
                <a:avLst/>
              </a:prstGeom>
            </p:spPr>
          </p:pic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id="{276A5286-BEA3-4488-8024-136E0E7493A0}"/>
                  </a:ext>
                </a:extLst>
              </p:cNvPr>
              <p:cNvSpPr txBox="1"/>
              <p:nvPr/>
            </p:nvSpPr>
            <p:spPr>
              <a:xfrm>
                <a:off x="596601" y="2530241"/>
                <a:ext cx="2901514" cy="509477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130" name="Marcador de texto 2">
              <a:extLst>
                <a:ext uri="{FF2B5EF4-FFF2-40B4-BE49-F238E27FC236}">
                  <a16:creationId xmlns:a16="http://schemas.microsoft.com/office/drawing/2014/main" id="{F53FA42A-DACD-4062-9DFB-68F8C733FF0E}"/>
                </a:ext>
              </a:extLst>
            </p:cNvPr>
            <p:cNvSpPr txBox="1">
              <a:spLocks/>
            </p:cNvSpPr>
            <p:nvPr/>
          </p:nvSpPr>
          <p:spPr>
            <a:xfrm>
              <a:off x="492759" y="3148578"/>
              <a:ext cx="1798709" cy="55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endParaRPr lang="es-CO" sz="1400" dirty="0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79129" y="2735956"/>
            <a:ext cx="1251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5"/>
                </a:solidFill>
              </a:rPr>
              <a:t>INVIAS</a:t>
            </a:r>
          </a:p>
          <a:p>
            <a:r>
              <a:rPr lang="es-CO" sz="1400" b="1" i="1" dirty="0">
                <a:solidFill>
                  <a:schemeClr val="accent5"/>
                </a:solidFill>
              </a:rPr>
              <a:t>Red Nacional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13754A4A-3FB8-4179-BF6D-81175C5A787B}"/>
              </a:ext>
            </a:extLst>
          </p:cNvPr>
          <p:cNvSpPr txBox="1">
            <a:spLocks/>
          </p:cNvSpPr>
          <p:nvPr/>
        </p:nvSpPr>
        <p:spPr>
          <a:xfrm>
            <a:off x="4899663" y="518233"/>
            <a:ext cx="6991553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200" b="1" dirty="0">
                <a:solidFill>
                  <a:schemeClr val="accent2"/>
                </a:solidFill>
              </a:rPr>
              <a:t>Inversión En Ejecución</a:t>
            </a:r>
          </a:p>
        </p:txBody>
      </p: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19BCD8B8-EEB2-4866-8583-5D766BC8ED11}"/>
              </a:ext>
            </a:extLst>
          </p:cNvPr>
          <p:cNvCxnSpPr>
            <a:cxnSpLocks/>
          </p:cNvCxnSpPr>
          <p:nvPr/>
        </p:nvCxnSpPr>
        <p:spPr>
          <a:xfrm flipV="1">
            <a:off x="1268397" y="3630961"/>
            <a:ext cx="6408000" cy="151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88C90D0-C04C-4931-8480-8BC79A8F7619}"/>
              </a:ext>
            </a:extLst>
          </p:cNvPr>
          <p:cNvSpPr txBox="1"/>
          <p:nvPr/>
        </p:nvSpPr>
        <p:spPr>
          <a:xfrm>
            <a:off x="3007422" y="3822905"/>
            <a:ext cx="188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1er Semestre 2022: </a:t>
            </a:r>
            <a:r>
              <a:rPr lang="es-CO" sz="1000" dirty="0"/>
              <a:t>Finalización</a:t>
            </a:r>
            <a:endParaRPr lang="es-CO" sz="1000" b="1" dirty="0"/>
          </a:p>
          <a:p>
            <a:pPr algn="ctr"/>
            <a:r>
              <a:rPr lang="es-ES" sz="1000" b="1" dirty="0"/>
              <a:t>AVENIDA GUAYACANES – FASE I - 11 Km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$338 millones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D054719E-2845-48F1-8225-7BD7DE46CEDB}"/>
              </a:ext>
            </a:extLst>
          </p:cNvPr>
          <p:cNvSpPr txBox="1"/>
          <p:nvPr/>
        </p:nvSpPr>
        <p:spPr>
          <a:xfrm>
            <a:off x="103090" y="3437448"/>
            <a:ext cx="1255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/>
              <a:t>6 PROYECTOS </a:t>
            </a:r>
          </a:p>
          <a:p>
            <a:r>
              <a:rPr lang="es-CO" sz="1000" b="1" dirty="0"/>
              <a:t>-</a:t>
            </a:r>
            <a:r>
              <a:rPr lang="es-CO" sz="1000" b="1" dirty="0">
                <a:solidFill>
                  <a:srgbClr val="007BBE"/>
                </a:solidFill>
              </a:rPr>
              <a:t> </a:t>
            </a:r>
            <a:r>
              <a:rPr lang="es-CO" sz="1000" b="1" dirty="0">
                <a:solidFill>
                  <a:schemeClr val="accent2"/>
                </a:solidFill>
              </a:rPr>
              <a:t>$119.090 millones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AC78375-5935-0143-9EF2-F4DBF5581C61}"/>
              </a:ext>
            </a:extLst>
          </p:cNvPr>
          <p:cNvSpPr txBox="1"/>
          <p:nvPr/>
        </p:nvSpPr>
        <p:spPr>
          <a:xfrm>
            <a:off x="3064889" y="2446715"/>
            <a:ext cx="2026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2021: </a:t>
            </a:r>
            <a:r>
              <a:rPr lang="es-CO" sz="1000" dirty="0"/>
              <a:t>Finalización</a:t>
            </a:r>
            <a:endParaRPr lang="es-CO" sz="1000" b="1" dirty="0"/>
          </a:p>
          <a:p>
            <a:pPr algn="ctr"/>
            <a:r>
              <a:rPr lang="es-ES" sz="1000" b="1" dirty="0"/>
              <a:t>ESTUDIOS Y DISEÑOS PARA LA CONECTIVIDAD ARMENIA CARTAGO- CALARCÁ</a:t>
            </a:r>
          </a:p>
          <a:p>
            <a:pPr algn="ctr"/>
            <a:r>
              <a:rPr lang="es-ES" sz="1000" b="1" dirty="0"/>
              <a:t>CLUB CAMPESTRE </a:t>
            </a:r>
            <a:r>
              <a:rPr lang="es-CO" sz="1000" b="1" dirty="0"/>
              <a:t>– Avance 0%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$ 1.920 millones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A1B71C3C-E264-4F43-8594-3D5010D6ED8C}"/>
              </a:ext>
            </a:extLst>
          </p:cNvPr>
          <p:cNvSpPr/>
          <p:nvPr/>
        </p:nvSpPr>
        <p:spPr>
          <a:xfrm>
            <a:off x="4022308" y="3579912"/>
            <a:ext cx="170117" cy="138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A263107-0CB0-104A-AA1C-CAB1C061403F}"/>
              </a:ext>
            </a:extLst>
          </p:cNvPr>
          <p:cNvSpPr/>
          <p:nvPr/>
        </p:nvSpPr>
        <p:spPr>
          <a:xfrm>
            <a:off x="5120478" y="3579912"/>
            <a:ext cx="170117" cy="138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2F75909-E4BC-4624-8BBE-D220C0DAEEC8}"/>
              </a:ext>
            </a:extLst>
          </p:cNvPr>
          <p:cNvSpPr txBox="1"/>
          <p:nvPr/>
        </p:nvSpPr>
        <p:spPr>
          <a:xfrm>
            <a:off x="1238286" y="2491825"/>
            <a:ext cx="1915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OCT 2021: </a:t>
            </a:r>
            <a:r>
              <a:rPr lang="es-CO" sz="1000" dirty="0"/>
              <a:t>Finalización</a:t>
            </a:r>
            <a:endParaRPr lang="es-CO" sz="1000" b="1" dirty="0"/>
          </a:p>
          <a:p>
            <a:pPr algn="ctr"/>
            <a:r>
              <a:rPr lang="es-CO" sz="1000" b="1" dirty="0"/>
              <a:t>ESTUDIOS Y DISEÑOS DOBLE CALZADA CALARCÁ, ARMENIA, LA PAILA – Avance 46%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$5.609 millones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138 empleos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8190775-5359-425A-9150-6469206B4A30}"/>
              </a:ext>
            </a:extLst>
          </p:cNvPr>
          <p:cNvSpPr txBox="1"/>
          <p:nvPr/>
        </p:nvSpPr>
        <p:spPr>
          <a:xfrm>
            <a:off x="6416940" y="5046343"/>
            <a:ext cx="84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5"/>
                </a:solidFill>
              </a:rPr>
              <a:t>ANI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DA799A5-42B8-4F20-9982-958534A351D8}"/>
              </a:ext>
            </a:extLst>
          </p:cNvPr>
          <p:cNvSpPr txBox="1"/>
          <p:nvPr/>
        </p:nvSpPr>
        <p:spPr>
          <a:xfrm>
            <a:off x="7305560" y="4630159"/>
            <a:ext cx="4326956" cy="5770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050" b="1"/>
              <a:t>CONCESIONES EN CURSO*-</a:t>
            </a:r>
            <a:r>
              <a:rPr lang="es-CO" sz="1050" b="1" dirty="0">
                <a:solidFill>
                  <a:srgbClr val="007BBE"/>
                </a:solidFill>
              </a:rPr>
              <a:t> $ 1,40 Billones</a:t>
            </a:r>
          </a:p>
          <a:p>
            <a:endParaRPr lang="es-CO" sz="1050" b="1" dirty="0">
              <a:solidFill>
                <a:srgbClr val="007BB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b="1" dirty="0"/>
              <a:t>ARMENIA – PEREIRA- MANIZALES - </a:t>
            </a:r>
            <a:r>
              <a:rPr lang="es-CO" sz="1050" b="1" dirty="0">
                <a:solidFill>
                  <a:srgbClr val="007BBE"/>
                </a:solidFill>
              </a:rPr>
              <a:t>$ 1,40 Billones - </a:t>
            </a:r>
            <a:r>
              <a:rPr lang="es-CO" sz="1050" dirty="0"/>
              <a:t>Finaliza: FEB 2027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15F2695-2FFE-42A2-A133-24CBF2494731}"/>
              </a:ext>
            </a:extLst>
          </p:cNvPr>
          <p:cNvSpPr txBox="1"/>
          <p:nvPr/>
        </p:nvSpPr>
        <p:spPr>
          <a:xfrm>
            <a:off x="7305560" y="5433468"/>
            <a:ext cx="4585656" cy="13696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050" b="1" dirty="0"/>
              <a:t>PROYECTOS EN ESTRUCTURACIÓN* -</a:t>
            </a:r>
            <a:r>
              <a:rPr lang="es-CO" sz="1050" b="1" dirty="0">
                <a:solidFill>
                  <a:srgbClr val="007BBE"/>
                </a:solidFill>
              </a:rPr>
              <a:t> $ 0,99 Billones</a:t>
            </a:r>
          </a:p>
          <a:p>
            <a:endParaRPr lang="es-CO" sz="1050" b="1" dirty="0">
              <a:solidFill>
                <a:srgbClr val="007BB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b="1" dirty="0"/>
              <a:t>IP VÍAS DEL BICENTENARIO (La Paila – </a:t>
            </a:r>
            <a:r>
              <a:rPr lang="es-CO" sz="1050" b="1" dirty="0" err="1"/>
              <a:t>Calarca</a:t>
            </a:r>
            <a:r>
              <a:rPr lang="es-CO" sz="1050" b="1" dirty="0"/>
              <a:t>) </a:t>
            </a:r>
            <a:r>
              <a:rPr lang="es-ES" sz="1050" b="1" dirty="0"/>
              <a:t>CONCESIÓN DEL BICENTENARIO – (5G) Segunda Ola Inversión total: $1,69 Billones </a:t>
            </a:r>
            <a:r>
              <a:rPr lang="es-CO" sz="1050" b="1" dirty="0"/>
              <a:t>- </a:t>
            </a:r>
            <a:r>
              <a:rPr lang="es-CO" sz="1050" b="1" dirty="0">
                <a:solidFill>
                  <a:srgbClr val="007BBE"/>
                </a:solidFill>
              </a:rPr>
              <a:t>$993.757 Millones (</a:t>
            </a:r>
            <a:r>
              <a:rPr lang="es-CO" sz="1050" b="1" dirty="0" err="1">
                <a:solidFill>
                  <a:srgbClr val="007BBE"/>
                </a:solidFill>
              </a:rPr>
              <a:t>capex</a:t>
            </a:r>
            <a:r>
              <a:rPr lang="es-CO" sz="1050" b="1" dirty="0">
                <a:solidFill>
                  <a:srgbClr val="007BBE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050" b="1" dirty="0">
              <a:solidFill>
                <a:srgbClr val="007BBE"/>
              </a:solidFill>
              <a:cs typeface="Calibri" panose="020F0502020204030204"/>
            </a:endParaRPr>
          </a:p>
          <a:p>
            <a:r>
              <a:rPr lang="es-CO" sz="1000" b="1" i="1" dirty="0">
                <a:cs typeface="Calibri" panose="020F0502020204030204"/>
              </a:rPr>
              <a:t>* Los proyectos en estructuración y concesiones no se suman, ni afectan el total de inversión en ejecución</a:t>
            </a:r>
            <a:endParaRPr lang="es-CO" sz="1600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DFF2CE6A-DEC1-4C39-9181-EAFE890379B8}"/>
              </a:ext>
            </a:extLst>
          </p:cNvPr>
          <p:cNvSpPr/>
          <p:nvPr/>
        </p:nvSpPr>
        <p:spPr>
          <a:xfrm>
            <a:off x="2231552" y="3580953"/>
            <a:ext cx="170117" cy="138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3669752-513F-42C8-9995-5356E6896BD0}"/>
              </a:ext>
            </a:extLst>
          </p:cNvPr>
          <p:cNvSpPr txBox="1"/>
          <p:nvPr/>
        </p:nvSpPr>
        <p:spPr>
          <a:xfrm>
            <a:off x="3705186" y="5030714"/>
            <a:ext cx="239624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CO" sz="1200" b="1" dirty="0"/>
              <a:t>Calarcá - Armenia - Quimbaya</a:t>
            </a:r>
          </a:p>
          <a:p>
            <a:r>
              <a:rPr lang="es-CO" sz="1200" dirty="0"/>
              <a:t>$100.000 Millones</a:t>
            </a:r>
          </a:p>
          <a:p>
            <a:r>
              <a:rPr lang="es-CO" sz="1200" dirty="0"/>
              <a:t>1.507 empleos</a:t>
            </a:r>
          </a:p>
          <a:p>
            <a:r>
              <a:rPr lang="es-CO" sz="1200" dirty="0">
                <a:ea typeface="+mn-lt"/>
                <a:cs typeface="+mn-lt"/>
              </a:rPr>
              <a:t>117.354 Beneficiarios</a:t>
            </a:r>
            <a:endParaRPr lang="es-CO" dirty="0"/>
          </a:p>
          <a:p>
            <a:r>
              <a:rPr lang="es-ES" sz="1200" dirty="0"/>
              <a:t>Adjudicado. Ene 2021</a:t>
            </a:r>
            <a:endParaRPr lang="es-CO" sz="1200" dirty="0"/>
          </a:p>
          <a:p>
            <a:r>
              <a:rPr lang="es-CO" sz="1200" dirty="0"/>
              <a:t>En ejecución</a:t>
            </a:r>
          </a:p>
          <a:p>
            <a:r>
              <a:rPr lang="es-CO" sz="1200" dirty="0"/>
              <a:t>Fecha estimada de finalización MAY-22</a:t>
            </a:r>
            <a:endParaRPr lang="es-CO" sz="1200" dirty="0">
              <a:cs typeface="Calibri"/>
            </a:endParaRPr>
          </a:p>
        </p:txBody>
      </p:sp>
      <p:pic>
        <p:nvPicPr>
          <p:cNvPr id="31" name="Imagen 61">
            <a:extLst>
              <a:ext uri="{FF2B5EF4-FFF2-40B4-BE49-F238E27FC236}">
                <a16:creationId xmlns:a16="http://schemas.microsoft.com/office/drawing/2014/main" id="{837FB993-E4D0-49CF-9177-423C467E4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025" y="6297083"/>
            <a:ext cx="303291" cy="303291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8178758-A7A9-4C9C-8AAD-46A07900973B}"/>
              </a:ext>
            </a:extLst>
          </p:cNvPr>
          <p:cNvSpPr txBox="1"/>
          <p:nvPr/>
        </p:nvSpPr>
        <p:spPr>
          <a:xfrm>
            <a:off x="5782922" y="5578169"/>
            <a:ext cx="574834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INVIAS 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EA07064F-4AF6-4100-ACD6-7E6C41E54D7A}"/>
              </a:ext>
            </a:extLst>
          </p:cNvPr>
          <p:cNvSpPr/>
          <p:nvPr/>
        </p:nvSpPr>
        <p:spPr>
          <a:xfrm>
            <a:off x="6595848" y="3576670"/>
            <a:ext cx="170117" cy="138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CA157560-CD6E-40AB-A331-AC1A495AE1C1}"/>
              </a:ext>
            </a:extLst>
          </p:cNvPr>
          <p:cNvSpPr/>
          <p:nvPr/>
        </p:nvSpPr>
        <p:spPr>
          <a:xfrm>
            <a:off x="3064889" y="3577711"/>
            <a:ext cx="170117" cy="138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1E7BBB3-D01E-4A67-978B-EDC4B34C7810}"/>
              </a:ext>
            </a:extLst>
          </p:cNvPr>
          <p:cNvSpPr txBox="1"/>
          <p:nvPr/>
        </p:nvSpPr>
        <p:spPr>
          <a:xfrm>
            <a:off x="1114308" y="3790037"/>
            <a:ext cx="20262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DIC 2021: </a:t>
            </a:r>
            <a:r>
              <a:rPr lang="es-CO" sz="1000" dirty="0"/>
              <a:t>Finalización</a:t>
            </a:r>
            <a:endParaRPr lang="es-CO" sz="1000" b="1" dirty="0"/>
          </a:p>
          <a:p>
            <a:pPr algn="ctr"/>
            <a:r>
              <a:rPr lang="es-ES" sz="1000" b="1" dirty="0"/>
              <a:t>LA TEBAIDA - MONTENEGRO </a:t>
            </a:r>
            <a:r>
              <a:rPr lang="es-CO" sz="1000" b="1" dirty="0"/>
              <a:t>– Avance 92,4% - 16KM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$ 60.783 millones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70 empleos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33F0ADF-A348-4BB5-9B46-F265BD8C7EEE}"/>
              </a:ext>
            </a:extLst>
          </p:cNvPr>
          <p:cNvSpPr txBox="1"/>
          <p:nvPr/>
        </p:nvSpPr>
        <p:spPr>
          <a:xfrm>
            <a:off x="136895" y="4745834"/>
            <a:ext cx="3455914" cy="1384995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050" b="1" dirty="0"/>
              <a:t>PROYECTOS EN ESTRUCTURACIÓN* -</a:t>
            </a:r>
            <a:r>
              <a:rPr lang="es-CO" sz="1050" b="1" dirty="0">
                <a:solidFill>
                  <a:srgbClr val="007BBE"/>
                </a:solidFill>
              </a:rPr>
              <a:t> $ 46.000 Millones</a:t>
            </a:r>
          </a:p>
          <a:p>
            <a:endParaRPr lang="es-CO" sz="1050" b="1" dirty="0">
              <a:solidFill>
                <a:srgbClr val="007BB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b="1" dirty="0"/>
              <a:t>Vías Verdes Quindío (</a:t>
            </a:r>
            <a:r>
              <a:rPr lang="es-ES" sz="1050" dirty="0"/>
              <a:t>Tramite de Vigencias Futuras para firma de convenio con el Departamento</a:t>
            </a:r>
            <a:r>
              <a:rPr lang="es-CO" sz="1050" b="1" dirty="0"/>
              <a:t>) - </a:t>
            </a:r>
            <a:r>
              <a:rPr lang="es-CO" sz="1050" b="1" dirty="0">
                <a:solidFill>
                  <a:srgbClr val="007BBE"/>
                </a:solidFill>
              </a:rPr>
              <a:t>$46.000 Millones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050" b="1" dirty="0">
              <a:solidFill>
                <a:srgbClr val="007BBE"/>
              </a:solidFill>
              <a:cs typeface="Calibri" panose="020F0502020204030204"/>
            </a:endParaRPr>
          </a:p>
          <a:p>
            <a:r>
              <a:rPr lang="es-CO" sz="1000" b="1" i="1" dirty="0">
                <a:cs typeface="Calibri" panose="020F0502020204030204"/>
              </a:rPr>
              <a:t>* Los proyectos en estructuración y concesiones no se suman, ni afectan el total de inversión en ejecución</a:t>
            </a:r>
            <a:endParaRPr lang="es-CO" sz="16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E10933F-2A6E-4F7C-974B-A2B9BE961DA8}"/>
              </a:ext>
            </a:extLst>
          </p:cNvPr>
          <p:cNvSpPr txBox="1"/>
          <p:nvPr/>
        </p:nvSpPr>
        <p:spPr>
          <a:xfrm>
            <a:off x="4951299" y="3757139"/>
            <a:ext cx="1384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JUL 2022: </a:t>
            </a:r>
            <a:r>
              <a:rPr lang="es-CO" sz="1000" dirty="0"/>
              <a:t>Finalización</a:t>
            </a:r>
            <a:endParaRPr lang="es-CO" sz="1000" b="1" dirty="0"/>
          </a:p>
          <a:p>
            <a:pPr algn="ctr"/>
            <a:r>
              <a:rPr lang="es-ES" sz="1000" b="1" dirty="0"/>
              <a:t>MANTENIMIENTO RUTINARIO VÍAS</a:t>
            </a:r>
          </a:p>
          <a:p>
            <a:pPr algn="ctr"/>
            <a:r>
              <a:rPr lang="es-ES" sz="1000" b="1" dirty="0"/>
              <a:t>DEL DEPARTAMENTO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$4.440 millones</a:t>
            </a:r>
          </a:p>
          <a:p>
            <a:pPr algn="ctr"/>
            <a:r>
              <a:rPr lang="es-CO" sz="1000" b="1" dirty="0">
                <a:solidFill>
                  <a:schemeClr val="accent2"/>
                </a:solidFill>
              </a:rPr>
              <a:t>26 empleos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04314E3-1E66-4F97-A01A-A632821DE0EF}"/>
              </a:ext>
            </a:extLst>
          </p:cNvPr>
          <p:cNvSpPr/>
          <p:nvPr/>
        </p:nvSpPr>
        <p:spPr>
          <a:xfrm>
            <a:off x="2231552" y="1970172"/>
            <a:ext cx="2721528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 dirty="0"/>
              <a:t>16 Proyectos /</a:t>
            </a:r>
            <a:r>
              <a:rPr lang="es-CO" sz="1400" b="1" dirty="0">
                <a:solidFill>
                  <a:srgbClr val="000000"/>
                </a:solidFill>
              </a:rPr>
              <a:t> </a:t>
            </a:r>
            <a:r>
              <a:rPr lang="es-CO" sz="1400" b="1" dirty="0">
                <a:solidFill>
                  <a:schemeClr val="accent5"/>
                </a:solidFill>
              </a:rPr>
              <a:t>$ 749.661 Millones</a:t>
            </a:r>
          </a:p>
        </p:txBody>
      </p:sp>
      <p:sp>
        <p:nvSpPr>
          <p:cNvPr id="48" name="Google Shape;1233;p15">
            <a:extLst>
              <a:ext uri="{FF2B5EF4-FFF2-40B4-BE49-F238E27FC236}">
                <a16:creationId xmlns:a16="http://schemas.microsoft.com/office/drawing/2014/main" id="{C847EFB5-33D5-4A53-9AC6-DAF639B75E3C}"/>
              </a:ext>
            </a:extLst>
          </p:cNvPr>
          <p:cNvSpPr txBox="1"/>
          <p:nvPr/>
        </p:nvSpPr>
        <p:spPr>
          <a:xfrm>
            <a:off x="5377479" y="2491825"/>
            <a:ext cx="234268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CO" sz="11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DIC 2028: </a:t>
            </a:r>
            <a:r>
              <a:rPr lang="es-CO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Finalización</a:t>
            </a:r>
            <a:endParaRPr sz="11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CO" sz="11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VÍAS VERDES – 47 KM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CO" sz="1100" kern="0" dirty="0">
                <a:solidFill>
                  <a:srgbClr val="000000"/>
                </a:solidFill>
                <a:cs typeface="Calibri"/>
                <a:sym typeface="Calibri"/>
              </a:rPr>
              <a:t>Corredor Férreo Quindío: </a:t>
            </a:r>
            <a:r>
              <a:rPr lang="es-ES" sz="1100" kern="0" dirty="0">
                <a:solidFill>
                  <a:srgbClr val="000000"/>
                </a:solidFill>
                <a:cs typeface="Calibri"/>
                <a:sym typeface="Calibri"/>
              </a:rPr>
              <a:t>Quimbaya, Montenegro, Armenia y Salento</a:t>
            </a: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CO" sz="1100" b="1" kern="0" dirty="0">
                <a:solidFill>
                  <a:srgbClr val="ED7D31"/>
                </a:solidFill>
                <a:ea typeface="Calibri"/>
                <a:cs typeface="Calibri"/>
                <a:sym typeface="Calibri"/>
              </a:rPr>
              <a:t>$ 46.000 millones</a:t>
            </a: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BFD44486-B08E-488D-932F-97DB2C25F4D4}"/>
              </a:ext>
            </a:extLst>
          </p:cNvPr>
          <p:cNvSpPr txBox="1">
            <a:spLocks/>
          </p:cNvSpPr>
          <p:nvPr/>
        </p:nvSpPr>
        <p:spPr>
          <a:xfrm>
            <a:off x="7708549" y="923392"/>
            <a:ext cx="4493768" cy="27480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1400" dirty="0">
                <a:solidFill>
                  <a:srgbClr val="007BBE"/>
                </a:solidFill>
              </a:rPr>
              <a:t>Inversión en ejecución: </a:t>
            </a:r>
            <a:r>
              <a:rPr lang="es-CO" sz="1400" dirty="0"/>
              <a:t>$ 302.756 Millones / 47 proyectos / 13 programas</a:t>
            </a:r>
            <a:endParaRPr lang="es-CO" sz="1400" dirty="0">
              <a:solidFill>
                <a:srgbClr val="007BBE"/>
              </a:solidFill>
            </a:endParaRP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Mintransporte : </a:t>
            </a:r>
            <a:r>
              <a:rPr lang="es-CO" sz="1400" dirty="0"/>
              <a:t>$ 129.216 Billones / 16 proyectos</a:t>
            </a:r>
            <a:endParaRPr lang="es-CO" sz="1400" dirty="0">
              <a:solidFill>
                <a:srgbClr val="007BBE"/>
              </a:solidFill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-CO" sz="1400" dirty="0">
                <a:solidFill>
                  <a:srgbClr val="007BBE"/>
                </a:solidFill>
                <a:cs typeface="Calibri"/>
              </a:rPr>
              <a:t>Red Nacional - </a:t>
            </a:r>
            <a:r>
              <a:rPr lang="es-CO" sz="1400" dirty="0">
                <a:cs typeface="Calibri"/>
              </a:rPr>
              <a:t>$ 119.090 Millones /</a:t>
            </a:r>
            <a:r>
              <a:rPr lang="es-CO" sz="1400" dirty="0">
                <a:solidFill>
                  <a:srgbClr val="000000"/>
                </a:solidFill>
                <a:cs typeface="Calibri"/>
              </a:rPr>
              <a:t> </a:t>
            </a:r>
            <a:r>
              <a:rPr lang="es-CO" sz="1400" dirty="0">
                <a:cs typeface="Calibri"/>
              </a:rPr>
              <a:t>6 Proyectos</a:t>
            </a:r>
            <a:endParaRPr lang="en-US" sz="1400" dirty="0">
              <a:ea typeface="+mn-lt"/>
              <a:cs typeface="+mn-lt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Vías Terciarias -  </a:t>
            </a:r>
            <a:r>
              <a:rPr lang="es-CO" sz="1400" dirty="0">
                <a:ea typeface="+mn-lt"/>
                <a:cs typeface="+mn-lt"/>
              </a:rPr>
              <a:t>$ 10.126 Millones / 10 Proyectos </a:t>
            </a:r>
            <a:endParaRPr lang="es-CO" dirty="0"/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MinVivienda: </a:t>
            </a:r>
            <a:r>
              <a:rPr lang="es-CO" sz="1400" dirty="0"/>
              <a:t>$ 17.884 millones / 4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ICBF: </a:t>
            </a:r>
            <a:r>
              <a:rPr lang="es-CO" sz="1400" dirty="0"/>
              <a:t>$59.450 millones / 11 programas</a:t>
            </a:r>
            <a:endParaRPr lang="es-CO" sz="14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SENA: </a:t>
            </a:r>
            <a:r>
              <a:rPr lang="es-CO" sz="1400" dirty="0">
                <a:ea typeface="+mn-lt"/>
                <a:cs typeface="+mn-lt"/>
              </a:rPr>
              <a:t>$1.149 millones / 1 programa</a:t>
            </a:r>
            <a:endParaRPr lang="es-CO" sz="1400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CO" sz="1400" dirty="0" err="1">
                <a:solidFill>
                  <a:srgbClr val="007BBE"/>
                </a:solidFill>
              </a:rPr>
              <a:t>MinSalud</a:t>
            </a:r>
            <a:r>
              <a:rPr lang="es-CO" sz="1400" dirty="0">
                <a:solidFill>
                  <a:srgbClr val="007BBE"/>
                </a:solidFill>
              </a:rPr>
              <a:t>: </a:t>
            </a:r>
            <a:r>
              <a:rPr lang="es-CO" sz="1400" dirty="0"/>
              <a:t>$ 2.661 millones / 2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Educación: </a:t>
            </a:r>
            <a:r>
              <a:rPr lang="es-CO" sz="1400" dirty="0"/>
              <a:t>$ 59.041 millones / 14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MINTIC: </a:t>
            </a:r>
            <a:r>
              <a:rPr lang="es-CO" sz="1400" dirty="0"/>
              <a:t>$ 17.686 millones / 1 programa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Interior: </a:t>
            </a:r>
            <a:r>
              <a:rPr lang="es-CO" sz="1400" dirty="0">
                <a:cs typeface="Calibri"/>
              </a:rPr>
              <a:t>$ 2.364 / 2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Comercio: </a:t>
            </a:r>
            <a:r>
              <a:rPr lang="es-CO" sz="1400" dirty="0">
                <a:cs typeface="Calibri"/>
              </a:rPr>
              <a:t>$ 5.994 / 3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DPS: </a:t>
            </a:r>
            <a:r>
              <a:rPr lang="es-CO" sz="1400" dirty="0"/>
              <a:t>$7.311 millones / 6 proyectos</a:t>
            </a:r>
            <a:endParaRPr lang="es-CO" sz="1400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s-CO" sz="1400" dirty="0"/>
          </a:p>
          <a:p>
            <a:pPr marL="0" indent="0">
              <a:spcBef>
                <a:spcPts val="0"/>
              </a:spcBef>
              <a:buNone/>
            </a:pPr>
            <a:endParaRPr lang="es-CO" sz="1000" dirty="0">
              <a:solidFill>
                <a:srgbClr val="007BBE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90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5493-9956-4708-AD0E-B10DD58485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BD74F5B-E9A0-44D0-8C01-71C18F4038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ED3998-2476-4F98-9F14-82C9A55E1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>
              <a:off x="136895" y="102779"/>
              <a:ext cx="1525893" cy="156912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4C0095-CA4F-4793-9FD0-6318C308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 rot="10800000">
              <a:off x="3300536" y="199008"/>
              <a:ext cx="1525893" cy="156912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1069517" y="438699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5067679" y="768143"/>
            <a:ext cx="3814118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VIAS TERCIARIAS</a:t>
            </a:r>
          </a:p>
        </p:txBody>
      </p: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812C6775-9B34-4DA1-ABA8-5FBAF15FC815}"/>
              </a:ext>
            </a:extLst>
          </p:cNvPr>
          <p:cNvGrpSpPr/>
          <p:nvPr/>
        </p:nvGrpSpPr>
        <p:grpSpPr>
          <a:xfrm>
            <a:off x="5104788" y="1258669"/>
            <a:ext cx="2320633" cy="1144369"/>
            <a:chOff x="492759" y="2561997"/>
            <a:chExt cx="2320633" cy="1144369"/>
          </a:xfrm>
        </p:grpSpPr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5606E06B-F6A3-469B-824D-65950973F421}"/>
                </a:ext>
              </a:extLst>
            </p:cNvPr>
            <p:cNvGrpSpPr/>
            <p:nvPr/>
          </p:nvGrpSpPr>
          <p:grpSpPr>
            <a:xfrm>
              <a:off x="492759" y="2561997"/>
              <a:ext cx="2320633" cy="557788"/>
              <a:chOff x="492758" y="2476869"/>
              <a:chExt cx="3247027" cy="923332"/>
            </a:xfrm>
          </p:grpSpPr>
          <p:pic>
            <p:nvPicPr>
              <p:cNvPr id="131" name="Imagen 130">
                <a:extLst>
                  <a:ext uri="{FF2B5EF4-FFF2-40B4-BE49-F238E27FC236}">
                    <a16:creationId xmlns:a16="http://schemas.microsoft.com/office/drawing/2014/main" id="{CBF32D4F-2F4F-4320-B3D8-7B3770E74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492758" y="2476869"/>
                <a:ext cx="3247027" cy="923332"/>
              </a:xfrm>
              <a:prstGeom prst="rect">
                <a:avLst/>
              </a:prstGeom>
            </p:spPr>
          </p:pic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id="{276A5286-BEA3-4488-8024-136E0E7493A0}"/>
                  </a:ext>
                </a:extLst>
              </p:cNvPr>
              <p:cNvSpPr txBox="1"/>
              <p:nvPr/>
            </p:nvSpPr>
            <p:spPr>
              <a:xfrm>
                <a:off x="596601" y="2640609"/>
                <a:ext cx="2901514" cy="509477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130" name="Marcador de texto 2">
              <a:extLst>
                <a:ext uri="{FF2B5EF4-FFF2-40B4-BE49-F238E27FC236}">
                  <a16:creationId xmlns:a16="http://schemas.microsoft.com/office/drawing/2014/main" id="{F53FA42A-DACD-4062-9DFB-68F8C733FF0E}"/>
                </a:ext>
              </a:extLst>
            </p:cNvPr>
            <p:cNvSpPr txBox="1">
              <a:spLocks/>
            </p:cNvSpPr>
            <p:nvPr/>
          </p:nvSpPr>
          <p:spPr>
            <a:xfrm>
              <a:off x="492759" y="3148578"/>
              <a:ext cx="1798709" cy="55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endParaRPr lang="es-CO" sz="1400" dirty="0"/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E08787A-A0F0-4113-B0C6-A4F306AC8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562065"/>
              </p:ext>
            </p:extLst>
          </p:nvPr>
        </p:nvGraphicFramePr>
        <p:xfrm>
          <a:off x="972814" y="2375193"/>
          <a:ext cx="10246372" cy="32283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9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+mn-lt"/>
                        </a:rPr>
                        <a:t>PROGRAMA</a:t>
                      </a:r>
                    </a:p>
                  </a:txBody>
                  <a:tcPr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+mn-lt"/>
                        </a:rPr>
                        <a:t>PROYECTOS</a:t>
                      </a:r>
                    </a:p>
                  </a:txBody>
                  <a:tcPr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>
                          <a:latin typeface="+mn-lt"/>
                        </a:rPr>
                        <a:t>INVERSIÓN</a:t>
                      </a:r>
                    </a:p>
                  </a:txBody>
                  <a:tcPr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+mn-lt"/>
                        </a:rPr>
                        <a:t>KM</a:t>
                      </a:r>
                    </a:p>
                  </a:txBody>
                  <a:tcPr>
                    <a:solidFill>
                      <a:srgbClr val="FFC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COLOMBIA RURAL</a:t>
                      </a:r>
                      <a:r>
                        <a:rPr lang="es-CO" sz="2000" b="1" i="0" u="none" strike="noStrike" baseline="0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 (Fase I, Fase II y Fase III)</a:t>
                      </a:r>
                      <a:endParaRPr lang="es-CO" sz="2000" b="1" i="0" u="none" strike="noStrike" dirty="0">
                        <a:solidFill>
                          <a:srgbClr val="007BBE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(Buenavista, Circasia, Córdoba, Génova, Montenegro, Filandia, Calarcá, Armenia, Quimbaya)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$ 745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</a:t>
                      </a:r>
                    </a:p>
                    <a:p>
                      <a:pPr algn="ctr" rtl="0" fontAlgn="ctr"/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844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007B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COLOMBIA RURAL (Convenio pendiente por firmar)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2000" b="0" i="0" u="none" strike="noStrike" kern="1200" dirty="0">
                          <a:solidFill>
                            <a:srgbClr val="007B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(Elías, Guadalupe, Neiva, Tello)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$ 4.320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759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007B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OCAD PAZ</a:t>
                      </a:r>
                      <a:endParaRPr lang="es-CO" sz="2000" b="0" i="0" u="none" strike="noStrike" kern="1200" dirty="0">
                        <a:solidFill>
                          <a:srgbClr val="007BB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2000" b="0" i="0" u="none" strike="noStrike" kern="1200" dirty="0">
                          <a:solidFill>
                            <a:srgbClr val="007B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(Pitalito-Saladoblanco-Garzón-Hobo-Teruel, Pitalito, La Plata)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$ 5.061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5330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$ 10.126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136,78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181790"/>
                  </a:ext>
                </a:extLst>
              </a:tr>
            </a:tbl>
          </a:graphicData>
        </a:graphic>
      </p:graphicFrame>
      <p:pic>
        <p:nvPicPr>
          <p:cNvPr id="9" name="Gráfico 8" descr="Carretera">
            <a:extLst>
              <a:ext uri="{FF2B5EF4-FFF2-40B4-BE49-F238E27FC236}">
                <a16:creationId xmlns:a16="http://schemas.microsoft.com/office/drawing/2014/main" id="{76EA51E9-E3C0-42CD-9EBE-7C41D09A38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7173" y="635088"/>
            <a:ext cx="584447" cy="584447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65C9527E-1383-4DD5-8F55-DCAC5B77F700}"/>
              </a:ext>
            </a:extLst>
          </p:cNvPr>
          <p:cNvSpPr txBox="1"/>
          <p:nvPr/>
        </p:nvSpPr>
        <p:spPr>
          <a:xfrm>
            <a:off x="7425421" y="1291744"/>
            <a:ext cx="419638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dirty="0">
                <a:solidFill>
                  <a:srgbClr val="007BBE"/>
                </a:solidFill>
              </a:rPr>
              <a:t>Obras Vías Terciarias: </a:t>
            </a:r>
            <a:r>
              <a:rPr lang="es-CO" sz="1400" dirty="0"/>
              <a:t>$ 10.126 Millones / 10 Proyectos / 136,78 Km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0E4ED3-644B-4783-912D-66693ACB571F}"/>
              </a:ext>
            </a:extLst>
          </p:cNvPr>
          <p:cNvSpPr/>
          <p:nvPr/>
        </p:nvSpPr>
        <p:spPr>
          <a:xfrm>
            <a:off x="5047916" y="387978"/>
            <a:ext cx="3036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CO" sz="2400" b="1" dirty="0">
                <a:solidFill>
                  <a:schemeClr val="accent2"/>
                </a:solidFill>
              </a:rPr>
              <a:t>Inversión En Ejecución</a:t>
            </a:r>
          </a:p>
        </p:txBody>
      </p:sp>
    </p:spTree>
    <p:extLst>
      <p:ext uri="{BB962C8B-B14F-4D97-AF65-F5344CB8AC3E}">
        <p14:creationId xmlns:p14="http://schemas.microsoft.com/office/powerpoint/2010/main" val="112108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upo 77">
            <a:extLst>
              <a:ext uri="{FF2B5EF4-FFF2-40B4-BE49-F238E27FC236}">
                <a16:creationId xmlns:a16="http://schemas.microsoft.com/office/drawing/2014/main" id="{9DCDF347-C7E0-41A3-9F7B-5802046A6384}"/>
              </a:ext>
            </a:extLst>
          </p:cNvPr>
          <p:cNvGrpSpPr/>
          <p:nvPr/>
        </p:nvGrpSpPr>
        <p:grpSpPr>
          <a:xfrm>
            <a:off x="428" y="-57879"/>
            <a:ext cx="12191571" cy="6915213"/>
            <a:chOff x="-2" y="397"/>
            <a:chExt cx="19974893" cy="11388476"/>
          </a:xfrm>
        </p:grpSpPr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B1894273-8368-4D2E-9EDA-7910FE40BBAF}"/>
                </a:ext>
              </a:extLst>
            </p:cNvPr>
            <p:cNvGrpSpPr/>
            <p:nvPr/>
          </p:nvGrpSpPr>
          <p:grpSpPr>
            <a:xfrm>
              <a:off x="-2" y="397"/>
              <a:ext cx="19974893" cy="11388476"/>
              <a:chOff x="-2" y="397"/>
              <a:chExt cx="19974893" cy="11388476"/>
            </a:xfrm>
          </p:grpSpPr>
          <p:sp>
            <p:nvSpPr>
              <p:cNvPr id="82" name="Rectángulo 81">
                <a:extLst>
                  <a:ext uri="{FF2B5EF4-FFF2-40B4-BE49-F238E27FC236}">
                    <a16:creationId xmlns:a16="http://schemas.microsoft.com/office/drawing/2014/main" id="{0F11FB57-005F-41E7-B60B-7ABA50B4B24C}"/>
                  </a:ext>
                </a:extLst>
              </p:cNvPr>
              <p:cNvSpPr/>
              <p:nvPr/>
            </p:nvSpPr>
            <p:spPr>
              <a:xfrm>
                <a:off x="-2" y="95716"/>
                <a:ext cx="19974893" cy="11293157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>
                  <a:defRPr/>
                </a:pPr>
                <a:endParaRPr lang="es-CO" dirty="0">
                  <a:solidFill>
                    <a:prstClr val="white"/>
                  </a:solidFill>
                  <a:cs typeface="Calibri"/>
                </a:endParaRPr>
              </a:p>
            </p:txBody>
          </p:sp>
          <p:pic>
            <p:nvPicPr>
              <p:cNvPr id="83" name="Imagen 82">
                <a:extLst>
                  <a:ext uri="{FF2B5EF4-FFF2-40B4-BE49-F238E27FC236}">
                    <a16:creationId xmlns:a16="http://schemas.microsoft.com/office/drawing/2014/main" id="{431ADE1C-EE0C-4B66-A94E-A5E1A8B2EB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336" t="7519" r="62148" b="69601"/>
              <a:stretch/>
            </p:blipFill>
            <p:spPr>
              <a:xfrm>
                <a:off x="150072" y="170303"/>
                <a:ext cx="2516134" cy="2587427"/>
              </a:xfrm>
              <a:prstGeom prst="rect">
                <a:avLst/>
              </a:prstGeom>
            </p:spPr>
          </p:pic>
          <p:pic>
            <p:nvPicPr>
              <p:cNvPr id="98" name="Imagen 97">
                <a:extLst>
                  <a:ext uri="{FF2B5EF4-FFF2-40B4-BE49-F238E27FC236}">
                    <a16:creationId xmlns:a16="http://schemas.microsoft.com/office/drawing/2014/main" id="{23CD7E60-2E23-478A-82EC-D7D06EAF1B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336" t="7519" r="62148" b="69601"/>
              <a:stretch/>
            </p:blipFill>
            <p:spPr>
              <a:xfrm rot="10800000">
                <a:off x="5442447" y="328981"/>
                <a:ext cx="2516134" cy="2587427"/>
              </a:xfrm>
              <a:prstGeom prst="rect">
                <a:avLst/>
              </a:prstGeom>
            </p:spPr>
          </p:pic>
          <p:pic>
            <p:nvPicPr>
              <p:cNvPr id="99" name="Picture 2" descr="page5image52997184">
                <a:extLst>
                  <a:ext uri="{FF2B5EF4-FFF2-40B4-BE49-F238E27FC236}">
                    <a16:creationId xmlns:a16="http://schemas.microsoft.com/office/drawing/2014/main" id="{B008138A-573E-4938-9180-28A5A41AB2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418" y="790949"/>
                <a:ext cx="2638663" cy="20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9" descr="page5image52997184">
                <a:extLst>
                  <a:ext uri="{FF2B5EF4-FFF2-40B4-BE49-F238E27FC236}">
                    <a16:creationId xmlns:a16="http://schemas.microsoft.com/office/drawing/2014/main" id="{68861480-4EEA-4684-81DA-99FC99930E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719" y="1042250"/>
                <a:ext cx="2638663" cy="20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16" descr="page5image52997184">
                <a:extLst>
                  <a:ext uri="{FF2B5EF4-FFF2-40B4-BE49-F238E27FC236}">
                    <a16:creationId xmlns:a16="http://schemas.microsoft.com/office/drawing/2014/main" id="{358BC2D8-C4A2-4740-9816-0AC16A03FF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020" y="1293551"/>
                <a:ext cx="2638663" cy="20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1" descr="page4image36553856">
                <a:extLst>
                  <a:ext uri="{FF2B5EF4-FFF2-40B4-BE49-F238E27FC236}">
                    <a16:creationId xmlns:a16="http://schemas.microsoft.com/office/drawing/2014/main" id="{687EAD31-7C9A-47C7-9F88-7970D7BEED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7"/>
                <a:ext cx="20942" cy="69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page4image36554048">
                <a:extLst>
                  <a:ext uri="{FF2B5EF4-FFF2-40B4-BE49-F238E27FC236}">
                    <a16:creationId xmlns:a16="http://schemas.microsoft.com/office/drawing/2014/main" id="{A48F2143-C5B0-4E68-B7A0-9CCBB4C6F6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7"/>
                <a:ext cx="20942" cy="69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3" descr="page4image36554240">
                <a:extLst>
                  <a:ext uri="{FF2B5EF4-FFF2-40B4-BE49-F238E27FC236}">
                    <a16:creationId xmlns:a16="http://schemas.microsoft.com/office/drawing/2014/main" id="{4273E6D5-5ABE-4053-9094-A3F8A85A0C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7"/>
                <a:ext cx="20942" cy="69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4" descr="page4image36554432">
                <a:extLst>
                  <a:ext uri="{FF2B5EF4-FFF2-40B4-BE49-F238E27FC236}">
                    <a16:creationId xmlns:a16="http://schemas.microsoft.com/office/drawing/2014/main" id="{AA4AFECD-FF11-4707-A587-BFEA9DEDE2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7"/>
                <a:ext cx="20942" cy="69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6" descr="page4image36553856">
                <a:extLst>
                  <a:ext uri="{FF2B5EF4-FFF2-40B4-BE49-F238E27FC236}">
                    <a16:creationId xmlns:a16="http://schemas.microsoft.com/office/drawing/2014/main" id="{3D8466EF-E002-45E0-8455-A83F2854F7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7"/>
                <a:ext cx="20942" cy="69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7" descr="page4image36554048">
                <a:extLst>
                  <a:ext uri="{FF2B5EF4-FFF2-40B4-BE49-F238E27FC236}">
                    <a16:creationId xmlns:a16="http://schemas.microsoft.com/office/drawing/2014/main" id="{A6B8DE03-15EB-4AC1-9174-92EE165868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7"/>
                <a:ext cx="20942" cy="69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page4image36554240">
                <a:extLst>
                  <a:ext uri="{FF2B5EF4-FFF2-40B4-BE49-F238E27FC236}">
                    <a16:creationId xmlns:a16="http://schemas.microsoft.com/office/drawing/2014/main" id="{849007AA-D9BE-4E4D-A005-C3E61FD3ED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7"/>
                <a:ext cx="20942" cy="69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9" descr="page4image36554432">
                <a:extLst>
                  <a:ext uri="{FF2B5EF4-FFF2-40B4-BE49-F238E27FC236}">
                    <a16:creationId xmlns:a16="http://schemas.microsoft.com/office/drawing/2014/main" id="{F332C888-46A5-4BFB-8440-7718A7474F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7"/>
                <a:ext cx="20942" cy="69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E86EC562-A201-4FC9-B625-2B7E9A646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5438" t="1758" b="88500"/>
            <a:stretch/>
          </p:blipFill>
          <p:spPr>
            <a:xfrm>
              <a:off x="15035997" y="132423"/>
              <a:ext cx="4938193" cy="1101578"/>
            </a:xfrm>
            <a:prstGeom prst="rect">
              <a:avLst/>
            </a:prstGeom>
          </p:spPr>
        </p:pic>
      </p:grpSp>
      <p:sp>
        <p:nvSpPr>
          <p:cNvPr id="56" name="Marcador de texto 2">
            <a:extLst>
              <a:ext uri="{FF2B5EF4-FFF2-40B4-BE49-F238E27FC236}">
                <a16:creationId xmlns:a16="http://schemas.microsoft.com/office/drawing/2014/main" id="{6D1900CF-5489-C945-860F-73C0259F49B7}"/>
              </a:ext>
            </a:extLst>
          </p:cNvPr>
          <p:cNvSpPr txBox="1">
            <a:spLocks/>
          </p:cNvSpPr>
          <p:nvPr/>
        </p:nvSpPr>
        <p:spPr>
          <a:xfrm>
            <a:off x="180441" y="1535984"/>
            <a:ext cx="6991553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s-CO" sz="2000" b="1" dirty="0">
                <a:solidFill>
                  <a:srgbClr val="00B050"/>
                </a:solidFill>
                <a:cs typeface="Calibri"/>
              </a:rPr>
              <a:t>VICEMINISTERIO DE TRANSPORTE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E1DA29DE-796A-B945-9997-48D02CE4E0BD}"/>
              </a:ext>
            </a:extLst>
          </p:cNvPr>
          <p:cNvSpPr/>
          <p:nvPr/>
        </p:nvSpPr>
        <p:spPr>
          <a:xfrm>
            <a:off x="904739" y="298650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Calibri"/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Calibri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99A707B-4F8C-4A8C-8DB0-C75DE5308DC6}"/>
              </a:ext>
            </a:extLst>
          </p:cNvPr>
          <p:cNvCxnSpPr>
            <a:cxnSpLocks/>
          </p:cNvCxnSpPr>
          <p:nvPr/>
        </p:nvCxnSpPr>
        <p:spPr>
          <a:xfrm>
            <a:off x="660474" y="2686928"/>
            <a:ext cx="10875034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e 63">
            <a:extLst>
              <a:ext uri="{FF2B5EF4-FFF2-40B4-BE49-F238E27FC236}">
                <a16:creationId xmlns:a16="http://schemas.microsoft.com/office/drawing/2014/main" id="{3E5311F0-880A-49FB-9FA7-D19965782385}"/>
              </a:ext>
            </a:extLst>
          </p:cNvPr>
          <p:cNvSpPr/>
          <p:nvPr/>
        </p:nvSpPr>
        <p:spPr>
          <a:xfrm>
            <a:off x="1709483" y="2617497"/>
            <a:ext cx="170117" cy="138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E8309A8C-0D9E-49FE-BE71-7DF5CF5D9700}"/>
              </a:ext>
            </a:extLst>
          </p:cNvPr>
          <p:cNvSpPr/>
          <p:nvPr/>
        </p:nvSpPr>
        <p:spPr>
          <a:xfrm>
            <a:off x="4757546" y="2595335"/>
            <a:ext cx="170117" cy="138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E62159E-1D3A-40F2-8056-E32BDCB23DBD}"/>
              </a:ext>
            </a:extLst>
          </p:cNvPr>
          <p:cNvSpPr txBox="1"/>
          <p:nvPr/>
        </p:nvSpPr>
        <p:spPr>
          <a:xfrm>
            <a:off x="1106330" y="2226003"/>
            <a:ext cx="1512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/>
              <a:t>2.009</a:t>
            </a:r>
            <a:endParaRPr lang="es-CO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414920-F4A3-4432-A6A4-5E2E96B0D3EC}"/>
              </a:ext>
            </a:extLst>
          </p:cNvPr>
          <p:cNvSpPr txBox="1"/>
          <p:nvPr/>
        </p:nvSpPr>
        <p:spPr>
          <a:xfrm>
            <a:off x="806616" y="2772567"/>
            <a:ext cx="21115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i="0" u="none" strike="noStrike" baseline="0" dirty="0">
                <a:solidFill>
                  <a:srgbClr val="000000"/>
                </a:solidFill>
              </a:rPr>
              <a:t>Documentos CONPES</a:t>
            </a:r>
          </a:p>
          <a:p>
            <a:pPr algn="ctr"/>
            <a:r>
              <a:rPr lang="es-CO" sz="1400" b="0" i="0" u="none" strike="noStrike" baseline="0" dirty="0">
                <a:solidFill>
                  <a:srgbClr val="000000"/>
                </a:solidFill>
              </a:rPr>
              <a:t>3572 de 2009. </a:t>
            </a:r>
            <a:r>
              <a:rPr lang="es-ES" sz="1400" b="0" i="0" u="none" strike="noStrike" baseline="0" dirty="0">
                <a:solidFill>
                  <a:srgbClr val="000000"/>
                </a:solidFill>
              </a:rPr>
              <a:t>Contratos de Préstamo con el BID (2575/OC-CO y 2576/TC-CO) </a:t>
            </a:r>
          </a:p>
          <a:p>
            <a:pPr algn="ctr"/>
            <a:endParaRPr lang="es-CO" sz="1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767A1C5E-D6B6-437C-B527-3EA5D85087FC}"/>
              </a:ext>
            </a:extLst>
          </p:cNvPr>
          <p:cNvSpPr txBox="1"/>
          <p:nvPr/>
        </p:nvSpPr>
        <p:spPr>
          <a:xfrm>
            <a:off x="773028" y="4087611"/>
            <a:ext cx="21115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i="0" u="none" strike="noStrike" baseline="0" dirty="0">
                <a:solidFill>
                  <a:srgbClr val="000000"/>
                </a:solidFill>
              </a:rPr>
              <a:t>Marzo de 2.009</a:t>
            </a:r>
          </a:p>
          <a:p>
            <a:pPr algn="ctr"/>
            <a:r>
              <a:rPr lang="es-CO" sz="1400" b="0" i="0" u="none" strike="noStrike" baseline="0" dirty="0">
                <a:solidFill>
                  <a:srgbClr val="000000"/>
                </a:solidFill>
              </a:rPr>
              <a:t>Entra en Operación </a:t>
            </a:r>
            <a:r>
              <a:rPr lang="it-IT" sz="1400" b="0" i="0" u="none" strike="noStrike" baseline="0" dirty="0">
                <a:solidFill>
                  <a:srgbClr val="000000"/>
                </a:solidFill>
              </a:rPr>
              <a:t>conformando la Unión Temporal: TINTO UT</a:t>
            </a:r>
            <a:endParaRPr lang="es-CO" sz="1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8F17B020-64B8-4FB2-A8A5-875B87E28466}"/>
              </a:ext>
            </a:extLst>
          </p:cNvPr>
          <p:cNvSpPr txBox="1"/>
          <p:nvPr/>
        </p:nvSpPr>
        <p:spPr>
          <a:xfrm>
            <a:off x="8234970" y="2261970"/>
            <a:ext cx="2690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/>
              <a:t>2.019 – 2020 - 2021</a:t>
            </a:r>
            <a:endParaRPr lang="es-CO" dirty="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40590873-6D7A-444C-A9C0-0FBE9FA1A9B7}"/>
              </a:ext>
            </a:extLst>
          </p:cNvPr>
          <p:cNvSpPr txBox="1"/>
          <p:nvPr/>
        </p:nvSpPr>
        <p:spPr>
          <a:xfrm>
            <a:off x="6709672" y="2822332"/>
            <a:ext cx="26904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i="0" u="none" strike="noStrike" baseline="0" dirty="0">
                <a:solidFill>
                  <a:srgbClr val="000000"/>
                </a:solidFill>
              </a:rPr>
              <a:t>Flota Vinculada</a:t>
            </a:r>
          </a:p>
          <a:p>
            <a:pPr algn="ctr"/>
            <a:r>
              <a:rPr lang="es-CO" sz="1400" b="0" i="0" u="none" strike="noStrike" baseline="0" dirty="0">
                <a:solidFill>
                  <a:srgbClr val="000000"/>
                </a:solidFill>
              </a:rPr>
              <a:t>- Transporte </a:t>
            </a:r>
            <a:r>
              <a:rPr lang="es-CO" sz="1400" b="0" i="0" u="none" strike="noStrike" baseline="0" dirty="0" err="1">
                <a:solidFill>
                  <a:srgbClr val="000000"/>
                </a:solidFill>
              </a:rPr>
              <a:t>Público</a:t>
            </a:r>
            <a:r>
              <a:rPr lang="es-CO" sz="1400" b="0" i="0" u="none" strike="noStrike" baseline="0" dirty="0">
                <a:solidFill>
                  <a:srgbClr val="000000"/>
                </a:solidFill>
              </a:rPr>
              <a:t> Colectivo (TPC) con 346 </a:t>
            </a:r>
            <a:r>
              <a:rPr lang="es-CO" sz="1400" b="0" i="0" u="none" strike="noStrike" baseline="0" dirty="0" err="1">
                <a:solidFill>
                  <a:srgbClr val="000000"/>
                </a:solidFill>
              </a:rPr>
              <a:t>vehículos</a:t>
            </a:r>
            <a:r>
              <a:rPr lang="es-CO" sz="14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s-CO" sz="1400" dirty="0">
                <a:solidFill>
                  <a:srgbClr val="000000"/>
                </a:solidFill>
              </a:rPr>
              <a:t>- L</a:t>
            </a:r>
            <a:r>
              <a:rPr lang="es-CO" sz="1400" b="0" i="0" u="none" strike="noStrike" baseline="0" dirty="0">
                <a:solidFill>
                  <a:srgbClr val="000000"/>
                </a:solidFill>
              </a:rPr>
              <a:t>a nueva flota proyectada para el SETP es de 305 </a:t>
            </a:r>
            <a:r>
              <a:rPr lang="es-CO" sz="1400" b="0" i="0" u="none" strike="noStrike" baseline="0" dirty="0" err="1">
                <a:solidFill>
                  <a:srgbClr val="000000"/>
                </a:solidFill>
              </a:rPr>
              <a:t>vehículos</a:t>
            </a:r>
            <a:r>
              <a:rPr lang="es-CO" sz="1400" b="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es-CO" sz="1400" b="0" i="0" u="none" strike="noStrike" baseline="0" dirty="0" err="1">
                <a:solidFill>
                  <a:srgbClr val="000000"/>
                </a:solidFill>
              </a:rPr>
              <a:t>Busetones</a:t>
            </a:r>
            <a:r>
              <a:rPr lang="es-CO" sz="1400" b="0" i="0" u="none" strike="noStrike" baseline="0" dirty="0">
                <a:solidFill>
                  <a:srgbClr val="000000"/>
                </a:solidFill>
              </a:rPr>
              <a:t> 50 </a:t>
            </a:r>
            <a:r>
              <a:rPr lang="es-CO" sz="1400" b="0" i="0" u="none" strike="noStrike" baseline="0" dirty="0" err="1">
                <a:solidFill>
                  <a:srgbClr val="000000"/>
                </a:solidFill>
              </a:rPr>
              <a:t>pax</a:t>
            </a:r>
            <a:r>
              <a:rPr lang="es-CO" sz="1400" b="0" i="0" u="none" strike="noStrike" baseline="0" dirty="0">
                <a:solidFill>
                  <a:srgbClr val="000000"/>
                </a:solidFill>
              </a:rPr>
              <a:t>.) de acuerdo con los resultados de la </a:t>
            </a:r>
            <a:r>
              <a:rPr lang="es-CO" sz="1400" b="0" i="0" u="none" strike="noStrike" baseline="0" dirty="0" err="1">
                <a:solidFill>
                  <a:srgbClr val="000000"/>
                </a:solidFill>
              </a:rPr>
              <a:t>consultoría</a:t>
            </a:r>
            <a:r>
              <a:rPr lang="es-CO" sz="1400" b="0" i="0" u="none" strike="noStrike" baseline="0" dirty="0">
                <a:solidFill>
                  <a:srgbClr val="000000"/>
                </a:solidFill>
              </a:rPr>
              <a:t> de la ETLF de 2016.</a:t>
            </a: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6ABD815D-A64B-4F38-B767-7DC9D987B2FB}"/>
              </a:ext>
            </a:extLst>
          </p:cNvPr>
          <p:cNvSpPr/>
          <p:nvPr/>
        </p:nvSpPr>
        <p:spPr>
          <a:xfrm>
            <a:off x="10514454" y="2625591"/>
            <a:ext cx="170117" cy="138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4FA5BA3E-BB81-4886-BD7D-4958345BF3A7}"/>
              </a:ext>
            </a:extLst>
          </p:cNvPr>
          <p:cNvSpPr/>
          <p:nvPr/>
        </p:nvSpPr>
        <p:spPr>
          <a:xfrm>
            <a:off x="7883830" y="2625592"/>
            <a:ext cx="170117" cy="138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 dirty="0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716E6066-E394-4B1A-BE00-4F64FE649CF6}"/>
              </a:ext>
            </a:extLst>
          </p:cNvPr>
          <p:cNvSpPr txBox="1"/>
          <p:nvPr/>
        </p:nvSpPr>
        <p:spPr>
          <a:xfrm>
            <a:off x="6707525" y="4802588"/>
            <a:ext cx="26904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i="0" u="none" strike="noStrike" baseline="0" dirty="0">
                <a:solidFill>
                  <a:srgbClr val="000000"/>
                </a:solidFill>
              </a:rPr>
              <a:t>31 de Julio 2020</a:t>
            </a:r>
          </a:p>
          <a:p>
            <a:pPr algn="ctr"/>
            <a:r>
              <a:rPr lang="es-CO" sz="1400" dirty="0">
                <a:solidFill>
                  <a:srgbClr val="000000"/>
                </a:solidFill>
              </a:rPr>
              <a:t>70</a:t>
            </a:r>
            <a:r>
              <a:rPr lang="es-CO" sz="1400" b="0" i="0" u="none" strike="noStrike" baseline="0" dirty="0">
                <a:solidFill>
                  <a:srgbClr val="000000"/>
                </a:solidFill>
              </a:rPr>
              <a:t>% de Ejecución de los recursos de la naci</a:t>
            </a:r>
            <a:r>
              <a:rPr lang="es-CO" sz="1400" dirty="0">
                <a:solidFill>
                  <a:srgbClr val="000000"/>
                </a:solidFill>
              </a:rPr>
              <a:t>ón </a:t>
            </a:r>
          </a:p>
          <a:p>
            <a:pPr algn="ctr"/>
            <a:r>
              <a:rPr lang="es-CO" sz="1400" dirty="0">
                <a:solidFill>
                  <a:srgbClr val="000000"/>
                </a:solidFill>
              </a:rPr>
              <a:t>($175.677 Millones de pesos)</a:t>
            </a:r>
            <a:endParaRPr lang="es-CO" sz="1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85110957-6D3C-462D-BB74-B2A4257F23D1}"/>
              </a:ext>
            </a:extLst>
          </p:cNvPr>
          <p:cNvSpPr txBox="1"/>
          <p:nvPr/>
        </p:nvSpPr>
        <p:spPr>
          <a:xfrm>
            <a:off x="3254884" y="2742127"/>
            <a:ext cx="33680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1" i="0" u="none" strike="noStrike" baseline="0" dirty="0">
                <a:solidFill>
                  <a:srgbClr val="000000"/>
                </a:solidFill>
              </a:rPr>
              <a:t>Avance Infraestructura</a:t>
            </a:r>
          </a:p>
          <a:p>
            <a:pPr algn="ctr"/>
            <a:endParaRPr lang="pt-BR" sz="16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pt-BR" sz="1400" b="0" i="0" u="none" strike="noStrike" baseline="0" dirty="0">
                <a:solidFill>
                  <a:srgbClr val="000000"/>
                </a:solidFill>
              </a:rPr>
              <a:t>- 3,94 km de </a:t>
            </a:r>
            <a:r>
              <a:rPr lang="es-CO" sz="1400" b="0" i="0" u="none" strike="noStrike" baseline="0" dirty="0">
                <a:solidFill>
                  <a:srgbClr val="000000"/>
                </a:solidFill>
              </a:rPr>
              <a:t>proyecto vial</a:t>
            </a:r>
          </a:p>
          <a:p>
            <a:pPr algn="ctr"/>
            <a:r>
              <a:rPr lang="es-CO" sz="1400" b="0" i="0" u="none" strike="noStrike" baseline="0" dirty="0">
                <a:solidFill>
                  <a:srgbClr val="000000"/>
                </a:solidFill>
              </a:rPr>
              <a:t>(avance </a:t>
            </a:r>
            <a:r>
              <a:rPr lang="es-CO" sz="1400" dirty="0">
                <a:solidFill>
                  <a:srgbClr val="000000"/>
                </a:solidFill>
              </a:rPr>
              <a:t>80</a:t>
            </a:r>
            <a:r>
              <a:rPr lang="es-CO" sz="1400" b="0" i="0" u="none" strike="noStrike" baseline="0" dirty="0">
                <a:solidFill>
                  <a:srgbClr val="000000"/>
                </a:solidFill>
              </a:rPr>
              <a:t>%)</a:t>
            </a:r>
          </a:p>
          <a:p>
            <a:pPr algn="ctr"/>
            <a:r>
              <a:rPr lang="es-CO" sz="1400" b="0" i="0" u="none" strike="noStrike" baseline="0" dirty="0">
                <a:solidFill>
                  <a:srgbClr val="000000"/>
                </a:solidFill>
              </a:rPr>
              <a:t>- 28,27 km de rehabilitación vial (avance 87%).</a:t>
            </a:r>
          </a:p>
          <a:p>
            <a:pPr algn="ctr"/>
            <a:r>
              <a:rPr lang="es-CO" sz="1400" dirty="0">
                <a:solidFill>
                  <a:srgbClr val="000000"/>
                </a:solidFill>
              </a:rPr>
              <a:t>- </a:t>
            </a:r>
            <a:r>
              <a:rPr lang="es-CO" sz="1400" b="0" i="0" u="none" strike="noStrike" baseline="0" dirty="0">
                <a:solidFill>
                  <a:srgbClr val="000000"/>
                </a:solidFill>
              </a:rPr>
              <a:t>22,9 km de andenes renovados y construidos (avance 67%)</a:t>
            </a:r>
          </a:p>
          <a:p>
            <a:pPr algn="ctr"/>
            <a:r>
              <a:rPr lang="es-CO" sz="1400" dirty="0">
                <a:solidFill>
                  <a:srgbClr val="000000"/>
                </a:solidFill>
              </a:rPr>
              <a:t>- 5 paraderos con espacio público (avance 56%)</a:t>
            </a:r>
            <a:endParaRPr lang="es-CO" sz="1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9D4CF801-6825-41BA-B7F2-B8ED84F6DA54}"/>
              </a:ext>
            </a:extLst>
          </p:cNvPr>
          <p:cNvSpPr txBox="1"/>
          <p:nvPr/>
        </p:nvSpPr>
        <p:spPr>
          <a:xfrm>
            <a:off x="9316782" y="2835060"/>
            <a:ext cx="269047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1" i="0" u="none" strike="noStrike" baseline="0" dirty="0">
                <a:solidFill>
                  <a:srgbClr val="000000"/>
                </a:solidFill>
              </a:rPr>
              <a:t>Obras Pendientes</a:t>
            </a:r>
          </a:p>
          <a:p>
            <a:pPr algn="ctr"/>
            <a:endParaRPr lang="es-CO" sz="1600" b="1" dirty="0">
              <a:solidFill>
                <a:srgbClr val="00000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s-CO" sz="1400" dirty="0">
                <a:solidFill>
                  <a:srgbClr val="000000"/>
                </a:solidFill>
              </a:rPr>
              <a:t>2 Terminales de intercambio</a:t>
            </a:r>
          </a:p>
          <a:p>
            <a:pPr marL="285750" indent="-285750" algn="ctr">
              <a:buFontTx/>
              <a:buChar char="-"/>
            </a:pPr>
            <a:r>
              <a:rPr lang="es-CO" sz="1400" dirty="0">
                <a:solidFill>
                  <a:srgbClr val="000000"/>
                </a:solidFill>
              </a:rPr>
              <a:t>6 Terminales de ruta</a:t>
            </a:r>
          </a:p>
          <a:p>
            <a:pPr marL="285750" indent="-285750" algn="ctr">
              <a:buFontTx/>
              <a:buChar char="-"/>
            </a:pPr>
            <a:r>
              <a:rPr lang="es-CO" sz="1400" dirty="0">
                <a:solidFill>
                  <a:srgbClr val="000000"/>
                </a:solidFill>
              </a:rPr>
              <a:t>1 Red semafórica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C7DFE5B9-8230-4288-8176-2F18EC5DBD64}"/>
              </a:ext>
            </a:extLst>
          </p:cNvPr>
          <p:cNvSpPr txBox="1"/>
          <p:nvPr/>
        </p:nvSpPr>
        <p:spPr>
          <a:xfrm>
            <a:off x="141170" y="1821357"/>
            <a:ext cx="414545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050" b="1" dirty="0"/>
              <a:t>SISTEMA ESTRATÉGICO DE TRANSPORTE PÚBLICO (SETP) DE ARMENIA </a:t>
            </a:r>
          </a:p>
        </p:txBody>
      </p:sp>
      <p:sp>
        <p:nvSpPr>
          <p:cNvPr id="70" name="Marcador de texto 2">
            <a:extLst>
              <a:ext uri="{FF2B5EF4-FFF2-40B4-BE49-F238E27FC236}">
                <a16:creationId xmlns:a16="http://schemas.microsoft.com/office/drawing/2014/main" id="{87C75F55-9BB8-4ACE-8F9D-5E104C828CC7}"/>
              </a:ext>
            </a:extLst>
          </p:cNvPr>
          <p:cNvSpPr txBox="1">
            <a:spLocks/>
          </p:cNvSpPr>
          <p:nvPr/>
        </p:nvSpPr>
        <p:spPr>
          <a:xfrm>
            <a:off x="4877116" y="941843"/>
            <a:ext cx="6991553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s-CO" b="1" dirty="0">
                <a:solidFill>
                  <a:srgbClr val="00B050"/>
                </a:solidFill>
              </a:rPr>
              <a:t>TRANSPORTE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9BDE4074-FA59-42F9-99CF-4A167A8A0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640" y="900614"/>
            <a:ext cx="726383" cy="726383"/>
          </a:xfrm>
          <a:prstGeom prst="rect">
            <a:avLst/>
          </a:prstGeom>
        </p:spPr>
      </p:pic>
      <p:sp>
        <p:nvSpPr>
          <p:cNvPr id="86" name="Marcador de texto 2">
            <a:extLst>
              <a:ext uri="{FF2B5EF4-FFF2-40B4-BE49-F238E27FC236}">
                <a16:creationId xmlns:a16="http://schemas.microsoft.com/office/drawing/2014/main" id="{4BE03A02-F517-49B7-B222-B60D2FB2488C}"/>
              </a:ext>
            </a:extLst>
          </p:cNvPr>
          <p:cNvSpPr txBox="1">
            <a:spLocks/>
          </p:cNvSpPr>
          <p:nvPr/>
        </p:nvSpPr>
        <p:spPr>
          <a:xfrm>
            <a:off x="4899663" y="507541"/>
            <a:ext cx="6991553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200" b="1" dirty="0">
                <a:solidFill>
                  <a:schemeClr val="accent2"/>
                </a:solidFill>
              </a:rPr>
              <a:t>Inversión En Ejecución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9D348111-2FBC-4602-8645-C2FD8809D4F6}"/>
              </a:ext>
            </a:extLst>
          </p:cNvPr>
          <p:cNvSpPr/>
          <p:nvPr/>
        </p:nvSpPr>
        <p:spPr>
          <a:xfrm>
            <a:off x="7811023" y="1150558"/>
            <a:ext cx="4057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7BBE"/>
                </a:solidFill>
                <a:effectLst/>
                <a:uLnTx/>
                <a:uFillTx/>
              </a:rPr>
              <a:t>Viceministerio de Transporte: </a:t>
            </a:r>
            <a:r>
              <a:rPr lang="es-MX" sz="1200" dirty="0"/>
              <a:t>SETP ARMENIA </a:t>
            </a:r>
            <a:r>
              <a:rPr lang="es-CO" sz="1200" dirty="0"/>
              <a:t>$ 175.677 Millones </a:t>
            </a:r>
            <a:r>
              <a:rPr lang="es-CO" sz="1200" dirty="0">
                <a:solidFill>
                  <a:srgbClr val="5B9BD5"/>
                </a:solidFill>
              </a:rPr>
              <a:t>1 Proyecto</a:t>
            </a:r>
          </a:p>
        </p:txBody>
      </p:sp>
    </p:spTree>
    <p:extLst>
      <p:ext uri="{BB962C8B-B14F-4D97-AF65-F5344CB8AC3E}">
        <p14:creationId xmlns:p14="http://schemas.microsoft.com/office/powerpoint/2010/main" val="110579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5493-9956-4708-AD0E-B10DD584857C}"/>
              </a:ext>
            </a:extLst>
          </p:cNvPr>
          <p:cNvGrpSpPr/>
          <p:nvPr/>
        </p:nvGrpSpPr>
        <p:grpSpPr>
          <a:xfrm>
            <a:off x="0" y="145"/>
            <a:ext cx="12192000" cy="6858000"/>
            <a:chOff x="0" y="0"/>
            <a:chExt cx="12192000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BD74F5B-E9A0-44D0-8C01-71C18F4038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ED3998-2476-4F98-9F14-82C9A55E1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36" t="7519" r="62148" b="69601"/>
            <a:stretch/>
          </p:blipFill>
          <p:spPr>
            <a:xfrm>
              <a:off x="136895" y="102779"/>
              <a:ext cx="1525893" cy="156912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4C0095-CA4F-4793-9FD0-6318C308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36" t="7519" r="62148" b="69601"/>
            <a:stretch/>
          </p:blipFill>
          <p:spPr>
            <a:xfrm rot="10800000">
              <a:off x="2414582" y="207665"/>
              <a:ext cx="1525893" cy="156912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38" t="1758" b="88500"/>
          <a:stretch/>
        </p:blipFill>
        <p:spPr>
          <a:xfrm>
            <a:off x="9194293" y="58719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763618" y="545568"/>
            <a:ext cx="2395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2FBF1A40-12A8-DE47-9572-804D25D92A92}"/>
              </a:ext>
            </a:extLst>
          </p:cNvPr>
          <p:cNvSpPr txBox="1">
            <a:spLocks/>
          </p:cNvSpPr>
          <p:nvPr/>
        </p:nvSpPr>
        <p:spPr>
          <a:xfrm>
            <a:off x="68950" y="3164325"/>
            <a:ext cx="4092578" cy="22645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CO" sz="1400" b="1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sz="1400" dirty="0"/>
              <a:t>Vivienda Gratuita II: / 2 Proyectos en ejecución Córdoba y Génova / 202 viviendas / Finaliza SEP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sz="1600" b="1" dirty="0">
                <a:solidFill>
                  <a:schemeClr val="accent2"/>
                </a:solidFill>
              </a:rPr>
              <a:t>$ 11.507 millones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sz="1400" dirty="0"/>
              <a:t>2 Proyectos  en ejecución </a:t>
            </a:r>
            <a:r>
              <a:rPr lang="es-CO" sz="1400" dirty="0">
                <a:ea typeface="+mn-lt"/>
                <a:cs typeface="+mn-lt"/>
              </a:rPr>
              <a:t>Vivienda Gratuita</a:t>
            </a:r>
            <a:endParaRPr lang="es-CO" sz="1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sz="1400" dirty="0"/>
              <a:t>2 municipios  (Circasia y Montenegro)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sz="1400" dirty="0"/>
              <a:t>Finaliza SEP 2021</a:t>
            </a:r>
            <a:endParaRPr lang="es-CO" sz="1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sz="1600" b="1" dirty="0">
                <a:solidFill>
                  <a:schemeClr val="accent2"/>
                </a:solidFill>
              </a:rPr>
              <a:t>Inversión: $ 6.377 millones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O" sz="18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CO" sz="1400" b="1" dirty="0">
              <a:solidFill>
                <a:srgbClr val="007BBE"/>
              </a:solidFill>
            </a:endParaRP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CC437A28-8B1B-467C-BB9E-B4687C30DC0E}"/>
              </a:ext>
            </a:extLst>
          </p:cNvPr>
          <p:cNvSpPr txBox="1">
            <a:spLocks/>
          </p:cNvSpPr>
          <p:nvPr/>
        </p:nvSpPr>
        <p:spPr>
          <a:xfrm>
            <a:off x="4873312" y="143832"/>
            <a:ext cx="3932180" cy="580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200" b="1" i="1" dirty="0">
                <a:solidFill>
                  <a:schemeClr val="accent2"/>
                </a:solidFill>
              </a:rPr>
              <a:t>Inversión En Ejecución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0BD5E6D-8E82-436B-B0AD-C18CC8CFA73C}"/>
              </a:ext>
            </a:extLst>
          </p:cNvPr>
          <p:cNvSpPr/>
          <p:nvPr/>
        </p:nvSpPr>
        <p:spPr>
          <a:xfrm>
            <a:off x="8030473" y="4418620"/>
            <a:ext cx="395618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Finaliza DIC 2021</a:t>
            </a:r>
          </a:p>
          <a:p>
            <a:pPr algn="ctr"/>
            <a:r>
              <a:rPr lang="es-CO" sz="1200" b="1" dirty="0">
                <a:ea typeface="Trebuchet MS" panose="020B0603020202020204" pitchFamily="34" charset="0"/>
                <a:cs typeface="Trebuchet MS" panose="020B0603020202020204" pitchFamily="34" charset="0"/>
              </a:rPr>
              <a:t>11 programas sociales/ 24.297 beneficiarios</a:t>
            </a:r>
          </a:p>
          <a:p>
            <a:pPr algn="ctr"/>
            <a:r>
              <a:rPr lang="es-ES" sz="1200" dirty="0">
                <a:cs typeface="Calibri"/>
              </a:rPr>
              <a:t>Acompañamiento Familiar y Comunitario, Apoyo y Fortalecimiento a la Familia, Comunidades Étnicas, Otras acciones de apoyo alimentario, Promoción y Prevención para el Desarrollo Integral de Niñas, Niños y Adolescentes, Restablecimiento en la Administración de Justicia, Servicio de Educación Comunitario a la Primera Infancia, Servicio de Educación Inicial a la Primera Infancia, Unidades Móviles, Victima de Conflicto Armado, Vulnerabilidad o Adoptabilidad </a:t>
            </a:r>
            <a:endParaRPr lang="es-CO" sz="1200" dirty="0">
              <a:cs typeface="Calibri"/>
            </a:endParaRPr>
          </a:p>
          <a:p>
            <a:pPr algn="ctr"/>
            <a:endParaRPr lang="es-CO" sz="1200" b="1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CCE722C-A2EE-4C14-94FD-CB0889C88A3C}"/>
              </a:ext>
            </a:extLst>
          </p:cNvPr>
          <p:cNvSpPr/>
          <p:nvPr/>
        </p:nvSpPr>
        <p:spPr>
          <a:xfrm>
            <a:off x="9120827" y="6346269"/>
            <a:ext cx="2523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/>
                </a:solidFill>
              </a:rPr>
              <a:t>$59.450 millones</a:t>
            </a:r>
            <a:endParaRPr lang="es-CO" b="1" dirty="0">
              <a:solidFill>
                <a:schemeClr val="accent2"/>
              </a:solidFill>
            </a:endParaRPr>
          </a:p>
        </p:txBody>
      </p:sp>
      <p:sp>
        <p:nvSpPr>
          <p:cNvPr id="61" name="Marcador de texto 2">
            <a:extLst>
              <a:ext uri="{FF2B5EF4-FFF2-40B4-BE49-F238E27FC236}">
                <a16:creationId xmlns:a16="http://schemas.microsoft.com/office/drawing/2014/main" id="{F68303CC-DFE0-4357-A6E0-8EA048E583DB}"/>
              </a:ext>
            </a:extLst>
          </p:cNvPr>
          <p:cNvSpPr txBox="1">
            <a:spLocks/>
          </p:cNvSpPr>
          <p:nvPr/>
        </p:nvSpPr>
        <p:spPr>
          <a:xfrm>
            <a:off x="3917271" y="2330304"/>
            <a:ext cx="3561587" cy="6337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CO" sz="1400" dirty="0">
                <a:ea typeface="+mn-lt"/>
                <a:cs typeface="+mn-lt"/>
              </a:rPr>
              <a:t>Entrega estimada 1er semestre 2021</a:t>
            </a:r>
          </a:p>
          <a:p>
            <a:pPr>
              <a:spcBef>
                <a:spcPts val="600"/>
              </a:spcBef>
            </a:pPr>
            <a:r>
              <a:rPr lang="es-CO" sz="1400" dirty="0"/>
              <a:t>2 Proyectos  en ejecución </a:t>
            </a:r>
            <a:r>
              <a:rPr lang="es-ES" sz="1400" dirty="0"/>
              <a:t>en la ESE hospital departamental universitario del Quindío san Juan de Dios (Obras civiles y Mejoramiento Central de Esterilización)</a:t>
            </a:r>
            <a:endParaRPr lang="es-CO" sz="1400" dirty="0">
              <a:cs typeface="Calibri" panose="020F0502020204030204"/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F0A6ECF3-174A-432A-A7BB-BE533F2DAA84}"/>
              </a:ext>
            </a:extLst>
          </p:cNvPr>
          <p:cNvSpPr/>
          <p:nvPr/>
        </p:nvSpPr>
        <p:spPr>
          <a:xfrm>
            <a:off x="4451570" y="3472048"/>
            <a:ext cx="2756525" cy="38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170" algn="l"/>
              </a:tabLst>
            </a:pPr>
            <a:r>
              <a:rPr lang="es-ES" b="1" dirty="0">
                <a:solidFill>
                  <a:schemeClr val="accent2"/>
                </a:solidFill>
              </a:rPr>
              <a:t>$2.661 millones</a:t>
            </a:r>
            <a:endParaRPr lang="es-CO" b="1" dirty="0">
              <a:solidFill>
                <a:schemeClr val="accent2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90496C-C903-4FA4-8489-B35CDE01320F}"/>
              </a:ext>
            </a:extLst>
          </p:cNvPr>
          <p:cNvSpPr txBox="1"/>
          <p:nvPr/>
        </p:nvSpPr>
        <p:spPr>
          <a:xfrm>
            <a:off x="136895" y="3013758"/>
            <a:ext cx="179358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solidFill>
                  <a:schemeClr val="accent5"/>
                </a:solidFill>
                <a:latin typeface="Calibri"/>
                <a:cs typeface="Calibri"/>
              </a:rPr>
              <a:t>VIVIENDA</a:t>
            </a:r>
            <a:endParaRPr lang="es-CO" sz="1200" b="1" i="1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BFCDC0B2-C3AF-4F7D-99AE-B0836E0A8CCE}"/>
              </a:ext>
            </a:extLst>
          </p:cNvPr>
          <p:cNvSpPr txBox="1">
            <a:spLocks/>
          </p:cNvSpPr>
          <p:nvPr/>
        </p:nvSpPr>
        <p:spPr>
          <a:xfrm>
            <a:off x="302652" y="1985481"/>
            <a:ext cx="2653461" cy="614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s-CO" sz="2400" b="1" dirty="0">
                <a:solidFill>
                  <a:srgbClr val="00B050"/>
                </a:solidFill>
              </a:rPr>
              <a:t>VIVIENDA, CIUDAD Y TERRITORIO</a:t>
            </a:r>
          </a:p>
        </p:txBody>
      </p:sp>
      <p:sp>
        <p:nvSpPr>
          <p:cNvPr id="58" name="Marcador de texto 2">
            <a:extLst>
              <a:ext uri="{FF2B5EF4-FFF2-40B4-BE49-F238E27FC236}">
                <a16:creationId xmlns:a16="http://schemas.microsoft.com/office/drawing/2014/main" id="{0CD8A216-EFDB-4103-93EB-708CE6BB8D80}"/>
              </a:ext>
            </a:extLst>
          </p:cNvPr>
          <p:cNvSpPr txBox="1">
            <a:spLocks/>
          </p:cNvSpPr>
          <p:nvPr/>
        </p:nvSpPr>
        <p:spPr>
          <a:xfrm>
            <a:off x="5116275" y="1565169"/>
            <a:ext cx="1163581" cy="46680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s-CO" sz="2400" b="1" dirty="0">
                <a:solidFill>
                  <a:srgbClr val="00B050"/>
                </a:solidFill>
              </a:rPr>
              <a:t>SALUD</a:t>
            </a:r>
            <a:endParaRPr lang="es-ES" sz="3200" dirty="0"/>
          </a:p>
        </p:txBody>
      </p:sp>
      <p:sp>
        <p:nvSpPr>
          <p:cNvPr id="59" name="Marcador de texto 2">
            <a:extLst>
              <a:ext uri="{FF2B5EF4-FFF2-40B4-BE49-F238E27FC236}">
                <a16:creationId xmlns:a16="http://schemas.microsoft.com/office/drawing/2014/main" id="{36F51E6A-4AD3-492A-AB91-C34494E85E53}"/>
              </a:ext>
            </a:extLst>
          </p:cNvPr>
          <p:cNvSpPr txBox="1">
            <a:spLocks/>
          </p:cNvSpPr>
          <p:nvPr/>
        </p:nvSpPr>
        <p:spPr>
          <a:xfrm>
            <a:off x="8972237" y="3429000"/>
            <a:ext cx="1163581" cy="46680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s-CO" sz="2400" b="1" dirty="0">
                <a:solidFill>
                  <a:srgbClr val="00B050"/>
                </a:solidFill>
              </a:rPr>
              <a:t>ICBF</a:t>
            </a:r>
            <a:endParaRPr lang="es-ES" sz="3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35A158-87E4-4A90-A7B6-9E0FB58C6156}"/>
              </a:ext>
            </a:extLst>
          </p:cNvPr>
          <p:cNvSpPr txBox="1"/>
          <p:nvPr/>
        </p:nvSpPr>
        <p:spPr>
          <a:xfrm>
            <a:off x="299481" y="2753085"/>
            <a:ext cx="317354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/>
              <a:t>4 Proyectos </a:t>
            </a:r>
            <a:r>
              <a:rPr lang="es-CO" sz="1400" b="1">
                <a:solidFill>
                  <a:srgbClr val="007BBE"/>
                </a:solidFill>
              </a:rPr>
              <a:t>- $17.884 millones</a:t>
            </a:r>
            <a:endParaRPr lang="es-ES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EC3818DD-635D-4884-87FB-6F1BC26BD754}"/>
              </a:ext>
            </a:extLst>
          </p:cNvPr>
          <p:cNvSpPr txBox="1"/>
          <p:nvPr/>
        </p:nvSpPr>
        <p:spPr>
          <a:xfrm>
            <a:off x="4509227" y="2010410"/>
            <a:ext cx="317354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/>
              <a:t>2 Proyectos </a:t>
            </a:r>
            <a:r>
              <a:rPr lang="es-CO" sz="1400" b="1">
                <a:solidFill>
                  <a:srgbClr val="007BBE"/>
                </a:solidFill>
              </a:rPr>
              <a:t>- $2.661 millones</a:t>
            </a:r>
            <a:endParaRPr lang="es-ES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BDE7A48E-FFD1-4EF7-B1EF-34BFD2EAC8A4}"/>
              </a:ext>
            </a:extLst>
          </p:cNvPr>
          <p:cNvSpPr txBox="1"/>
          <p:nvPr/>
        </p:nvSpPr>
        <p:spPr>
          <a:xfrm>
            <a:off x="8118491" y="3958749"/>
            <a:ext cx="335551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b="1" dirty="0"/>
              <a:t>11 Programas </a:t>
            </a:r>
            <a:r>
              <a:rPr lang="es-CO" sz="1400" b="1" dirty="0">
                <a:solidFill>
                  <a:srgbClr val="007BBE"/>
                </a:solidFill>
              </a:rPr>
              <a:t>- $59.450 millones – 24.297 beneficiarios</a:t>
            </a:r>
            <a:endParaRPr lang="es-ES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5B583E3-40A2-49EF-A160-B3BA81937982}"/>
              </a:ext>
            </a:extLst>
          </p:cNvPr>
          <p:cNvGrpSpPr/>
          <p:nvPr/>
        </p:nvGrpSpPr>
        <p:grpSpPr>
          <a:xfrm>
            <a:off x="4747655" y="803329"/>
            <a:ext cx="2658290" cy="557786"/>
            <a:chOff x="492758" y="2745959"/>
            <a:chExt cx="3247027" cy="923329"/>
          </a:xfrm>
        </p:grpSpPr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F5A2BB9F-232F-4372-9988-948D4B18B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2" t="33894" r="79697" b="52643"/>
            <a:stretch/>
          </p:blipFill>
          <p:spPr>
            <a:xfrm>
              <a:off x="492758" y="2745959"/>
              <a:ext cx="3247027" cy="923329"/>
            </a:xfrm>
            <a:prstGeom prst="rect">
              <a:avLst/>
            </a:prstGeom>
          </p:spPr>
        </p:pic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55B6D9EB-21DC-4066-A039-CBEC8DF42B7D}"/>
                </a:ext>
              </a:extLst>
            </p:cNvPr>
            <p:cNvSpPr txBox="1"/>
            <p:nvPr/>
          </p:nvSpPr>
          <p:spPr>
            <a:xfrm>
              <a:off x="596601" y="2909703"/>
              <a:ext cx="2901515" cy="509478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DEPARTAMENTAL</a:t>
              </a:r>
            </a:p>
          </p:txBody>
        </p:sp>
      </p:grp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96B648A8-3D5E-42C3-9A18-22B0819E4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64400"/>
              </p:ext>
            </p:extLst>
          </p:nvPr>
        </p:nvGraphicFramePr>
        <p:xfrm>
          <a:off x="250608" y="5221719"/>
          <a:ext cx="56411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1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>
                          <a:latin typeface="TT Norms Heavy" panose="02000503030000020004"/>
                        </a:rPr>
                        <a:t>PROYECTOS VIVIENDA, CIUDAD Y TERRITORIO</a:t>
                      </a:r>
                    </a:p>
                    <a:p>
                      <a:pPr algn="ctr"/>
                      <a:endParaRPr lang="es-CO" sz="1000" dirty="0">
                        <a:latin typeface="TT Norms Heavy" panose="0200050303000002000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617">
                <a:tc>
                  <a:txBody>
                    <a:bodyPr/>
                    <a:lstStyle/>
                    <a:p>
                      <a:pPr algn="just"/>
                      <a:r>
                        <a:rPr lang="es-MX" sz="1000" b="1" dirty="0">
                          <a:latin typeface="+mn-lt"/>
                        </a:rPr>
                        <a:t>OPTIMIZACIÓN DEL ALCANTARILLADO BARRIOS LA CLARITA, LA ISABELA, ZULDEMAIDA Y SIMÓN BOLÍVAR DEL MUNICIPIO DE ARMENIA</a:t>
                      </a:r>
                      <a:r>
                        <a:rPr lang="es-MX" sz="1000" dirty="0">
                          <a:latin typeface="+mn-lt"/>
                        </a:rPr>
                        <a:t> </a:t>
                      </a:r>
                      <a:r>
                        <a:rPr lang="es-CO" sz="1000" b="1" baseline="0" dirty="0">
                          <a:solidFill>
                            <a:srgbClr val="007BBE"/>
                          </a:solidFill>
                          <a:latin typeface="+mn-lt"/>
                        </a:rPr>
                        <a:t>$3.511 Millones – 5.443 Beneficiarios – 23 empleos generados</a:t>
                      </a:r>
                    </a:p>
                    <a:p>
                      <a:pPr algn="just"/>
                      <a:r>
                        <a:rPr lang="es-CO" sz="1000" b="1" baseline="0" dirty="0">
                          <a:solidFill>
                            <a:srgbClr val="007BBE"/>
                          </a:solidFill>
                          <a:latin typeface="+mn-lt"/>
                        </a:rPr>
                        <a:t>Por iniciar contratación </a:t>
                      </a:r>
                    </a:p>
                    <a:p>
                      <a:pPr algn="just"/>
                      <a:r>
                        <a:rPr lang="es-ES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El 20 de agosto quedará suscrito el convenio entre Empresas Publicas de Armenia y el municipio. Se mantiene cronograma de apertura de licitación el 27 de agosto.</a:t>
                      </a:r>
                    </a:p>
                    <a:p>
                      <a:pPr algn="just"/>
                      <a:r>
                        <a:rPr lang="es-ES" sz="1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Fecha Estimada Inicio.</a:t>
                      </a:r>
                      <a:r>
                        <a:rPr lang="es-ES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Agosto 2021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Fecha Estimada Finalización.</a:t>
                      </a:r>
                      <a:r>
                        <a:rPr lang="es-ES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Febrero 2022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Imagen 61">
            <a:extLst>
              <a:ext uri="{FF2B5EF4-FFF2-40B4-BE49-F238E27FC236}">
                <a16:creationId xmlns:a16="http://schemas.microsoft.com/office/drawing/2014/main" id="{E7680645-1520-4758-8855-418E70832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171" y="5248201"/>
            <a:ext cx="303291" cy="303291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8F302558-1BAE-49EE-B33D-40045A665D5D}"/>
              </a:ext>
            </a:extLst>
          </p:cNvPr>
          <p:cNvSpPr txBox="1"/>
          <p:nvPr/>
        </p:nvSpPr>
        <p:spPr>
          <a:xfrm>
            <a:off x="3940475" y="3792492"/>
            <a:ext cx="3956188" cy="1338828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050" b="1" dirty="0"/>
              <a:t>PROYECTOS EN ESTRUCTURACIÓN* -</a:t>
            </a:r>
            <a:r>
              <a:rPr lang="es-CO" sz="1050" b="1" dirty="0">
                <a:solidFill>
                  <a:srgbClr val="007BBE"/>
                </a:solidFill>
              </a:rPr>
              <a:t> $ 22.000 Millones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b="1" dirty="0"/>
              <a:t>Laboratorio de Salud Pública </a:t>
            </a:r>
            <a:r>
              <a:rPr lang="es-CO" sz="1050" dirty="0"/>
              <a:t>(</a:t>
            </a:r>
            <a:r>
              <a:rPr lang="es-ES" sz="1050" dirty="0"/>
              <a:t>Cofinanciación Ministerio: $10.000 Millones. Próximo a radicar ante Ministerio</a:t>
            </a:r>
            <a:r>
              <a:rPr lang="es-CO" sz="1050" dirty="0"/>
              <a:t>) -</a:t>
            </a:r>
            <a:r>
              <a:rPr lang="es-CO" sz="1050" b="1" dirty="0"/>
              <a:t> </a:t>
            </a:r>
            <a:r>
              <a:rPr lang="es-CO" sz="1050" b="1" dirty="0">
                <a:solidFill>
                  <a:srgbClr val="007BBE"/>
                </a:solidFill>
              </a:rPr>
              <a:t>$22.000 Millones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b="1" dirty="0"/>
              <a:t>Nuevo Hospital de Salento </a:t>
            </a:r>
            <a:r>
              <a:rPr lang="es-CO" sz="1050" dirty="0"/>
              <a:t>(Proyecto con </a:t>
            </a:r>
            <a:r>
              <a:rPr lang="es-ES" sz="1050" dirty="0"/>
              <a:t>cofinanciación Ministerio y Gobernación, radicado ante Ministerio el 7 OCT 2021)</a:t>
            </a:r>
          </a:p>
          <a:p>
            <a:endParaRPr lang="es-CO" sz="1050" dirty="0">
              <a:solidFill>
                <a:srgbClr val="007BBE"/>
              </a:solidFill>
              <a:cs typeface="Calibri" panose="020F0502020204030204"/>
            </a:endParaRPr>
          </a:p>
          <a:p>
            <a:r>
              <a:rPr lang="es-CO" sz="900" b="1" i="1" dirty="0">
                <a:cs typeface="Calibri" panose="020F0502020204030204"/>
              </a:rPr>
              <a:t>* Los proyectos en estructuración y concesiones no se suman, ni afectan el total de inversión en ejecución</a:t>
            </a:r>
            <a:endParaRPr lang="es-CO" sz="140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5B98F955-F690-4EA0-BCD8-8DD272924521}"/>
              </a:ext>
            </a:extLst>
          </p:cNvPr>
          <p:cNvSpPr txBox="1">
            <a:spLocks/>
          </p:cNvSpPr>
          <p:nvPr/>
        </p:nvSpPr>
        <p:spPr>
          <a:xfrm>
            <a:off x="7708549" y="742525"/>
            <a:ext cx="4493768" cy="27480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1400" dirty="0">
                <a:solidFill>
                  <a:srgbClr val="007BBE"/>
                </a:solidFill>
              </a:rPr>
              <a:t>Inversión en ejecución: </a:t>
            </a:r>
            <a:r>
              <a:rPr lang="es-CO" sz="1400" dirty="0"/>
              <a:t>$ 302.756 Millones / 47 proyectos / 13 programas</a:t>
            </a:r>
            <a:endParaRPr lang="es-CO" sz="1400" dirty="0">
              <a:solidFill>
                <a:srgbClr val="007BBE"/>
              </a:solidFill>
            </a:endParaRP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Mintransporte : </a:t>
            </a:r>
            <a:r>
              <a:rPr lang="es-CO" sz="1400" dirty="0"/>
              <a:t>$ 129.216 Billones / 16 proyectos</a:t>
            </a:r>
            <a:endParaRPr lang="es-CO" sz="1400" dirty="0">
              <a:solidFill>
                <a:srgbClr val="007BBE"/>
              </a:solidFill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-CO" sz="1400" dirty="0">
                <a:solidFill>
                  <a:srgbClr val="007BBE"/>
                </a:solidFill>
                <a:cs typeface="Calibri"/>
              </a:rPr>
              <a:t>Red Nacional - </a:t>
            </a:r>
            <a:r>
              <a:rPr lang="es-CO" sz="1400" dirty="0">
                <a:cs typeface="Calibri"/>
              </a:rPr>
              <a:t>$ 119.090 Millones /</a:t>
            </a:r>
            <a:r>
              <a:rPr lang="es-CO" sz="1400" dirty="0">
                <a:solidFill>
                  <a:srgbClr val="000000"/>
                </a:solidFill>
                <a:cs typeface="Calibri"/>
              </a:rPr>
              <a:t> </a:t>
            </a:r>
            <a:r>
              <a:rPr lang="es-CO" sz="1400" dirty="0">
                <a:cs typeface="Calibri"/>
              </a:rPr>
              <a:t>6 Proyectos</a:t>
            </a:r>
            <a:endParaRPr lang="en-US" sz="1400" dirty="0">
              <a:ea typeface="+mn-lt"/>
              <a:cs typeface="+mn-lt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Vías Terciarias -  </a:t>
            </a:r>
            <a:r>
              <a:rPr lang="es-CO" sz="1400" dirty="0">
                <a:ea typeface="+mn-lt"/>
                <a:cs typeface="+mn-lt"/>
              </a:rPr>
              <a:t>$ 10.126 Millones / 10 Proyectos </a:t>
            </a:r>
            <a:endParaRPr lang="es-CO" dirty="0"/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MinVivienda: </a:t>
            </a:r>
            <a:r>
              <a:rPr lang="es-CO" sz="1400" dirty="0"/>
              <a:t>$ 17.884 millones / 4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ICBF: </a:t>
            </a:r>
            <a:r>
              <a:rPr lang="es-CO" sz="1400" dirty="0"/>
              <a:t>$59.450 millones / 11 programas</a:t>
            </a:r>
            <a:endParaRPr lang="es-CO" sz="14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SENA: </a:t>
            </a:r>
            <a:r>
              <a:rPr lang="es-CO" sz="1400" dirty="0">
                <a:ea typeface="+mn-lt"/>
                <a:cs typeface="+mn-lt"/>
              </a:rPr>
              <a:t>$1.149 millones / 1 programa</a:t>
            </a:r>
            <a:endParaRPr lang="es-CO" sz="1400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CO" sz="1400" dirty="0" err="1">
                <a:solidFill>
                  <a:srgbClr val="007BBE"/>
                </a:solidFill>
              </a:rPr>
              <a:t>MinSalud</a:t>
            </a:r>
            <a:r>
              <a:rPr lang="es-CO" sz="1400" dirty="0">
                <a:solidFill>
                  <a:srgbClr val="007BBE"/>
                </a:solidFill>
              </a:rPr>
              <a:t>: </a:t>
            </a:r>
            <a:r>
              <a:rPr lang="es-CO" sz="1400" dirty="0"/>
              <a:t>$ 2.661 millones / 2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Educación: </a:t>
            </a:r>
            <a:r>
              <a:rPr lang="es-CO" sz="1400" dirty="0"/>
              <a:t>$ 59.041 millones / 14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MINTIC: </a:t>
            </a:r>
            <a:r>
              <a:rPr lang="es-CO" sz="1400" dirty="0"/>
              <a:t>$ 17.686 millones / 1 programa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Interior: </a:t>
            </a:r>
            <a:r>
              <a:rPr lang="es-CO" sz="1400" dirty="0">
                <a:cs typeface="Calibri"/>
              </a:rPr>
              <a:t>$ 2.364 / 2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Comercio: </a:t>
            </a:r>
            <a:r>
              <a:rPr lang="es-CO" sz="1400" dirty="0">
                <a:cs typeface="Calibri"/>
              </a:rPr>
              <a:t>$ 5.994 / 3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DPS: </a:t>
            </a:r>
            <a:r>
              <a:rPr lang="es-CO" sz="1400" dirty="0"/>
              <a:t>$7.311 millones / 6 proyectos</a:t>
            </a:r>
            <a:endParaRPr lang="es-CO" sz="1400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s-CO" sz="1400" dirty="0"/>
          </a:p>
          <a:p>
            <a:pPr marL="0" indent="0">
              <a:spcBef>
                <a:spcPts val="0"/>
              </a:spcBef>
              <a:buNone/>
            </a:pPr>
            <a:endParaRPr lang="es-CO" sz="1000" dirty="0">
              <a:solidFill>
                <a:srgbClr val="007BBE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771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5493-9956-4708-AD0E-B10DD584857C}"/>
              </a:ext>
            </a:extLst>
          </p:cNvPr>
          <p:cNvGrpSpPr/>
          <p:nvPr/>
        </p:nvGrpSpPr>
        <p:grpSpPr>
          <a:xfrm>
            <a:off x="0" y="145"/>
            <a:ext cx="12192000" cy="6858000"/>
            <a:chOff x="0" y="0"/>
            <a:chExt cx="12192000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BD74F5B-E9A0-44D0-8C01-71C18F4038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ED3998-2476-4F98-9F14-82C9A55E1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36" t="7519" r="62148" b="69601"/>
            <a:stretch/>
          </p:blipFill>
          <p:spPr>
            <a:xfrm>
              <a:off x="136895" y="102779"/>
              <a:ext cx="1525893" cy="156912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4C0095-CA4F-4793-9FD0-6318C308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36" t="7519" r="62148" b="69601"/>
            <a:stretch/>
          </p:blipFill>
          <p:spPr>
            <a:xfrm rot="10800000">
              <a:off x="2414582" y="207665"/>
              <a:ext cx="1525893" cy="156912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38" t="1758" b="88500"/>
          <a:stretch/>
        </p:blipFill>
        <p:spPr>
          <a:xfrm>
            <a:off x="9194293" y="58719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763618" y="545568"/>
            <a:ext cx="2395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</a:p>
        </p:txBody>
      </p:sp>
      <p:sp>
        <p:nvSpPr>
          <p:cNvPr id="67" name="Marcador de texto 2">
            <a:extLst>
              <a:ext uri="{FF2B5EF4-FFF2-40B4-BE49-F238E27FC236}">
                <a16:creationId xmlns:a16="http://schemas.microsoft.com/office/drawing/2014/main" id="{5900FAC4-61C3-45C6-B896-C897BCE3BAD2}"/>
              </a:ext>
            </a:extLst>
          </p:cNvPr>
          <p:cNvSpPr txBox="1">
            <a:spLocks/>
          </p:cNvSpPr>
          <p:nvPr/>
        </p:nvSpPr>
        <p:spPr>
          <a:xfrm>
            <a:off x="542312" y="3352438"/>
            <a:ext cx="3640184" cy="2363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CO" sz="1600" dirty="0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0C0D8D8-BECD-9449-82A8-D1F2854CB13E}"/>
              </a:ext>
            </a:extLst>
          </p:cNvPr>
          <p:cNvGrpSpPr/>
          <p:nvPr/>
        </p:nvGrpSpPr>
        <p:grpSpPr>
          <a:xfrm>
            <a:off x="4747655" y="803329"/>
            <a:ext cx="2658290" cy="557786"/>
            <a:chOff x="492758" y="2745959"/>
            <a:chExt cx="3247027" cy="923329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84F551FE-BDF7-F04B-8918-3B7B6BFE4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2" t="33894" r="79697" b="52643"/>
            <a:stretch/>
          </p:blipFill>
          <p:spPr>
            <a:xfrm>
              <a:off x="492758" y="2745959"/>
              <a:ext cx="3247027" cy="923329"/>
            </a:xfrm>
            <a:prstGeom prst="rect">
              <a:avLst/>
            </a:prstGeom>
          </p:spPr>
        </p:pic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51CCAECF-A586-2943-B4E6-7295193FD23F}"/>
                </a:ext>
              </a:extLst>
            </p:cNvPr>
            <p:cNvSpPr txBox="1"/>
            <p:nvPr/>
          </p:nvSpPr>
          <p:spPr>
            <a:xfrm>
              <a:off x="596601" y="2909703"/>
              <a:ext cx="2901515" cy="509478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DEPARTAMENTAL</a:t>
              </a:r>
            </a:p>
          </p:txBody>
        </p:sp>
      </p:grp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CC437A28-8B1B-467C-BB9E-B4687C30DC0E}"/>
              </a:ext>
            </a:extLst>
          </p:cNvPr>
          <p:cNvSpPr txBox="1">
            <a:spLocks/>
          </p:cNvSpPr>
          <p:nvPr/>
        </p:nvSpPr>
        <p:spPr>
          <a:xfrm>
            <a:off x="4873312" y="143832"/>
            <a:ext cx="3932180" cy="580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200" b="1" i="1" dirty="0">
                <a:solidFill>
                  <a:schemeClr val="accent2"/>
                </a:solidFill>
              </a:rPr>
              <a:t>Inversión En Ejecución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7831D792-4960-4556-A3F5-4912DCE5AD1F}"/>
              </a:ext>
            </a:extLst>
          </p:cNvPr>
          <p:cNvSpPr/>
          <p:nvPr/>
        </p:nvSpPr>
        <p:spPr>
          <a:xfrm>
            <a:off x="546291" y="2838679"/>
            <a:ext cx="3832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Programas Fondo Emprender</a:t>
            </a:r>
          </a:p>
          <a:p>
            <a:pPr algn="ctr"/>
            <a:r>
              <a:rPr lang="es-CO" sz="1200" b="1" dirty="0">
                <a:ea typeface="Trebuchet MS" panose="020B0603020202020204" pitchFamily="34" charset="0"/>
                <a:cs typeface="Trebuchet MS" panose="020B0603020202020204" pitchFamily="34" charset="0"/>
              </a:rPr>
              <a:t>13 Beneficiarios</a:t>
            </a:r>
          </a:p>
          <a:p>
            <a:pPr algn="ctr"/>
            <a:r>
              <a:rPr lang="es-CO" sz="1200" b="1" dirty="0">
                <a:ea typeface="Trebuchet MS" panose="020B0603020202020204" pitchFamily="34" charset="0"/>
                <a:cs typeface="Trebuchet MS" panose="020B0603020202020204" pitchFamily="34" charset="0"/>
              </a:rPr>
              <a:t>Finaliza OCT 2021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DFF35C6-0588-40D5-9161-D2963FFB609C}"/>
              </a:ext>
            </a:extLst>
          </p:cNvPr>
          <p:cNvSpPr/>
          <p:nvPr/>
        </p:nvSpPr>
        <p:spPr>
          <a:xfrm>
            <a:off x="1707381" y="3575766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accent2"/>
                </a:solidFill>
              </a:rPr>
              <a:t>$1.149 millones</a:t>
            </a:r>
            <a:endParaRPr lang="es-CO" b="1" dirty="0">
              <a:solidFill>
                <a:schemeClr val="accent2"/>
              </a:solidFill>
            </a:endParaRPr>
          </a:p>
        </p:txBody>
      </p:sp>
      <p:sp>
        <p:nvSpPr>
          <p:cNvPr id="73" name="Marcador de texto 2">
            <a:extLst>
              <a:ext uri="{FF2B5EF4-FFF2-40B4-BE49-F238E27FC236}">
                <a16:creationId xmlns:a16="http://schemas.microsoft.com/office/drawing/2014/main" id="{06E41108-563E-4F5B-A9BC-51DE9BB38382}"/>
              </a:ext>
            </a:extLst>
          </p:cNvPr>
          <p:cNvSpPr txBox="1">
            <a:spLocks/>
          </p:cNvSpPr>
          <p:nvPr/>
        </p:nvSpPr>
        <p:spPr>
          <a:xfrm>
            <a:off x="976661" y="5099829"/>
            <a:ext cx="3197910" cy="6678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S" sz="1400" b="1" dirty="0"/>
              <a:t>Plan Nacional Infraestructura Educativa </a:t>
            </a:r>
            <a:r>
              <a:rPr lang="es-ES" sz="1400" dirty="0"/>
              <a:t>Fecha fin estimada DIC 2022</a:t>
            </a:r>
            <a:endParaRPr lang="es-ES" sz="1400" b="1" dirty="0"/>
          </a:p>
          <a:p>
            <a:pPr marL="0" indent="0" algn="ctr">
              <a:lnSpc>
                <a:spcPct val="100000"/>
              </a:lnSpc>
              <a:buNone/>
            </a:pPr>
            <a:endParaRPr lang="es-ES" sz="1400" b="1" dirty="0"/>
          </a:p>
          <a:p>
            <a:pPr>
              <a:spcBef>
                <a:spcPts val="600"/>
              </a:spcBef>
            </a:pPr>
            <a:endParaRPr lang="es-CO" sz="1400" dirty="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24BFA764-2A39-4DDF-808D-76A25A40E5A7}"/>
              </a:ext>
            </a:extLst>
          </p:cNvPr>
          <p:cNvSpPr/>
          <p:nvPr/>
        </p:nvSpPr>
        <p:spPr>
          <a:xfrm>
            <a:off x="808587" y="5549408"/>
            <a:ext cx="349068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tabLst>
                <a:tab pos="90170" algn="l"/>
              </a:tabLst>
            </a:pPr>
            <a:r>
              <a:rPr lang="es-ES" sz="1200" b="1" dirty="0"/>
              <a:t> 14 Instituciones Educativas</a:t>
            </a:r>
          </a:p>
          <a:p>
            <a:pPr algn="ctr">
              <a:tabLst>
                <a:tab pos="90170" algn="l"/>
              </a:tabLst>
            </a:pPr>
            <a:r>
              <a:rPr lang="es-ES" sz="1400" dirty="0"/>
              <a:t>10.294 estudiantes</a:t>
            </a:r>
          </a:p>
          <a:p>
            <a:pPr algn="ctr">
              <a:tabLst>
                <a:tab pos="90170" algn="l"/>
              </a:tabLst>
            </a:pPr>
            <a:r>
              <a:rPr lang="es-ES" sz="1400" dirty="0"/>
              <a:t>(Armenia, Circasia, Finlandia, Quimbaya y Salento)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8893D620-9DB0-46A1-935C-1FE3186F7E06}"/>
              </a:ext>
            </a:extLst>
          </p:cNvPr>
          <p:cNvSpPr/>
          <p:nvPr/>
        </p:nvSpPr>
        <p:spPr>
          <a:xfrm>
            <a:off x="1321237" y="6303061"/>
            <a:ext cx="262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170" algn="l"/>
              </a:tabLst>
            </a:pPr>
            <a:r>
              <a:rPr lang="es-ES" b="1" dirty="0">
                <a:solidFill>
                  <a:schemeClr val="accent2"/>
                </a:solidFill>
              </a:rPr>
              <a:t>$59.041 millones</a:t>
            </a:r>
            <a:endParaRPr lang="es-CO" b="1" dirty="0">
              <a:solidFill>
                <a:schemeClr val="accent2"/>
              </a:solidFill>
            </a:endParaRPr>
          </a:p>
        </p:txBody>
      </p:sp>
      <p:sp>
        <p:nvSpPr>
          <p:cNvPr id="82" name="Marcador de texto 2">
            <a:extLst>
              <a:ext uri="{FF2B5EF4-FFF2-40B4-BE49-F238E27FC236}">
                <a16:creationId xmlns:a16="http://schemas.microsoft.com/office/drawing/2014/main" id="{4D5FF0EB-6F40-4B6A-BF5B-5B54FB5B63F0}"/>
              </a:ext>
            </a:extLst>
          </p:cNvPr>
          <p:cNvSpPr txBox="1">
            <a:spLocks/>
          </p:cNvSpPr>
          <p:nvPr/>
        </p:nvSpPr>
        <p:spPr>
          <a:xfrm>
            <a:off x="1837964" y="1740653"/>
            <a:ext cx="1163581" cy="46680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CO" sz="2400" b="1" dirty="0">
                <a:solidFill>
                  <a:srgbClr val="00B050"/>
                </a:solidFill>
              </a:rPr>
              <a:t>SENA</a:t>
            </a:r>
            <a:endParaRPr lang="es-ES" sz="3200" dirty="0"/>
          </a:p>
        </p:txBody>
      </p:sp>
      <p:sp>
        <p:nvSpPr>
          <p:cNvPr id="83" name="Marcador de texto 2">
            <a:extLst>
              <a:ext uri="{FF2B5EF4-FFF2-40B4-BE49-F238E27FC236}">
                <a16:creationId xmlns:a16="http://schemas.microsoft.com/office/drawing/2014/main" id="{7BE7C40B-489E-4756-8F9B-D4FFA0E42269}"/>
              </a:ext>
            </a:extLst>
          </p:cNvPr>
          <p:cNvSpPr txBox="1">
            <a:spLocks/>
          </p:cNvSpPr>
          <p:nvPr/>
        </p:nvSpPr>
        <p:spPr>
          <a:xfrm>
            <a:off x="1596110" y="4116333"/>
            <a:ext cx="1754983" cy="4554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s-CO" sz="2400" b="1" dirty="0">
                <a:solidFill>
                  <a:srgbClr val="00B050"/>
                </a:solidFill>
              </a:rPr>
              <a:t>EDUCACIÓN</a:t>
            </a:r>
            <a:endParaRPr lang="es-ES" sz="3200" dirty="0"/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0D080C3A-2BE7-4678-BBDD-0C5973A70348}"/>
              </a:ext>
            </a:extLst>
          </p:cNvPr>
          <p:cNvSpPr txBox="1"/>
          <p:nvPr/>
        </p:nvSpPr>
        <p:spPr>
          <a:xfrm>
            <a:off x="678439" y="2280033"/>
            <a:ext cx="335551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1400" b="1" dirty="0"/>
              <a:t>1 Programa </a:t>
            </a:r>
            <a:r>
              <a:rPr lang="es-CO" sz="1400" b="1" dirty="0">
                <a:solidFill>
                  <a:srgbClr val="007BBE"/>
                </a:solidFill>
              </a:rPr>
              <a:t>- $1.149 millones – 13 beneficiarios</a:t>
            </a:r>
            <a:endParaRPr lang="es-ES" dirty="0"/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563085AE-4416-41B1-90C3-D5D299FBF8CA}"/>
              </a:ext>
            </a:extLst>
          </p:cNvPr>
          <p:cNvSpPr txBox="1"/>
          <p:nvPr/>
        </p:nvSpPr>
        <p:spPr>
          <a:xfrm>
            <a:off x="1065478" y="4603066"/>
            <a:ext cx="278685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1400" b="1" dirty="0"/>
              <a:t>14 Proyectos </a:t>
            </a:r>
            <a:r>
              <a:rPr lang="es-CO" sz="1400" b="1" dirty="0">
                <a:solidFill>
                  <a:srgbClr val="007BBE"/>
                </a:solidFill>
              </a:rPr>
              <a:t>- $59.041 millones – 10.294 beneficiarios</a:t>
            </a:r>
            <a:endParaRPr lang="es-ES" dirty="0"/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93C12DC0-D2A2-43AE-81D3-215F5D526948}"/>
              </a:ext>
            </a:extLst>
          </p:cNvPr>
          <p:cNvSpPr txBox="1">
            <a:spLocks/>
          </p:cNvSpPr>
          <p:nvPr/>
        </p:nvSpPr>
        <p:spPr>
          <a:xfrm>
            <a:off x="5525142" y="1633742"/>
            <a:ext cx="1163581" cy="46680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CO" sz="2400" b="1" dirty="0">
                <a:solidFill>
                  <a:srgbClr val="00B050"/>
                </a:solidFill>
              </a:rPr>
              <a:t>MINTIC</a:t>
            </a:r>
            <a:endParaRPr lang="es-ES" sz="32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AE3D2FC-79C5-4894-8573-7D837FC1FCD5}"/>
              </a:ext>
            </a:extLst>
          </p:cNvPr>
          <p:cNvSpPr txBox="1"/>
          <p:nvPr/>
        </p:nvSpPr>
        <p:spPr>
          <a:xfrm>
            <a:off x="4365617" y="2173122"/>
            <a:ext cx="335551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1400" b="1" dirty="0"/>
              <a:t>1 Programa </a:t>
            </a:r>
            <a:r>
              <a:rPr lang="es-CO" sz="1400" b="1" dirty="0">
                <a:solidFill>
                  <a:srgbClr val="007BBE"/>
                </a:solidFill>
              </a:rPr>
              <a:t>- $17.686 millones</a:t>
            </a:r>
            <a:endParaRPr lang="es-ES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F6BE23E-B8FA-4B75-8BFB-46E874E88627}"/>
              </a:ext>
            </a:extLst>
          </p:cNvPr>
          <p:cNvSpPr/>
          <p:nvPr/>
        </p:nvSpPr>
        <p:spPr>
          <a:xfrm>
            <a:off x="5244601" y="3601166"/>
            <a:ext cx="1810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accent2"/>
                </a:solidFill>
              </a:rPr>
              <a:t>$17.686 millones</a:t>
            </a:r>
            <a:endParaRPr lang="es-CO" b="1" dirty="0">
              <a:solidFill>
                <a:schemeClr val="accent2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CA136F3-2FC1-4B17-885D-31D63AAA83BB}"/>
              </a:ext>
            </a:extLst>
          </p:cNvPr>
          <p:cNvSpPr txBox="1"/>
          <p:nvPr/>
        </p:nvSpPr>
        <p:spPr>
          <a:xfrm>
            <a:off x="4597973" y="2616281"/>
            <a:ext cx="29434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400" b="1" dirty="0"/>
              <a:t>CENTROS DIGITALES</a:t>
            </a:r>
          </a:p>
          <a:p>
            <a:pPr algn="ctr"/>
            <a:r>
              <a:rPr lang="es-CO" sz="1000" b="1" dirty="0"/>
              <a:t>(120 Proyectos)</a:t>
            </a:r>
          </a:p>
          <a:p>
            <a:pPr algn="ctr"/>
            <a:r>
              <a:rPr lang="es-CO" sz="1000" b="1" dirty="0"/>
              <a:t>(Armenia, Buenavista, Calarcá, Circasia, Córdoba, </a:t>
            </a:r>
            <a:r>
              <a:rPr lang="es-CO" sz="1000" b="1" dirty="0" err="1"/>
              <a:t>Filandia</a:t>
            </a:r>
            <a:r>
              <a:rPr lang="es-CO" sz="1000" b="1" dirty="0"/>
              <a:t>, Génova, La Tebaida, Montenegro, Pijao, Quimbaya, Salento)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B2FD233A-2381-4DC0-A00F-950C4449C859}"/>
              </a:ext>
            </a:extLst>
          </p:cNvPr>
          <p:cNvSpPr txBox="1">
            <a:spLocks/>
          </p:cNvSpPr>
          <p:nvPr/>
        </p:nvSpPr>
        <p:spPr>
          <a:xfrm>
            <a:off x="5098802" y="4062694"/>
            <a:ext cx="2409502" cy="8435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CO" sz="2400" b="1" dirty="0">
                <a:solidFill>
                  <a:srgbClr val="00B050"/>
                </a:solidFill>
              </a:rPr>
              <a:t>INTERIOR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CO" sz="1600" b="1" i="1" dirty="0">
                <a:solidFill>
                  <a:srgbClr val="00B050"/>
                </a:solidFill>
              </a:rPr>
              <a:t>Infraestructura</a:t>
            </a:r>
            <a:endParaRPr lang="es-ES" sz="1600" i="1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7B6FB4C-DDEF-4118-AB72-60CDC6CED143}"/>
              </a:ext>
            </a:extLst>
          </p:cNvPr>
          <p:cNvSpPr txBox="1"/>
          <p:nvPr/>
        </p:nvSpPr>
        <p:spPr>
          <a:xfrm>
            <a:off x="7127734" y="4195791"/>
            <a:ext cx="470911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1400" b="1" dirty="0"/>
              <a:t>2 Proyectos </a:t>
            </a:r>
            <a:r>
              <a:rPr lang="es-CO" sz="1400" b="1" dirty="0">
                <a:solidFill>
                  <a:srgbClr val="007BBE"/>
                </a:solidFill>
              </a:rPr>
              <a:t>- $2.364 millones – 70.202 beneficiarios</a:t>
            </a:r>
            <a:endParaRPr lang="es-ES" dirty="0"/>
          </a:p>
        </p:txBody>
      </p:sp>
      <p:cxnSp>
        <p:nvCxnSpPr>
          <p:cNvPr id="52" name="Google Shape;1157;p24">
            <a:extLst>
              <a:ext uri="{FF2B5EF4-FFF2-40B4-BE49-F238E27FC236}">
                <a16:creationId xmlns:a16="http://schemas.microsoft.com/office/drawing/2014/main" id="{7BAA0522-E680-4896-B192-3A2801F5FFCF}"/>
              </a:ext>
            </a:extLst>
          </p:cNvPr>
          <p:cNvCxnSpPr/>
          <p:nvPr/>
        </p:nvCxnSpPr>
        <p:spPr>
          <a:xfrm>
            <a:off x="5389925" y="5126326"/>
            <a:ext cx="6480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53" name="Google Shape;1161;p24">
            <a:extLst>
              <a:ext uri="{FF2B5EF4-FFF2-40B4-BE49-F238E27FC236}">
                <a16:creationId xmlns:a16="http://schemas.microsoft.com/office/drawing/2014/main" id="{F53F6513-4E18-44BB-AD0A-4D610AE6D5CA}"/>
              </a:ext>
            </a:extLst>
          </p:cNvPr>
          <p:cNvSpPr/>
          <p:nvPr/>
        </p:nvSpPr>
        <p:spPr>
          <a:xfrm>
            <a:off x="10259411" y="5047004"/>
            <a:ext cx="278886" cy="227646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4" name="Google Shape;1168;p24">
            <a:extLst>
              <a:ext uri="{FF2B5EF4-FFF2-40B4-BE49-F238E27FC236}">
                <a16:creationId xmlns:a16="http://schemas.microsoft.com/office/drawing/2014/main" id="{ED004F69-E165-4012-AF9B-3411C5B978E7}"/>
              </a:ext>
            </a:extLst>
          </p:cNvPr>
          <p:cNvSpPr/>
          <p:nvPr/>
        </p:nvSpPr>
        <p:spPr>
          <a:xfrm>
            <a:off x="7151232" y="5047004"/>
            <a:ext cx="278886" cy="227646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5" name="Google Shape;1163;p24">
            <a:extLst>
              <a:ext uri="{FF2B5EF4-FFF2-40B4-BE49-F238E27FC236}">
                <a16:creationId xmlns:a16="http://schemas.microsoft.com/office/drawing/2014/main" id="{72374FC0-6C09-4701-A8E0-9A7F69563946}"/>
              </a:ext>
            </a:extLst>
          </p:cNvPr>
          <p:cNvSpPr txBox="1"/>
          <p:nvPr/>
        </p:nvSpPr>
        <p:spPr>
          <a:xfrm>
            <a:off x="9419302" y="5401915"/>
            <a:ext cx="241754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DIC 2021: </a:t>
            </a:r>
            <a:r>
              <a:rPr lang="es-CO" sz="1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Finalización</a:t>
            </a:r>
            <a:endParaRPr sz="12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SACUDETE AL PARQUE TIPO 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 Tebaida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dirty="0">
                <a:solidFill>
                  <a:srgbClr val="007BB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$1.250 millones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dirty="0">
                <a:solidFill>
                  <a:srgbClr val="007BB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33.451 beneficiarios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Google Shape;1166;p24">
            <a:extLst>
              <a:ext uri="{FF2B5EF4-FFF2-40B4-BE49-F238E27FC236}">
                <a16:creationId xmlns:a16="http://schemas.microsoft.com/office/drawing/2014/main" id="{9C3EA2AF-4C84-44DF-9F0B-75D4C05036EB}"/>
              </a:ext>
            </a:extLst>
          </p:cNvPr>
          <p:cNvSpPr txBox="1"/>
          <p:nvPr/>
        </p:nvSpPr>
        <p:spPr>
          <a:xfrm>
            <a:off x="6106932" y="5384247"/>
            <a:ext cx="24175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OCT 2021: </a:t>
            </a:r>
            <a:r>
              <a:rPr lang="es-CO" sz="1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Finalización</a:t>
            </a:r>
            <a:endParaRPr sz="12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CENTRO DE INTEGRACIÓN CIUDADANA -CIC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Montenegro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dirty="0">
                <a:solidFill>
                  <a:srgbClr val="007BB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$1.114 millones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dirty="0">
                <a:solidFill>
                  <a:srgbClr val="007BB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36.751 beneficiarios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199F022F-C6AF-4033-A8B9-E8C8B1B3E95F}"/>
              </a:ext>
            </a:extLst>
          </p:cNvPr>
          <p:cNvSpPr txBox="1">
            <a:spLocks/>
          </p:cNvSpPr>
          <p:nvPr/>
        </p:nvSpPr>
        <p:spPr>
          <a:xfrm>
            <a:off x="7708549" y="762621"/>
            <a:ext cx="4493768" cy="27480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1400" dirty="0">
                <a:solidFill>
                  <a:srgbClr val="007BBE"/>
                </a:solidFill>
              </a:rPr>
              <a:t>Inversión en ejecución: </a:t>
            </a:r>
            <a:r>
              <a:rPr lang="es-CO" sz="1400" dirty="0"/>
              <a:t>$ 302.756 Millones / 47 proyectos / 13 programas</a:t>
            </a:r>
            <a:endParaRPr lang="es-CO" sz="1400" dirty="0">
              <a:solidFill>
                <a:srgbClr val="007BBE"/>
              </a:solidFill>
            </a:endParaRP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Mintransporte : </a:t>
            </a:r>
            <a:r>
              <a:rPr lang="es-CO" sz="1400" dirty="0"/>
              <a:t>$ 129.216 Billones / 16 proyectos</a:t>
            </a:r>
            <a:endParaRPr lang="es-CO" sz="1400" dirty="0">
              <a:solidFill>
                <a:srgbClr val="007BBE"/>
              </a:solidFill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-CO" sz="1400" dirty="0">
                <a:solidFill>
                  <a:srgbClr val="007BBE"/>
                </a:solidFill>
                <a:cs typeface="Calibri"/>
              </a:rPr>
              <a:t>Red Nacional - </a:t>
            </a:r>
            <a:r>
              <a:rPr lang="es-CO" sz="1400" dirty="0">
                <a:cs typeface="Calibri"/>
              </a:rPr>
              <a:t>$ 119.090 Millones /</a:t>
            </a:r>
            <a:r>
              <a:rPr lang="es-CO" sz="1400" dirty="0">
                <a:solidFill>
                  <a:srgbClr val="000000"/>
                </a:solidFill>
                <a:cs typeface="Calibri"/>
              </a:rPr>
              <a:t> </a:t>
            </a:r>
            <a:r>
              <a:rPr lang="es-CO" sz="1400" dirty="0">
                <a:cs typeface="Calibri"/>
              </a:rPr>
              <a:t>6 Proyectos</a:t>
            </a:r>
            <a:endParaRPr lang="en-US" sz="1400" dirty="0">
              <a:ea typeface="+mn-lt"/>
              <a:cs typeface="+mn-lt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Vías Terciarias -  </a:t>
            </a:r>
            <a:r>
              <a:rPr lang="es-CO" sz="1400" dirty="0">
                <a:ea typeface="+mn-lt"/>
                <a:cs typeface="+mn-lt"/>
              </a:rPr>
              <a:t>$ 10.126 Millones / 10 Proyectos </a:t>
            </a:r>
            <a:endParaRPr lang="es-CO" dirty="0"/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MinVivienda: </a:t>
            </a:r>
            <a:r>
              <a:rPr lang="es-CO" sz="1400" dirty="0"/>
              <a:t>$ 17.884 millones / 4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ICBF: </a:t>
            </a:r>
            <a:r>
              <a:rPr lang="es-CO" sz="1400" dirty="0"/>
              <a:t>$59.450 millones / 11 programas</a:t>
            </a:r>
            <a:endParaRPr lang="es-CO" sz="14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SENA: </a:t>
            </a:r>
            <a:r>
              <a:rPr lang="es-CO" sz="1400" dirty="0">
                <a:ea typeface="+mn-lt"/>
                <a:cs typeface="+mn-lt"/>
              </a:rPr>
              <a:t>$1.149 millones / 1 programa</a:t>
            </a:r>
            <a:endParaRPr lang="es-CO" sz="1400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CO" sz="1400" dirty="0" err="1">
                <a:solidFill>
                  <a:srgbClr val="007BBE"/>
                </a:solidFill>
              </a:rPr>
              <a:t>MinSalud</a:t>
            </a:r>
            <a:r>
              <a:rPr lang="es-CO" sz="1400" dirty="0">
                <a:solidFill>
                  <a:srgbClr val="007BBE"/>
                </a:solidFill>
              </a:rPr>
              <a:t>: </a:t>
            </a:r>
            <a:r>
              <a:rPr lang="es-CO" sz="1400" dirty="0"/>
              <a:t>$ 2.661 millones / 2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Educación: </a:t>
            </a:r>
            <a:r>
              <a:rPr lang="es-CO" sz="1400" dirty="0"/>
              <a:t>$ 59.041 millones / 14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MINTIC: </a:t>
            </a:r>
            <a:r>
              <a:rPr lang="es-CO" sz="1400" dirty="0"/>
              <a:t>$ 17.686 millones / 1 programa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Interior: </a:t>
            </a:r>
            <a:r>
              <a:rPr lang="es-CO" sz="1400" dirty="0">
                <a:cs typeface="Calibri"/>
              </a:rPr>
              <a:t>$ 2.364 / 2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Comercio: </a:t>
            </a:r>
            <a:r>
              <a:rPr lang="es-CO" sz="1400" dirty="0">
                <a:cs typeface="Calibri"/>
              </a:rPr>
              <a:t>$ 5.994 / 3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DPS: </a:t>
            </a:r>
            <a:r>
              <a:rPr lang="es-CO" sz="1400" dirty="0"/>
              <a:t>$7.311 millones / 6 proyectos</a:t>
            </a:r>
            <a:endParaRPr lang="es-CO" sz="1400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s-CO" sz="1400" dirty="0"/>
          </a:p>
          <a:p>
            <a:pPr marL="0" indent="0">
              <a:spcBef>
                <a:spcPts val="0"/>
              </a:spcBef>
              <a:buNone/>
            </a:pPr>
            <a:endParaRPr lang="es-CO" sz="1000" dirty="0">
              <a:solidFill>
                <a:srgbClr val="007BBE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618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tángulo 482">
            <a:extLst>
              <a:ext uri="{FF2B5EF4-FFF2-40B4-BE49-F238E27FC236}">
                <a16:creationId xmlns:a16="http://schemas.microsoft.com/office/drawing/2014/main" id="{AB863965-81EF-4C79-8AF9-142294F2A2A7}"/>
              </a:ext>
            </a:extLst>
          </p:cNvPr>
          <p:cNvSpPr/>
          <p:nvPr/>
        </p:nvSpPr>
        <p:spPr>
          <a:xfrm>
            <a:off x="0" y="5001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TT Norms Heavy" panose="020005030300000200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62230" y="1637821"/>
            <a:ext cx="651144" cy="26316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1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49" b="1" i="0" u="none" strike="noStrike" kern="1200" cap="none" spc="64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Número</a:t>
            </a:r>
            <a:r>
              <a:rPr kumimoji="0" sz="849" b="1" i="0" u="none" strike="noStrike" kern="1200" cap="none" spc="-1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49" b="1" i="0" u="none" strike="noStrike" kern="1200" cap="none" spc="64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 </a:t>
            </a:r>
            <a:r>
              <a:rPr kumimoji="0" sz="849" b="1" i="0" u="none" strike="noStrike" kern="1200" cap="none" spc="5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Municipios</a:t>
            </a:r>
            <a:endParaRPr kumimoji="0" sz="84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7084" y="1637821"/>
            <a:ext cx="597235" cy="26316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1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49" b="1" i="0" u="none" strike="noStrike" kern="1200" cap="none" spc="52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Población  </a:t>
            </a:r>
            <a:r>
              <a:rPr kumimoji="0" sz="849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Urbana</a:t>
            </a:r>
            <a:endParaRPr kumimoji="0" sz="84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52974" y="1794270"/>
            <a:ext cx="163652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269813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24505" y="2215858"/>
            <a:ext cx="165193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274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24505" y="2910291"/>
            <a:ext cx="165193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274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4465" y="2783699"/>
            <a:ext cx="885263" cy="326241"/>
          </a:xfrm>
          <a:prstGeom prst="rect">
            <a:avLst/>
          </a:prstGeom>
        </p:spPr>
        <p:txBody>
          <a:bodyPr vert="horz" wrap="square" lIns="0" tIns="53909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49" b="1" i="0" u="none" strike="noStrike" kern="1200" cap="none" spc="30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Pobreza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2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7" b="1" i="0" u="none" strike="noStrike" kern="1200" cap="none" spc="5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Pobreza</a:t>
            </a:r>
            <a:r>
              <a:rPr kumimoji="0" sz="667" b="1" i="0" u="none" strike="noStrike" kern="1200" cap="none" spc="-12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67" b="1" i="0" u="none" strike="noStrike" kern="1200" cap="none" spc="4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monetaria</a:t>
            </a:r>
            <a:endParaRPr kumimoji="0" sz="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4465" y="3169354"/>
            <a:ext cx="1220269" cy="215811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7" b="1" i="0" u="none" strike="noStrike" kern="1200" cap="none" spc="5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Pobreza</a:t>
            </a:r>
            <a:r>
              <a:rPr kumimoji="0" sz="667" b="1" i="0" u="none" strike="noStrike" kern="1200" cap="none" spc="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67" b="1" i="0" u="none" strike="noStrike" kern="1200" cap="none" spc="4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multidimensional</a:t>
            </a:r>
            <a:endParaRPr kumimoji="0" sz="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6988" y="3609781"/>
            <a:ext cx="2083584" cy="827342"/>
          </a:xfrm>
          <a:prstGeom prst="rect">
            <a:avLst/>
          </a:prstGeom>
        </p:spPr>
        <p:txBody>
          <a:bodyPr vert="horz" wrap="square" lIns="0" tIns="66231" rIns="0" bIns="0" rtlCol="0">
            <a:spAutoFit/>
          </a:bodyPr>
          <a:lstStyle/>
          <a:p>
            <a:pPr marL="15017" marR="0" lvl="0" indent="0" algn="l" defTabSz="554492" rtl="0" eaLnBrk="1" fontAlgn="auto" latinLnBrk="0" hangingPunct="1">
              <a:lnSpc>
                <a:spcPct val="100000"/>
              </a:lnSpc>
              <a:spcBef>
                <a:spcPts val="522"/>
              </a:spcBef>
              <a:spcAft>
                <a:spcPts val="0"/>
              </a:spcAft>
              <a:buClrTx/>
              <a:buSzTx/>
              <a:buFontTx/>
              <a:buNone/>
              <a:tabLst>
                <a:tab pos="2075495" algn="l"/>
              </a:tabLst>
              <a:defRPr/>
            </a:pPr>
            <a:r>
              <a:rPr kumimoji="0" sz="667" b="1" i="0" u="sng" strike="noStrike" kern="1200" cap="none" spc="4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>
                  <a:solidFill>
                    <a:srgbClr val="B3B3B3"/>
                  </a:solidFill>
                </a:uFill>
                <a:latin typeface="Arial"/>
                <a:ea typeface="+mn-ea"/>
                <a:cs typeface="Arial"/>
              </a:rPr>
              <a:t>Coeficiente</a:t>
            </a:r>
            <a:r>
              <a:rPr kumimoji="0" sz="667" b="1" i="0" u="sng" strike="noStrike" kern="1200" cap="none" spc="-33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>
                  <a:solidFill>
                    <a:srgbClr val="B3B3B3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667" b="1" i="0" u="sng" strike="noStrike" kern="1200" cap="none" spc="42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>
                  <a:solidFill>
                    <a:srgbClr val="B3B3B3"/>
                  </a:solidFill>
                </a:uFill>
                <a:latin typeface="Arial"/>
                <a:ea typeface="+mn-ea"/>
                <a:cs typeface="Arial"/>
              </a:rPr>
              <a:t>gini	</a:t>
            </a:r>
            <a:endParaRPr kumimoji="0" sz="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5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49" b="1" i="0" u="none" strike="noStrike" kern="1200" cap="none" spc="24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Aseguramiento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7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Regimen</a:t>
            </a:r>
            <a:r>
              <a:rPr kumimoji="0" sz="667" b="1" i="0" u="none" strike="noStrike" kern="1200" cap="none" spc="24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67" b="1" i="0" u="none" strike="noStrike" kern="1200" cap="none" spc="4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Contributivo</a:t>
            </a:r>
            <a:endParaRPr kumimoji="0" sz="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1106673" lvl="0" indent="0" algn="l" defTabSz="554492" rtl="0" eaLnBrk="1" fontAlgn="auto" latinLnBrk="0" hangingPunct="1">
              <a:lnSpc>
                <a:spcPct val="15380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7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Regimen</a:t>
            </a:r>
            <a:r>
              <a:rPr kumimoji="0" sz="667" b="1" i="0" u="none" strike="noStrike" kern="1200" cap="none" spc="0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67" b="1" i="0" u="none" strike="noStrike" kern="1200" cap="none" spc="52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Subsidiado  </a:t>
            </a:r>
            <a:r>
              <a:rPr kumimoji="0" sz="667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Regimen</a:t>
            </a:r>
            <a:r>
              <a:rPr kumimoji="0" sz="667" b="1" i="0" u="none" strike="noStrike" kern="1200" cap="none" spc="2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67" b="1" i="0" u="none" strike="noStrike" kern="1200" cap="none" spc="4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Especial</a:t>
            </a:r>
            <a:endParaRPr kumimoji="0" sz="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43804" y="4535197"/>
            <a:ext cx="2047003" cy="14117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49" b="1" i="0" u="none" strike="noStrike" kern="1200" cap="none" spc="4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Cobertura </a:t>
            </a:r>
            <a:r>
              <a:rPr kumimoji="0" sz="849" b="1" i="0" u="none" strike="noStrike" kern="1200" cap="none" spc="4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Vacunación</a:t>
            </a:r>
            <a:r>
              <a:rPr kumimoji="0" sz="849" b="1" i="0" u="none" strike="noStrike" kern="1200" cap="none" spc="-9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49" b="1" i="0" u="none" strike="noStrike" kern="1200" cap="none" spc="42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Pentavalente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9434" y="4852983"/>
            <a:ext cx="1778613" cy="14117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49" b="1" i="0" u="none" strike="noStrike" kern="1200" cap="none" spc="49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Área </a:t>
            </a:r>
            <a:r>
              <a:rPr kumimoji="0" sz="849" b="1" i="0" u="none" strike="noStrike" kern="1200" cap="none" spc="45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Ecosistemas</a:t>
            </a:r>
            <a:r>
              <a:rPr kumimoji="0" sz="849" b="1" i="0" u="none" strike="noStrike" kern="1200" cap="none" spc="-88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49" b="1" i="0" u="none" strike="noStrike" kern="1200" cap="none" spc="39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Estratégicos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16301" y="4940956"/>
            <a:ext cx="165193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274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05177" y="3050261"/>
            <a:ext cx="26184" cy="26184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350" y="0"/>
                </a:moveTo>
                <a:lnTo>
                  <a:pt x="13040" y="1679"/>
                </a:lnTo>
                <a:lnTo>
                  <a:pt x="6253" y="6260"/>
                </a:lnTo>
                <a:lnTo>
                  <a:pt x="1677" y="13053"/>
                </a:lnTo>
                <a:lnTo>
                  <a:pt x="0" y="21371"/>
                </a:lnTo>
                <a:lnTo>
                  <a:pt x="1677" y="29676"/>
                </a:lnTo>
                <a:lnTo>
                  <a:pt x="6253" y="36463"/>
                </a:lnTo>
                <a:lnTo>
                  <a:pt x="13040" y="41041"/>
                </a:lnTo>
                <a:lnTo>
                  <a:pt x="21350" y="42721"/>
                </a:lnTo>
                <a:lnTo>
                  <a:pt x="29666" y="41041"/>
                </a:lnTo>
                <a:lnTo>
                  <a:pt x="36455" y="36463"/>
                </a:lnTo>
                <a:lnTo>
                  <a:pt x="41032" y="29676"/>
                </a:lnTo>
                <a:lnTo>
                  <a:pt x="42710" y="21371"/>
                </a:lnTo>
                <a:lnTo>
                  <a:pt x="41032" y="13053"/>
                </a:lnTo>
                <a:lnTo>
                  <a:pt x="36455" y="6260"/>
                </a:lnTo>
                <a:lnTo>
                  <a:pt x="29666" y="1679"/>
                </a:lnTo>
                <a:lnTo>
                  <a:pt x="21350" y="0"/>
                </a:lnTo>
                <a:close/>
              </a:path>
            </a:pathLst>
          </a:custGeom>
          <a:solidFill>
            <a:srgbClr val="2C2C35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05177" y="3225078"/>
            <a:ext cx="26184" cy="26184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350" y="0"/>
                </a:moveTo>
                <a:lnTo>
                  <a:pt x="13040" y="1679"/>
                </a:lnTo>
                <a:lnTo>
                  <a:pt x="6253" y="6258"/>
                </a:lnTo>
                <a:lnTo>
                  <a:pt x="1677" y="13049"/>
                </a:lnTo>
                <a:lnTo>
                  <a:pt x="0" y="21360"/>
                </a:lnTo>
                <a:lnTo>
                  <a:pt x="1677" y="29672"/>
                </a:lnTo>
                <a:lnTo>
                  <a:pt x="6253" y="36462"/>
                </a:lnTo>
                <a:lnTo>
                  <a:pt x="13040" y="41041"/>
                </a:lnTo>
                <a:lnTo>
                  <a:pt x="21350" y="42721"/>
                </a:lnTo>
                <a:lnTo>
                  <a:pt x="29666" y="41041"/>
                </a:lnTo>
                <a:lnTo>
                  <a:pt x="36455" y="36462"/>
                </a:lnTo>
                <a:lnTo>
                  <a:pt x="41032" y="29672"/>
                </a:lnTo>
                <a:lnTo>
                  <a:pt x="42710" y="21360"/>
                </a:lnTo>
                <a:lnTo>
                  <a:pt x="41032" y="13049"/>
                </a:lnTo>
                <a:lnTo>
                  <a:pt x="36455" y="6258"/>
                </a:lnTo>
                <a:lnTo>
                  <a:pt x="29666" y="1679"/>
                </a:lnTo>
                <a:lnTo>
                  <a:pt x="21350" y="0"/>
                </a:lnTo>
                <a:close/>
              </a:path>
            </a:pathLst>
          </a:custGeom>
          <a:solidFill>
            <a:srgbClr val="2C2C35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05177" y="3399889"/>
            <a:ext cx="26184" cy="26184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350" y="0"/>
                </a:moveTo>
                <a:lnTo>
                  <a:pt x="13040" y="1678"/>
                </a:lnTo>
                <a:lnTo>
                  <a:pt x="6253" y="6256"/>
                </a:lnTo>
                <a:lnTo>
                  <a:pt x="1677" y="13049"/>
                </a:lnTo>
                <a:lnTo>
                  <a:pt x="0" y="21371"/>
                </a:lnTo>
                <a:lnTo>
                  <a:pt x="1677" y="29674"/>
                </a:lnTo>
                <a:lnTo>
                  <a:pt x="6253" y="36458"/>
                </a:lnTo>
                <a:lnTo>
                  <a:pt x="13040" y="41032"/>
                </a:lnTo>
                <a:lnTo>
                  <a:pt x="21350" y="42710"/>
                </a:lnTo>
                <a:lnTo>
                  <a:pt x="29666" y="41032"/>
                </a:lnTo>
                <a:lnTo>
                  <a:pt x="36455" y="36458"/>
                </a:lnTo>
                <a:lnTo>
                  <a:pt x="41032" y="29674"/>
                </a:lnTo>
                <a:lnTo>
                  <a:pt x="42710" y="21371"/>
                </a:lnTo>
                <a:lnTo>
                  <a:pt x="41032" y="13049"/>
                </a:lnTo>
                <a:lnTo>
                  <a:pt x="36455" y="6256"/>
                </a:lnTo>
                <a:lnTo>
                  <a:pt x="29666" y="1678"/>
                </a:lnTo>
                <a:lnTo>
                  <a:pt x="21350" y="0"/>
                </a:lnTo>
                <a:close/>
              </a:path>
            </a:pathLst>
          </a:custGeom>
          <a:solidFill>
            <a:srgbClr val="2C2C35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24237" y="1"/>
            <a:ext cx="2757071" cy="6858000"/>
          </a:xfrm>
          <a:custGeom>
            <a:avLst/>
            <a:gdLst/>
            <a:ahLst/>
            <a:cxnLst/>
            <a:rect l="l" t="t" r="r" b="b"/>
            <a:pathLst>
              <a:path w="4443095" h="11308715">
                <a:moveTo>
                  <a:pt x="4442828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4442828" y="0"/>
                </a:lnTo>
                <a:lnTo>
                  <a:pt x="4442828" y="11308556"/>
                </a:lnTo>
                <a:close/>
              </a:path>
            </a:pathLst>
          </a:custGeom>
          <a:solidFill>
            <a:srgbClr val="F8A9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28951" y="445038"/>
            <a:ext cx="2584373" cy="15860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0" b="0" i="0" u="none" strike="noStrike" kern="1200" cap="none" spc="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TALLERES </a:t>
            </a:r>
            <a:r>
              <a:rPr kumimoji="0" sz="970" b="0" i="0" u="none" strike="noStrike" kern="1200" cap="none" spc="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CONSTRUYENDO</a:t>
            </a:r>
            <a:r>
              <a:rPr kumimoji="0" sz="970" b="0" i="0" u="none" strike="noStrike" kern="120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970" b="0" i="0" u="none" strike="noStrike" kern="1200" cap="none" spc="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PA</a:t>
            </a:r>
            <a:r>
              <a:rPr kumimoji="0" lang="es-CO" sz="970" b="0" i="0" u="none" strike="noStrike" kern="1200" cap="none" spc="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í</a:t>
            </a:r>
            <a:r>
              <a:rPr kumimoji="0" sz="970" b="0" i="0" u="none" strike="noStrike" kern="1200" cap="none" spc="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</a:t>
            </a:r>
            <a:endParaRPr kumimoji="0" sz="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2894" y="915801"/>
            <a:ext cx="2584373" cy="15860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0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TOTAL </a:t>
            </a:r>
            <a:r>
              <a:rPr kumimoji="0" sz="970" b="0" i="0" u="none" strike="noStrike" kern="1200" cap="none" spc="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DE</a:t>
            </a:r>
            <a:r>
              <a:rPr kumimoji="0" lang="es-ES" sz="970" b="0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CO</a:t>
            </a:r>
            <a:r>
              <a:rPr kumimoji="0" sz="970" b="0" i="0" u="none" strike="noStrike" kern="1200" cap="none" spc="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MPROMISOS</a:t>
            </a:r>
            <a:endParaRPr kumimoji="0" sz="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6421" y="1418958"/>
            <a:ext cx="2491313" cy="15860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0" b="0" i="0" u="none" strike="noStrike" kern="1200" cap="none" spc="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COMPROMISOS</a:t>
            </a:r>
            <a:r>
              <a:rPr kumimoji="0" sz="970" b="0" i="0" u="none" strike="noStrike" kern="1200" cap="none" spc="2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970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CUMPLIDOS</a:t>
            </a:r>
            <a:endParaRPr kumimoji="0" sz="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2707" y="1631425"/>
            <a:ext cx="2584373" cy="15860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0" b="0" i="0" u="none" strike="noStrike" kern="1200" cap="none" spc="79" normalizeH="0" baseline="0" noProof="0" dirty="0">
                <a:ln>
                  <a:noFill/>
                </a:ln>
                <a:effectLst/>
                <a:uLnTx/>
                <a:uFillTx/>
                <a:latin typeface="Arial Black"/>
                <a:ea typeface="+mn-ea"/>
                <a:cs typeface="Arial Black"/>
              </a:rPr>
              <a:t>VOTOS </a:t>
            </a:r>
            <a:r>
              <a:rPr kumimoji="0" sz="970" b="0" i="0" u="none" strike="noStrike" kern="1200" cap="none" spc="76" normalizeH="0" baseline="0" noProof="0" dirty="0">
                <a:ln>
                  <a:noFill/>
                </a:ln>
                <a:effectLst/>
                <a:uLnTx/>
                <a:uFillTx/>
                <a:latin typeface="Arial Black"/>
                <a:ea typeface="+mn-ea"/>
                <a:cs typeface="Arial Black"/>
              </a:rPr>
              <a:t>SEGUNDA</a:t>
            </a:r>
            <a:r>
              <a:rPr kumimoji="0" sz="970" b="0" i="0" u="none" strike="noStrike" kern="1200" cap="none" spc="-61" normalizeH="0" baseline="0" noProof="0" dirty="0">
                <a:ln>
                  <a:noFill/>
                </a:ln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970" b="0" i="0" u="none" strike="noStrike" kern="1200" cap="none" spc="76" normalizeH="0" baseline="0" noProof="0" dirty="0">
                <a:ln>
                  <a:noFill/>
                </a:ln>
                <a:effectLst/>
                <a:uLnTx/>
                <a:uFillTx/>
                <a:latin typeface="Arial Black"/>
                <a:ea typeface="+mn-ea"/>
                <a:cs typeface="Arial Black"/>
              </a:rPr>
              <a:t>VUELTA</a:t>
            </a:r>
            <a:endParaRPr kumimoji="0" sz="97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9411" y="4290161"/>
            <a:ext cx="2580430" cy="32070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0" b="0" i="0" u="none" strike="noStrike" kern="1200" cap="none" spc="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SISTEMA </a:t>
            </a:r>
            <a:r>
              <a:rPr kumimoji="0" sz="970" b="0" i="0" u="none" strike="noStrike" kern="1200" cap="none" spc="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GENERAL </a:t>
            </a:r>
            <a:endParaRPr kumimoji="0" lang="es-ES" sz="970" b="0" i="0" u="none" strike="noStrike" kern="1200" cap="none" spc="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0" b="0" i="0" u="none" strike="noStrike" kern="1200" cap="none" spc="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DE</a:t>
            </a:r>
            <a:r>
              <a:rPr kumimoji="0" sz="970" b="0" i="0" u="none" strike="noStrike" kern="1200" cap="none" spc="-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970" b="0" i="0" u="none" strike="noStrike" kern="1200" cap="none" spc="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REGALÍAS</a:t>
            </a:r>
            <a:r>
              <a:rPr kumimoji="0" lang="es-ES" sz="970" b="0" i="0" u="none" strike="noStrike" kern="1200" cap="none" spc="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2020</a:t>
            </a:r>
            <a:endParaRPr kumimoji="0" sz="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92854" y="2639712"/>
            <a:ext cx="2556412" cy="3431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159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0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PRESUPUESTO </a:t>
            </a:r>
            <a:r>
              <a:rPr kumimoji="0" sz="970" b="0" i="0" u="none" strike="noStrike" kern="1200" cap="none" spc="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GENERAL DE</a:t>
            </a:r>
            <a:r>
              <a:rPr kumimoji="0" sz="97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970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LA  NACIÓN REGIONALIZADO</a:t>
            </a:r>
            <a:r>
              <a:rPr kumimoji="0" sz="97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970" b="0" i="0" u="none" strike="noStrike" kern="1200" cap="none" spc="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2020</a:t>
            </a:r>
            <a:endParaRPr kumimoji="0" sz="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73122" y="3430831"/>
            <a:ext cx="2556412" cy="3431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159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0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PRESUPUESTO </a:t>
            </a:r>
            <a:r>
              <a:rPr kumimoji="0" sz="970" b="0" i="0" u="none" strike="noStrike" kern="1200" cap="none" spc="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GENERAL DE</a:t>
            </a:r>
            <a:r>
              <a:rPr kumimoji="0" sz="97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970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LA  NACIÓN REGIONALIZADO</a:t>
            </a:r>
            <a:r>
              <a:rPr kumimoji="0" sz="97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970" b="0" i="0" u="none" strike="noStrike" kern="1200" cap="none" spc="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2021</a:t>
            </a:r>
            <a:endParaRPr kumimoji="0" sz="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051840" y="2131636"/>
            <a:ext cx="1450923" cy="140787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49" b="1" i="0" u="none" strike="noStrike" kern="1200" cap="none" spc="49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Actividades</a:t>
            </a:r>
            <a:r>
              <a:rPr kumimoji="0" sz="849" b="1" i="0" u="none" strike="noStrike" kern="1200" cap="none" spc="12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49" b="1" i="0" u="none" strike="noStrike" kern="1200" cap="none" spc="67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Económicas</a:t>
            </a:r>
            <a:endParaRPr kumimoji="0" sz="84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938835" y="454319"/>
            <a:ext cx="2245712" cy="381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117068" y="563084"/>
            <a:ext cx="15745" cy="39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121326" y="571952"/>
            <a:ext cx="9242" cy="9242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9580" y="0"/>
                </a:moveTo>
                <a:lnTo>
                  <a:pt x="8554" y="5005"/>
                </a:lnTo>
                <a:lnTo>
                  <a:pt x="0" y="13057"/>
                </a:lnTo>
                <a:lnTo>
                  <a:pt x="11716" y="15214"/>
                </a:lnTo>
                <a:lnTo>
                  <a:pt x="14816" y="785"/>
                </a:lnTo>
                <a:lnTo>
                  <a:pt x="9580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119162" y="570786"/>
            <a:ext cx="9242" cy="9627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9580" y="0"/>
                </a:moveTo>
                <a:lnTo>
                  <a:pt x="8460" y="5109"/>
                </a:lnTo>
                <a:lnTo>
                  <a:pt x="0" y="13088"/>
                </a:lnTo>
                <a:lnTo>
                  <a:pt x="11685" y="15318"/>
                </a:lnTo>
                <a:lnTo>
                  <a:pt x="14784" y="858"/>
                </a:lnTo>
                <a:lnTo>
                  <a:pt x="9580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115754" y="570414"/>
            <a:ext cx="10782" cy="9242"/>
          </a:xfrm>
          <a:custGeom>
            <a:avLst/>
            <a:gdLst/>
            <a:ahLst/>
            <a:cxnLst/>
            <a:rect l="l" t="t" r="r" b="b"/>
            <a:pathLst>
              <a:path w="17780" h="15240">
                <a:moveTo>
                  <a:pt x="12418" y="0"/>
                </a:moveTo>
                <a:lnTo>
                  <a:pt x="10271" y="4827"/>
                </a:lnTo>
                <a:lnTo>
                  <a:pt x="0" y="11612"/>
                </a:lnTo>
                <a:lnTo>
                  <a:pt x="5790" y="13318"/>
                </a:lnTo>
                <a:lnTo>
                  <a:pt x="11455" y="15067"/>
                </a:lnTo>
                <a:lnTo>
                  <a:pt x="17580" y="1371"/>
                </a:lnTo>
                <a:lnTo>
                  <a:pt x="12418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126829" y="564806"/>
            <a:ext cx="6161" cy="10397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7203" y="0"/>
                </a:moveTo>
                <a:lnTo>
                  <a:pt x="1486" y="345"/>
                </a:lnTo>
                <a:lnTo>
                  <a:pt x="1738" y="680"/>
                </a:lnTo>
                <a:lnTo>
                  <a:pt x="0" y="11413"/>
                </a:lnTo>
                <a:lnTo>
                  <a:pt x="1392" y="12711"/>
                </a:lnTo>
                <a:lnTo>
                  <a:pt x="2452" y="13905"/>
                </a:lnTo>
                <a:lnTo>
                  <a:pt x="2513" y="17088"/>
                </a:lnTo>
                <a:lnTo>
                  <a:pt x="6177" y="13905"/>
                </a:lnTo>
                <a:lnTo>
                  <a:pt x="9926" y="10722"/>
                </a:lnTo>
                <a:lnTo>
                  <a:pt x="7203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123631" y="564678"/>
            <a:ext cx="5776" cy="9242"/>
          </a:xfrm>
          <a:custGeom>
            <a:avLst/>
            <a:gdLst/>
            <a:ahLst/>
            <a:cxnLst/>
            <a:rect l="l" t="t" r="r" b="b"/>
            <a:pathLst>
              <a:path w="9525" h="15240">
                <a:moveTo>
                  <a:pt x="7518" y="0"/>
                </a:moveTo>
                <a:lnTo>
                  <a:pt x="2376" y="41"/>
                </a:lnTo>
                <a:lnTo>
                  <a:pt x="2544" y="376"/>
                </a:lnTo>
                <a:lnTo>
                  <a:pt x="0" y="9664"/>
                </a:lnTo>
                <a:lnTo>
                  <a:pt x="1026" y="10931"/>
                </a:lnTo>
                <a:lnTo>
                  <a:pt x="2177" y="12198"/>
                </a:lnTo>
                <a:lnTo>
                  <a:pt x="1602" y="14805"/>
                </a:lnTo>
                <a:lnTo>
                  <a:pt x="8942" y="9559"/>
                </a:lnTo>
                <a:lnTo>
                  <a:pt x="7518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104002" y="565142"/>
            <a:ext cx="31356" cy="350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120895" y="564971"/>
            <a:ext cx="5006" cy="7701"/>
          </a:xfrm>
          <a:custGeom>
            <a:avLst/>
            <a:gdLst/>
            <a:ahLst/>
            <a:cxnLst/>
            <a:rect l="l" t="t" r="r" b="b"/>
            <a:pathLst>
              <a:path w="8255" h="12700">
                <a:moveTo>
                  <a:pt x="6795" y="0"/>
                </a:moveTo>
                <a:lnTo>
                  <a:pt x="2230" y="62"/>
                </a:lnTo>
                <a:lnTo>
                  <a:pt x="2408" y="345"/>
                </a:lnTo>
                <a:lnTo>
                  <a:pt x="0" y="8292"/>
                </a:lnTo>
                <a:lnTo>
                  <a:pt x="1790" y="10481"/>
                </a:lnTo>
                <a:lnTo>
                  <a:pt x="1382" y="12669"/>
                </a:lnTo>
                <a:lnTo>
                  <a:pt x="4649" y="10449"/>
                </a:lnTo>
                <a:lnTo>
                  <a:pt x="7905" y="8156"/>
                </a:lnTo>
                <a:lnTo>
                  <a:pt x="6795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0118497" y="565076"/>
            <a:ext cx="4621" cy="6161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6565" y="0"/>
                </a:moveTo>
                <a:lnTo>
                  <a:pt x="2450" y="104"/>
                </a:lnTo>
                <a:lnTo>
                  <a:pt x="2586" y="345"/>
                </a:lnTo>
                <a:lnTo>
                  <a:pt x="0" y="6607"/>
                </a:lnTo>
                <a:lnTo>
                  <a:pt x="1465" y="8292"/>
                </a:lnTo>
                <a:lnTo>
                  <a:pt x="921" y="10010"/>
                </a:lnTo>
                <a:lnTo>
                  <a:pt x="4020" y="8188"/>
                </a:lnTo>
                <a:lnTo>
                  <a:pt x="7046" y="6334"/>
                </a:lnTo>
                <a:lnTo>
                  <a:pt x="6565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118994" y="564119"/>
            <a:ext cx="14407" cy="10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106320" y="566863"/>
            <a:ext cx="23888" cy="31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113804" y="572243"/>
            <a:ext cx="6931" cy="11167"/>
          </a:xfrm>
          <a:custGeom>
            <a:avLst/>
            <a:gdLst/>
            <a:ahLst/>
            <a:cxnLst/>
            <a:rect l="l" t="t" r="r" b="b"/>
            <a:pathLst>
              <a:path w="11430" h="18415">
                <a:moveTo>
                  <a:pt x="4722" y="0"/>
                </a:moveTo>
                <a:lnTo>
                  <a:pt x="0" y="14010"/>
                </a:lnTo>
                <a:lnTo>
                  <a:pt x="11151" y="18219"/>
                </a:lnTo>
                <a:lnTo>
                  <a:pt x="7947" y="6921"/>
                </a:lnTo>
                <a:lnTo>
                  <a:pt x="9654" y="2020"/>
                </a:lnTo>
                <a:lnTo>
                  <a:pt x="4722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116234" y="572432"/>
            <a:ext cx="6931" cy="11167"/>
          </a:xfrm>
          <a:custGeom>
            <a:avLst/>
            <a:gdLst/>
            <a:ahLst/>
            <a:cxnLst/>
            <a:rect l="l" t="t" r="r" b="b"/>
            <a:pathLst>
              <a:path w="11430" h="18415">
                <a:moveTo>
                  <a:pt x="4753" y="0"/>
                </a:moveTo>
                <a:lnTo>
                  <a:pt x="0" y="13978"/>
                </a:lnTo>
                <a:lnTo>
                  <a:pt x="11182" y="18187"/>
                </a:lnTo>
                <a:lnTo>
                  <a:pt x="8031" y="6910"/>
                </a:lnTo>
                <a:lnTo>
                  <a:pt x="9654" y="2052"/>
                </a:lnTo>
                <a:lnTo>
                  <a:pt x="4753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119599" y="573259"/>
            <a:ext cx="7316" cy="11167"/>
          </a:xfrm>
          <a:custGeom>
            <a:avLst/>
            <a:gdLst/>
            <a:ahLst/>
            <a:cxnLst/>
            <a:rect l="l" t="t" r="r" b="b"/>
            <a:pathLst>
              <a:path w="12065" h="18415">
                <a:moveTo>
                  <a:pt x="1727" y="0"/>
                </a:moveTo>
                <a:lnTo>
                  <a:pt x="0" y="14941"/>
                </a:lnTo>
                <a:lnTo>
                  <a:pt x="11444" y="17852"/>
                </a:lnTo>
                <a:lnTo>
                  <a:pt x="6146" y="6753"/>
                </a:lnTo>
                <a:lnTo>
                  <a:pt x="6827" y="1476"/>
                </a:lnTo>
                <a:lnTo>
                  <a:pt x="1727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0111617" y="564723"/>
            <a:ext cx="19886" cy="37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115101" y="565283"/>
            <a:ext cx="7701" cy="10397"/>
          </a:xfrm>
          <a:custGeom>
            <a:avLst/>
            <a:gdLst/>
            <a:ahLst/>
            <a:cxnLst/>
            <a:rect l="l" t="t" r="r" b="b"/>
            <a:pathLst>
              <a:path w="12700" h="17144">
                <a:moveTo>
                  <a:pt x="7779" y="0"/>
                </a:moveTo>
                <a:lnTo>
                  <a:pt x="0" y="7779"/>
                </a:lnTo>
                <a:lnTo>
                  <a:pt x="3099" y="17088"/>
                </a:lnTo>
                <a:lnTo>
                  <a:pt x="4460" y="14386"/>
                </a:lnTo>
                <a:lnTo>
                  <a:pt x="6313" y="13905"/>
                </a:lnTo>
                <a:lnTo>
                  <a:pt x="8114" y="13392"/>
                </a:lnTo>
                <a:lnTo>
                  <a:pt x="12125" y="3465"/>
                </a:lnTo>
                <a:lnTo>
                  <a:pt x="12502" y="3256"/>
                </a:lnTo>
                <a:lnTo>
                  <a:pt x="7779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118746" y="566694"/>
            <a:ext cx="6546" cy="9627"/>
          </a:xfrm>
          <a:custGeom>
            <a:avLst/>
            <a:gdLst/>
            <a:ahLst/>
            <a:cxnLst/>
            <a:rect l="l" t="t" r="r" b="b"/>
            <a:pathLst>
              <a:path w="10794" h="15875">
                <a:moveTo>
                  <a:pt x="6114" y="0"/>
                </a:moveTo>
                <a:lnTo>
                  <a:pt x="0" y="7507"/>
                </a:lnTo>
                <a:lnTo>
                  <a:pt x="3570" y="15727"/>
                </a:lnTo>
                <a:lnTo>
                  <a:pt x="4492" y="13298"/>
                </a:lnTo>
                <a:lnTo>
                  <a:pt x="7622" y="12229"/>
                </a:lnTo>
                <a:lnTo>
                  <a:pt x="10167" y="2879"/>
                </a:lnTo>
                <a:lnTo>
                  <a:pt x="10502" y="2711"/>
                </a:lnTo>
                <a:lnTo>
                  <a:pt x="6114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0121904" y="568586"/>
            <a:ext cx="5776" cy="8471"/>
          </a:xfrm>
          <a:custGeom>
            <a:avLst/>
            <a:gdLst/>
            <a:ahLst/>
            <a:cxnLst/>
            <a:rect l="l" t="t" r="r" b="b"/>
            <a:pathLst>
              <a:path w="9525" h="13969">
                <a:moveTo>
                  <a:pt x="5088" y="0"/>
                </a:moveTo>
                <a:lnTo>
                  <a:pt x="0" y="6481"/>
                </a:lnTo>
                <a:lnTo>
                  <a:pt x="1622" y="10104"/>
                </a:lnTo>
                <a:lnTo>
                  <a:pt x="3319" y="13769"/>
                </a:lnTo>
                <a:lnTo>
                  <a:pt x="4073" y="11643"/>
                </a:lnTo>
                <a:lnTo>
                  <a:pt x="6690" y="10690"/>
                </a:lnTo>
                <a:lnTo>
                  <a:pt x="8701" y="2575"/>
                </a:lnTo>
                <a:lnTo>
                  <a:pt x="9036" y="2502"/>
                </a:lnTo>
                <a:lnTo>
                  <a:pt x="5088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0124951" y="570000"/>
            <a:ext cx="4621" cy="7316"/>
          </a:xfrm>
          <a:custGeom>
            <a:avLst/>
            <a:gdLst/>
            <a:ahLst/>
            <a:cxnLst/>
            <a:rect l="l" t="t" r="r" b="b"/>
            <a:pathLst>
              <a:path w="7619" h="12065">
                <a:moveTo>
                  <a:pt x="3601" y="0"/>
                </a:moveTo>
                <a:lnTo>
                  <a:pt x="0" y="5172"/>
                </a:lnTo>
                <a:lnTo>
                  <a:pt x="1633" y="8355"/>
                </a:lnTo>
                <a:lnTo>
                  <a:pt x="3340" y="11507"/>
                </a:lnTo>
                <a:lnTo>
                  <a:pt x="3779" y="9737"/>
                </a:lnTo>
                <a:lnTo>
                  <a:pt x="4827" y="9423"/>
                </a:lnTo>
                <a:lnTo>
                  <a:pt x="5916" y="9151"/>
                </a:lnTo>
                <a:lnTo>
                  <a:pt x="6889" y="2324"/>
                </a:lnTo>
                <a:lnTo>
                  <a:pt x="7067" y="2261"/>
                </a:lnTo>
                <a:lnTo>
                  <a:pt x="3601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0114912" y="564684"/>
            <a:ext cx="14267" cy="118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0117068" y="563085"/>
            <a:ext cx="15745" cy="36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121326" y="571952"/>
            <a:ext cx="9242" cy="9242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9580" y="0"/>
                </a:moveTo>
                <a:lnTo>
                  <a:pt x="8554" y="5005"/>
                </a:lnTo>
                <a:lnTo>
                  <a:pt x="0" y="13057"/>
                </a:lnTo>
                <a:lnTo>
                  <a:pt x="11716" y="15214"/>
                </a:lnTo>
                <a:lnTo>
                  <a:pt x="14816" y="785"/>
                </a:lnTo>
                <a:lnTo>
                  <a:pt x="9580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0119162" y="570786"/>
            <a:ext cx="9242" cy="9627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9580" y="0"/>
                </a:moveTo>
                <a:lnTo>
                  <a:pt x="8460" y="5109"/>
                </a:lnTo>
                <a:lnTo>
                  <a:pt x="0" y="13088"/>
                </a:lnTo>
                <a:lnTo>
                  <a:pt x="11685" y="15318"/>
                </a:lnTo>
                <a:lnTo>
                  <a:pt x="14784" y="858"/>
                </a:lnTo>
                <a:lnTo>
                  <a:pt x="9580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0115754" y="570414"/>
            <a:ext cx="10782" cy="9242"/>
          </a:xfrm>
          <a:custGeom>
            <a:avLst/>
            <a:gdLst/>
            <a:ahLst/>
            <a:cxnLst/>
            <a:rect l="l" t="t" r="r" b="b"/>
            <a:pathLst>
              <a:path w="17780" h="15240">
                <a:moveTo>
                  <a:pt x="12418" y="0"/>
                </a:moveTo>
                <a:lnTo>
                  <a:pt x="10271" y="4827"/>
                </a:lnTo>
                <a:lnTo>
                  <a:pt x="0" y="11612"/>
                </a:lnTo>
                <a:lnTo>
                  <a:pt x="5790" y="13318"/>
                </a:lnTo>
                <a:lnTo>
                  <a:pt x="11455" y="15067"/>
                </a:lnTo>
                <a:lnTo>
                  <a:pt x="17580" y="1371"/>
                </a:lnTo>
                <a:lnTo>
                  <a:pt x="12418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0126829" y="564806"/>
            <a:ext cx="6161" cy="10397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7203" y="0"/>
                </a:moveTo>
                <a:lnTo>
                  <a:pt x="1486" y="345"/>
                </a:lnTo>
                <a:lnTo>
                  <a:pt x="1738" y="680"/>
                </a:lnTo>
                <a:lnTo>
                  <a:pt x="0" y="11413"/>
                </a:lnTo>
                <a:lnTo>
                  <a:pt x="1392" y="12711"/>
                </a:lnTo>
                <a:lnTo>
                  <a:pt x="2452" y="13905"/>
                </a:lnTo>
                <a:lnTo>
                  <a:pt x="2513" y="17088"/>
                </a:lnTo>
                <a:lnTo>
                  <a:pt x="6177" y="13905"/>
                </a:lnTo>
                <a:lnTo>
                  <a:pt x="9926" y="10722"/>
                </a:lnTo>
                <a:lnTo>
                  <a:pt x="7203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0123631" y="564678"/>
            <a:ext cx="5776" cy="9242"/>
          </a:xfrm>
          <a:custGeom>
            <a:avLst/>
            <a:gdLst/>
            <a:ahLst/>
            <a:cxnLst/>
            <a:rect l="l" t="t" r="r" b="b"/>
            <a:pathLst>
              <a:path w="9525" h="15240">
                <a:moveTo>
                  <a:pt x="7518" y="0"/>
                </a:moveTo>
                <a:lnTo>
                  <a:pt x="2376" y="41"/>
                </a:lnTo>
                <a:lnTo>
                  <a:pt x="2544" y="376"/>
                </a:lnTo>
                <a:lnTo>
                  <a:pt x="0" y="9664"/>
                </a:lnTo>
                <a:lnTo>
                  <a:pt x="1026" y="10931"/>
                </a:lnTo>
                <a:lnTo>
                  <a:pt x="2177" y="12198"/>
                </a:lnTo>
                <a:lnTo>
                  <a:pt x="1602" y="14805"/>
                </a:lnTo>
                <a:lnTo>
                  <a:pt x="8942" y="9559"/>
                </a:lnTo>
                <a:lnTo>
                  <a:pt x="7518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0104002" y="565142"/>
            <a:ext cx="31356" cy="350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0120895" y="564971"/>
            <a:ext cx="5006" cy="7701"/>
          </a:xfrm>
          <a:custGeom>
            <a:avLst/>
            <a:gdLst/>
            <a:ahLst/>
            <a:cxnLst/>
            <a:rect l="l" t="t" r="r" b="b"/>
            <a:pathLst>
              <a:path w="8255" h="12700">
                <a:moveTo>
                  <a:pt x="6795" y="0"/>
                </a:moveTo>
                <a:lnTo>
                  <a:pt x="2230" y="62"/>
                </a:lnTo>
                <a:lnTo>
                  <a:pt x="2408" y="345"/>
                </a:lnTo>
                <a:lnTo>
                  <a:pt x="0" y="8292"/>
                </a:lnTo>
                <a:lnTo>
                  <a:pt x="1790" y="10481"/>
                </a:lnTo>
                <a:lnTo>
                  <a:pt x="1382" y="12669"/>
                </a:lnTo>
                <a:lnTo>
                  <a:pt x="4649" y="10449"/>
                </a:lnTo>
                <a:lnTo>
                  <a:pt x="7905" y="8156"/>
                </a:lnTo>
                <a:lnTo>
                  <a:pt x="6795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0118497" y="565076"/>
            <a:ext cx="4621" cy="6161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6565" y="0"/>
                </a:moveTo>
                <a:lnTo>
                  <a:pt x="2450" y="104"/>
                </a:lnTo>
                <a:lnTo>
                  <a:pt x="2586" y="345"/>
                </a:lnTo>
                <a:lnTo>
                  <a:pt x="0" y="6607"/>
                </a:lnTo>
                <a:lnTo>
                  <a:pt x="1465" y="8292"/>
                </a:lnTo>
                <a:lnTo>
                  <a:pt x="921" y="10010"/>
                </a:lnTo>
                <a:lnTo>
                  <a:pt x="4020" y="8188"/>
                </a:lnTo>
                <a:lnTo>
                  <a:pt x="7046" y="6334"/>
                </a:lnTo>
                <a:lnTo>
                  <a:pt x="6565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0118994" y="564119"/>
            <a:ext cx="14407" cy="10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0113804" y="572243"/>
            <a:ext cx="6931" cy="11167"/>
          </a:xfrm>
          <a:custGeom>
            <a:avLst/>
            <a:gdLst/>
            <a:ahLst/>
            <a:cxnLst/>
            <a:rect l="l" t="t" r="r" b="b"/>
            <a:pathLst>
              <a:path w="11430" h="18415">
                <a:moveTo>
                  <a:pt x="4722" y="0"/>
                </a:moveTo>
                <a:lnTo>
                  <a:pt x="0" y="14010"/>
                </a:lnTo>
                <a:lnTo>
                  <a:pt x="11151" y="18219"/>
                </a:lnTo>
                <a:lnTo>
                  <a:pt x="7947" y="6921"/>
                </a:lnTo>
                <a:lnTo>
                  <a:pt x="9654" y="2020"/>
                </a:lnTo>
                <a:lnTo>
                  <a:pt x="4722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0116234" y="572432"/>
            <a:ext cx="6931" cy="11167"/>
          </a:xfrm>
          <a:custGeom>
            <a:avLst/>
            <a:gdLst/>
            <a:ahLst/>
            <a:cxnLst/>
            <a:rect l="l" t="t" r="r" b="b"/>
            <a:pathLst>
              <a:path w="11430" h="18415">
                <a:moveTo>
                  <a:pt x="4753" y="0"/>
                </a:moveTo>
                <a:lnTo>
                  <a:pt x="0" y="13978"/>
                </a:lnTo>
                <a:lnTo>
                  <a:pt x="11182" y="18187"/>
                </a:lnTo>
                <a:lnTo>
                  <a:pt x="8031" y="6910"/>
                </a:lnTo>
                <a:lnTo>
                  <a:pt x="9654" y="2052"/>
                </a:lnTo>
                <a:lnTo>
                  <a:pt x="4753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0119599" y="573259"/>
            <a:ext cx="7316" cy="11167"/>
          </a:xfrm>
          <a:custGeom>
            <a:avLst/>
            <a:gdLst/>
            <a:ahLst/>
            <a:cxnLst/>
            <a:rect l="l" t="t" r="r" b="b"/>
            <a:pathLst>
              <a:path w="12065" h="18415">
                <a:moveTo>
                  <a:pt x="1727" y="0"/>
                </a:moveTo>
                <a:lnTo>
                  <a:pt x="0" y="14941"/>
                </a:lnTo>
                <a:lnTo>
                  <a:pt x="11444" y="17852"/>
                </a:lnTo>
                <a:lnTo>
                  <a:pt x="6146" y="6753"/>
                </a:lnTo>
                <a:lnTo>
                  <a:pt x="6827" y="1476"/>
                </a:lnTo>
                <a:lnTo>
                  <a:pt x="1727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0111617" y="564723"/>
            <a:ext cx="14927" cy="196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0115101" y="565283"/>
            <a:ext cx="7701" cy="10397"/>
          </a:xfrm>
          <a:custGeom>
            <a:avLst/>
            <a:gdLst/>
            <a:ahLst/>
            <a:cxnLst/>
            <a:rect l="l" t="t" r="r" b="b"/>
            <a:pathLst>
              <a:path w="12700" h="17144">
                <a:moveTo>
                  <a:pt x="7779" y="0"/>
                </a:moveTo>
                <a:lnTo>
                  <a:pt x="0" y="7779"/>
                </a:lnTo>
                <a:lnTo>
                  <a:pt x="3099" y="17088"/>
                </a:lnTo>
                <a:lnTo>
                  <a:pt x="4460" y="14386"/>
                </a:lnTo>
                <a:lnTo>
                  <a:pt x="6313" y="13905"/>
                </a:lnTo>
                <a:lnTo>
                  <a:pt x="8114" y="13392"/>
                </a:lnTo>
                <a:lnTo>
                  <a:pt x="12125" y="3465"/>
                </a:lnTo>
                <a:lnTo>
                  <a:pt x="12502" y="3256"/>
                </a:lnTo>
                <a:lnTo>
                  <a:pt x="7779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0118746" y="566694"/>
            <a:ext cx="6546" cy="9627"/>
          </a:xfrm>
          <a:custGeom>
            <a:avLst/>
            <a:gdLst/>
            <a:ahLst/>
            <a:cxnLst/>
            <a:rect l="l" t="t" r="r" b="b"/>
            <a:pathLst>
              <a:path w="10794" h="15875">
                <a:moveTo>
                  <a:pt x="6114" y="0"/>
                </a:moveTo>
                <a:lnTo>
                  <a:pt x="0" y="7507"/>
                </a:lnTo>
                <a:lnTo>
                  <a:pt x="3570" y="15727"/>
                </a:lnTo>
                <a:lnTo>
                  <a:pt x="4492" y="13298"/>
                </a:lnTo>
                <a:lnTo>
                  <a:pt x="7622" y="12229"/>
                </a:lnTo>
                <a:lnTo>
                  <a:pt x="10167" y="2879"/>
                </a:lnTo>
                <a:lnTo>
                  <a:pt x="10502" y="2711"/>
                </a:lnTo>
                <a:lnTo>
                  <a:pt x="6114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0121904" y="568586"/>
            <a:ext cx="5776" cy="8471"/>
          </a:xfrm>
          <a:custGeom>
            <a:avLst/>
            <a:gdLst/>
            <a:ahLst/>
            <a:cxnLst/>
            <a:rect l="l" t="t" r="r" b="b"/>
            <a:pathLst>
              <a:path w="9525" h="13969">
                <a:moveTo>
                  <a:pt x="5088" y="0"/>
                </a:moveTo>
                <a:lnTo>
                  <a:pt x="0" y="6481"/>
                </a:lnTo>
                <a:lnTo>
                  <a:pt x="1622" y="10104"/>
                </a:lnTo>
                <a:lnTo>
                  <a:pt x="3319" y="13769"/>
                </a:lnTo>
                <a:lnTo>
                  <a:pt x="4073" y="11643"/>
                </a:lnTo>
                <a:lnTo>
                  <a:pt x="6690" y="10690"/>
                </a:lnTo>
                <a:lnTo>
                  <a:pt x="8701" y="2575"/>
                </a:lnTo>
                <a:lnTo>
                  <a:pt x="9036" y="2502"/>
                </a:lnTo>
                <a:lnTo>
                  <a:pt x="5088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0124951" y="570000"/>
            <a:ext cx="4621" cy="7316"/>
          </a:xfrm>
          <a:custGeom>
            <a:avLst/>
            <a:gdLst/>
            <a:ahLst/>
            <a:cxnLst/>
            <a:rect l="l" t="t" r="r" b="b"/>
            <a:pathLst>
              <a:path w="7619" h="12065">
                <a:moveTo>
                  <a:pt x="3601" y="0"/>
                </a:moveTo>
                <a:lnTo>
                  <a:pt x="0" y="5172"/>
                </a:lnTo>
                <a:lnTo>
                  <a:pt x="1633" y="8355"/>
                </a:lnTo>
                <a:lnTo>
                  <a:pt x="3340" y="11507"/>
                </a:lnTo>
                <a:lnTo>
                  <a:pt x="3779" y="9737"/>
                </a:lnTo>
                <a:lnTo>
                  <a:pt x="4827" y="9423"/>
                </a:lnTo>
                <a:lnTo>
                  <a:pt x="5916" y="9151"/>
                </a:lnTo>
                <a:lnTo>
                  <a:pt x="6889" y="2324"/>
                </a:lnTo>
                <a:lnTo>
                  <a:pt x="7067" y="2261"/>
                </a:lnTo>
                <a:lnTo>
                  <a:pt x="3601" y="0"/>
                </a:lnTo>
                <a:close/>
              </a:path>
            </a:pathLst>
          </a:custGeom>
          <a:solidFill>
            <a:srgbClr val="3A181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0114912" y="564684"/>
            <a:ext cx="14267" cy="118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0228710" y="570536"/>
            <a:ext cx="22334" cy="15403"/>
          </a:xfrm>
          <a:custGeom>
            <a:avLst/>
            <a:gdLst/>
            <a:ahLst/>
            <a:cxnLst/>
            <a:rect l="l" t="t" r="r" b="b"/>
            <a:pathLst>
              <a:path w="36830" h="25400">
                <a:moveTo>
                  <a:pt x="36595" y="0"/>
                </a:moveTo>
                <a:lnTo>
                  <a:pt x="36219" y="209"/>
                </a:lnTo>
                <a:lnTo>
                  <a:pt x="35988" y="387"/>
                </a:lnTo>
                <a:lnTo>
                  <a:pt x="33978" y="1748"/>
                </a:lnTo>
                <a:lnTo>
                  <a:pt x="0" y="24365"/>
                </a:lnTo>
                <a:lnTo>
                  <a:pt x="198" y="24774"/>
                </a:lnTo>
                <a:lnTo>
                  <a:pt x="4376" y="23988"/>
                </a:lnTo>
                <a:lnTo>
                  <a:pt x="36396" y="209"/>
                </a:lnTo>
                <a:lnTo>
                  <a:pt x="36595" y="0"/>
                </a:lnTo>
                <a:close/>
              </a:path>
            </a:pathLst>
          </a:custGeom>
          <a:solidFill>
            <a:srgbClr val="C66F4E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0122575" y="728077"/>
            <a:ext cx="19766" cy="49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0159493" y="605523"/>
            <a:ext cx="35811" cy="78168"/>
          </a:xfrm>
          <a:custGeom>
            <a:avLst/>
            <a:gdLst/>
            <a:ahLst/>
            <a:cxnLst/>
            <a:rect l="l" t="t" r="r" b="b"/>
            <a:pathLst>
              <a:path w="59055" h="128905">
                <a:moveTo>
                  <a:pt x="58270" y="0"/>
                </a:moveTo>
                <a:lnTo>
                  <a:pt x="43045" y="12711"/>
                </a:lnTo>
                <a:lnTo>
                  <a:pt x="0" y="91819"/>
                </a:lnTo>
                <a:lnTo>
                  <a:pt x="18826" y="127723"/>
                </a:lnTo>
                <a:lnTo>
                  <a:pt x="20160" y="128346"/>
                </a:lnTo>
                <a:lnTo>
                  <a:pt x="23768" y="127850"/>
                </a:lnTo>
                <a:lnTo>
                  <a:pt x="29066" y="122692"/>
                </a:lnTo>
                <a:lnTo>
                  <a:pt x="35464" y="109326"/>
                </a:lnTo>
                <a:lnTo>
                  <a:pt x="38393" y="100939"/>
                </a:lnTo>
                <a:lnTo>
                  <a:pt x="40755" y="92065"/>
                </a:lnTo>
                <a:lnTo>
                  <a:pt x="43701" y="82939"/>
                </a:lnTo>
                <a:lnTo>
                  <a:pt x="48385" y="73798"/>
                </a:lnTo>
                <a:lnTo>
                  <a:pt x="51155" y="68676"/>
                </a:lnTo>
                <a:lnTo>
                  <a:pt x="53070" y="63344"/>
                </a:lnTo>
                <a:lnTo>
                  <a:pt x="54009" y="56978"/>
                </a:lnTo>
                <a:lnTo>
                  <a:pt x="53851" y="48752"/>
                </a:lnTo>
                <a:lnTo>
                  <a:pt x="54686" y="36124"/>
                </a:lnTo>
                <a:lnTo>
                  <a:pt x="56869" y="27144"/>
                </a:lnTo>
                <a:lnTo>
                  <a:pt x="58649" y="16780"/>
                </a:lnTo>
                <a:lnTo>
                  <a:pt x="58270" y="0"/>
                </a:lnTo>
                <a:close/>
              </a:path>
            </a:pathLst>
          </a:custGeom>
          <a:solidFill>
            <a:srgbClr val="671D0E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0130888" y="582216"/>
            <a:ext cx="100649" cy="1240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0133832" y="664357"/>
            <a:ext cx="30420" cy="34656"/>
          </a:xfrm>
          <a:custGeom>
            <a:avLst/>
            <a:gdLst/>
            <a:ahLst/>
            <a:cxnLst/>
            <a:rect l="l" t="t" r="r" b="b"/>
            <a:pathLst>
              <a:path w="50165" h="57150">
                <a:moveTo>
                  <a:pt x="25404" y="0"/>
                </a:moveTo>
                <a:lnTo>
                  <a:pt x="11451" y="3981"/>
                </a:lnTo>
                <a:lnTo>
                  <a:pt x="303" y="14255"/>
                </a:lnTo>
                <a:lnTo>
                  <a:pt x="0" y="29121"/>
                </a:lnTo>
                <a:lnTo>
                  <a:pt x="7565" y="37781"/>
                </a:lnTo>
                <a:lnTo>
                  <a:pt x="15102" y="45240"/>
                </a:lnTo>
                <a:lnTo>
                  <a:pt x="22585" y="51562"/>
                </a:lnTo>
                <a:lnTo>
                  <a:pt x="29978" y="56806"/>
                </a:lnTo>
                <a:lnTo>
                  <a:pt x="32873" y="55918"/>
                </a:lnTo>
                <a:lnTo>
                  <a:pt x="38332" y="51561"/>
                </a:lnTo>
                <a:lnTo>
                  <a:pt x="44546" y="43197"/>
                </a:lnTo>
                <a:lnTo>
                  <a:pt x="49715" y="30283"/>
                </a:lnTo>
                <a:lnTo>
                  <a:pt x="46902" y="26717"/>
                </a:lnTo>
                <a:lnTo>
                  <a:pt x="42697" y="20453"/>
                </a:lnTo>
                <a:lnTo>
                  <a:pt x="38103" y="12537"/>
                </a:lnTo>
                <a:lnTo>
                  <a:pt x="34124" y="4011"/>
                </a:lnTo>
                <a:lnTo>
                  <a:pt x="25404" y="0"/>
                </a:lnTo>
                <a:close/>
              </a:path>
            </a:pathLst>
          </a:custGeom>
          <a:solidFill>
            <a:srgbClr val="794418">
              <a:alpha val="3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0154525" y="666790"/>
            <a:ext cx="55449" cy="30420"/>
          </a:xfrm>
          <a:custGeom>
            <a:avLst/>
            <a:gdLst/>
            <a:ahLst/>
            <a:cxnLst/>
            <a:rect l="l" t="t" r="r" b="b"/>
            <a:pathLst>
              <a:path w="91440" h="50165">
                <a:moveTo>
                  <a:pt x="0" y="0"/>
                </a:moveTo>
                <a:lnTo>
                  <a:pt x="24439" y="35387"/>
                </a:lnTo>
                <a:lnTo>
                  <a:pt x="59547" y="49673"/>
                </a:lnTo>
                <a:lnTo>
                  <a:pt x="63309" y="49296"/>
                </a:lnTo>
                <a:lnTo>
                  <a:pt x="59547" y="49296"/>
                </a:lnTo>
                <a:lnTo>
                  <a:pt x="54710" y="48993"/>
                </a:lnTo>
                <a:lnTo>
                  <a:pt x="19343" y="30277"/>
                </a:lnTo>
                <a:lnTo>
                  <a:pt x="6345" y="12983"/>
                </a:lnTo>
                <a:lnTo>
                  <a:pt x="3905" y="8806"/>
                </a:lnTo>
                <a:lnTo>
                  <a:pt x="1769" y="4492"/>
                </a:lnTo>
                <a:lnTo>
                  <a:pt x="0" y="0"/>
                </a:lnTo>
                <a:close/>
              </a:path>
              <a:path w="91440" h="50165">
                <a:moveTo>
                  <a:pt x="91033" y="39129"/>
                </a:moveTo>
                <a:lnTo>
                  <a:pt x="59547" y="49296"/>
                </a:lnTo>
                <a:lnTo>
                  <a:pt x="63309" y="49296"/>
                </a:lnTo>
                <a:lnTo>
                  <a:pt x="87054" y="41831"/>
                </a:lnTo>
                <a:lnTo>
                  <a:pt x="91033" y="39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0235072" y="591330"/>
            <a:ext cx="24644" cy="16943"/>
          </a:xfrm>
          <a:custGeom>
            <a:avLst/>
            <a:gdLst/>
            <a:ahLst/>
            <a:cxnLst/>
            <a:rect l="l" t="t" r="r" b="b"/>
            <a:pathLst>
              <a:path w="40640" h="27940">
                <a:moveTo>
                  <a:pt x="40312" y="0"/>
                </a:moveTo>
                <a:lnTo>
                  <a:pt x="40072" y="146"/>
                </a:lnTo>
                <a:lnTo>
                  <a:pt x="39663" y="450"/>
                </a:lnTo>
                <a:lnTo>
                  <a:pt x="37485" y="1958"/>
                </a:lnTo>
                <a:lnTo>
                  <a:pt x="0" y="26826"/>
                </a:lnTo>
                <a:lnTo>
                  <a:pt x="178" y="27381"/>
                </a:lnTo>
                <a:lnTo>
                  <a:pt x="4827" y="26386"/>
                </a:lnTo>
                <a:lnTo>
                  <a:pt x="40134" y="251"/>
                </a:lnTo>
                <a:lnTo>
                  <a:pt x="40407" y="146"/>
                </a:lnTo>
                <a:lnTo>
                  <a:pt x="40312" y="0"/>
                </a:lnTo>
                <a:close/>
              </a:path>
            </a:pathLst>
          </a:custGeom>
          <a:solidFill>
            <a:srgbClr val="C66F4E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0236004" y="591397"/>
            <a:ext cx="23513" cy="17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0143313" y="626130"/>
            <a:ext cx="60535" cy="1041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0143313" y="631555"/>
            <a:ext cx="51984" cy="91645"/>
          </a:xfrm>
          <a:custGeom>
            <a:avLst/>
            <a:gdLst/>
            <a:ahLst/>
            <a:cxnLst/>
            <a:rect l="l" t="t" r="r" b="b"/>
            <a:pathLst>
              <a:path w="85725" h="151130">
                <a:moveTo>
                  <a:pt x="85358" y="0"/>
                </a:moveTo>
                <a:lnTo>
                  <a:pt x="64196" y="13947"/>
                </a:lnTo>
                <a:lnTo>
                  <a:pt x="0" y="105284"/>
                </a:lnTo>
                <a:lnTo>
                  <a:pt x="21140" y="150236"/>
                </a:lnTo>
                <a:lnTo>
                  <a:pt x="22826" y="151113"/>
                </a:lnTo>
                <a:lnTo>
                  <a:pt x="27594" y="150857"/>
                </a:lnTo>
                <a:lnTo>
                  <a:pt x="35015" y="145142"/>
                </a:lnTo>
                <a:lnTo>
                  <a:pt x="44658" y="129640"/>
                </a:lnTo>
                <a:lnTo>
                  <a:pt x="49367" y="119732"/>
                </a:lnTo>
                <a:lnTo>
                  <a:pt x="53353" y="109237"/>
                </a:lnTo>
                <a:lnTo>
                  <a:pt x="58129" y="98538"/>
                </a:lnTo>
                <a:lnTo>
                  <a:pt x="65212" y="88018"/>
                </a:lnTo>
                <a:lnTo>
                  <a:pt x="69313" y="82057"/>
                </a:lnTo>
                <a:lnTo>
                  <a:pt x="72332" y="75792"/>
                </a:lnTo>
                <a:lnTo>
                  <a:pt x="74197" y="68220"/>
                </a:lnTo>
                <a:lnTo>
                  <a:pt x="74835" y="58343"/>
                </a:lnTo>
                <a:lnTo>
                  <a:pt x="77133" y="43158"/>
                </a:lnTo>
                <a:lnTo>
                  <a:pt x="80874" y="32540"/>
                </a:lnTo>
                <a:lnTo>
                  <a:pt x="84226" y="20239"/>
                </a:lnTo>
                <a:lnTo>
                  <a:pt x="85358" y="0"/>
                </a:lnTo>
                <a:close/>
              </a:path>
            </a:pathLst>
          </a:custGeom>
          <a:solidFill>
            <a:srgbClr val="671D0E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0129773" y="604192"/>
            <a:ext cx="108711" cy="1367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0061437" y="566863"/>
            <a:ext cx="68771" cy="1297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0130497" y="694766"/>
            <a:ext cx="33500" cy="38121"/>
          </a:xfrm>
          <a:custGeom>
            <a:avLst/>
            <a:gdLst/>
            <a:ahLst/>
            <a:cxnLst/>
            <a:rect l="l" t="t" r="r" b="b"/>
            <a:pathLst>
              <a:path w="55244" h="62865">
                <a:moveTo>
                  <a:pt x="27953" y="0"/>
                </a:moveTo>
                <a:lnTo>
                  <a:pt x="12586" y="4404"/>
                </a:lnTo>
                <a:lnTo>
                  <a:pt x="312" y="15750"/>
                </a:lnTo>
                <a:lnTo>
                  <a:pt x="0" y="32146"/>
                </a:lnTo>
                <a:lnTo>
                  <a:pt x="8304" y="41689"/>
                </a:lnTo>
                <a:lnTo>
                  <a:pt x="16583" y="49909"/>
                </a:lnTo>
                <a:lnTo>
                  <a:pt x="24829" y="56884"/>
                </a:lnTo>
                <a:lnTo>
                  <a:pt x="32962" y="62638"/>
                </a:lnTo>
                <a:lnTo>
                  <a:pt x="36161" y="61681"/>
                </a:lnTo>
                <a:lnTo>
                  <a:pt x="42201" y="56871"/>
                </a:lnTo>
                <a:lnTo>
                  <a:pt x="49066" y="47666"/>
                </a:lnTo>
                <a:lnTo>
                  <a:pt x="54804" y="33445"/>
                </a:lnTo>
                <a:lnTo>
                  <a:pt x="51693" y="29494"/>
                </a:lnTo>
                <a:lnTo>
                  <a:pt x="47048" y="22566"/>
                </a:lnTo>
                <a:lnTo>
                  <a:pt x="41967" y="13823"/>
                </a:lnTo>
                <a:lnTo>
                  <a:pt x="37548" y="4430"/>
                </a:lnTo>
                <a:lnTo>
                  <a:pt x="27953" y="0"/>
                </a:lnTo>
                <a:close/>
              </a:path>
            </a:pathLst>
          </a:custGeom>
          <a:solidFill>
            <a:srgbClr val="794418">
              <a:alpha val="3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0153266" y="697453"/>
            <a:ext cx="61225" cy="33500"/>
          </a:xfrm>
          <a:custGeom>
            <a:avLst/>
            <a:gdLst/>
            <a:ahLst/>
            <a:cxnLst/>
            <a:rect l="l" t="t" r="r" b="b"/>
            <a:pathLst>
              <a:path w="100965" h="55244">
                <a:moveTo>
                  <a:pt x="0" y="0"/>
                </a:moveTo>
                <a:lnTo>
                  <a:pt x="21178" y="33645"/>
                </a:lnTo>
                <a:lnTo>
                  <a:pt x="55160" y="53349"/>
                </a:lnTo>
                <a:lnTo>
                  <a:pt x="65683" y="54678"/>
                </a:lnTo>
                <a:lnTo>
                  <a:pt x="68963" y="54406"/>
                </a:lnTo>
                <a:lnTo>
                  <a:pt x="65683" y="54406"/>
                </a:lnTo>
                <a:lnTo>
                  <a:pt x="60354" y="54061"/>
                </a:lnTo>
                <a:lnTo>
                  <a:pt x="55192" y="52898"/>
                </a:lnTo>
                <a:lnTo>
                  <a:pt x="50050" y="51841"/>
                </a:lnTo>
                <a:lnTo>
                  <a:pt x="45066" y="49988"/>
                </a:lnTo>
                <a:lnTo>
                  <a:pt x="12669" y="23297"/>
                </a:lnTo>
                <a:lnTo>
                  <a:pt x="7036" y="14324"/>
                </a:lnTo>
                <a:lnTo>
                  <a:pt x="4314" y="9737"/>
                </a:lnTo>
                <a:lnTo>
                  <a:pt x="1999" y="5005"/>
                </a:lnTo>
                <a:lnTo>
                  <a:pt x="0" y="0"/>
                </a:lnTo>
                <a:close/>
              </a:path>
              <a:path w="100965" h="55244">
                <a:moveTo>
                  <a:pt x="100457" y="43098"/>
                </a:moveTo>
                <a:lnTo>
                  <a:pt x="65683" y="54406"/>
                </a:lnTo>
                <a:lnTo>
                  <a:pt x="68963" y="54406"/>
                </a:lnTo>
                <a:lnTo>
                  <a:pt x="70982" y="54239"/>
                </a:lnTo>
                <a:lnTo>
                  <a:pt x="76248" y="53726"/>
                </a:lnTo>
                <a:lnTo>
                  <a:pt x="81526" y="52459"/>
                </a:lnTo>
                <a:lnTo>
                  <a:pt x="86416" y="50542"/>
                </a:lnTo>
                <a:lnTo>
                  <a:pt x="91348" y="48679"/>
                </a:lnTo>
                <a:lnTo>
                  <a:pt x="96007" y="46113"/>
                </a:lnTo>
                <a:lnTo>
                  <a:pt x="100457" y="43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0134844" y="717664"/>
            <a:ext cx="23713" cy="5280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0013898" y="570536"/>
            <a:ext cx="22334" cy="15403"/>
          </a:xfrm>
          <a:custGeom>
            <a:avLst/>
            <a:gdLst/>
            <a:ahLst/>
            <a:cxnLst/>
            <a:rect l="l" t="t" r="r" b="b"/>
            <a:pathLst>
              <a:path w="36830" h="25400">
                <a:moveTo>
                  <a:pt x="73" y="0"/>
                </a:moveTo>
                <a:lnTo>
                  <a:pt x="0" y="146"/>
                </a:lnTo>
                <a:lnTo>
                  <a:pt x="272" y="209"/>
                </a:lnTo>
                <a:lnTo>
                  <a:pt x="32281" y="23988"/>
                </a:lnTo>
                <a:lnTo>
                  <a:pt x="36501" y="24774"/>
                </a:lnTo>
                <a:lnTo>
                  <a:pt x="36669" y="24365"/>
                </a:lnTo>
                <a:lnTo>
                  <a:pt x="73" y="0"/>
                </a:lnTo>
                <a:close/>
              </a:path>
            </a:pathLst>
          </a:custGeom>
          <a:solidFill>
            <a:srgbClr val="C66F4E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0069986" y="606583"/>
            <a:ext cx="32730" cy="63150"/>
          </a:xfrm>
          <a:custGeom>
            <a:avLst/>
            <a:gdLst/>
            <a:ahLst/>
            <a:cxnLst/>
            <a:rect l="l" t="t" r="r" b="b"/>
            <a:pathLst>
              <a:path w="53975" h="104140">
                <a:moveTo>
                  <a:pt x="864" y="0"/>
                </a:moveTo>
                <a:lnTo>
                  <a:pt x="0" y="13179"/>
                </a:lnTo>
                <a:lnTo>
                  <a:pt x="1396" y="21464"/>
                </a:lnTo>
                <a:lnTo>
                  <a:pt x="3215" y="28693"/>
                </a:lnTo>
                <a:lnTo>
                  <a:pt x="3617" y="38710"/>
                </a:lnTo>
                <a:lnTo>
                  <a:pt x="2361" y="48543"/>
                </a:lnTo>
                <a:lnTo>
                  <a:pt x="4361" y="52972"/>
                </a:lnTo>
                <a:lnTo>
                  <a:pt x="8099" y="58898"/>
                </a:lnTo>
                <a:lnTo>
                  <a:pt x="12333" y="66339"/>
                </a:lnTo>
                <a:lnTo>
                  <a:pt x="14885" y="73694"/>
                </a:lnTo>
                <a:lnTo>
                  <a:pt x="16882" y="80844"/>
                </a:lnTo>
                <a:lnTo>
                  <a:pt x="19449" y="87672"/>
                </a:lnTo>
                <a:lnTo>
                  <a:pt x="25127" y="98641"/>
                </a:lnTo>
                <a:lnTo>
                  <a:pt x="30031" y="103037"/>
                </a:lnTo>
                <a:lnTo>
                  <a:pt x="33478" y="103638"/>
                </a:lnTo>
                <a:lnTo>
                  <a:pt x="34779" y="103221"/>
                </a:lnTo>
                <a:lnTo>
                  <a:pt x="53700" y="76091"/>
                </a:lnTo>
                <a:lnTo>
                  <a:pt x="14968" y="10963"/>
                </a:lnTo>
                <a:lnTo>
                  <a:pt x="4162" y="2607"/>
                </a:lnTo>
                <a:lnTo>
                  <a:pt x="864" y="0"/>
                </a:lnTo>
                <a:close/>
              </a:path>
            </a:pathLst>
          </a:custGeom>
          <a:solidFill>
            <a:srgbClr val="671D0E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0033292" y="582215"/>
            <a:ext cx="98355" cy="1240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0100864" y="664357"/>
            <a:ext cx="30420" cy="34656"/>
          </a:xfrm>
          <a:custGeom>
            <a:avLst/>
            <a:gdLst/>
            <a:ahLst/>
            <a:cxnLst/>
            <a:rect l="l" t="t" r="r" b="b"/>
            <a:pathLst>
              <a:path w="50165" h="57150">
                <a:moveTo>
                  <a:pt x="24331" y="0"/>
                </a:moveTo>
                <a:lnTo>
                  <a:pt x="15622" y="4011"/>
                </a:lnTo>
                <a:lnTo>
                  <a:pt x="11636" y="12537"/>
                </a:lnTo>
                <a:lnTo>
                  <a:pt x="7029" y="20453"/>
                </a:lnTo>
                <a:lnTo>
                  <a:pt x="2813" y="26717"/>
                </a:lnTo>
                <a:lnTo>
                  <a:pt x="0" y="30283"/>
                </a:lnTo>
                <a:lnTo>
                  <a:pt x="5154" y="43197"/>
                </a:lnTo>
                <a:lnTo>
                  <a:pt x="11362" y="51562"/>
                </a:lnTo>
                <a:lnTo>
                  <a:pt x="16825" y="55918"/>
                </a:lnTo>
                <a:lnTo>
                  <a:pt x="19748" y="56806"/>
                </a:lnTo>
                <a:lnTo>
                  <a:pt x="27145" y="51561"/>
                </a:lnTo>
                <a:lnTo>
                  <a:pt x="34614" y="45240"/>
                </a:lnTo>
                <a:lnTo>
                  <a:pt x="42141" y="37781"/>
                </a:lnTo>
                <a:lnTo>
                  <a:pt x="49715" y="29121"/>
                </a:lnTo>
                <a:lnTo>
                  <a:pt x="49399" y="14255"/>
                </a:lnTo>
                <a:lnTo>
                  <a:pt x="38264" y="3981"/>
                </a:lnTo>
                <a:lnTo>
                  <a:pt x="24331" y="0"/>
                </a:lnTo>
                <a:close/>
              </a:path>
            </a:pathLst>
          </a:custGeom>
          <a:solidFill>
            <a:srgbClr val="794418">
              <a:alpha val="3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0055116" y="666790"/>
            <a:ext cx="55449" cy="30420"/>
          </a:xfrm>
          <a:custGeom>
            <a:avLst/>
            <a:gdLst/>
            <a:ahLst/>
            <a:cxnLst/>
            <a:rect l="l" t="t" r="r" b="b"/>
            <a:pathLst>
              <a:path w="91440" h="50165">
                <a:moveTo>
                  <a:pt x="0" y="39129"/>
                </a:moveTo>
                <a:lnTo>
                  <a:pt x="26711" y="49192"/>
                </a:lnTo>
                <a:lnTo>
                  <a:pt x="31433" y="49673"/>
                </a:lnTo>
                <a:lnTo>
                  <a:pt x="36354" y="49296"/>
                </a:lnTo>
                <a:lnTo>
                  <a:pt x="31433" y="49296"/>
                </a:lnTo>
                <a:lnTo>
                  <a:pt x="26732" y="48888"/>
                </a:lnTo>
                <a:lnTo>
                  <a:pt x="19632" y="47786"/>
                </a:lnTo>
                <a:lnTo>
                  <a:pt x="12695" y="45674"/>
                </a:lnTo>
                <a:lnTo>
                  <a:pt x="6186" y="42770"/>
                </a:lnTo>
                <a:lnTo>
                  <a:pt x="0" y="39129"/>
                </a:lnTo>
                <a:close/>
              </a:path>
              <a:path w="91440" h="50165">
                <a:moveTo>
                  <a:pt x="91065" y="0"/>
                </a:moveTo>
                <a:lnTo>
                  <a:pt x="89232" y="4492"/>
                </a:lnTo>
                <a:lnTo>
                  <a:pt x="87067" y="8910"/>
                </a:lnTo>
                <a:lnTo>
                  <a:pt x="84688" y="12983"/>
                </a:lnTo>
                <a:lnTo>
                  <a:pt x="82226" y="17266"/>
                </a:lnTo>
                <a:lnTo>
                  <a:pt x="50197" y="45359"/>
                </a:lnTo>
                <a:lnTo>
                  <a:pt x="31433" y="49296"/>
                </a:lnTo>
                <a:lnTo>
                  <a:pt x="36354" y="49296"/>
                </a:lnTo>
                <a:lnTo>
                  <a:pt x="71871" y="30436"/>
                </a:lnTo>
                <a:lnTo>
                  <a:pt x="89295" y="4492"/>
                </a:lnTo>
                <a:lnTo>
                  <a:pt x="91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0005269" y="591330"/>
            <a:ext cx="24644" cy="16943"/>
          </a:xfrm>
          <a:custGeom>
            <a:avLst/>
            <a:gdLst/>
            <a:ahLst/>
            <a:cxnLst/>
            <a:rect l="l" t="t" r="r" b="b"/>
            <a:pathLst>
              <a:path w="40640" h="27940">
                <a:moveTo>
                  <a:pt x="62" y="0"/>
                </a:moveTo>
                <a:lnTo>
                  <a:pt x="0" y="146"/>
                </a:lnTo>
                <a:lnTo>
                  <a:pt x="261" y="251"/>
                </a:lnTo>
                <a:lnTo>
                  <a:pt x="35580" y="26386"/>
                </a:lnTo>
                <a:lnTo>
                  <a:pt x="40229" y="27381"/>
                </a:lnTo>
                <a:lnTo>
                  <a:pt x="40396" y="26826"/>
                </a:lnTo>
                <a:lnTo>
                  <a:pt x="2952" y="1958"/>
                </a:lnTo>
                <a:lnTo>
                  <a:pt x="303" y="146"/>
                </a:lnTo>
                <a:lnTo>
                  <a:pt x="62" y="0"/>
                </a:lnTo>
                <a:close/>
              </a:path>
            </a:pathLst>
          </a:custGeom>
          <a:solidFill>
            <a:srgbClr val="C66F4E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0005344" y="591398"/>
            <a:ext cx="23455" cy="171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0057643" y="626130"/>
            <a:ext cx="63884" cy="1041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0069764" y="631555"/>
            <a:ext cx="51984" cy="91645"/>
          </a:xfrm>
          <a:custGeom>
            <a:avLst/>
            <a:gdLst/>
            <a:ahLst/>
            <a:cxnLst/>
            <a:rect l="l" t="t" r="r" b="b"/>
            <a:pathLst>
              <a:path w="85725" h="151130">
                <a:moveTo>
                  <a:pt x="0" y="0"/>
                </a:moveTo>
                <a:lnTo>
                  <a:pt x="1137" y="20239"/>
                </a:lnTo>
                <a:lnTo>
                  <a:pt x="4493" y="32540"/>
                </a:lnTo>
                <a:lnTo>
                  <a:pt x="8235" y="43158"/>
                </a:lnTo>
                <a:lnTo>
                  <a:pt x="10533" y="58343"/>
                </a:lnTo>
                <a:lnTo>
                  <a:pt x="11178" y="68220"/>
                </a:lnTo>
                <a:lnTo>
                  <a:pt x="13059" y="75792"/>
                </a:lnTo>
                <a:lnTo>
                  <a:pt x="16099" y="82057"/>
                </a:lnTo>
                <a:lnTo>
                  <a:pt x="20219" y="88018"/>
                </a:lnTo>
                <a:lnTo>
                  <a:pt x="27256" y="98538"/>
                </a:lnTo>
                <a:lnTo>
                  <a:pt x="32023" y="109237"/>
                </a:lnTo>
                <a:lnTo>
                  <a:pt x="36011" y="119732"/>
                </a:lnTo>
                <a:lnTo>
                  <a:pt x="40710" y="129640"/>
                </a:lnTo>
                <a:lnTo>
                  <a:pt x="50358" y="145142"/>
                </a:lnTo>
                <a:lnTo>
                  <a:pt x="57790" y="150857"/>
                </a:lnTo>
                <a:lnTo>
                  <a:pt x="62569" y="151113"/>
                </a:lnTo>
                <a:lnTo>
                  <a:pt x="64259" y="150236"/>
                </a:lnTo>
                <a:lnTo>
                  <a:pt x="85369" y="105284"/>
                </a:lnTo>
                <a:lnTo>
                  <a:pt x="21140" y="13947"/>
                </a:lnTo>
                <a:lnTo>
                  <a:pt x="0" y="0"/>
                </a:lnTo>
                <a:close/>
              </a:path>
            </a:pathLst>
          </a:custGeom>
          <a:solidFill>
            <a:srgbClr val="671D0E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0026360" y="604192"/>
            <a:ext cx="108708" cy="1367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0101146" y="694766"/>
            <a:ext cx="33500" cy="38121"/>
          </a:xfrm>
          <a:custGeom>
            <a:avLst/>
            <a:gdLst/>
            <a:ahLst/>
            <a:cxnLst/>
            <a:rect l="l" t="t" r="r" b="b"/>
            <a:pathLst>
              <a:path w="55244" h="62865">
                <a:moveTo>
                  <a:pt x="26798" y="0"/>
                </a:moveTo>
                <a:lnTo>
                  <a:pt x="17203" y="4430"/>
                </a:lnTo>
                <a:lnTo>
                  <a:pt x="12798" y="13823"/>
                </a:lnTo>
                <a:lnTo>
                  <a:pt x="7722" y="22566"/>
                </a:lnTo>
                <a:lnTo>
                  <a:pt x="3085" y="29494"/>
                </a:lnTo>
                <a:lnTo>
                  <a:pt x="0" y="33445"/>
                </a:lnTo>
                <a:lnTo>
                  <a:pt x="5711" y="47666"/>
                </a:lnTo>
                <a:lnTo>
                  <a:pt x="12554" y="56884"/>
                </a:lnTo>
                <a:lnTo>
                  <a:pt x="18564" y="61681"/>
                </a:lnTo>
                <a:lnTo>
                  <a:pt x="21779" y="62638"/>
                </a:lnTo>
                <a:lnTo>
                  <a:pt x="29919" y="56871"/>
                </a:lnTo>
                <a:lnTo>
                  <a:pt x="38144" y="49909"/>
                </a:lnTo>
                <a:lnTo>
                  <a:pt x="46430" y="41689"/>
                </a:lnTo>
                <a:lnTo>
                  <a:pt x="54752" y="32146"/>
                </a:lnTo>
                <a:lnTo>
                  <a:pt x="54439" y="15750"/>
                </a:lnTo>
                <a:lnTo>
                  <a:pt x="42166" y="4404"/>
                </a:lnTo>
                <a:lnTo>
                  <a:pt x="26798" y="0"/>
                </a:lnTo>
                <a:close/>
              </a:path>
            </a:pathLst>
          </a:custGeom>
          <a:solidFill>
            <a:srgbClr val="794418">
              <a:alpha val="3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0050660" y="697453"/>
            <a:ext cx="61225" cy="33500"/>
          </a:xfrm>
          <a:custGeom>
            <a:avLst/>
            <a:gdLst/>
            <a:ahLst/>
            <a:cxnLst/>
            <a:rect l="l" t="t" r="r" b="b"/>
            <a:pathLst>
              <a:path w="100965" h="55244">
                <a:moveTo>
                  <a:pt x="0" y="43098"/>
                </a:moveTo>
                <a:lnTo>
                  <a:pt x="4418" y="46113"/>
                </a:lnTo>
                <a:lnTo>
                  <a:pt x="9109" y="48679"/>
                </a:lnTo>
                <a:lnTo>
                  <a:pt x="14072" y="50542"/>
                </a:lnTo>
                <a:lnTo>
                  <a:pt x="19036" y="52459"/>
                </a:lnTo>
                <a:lnTo>
                  <a:pt x="24198" y="53726"/>
                </a:lnTo>
                <a:lnTo>
                  <a:pt x="29465" y="54239"/>
                </a:lnTo>
                <a:lnTo>
                  <a:pt x="34773" y="54678"/>
                </a:lnTo>
                <a:lnTo>
                  <a:pt x="40134" y="54406"/>
                </a:lnTo>
                <a:lnTo>
                  <a:pt x="34773" y="54406"/>
                </a:lnTo>
                <a:lnTo>
                  <a:pt x="29465" y="53925"/>
                </a:lnTo>
                <a:lnTo>
                  <a:pt x="21652" y="52706"/>
                </a:lnTo>
                <a:lnTo>
                  <a:pt x="14100" y="50416"/>
                </a:lnTo>
                <a:lnTo>
                  <a:pt x="6864" y="47173"/>
                </a:lnTo>
                <a:lnTo>
                  <a:pt x="0" y="43098"/>
                </a:lnTo>
                <a:close/>
              </a:path>
              <a:path w="100965" h="55244">
                <a:moveTo>
                  <a:pt x="100457" y="0"/>
                </a:moveTo>
                <a:lnTo>
                  <a:pt x="79079" y="33362"/>
                </a:lnTo>
                <a:lnTo>
                  <a:pt x="45244" y="52898"/>
                </a:lnTo>
                <a:lnTo>
                  <a:pt x="40061" y="54061"/>
                </a:lnTo>
                <a:lnTo>
                  <a:pt x="34773" y="54406"/>
                </a:lnTo>
                <a:lnTo>
                  <a:pt x="40134" y="54406"/>
                </a:lnTo>
                <a:lnTo>
                  <a:pt x="79306" y="33645"/>
                </a:lnTo>
                <a:lnTo>
                  <a:pt x="93588" y="14428"/>
                </a:lnTo>
                <a:lnTo>
                  <a:pt x="96263" y="9737"/>
                </a:lnTo>
                <a:lnTo>
                  <a:pt x="98551" y="5005"/>
                </a:lnTo>
                <a:lnTo>
                  <a:pt x="100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0105642" y="717665"/>
            <a:ext cx="23695" cy="528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0117495" y="723570"/>
            <a:ext cx="29265" cy="23489"/>
          </a:xfrm>
          <a:custGeom>
            <a:avLst/>
            <a:gdLst/>
            <a:ahLst/>
            <a:cxnLst/>
            <a:rect l="l" t="t" r="r" b="b"/>
            <a:pathLst>
              <a:path w="48259" h="38734">
                <a:moveTo>
                  <a:pt x="42341" y="0"/>
                </a:moveTo>
                <a:lnTo>
                  <a:pt x="3974" y="3901"/>
                </a:lnTo>
                <a:lnTo>
                  <a:pt x="0" y="16604"/>
                </a:lnTo>
                <a:lnTo>
                  <a:pt x="10938" y="19492"/>
                </a:lnTo>
                <a:lnTo>
                  <a:pt x="12560" y="27471"/>
                </a:lnTo>
                <a:lnTo>
                  <a:pt x="11953" y="32130"/>
                </a:lnTo>
                <a:lnTo>
                  <a:pt x="14257" y="33125"/>
                </a:lnTo>
                <a:lnTo>
                  <a:pt x="17157" y="34078"/>
                </a:lnTo>
                <a:lnTo>
                  <a:pt x="19035" y="38564"/>
                </a:lnTo>
                <a:lnTo>
                  <a:pt x="27934" y="38564"/>
                </a:lnTo>
                <a:lnTo>
                  <a:pt x="29597" y="37816"/>
                </a:lnTo>
                <a:lnTo>
                  <a:pt x="30811" y="34151"/>
                </a:lnTo>
                <a:lnTo>
                  <a:pt x="33335" y="33334"/>
                </a:lnTo>
                <a:lnTo>
                  <a:pt x="35607" y="33334"/>
                </a:lnTo>
                <a:lnTo>
                  <a:pt x="37167" y="29115"/>
                </a:lnTo>
                <a:lnTo>
                  <a:pt x="37167" y="22225"/>
                </a:lnTo>
                <a:lnTo>
                  <a:pt x="42361" y="18979"/>
                </a:lnTo>
                <a:lnTo>
                  <a:pt x="47842" y="16728"/>
                </a:lnTo>
                <a:lnTo>
                  <a:pt x="46172" y="9377"/>
                </a:lnTo>
                <a:lnTo>
                  <a:pt x="42341" y="0"/>
                </a:lnTo>
                <a:close/>
              </a:path>
            </a:pathLst>
          </a:custGeom>
          <a:solidFill>
            <a:srgbClr val="584644">
              <a:alpha val="5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0087591" y="684393"/>
            <a:ext cx="89642" cy="511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0119242" y="698680"/>
            <a:ext cx="25414" cy="4621"/>
          </a:xfrm>
          <a:custGeom>
            <a:avLst/>
            <a:gdLst/>
            <a:ahLst/>
            <a:cxnLst/>
            <a:rect l="l" t="t" r="r" b="b"/>
            <a:pathLst>
              <a:path w="41909" h="7619">
                <a:moveTo>
                  <a:pt x="11497" y="0"/>
                </a:moveTo>
                <a:lnTo>
                  <a:pt x="0" y="0"/>
                </a:lnTo>
                <a:lnTo>
                  <a:pt x="1120" y="3497"/>
                </a:lnTo>
                <a:lnTo>
                  <a:pt x="3978" y="3497"/>
                </a:lnTo>
                <a:lnTo>
                  <a:pt x="7067" y="7057"/>
                </a:lnTo>
                <a:lnTo>
                  <a:pt x="37747" y="7057"/>
                </a:lnTo>
                <a:lnTo>
                  <a:pt x="41120" y="3400"/>
                </a:lnTo>
                <a:lnTo>
                  <a:pt x="19257" y="3400"/>
                </a:lnTo>
                <a:lnTo>
                  <a:pt x="14271" y="3361"/>
                </a:lnTo>
                <a:lnTo>
                  <a:pt x="12606" y="3047"/>
                </a:lnTo>
                <a:lnTo>
                  <a:pt x="11497" y="0"/>
                </a:lnTo>
                <a:close/>
              </a:path>
              <a:path w="41909" h="7619">
                <a:moveTo>
                  <a:pt x="41600" y="2879"/>
                </a:moveTo>
                <a:lnTo>
                  <a:pt x="19257" y="3400"/>
                </a:lnTo>
                <a:lnTo>
                  <a:pt x="41120" y="3400"/>
                </a:lnTo>
                <a:lnTo>
                  <a:pt x="41600" y="2879"/>
                </a:lnTo>
                <a:close/>
              </a:path>
            </a:pathLst>
          </a:custGeom>
          <a:solidFill>
            <a:srgbClr val="1C1C1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0136887" y="694148"/>
            <a:ext cx="6546" cy="6931"/>
          </a:xfrm>
          <a:custGeom>
            <a:avLst/>
            <a:gdLst/>
            <a:ahLst/>
            <a:cxnLst/>
            <a:rect l="l" t="t" r="r" b="b"/>
            <a:pathLst>
              <a:path w="10794" h="11430">
                <a:moveTo>
                  <a:pt x="471" y="0"/>
                </a:moveTo>
                <a:lnTo>
                  <a:pt x="303" y="0"/>
                </a:lnTo>
                <a:lnTo>
                  <a:pt x="198" y="240"/>
                </a:lnTo>
                <a:lnTo>
                  <a:pt x="62" y="345"/>
                </a:lnTo>
                <a:lnTo>
                  <a:pt x="9781" y="10868"/>
                </a:lnTo>
                <a:lnTo>
                  <a:pt x="9884" y="11036"/>
                </a:lnTo>
                <a:lnTo>
                  <a:pt x="10052" y="11036"/>
                </a:lnTo>
                <a:lnTo>
                  <a:pt x="10188" y="10868"/>
                </a:lnTo>
                <a:lnTo>
                  <a:pt x="10366" y="10764"/>
                </a:lnTo>
                <a:lnTo>
                  <a:pt x="10397" y="10554"/>
                </a:lnTo>
                <a:lnTo>
                  <a:pt x="534" y="146"/>
                </a:lnTo>
                <a:lnTo>
                  <a:pt x="471" y="0"/>
                </a:lnTo>
                <a:close/>
              </a:path>
            </a:pathLst>
          </a:custGeom>
          <a:solidFill>
            <a:srgbClr val="13121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0136617" y="688854"/>
            <a:ext cx="770" cy="12707"/>
          </a:xfrm>
          <a:custGeom>
            <a:avLst/>
            <a:gdLst/>
            <a:ahLst/>
            <a:cxnLst/>
            <a:rect l="l" t="t" r="r" b="b"/>
            <a:pathLst>
              <a:path w="1269" h="20955">
                <a:moveTo>
                  <a:pt x="670" y="0"/>
                </a:moveTo>
                <a:lnTo>
                  <a:pt x="209" y="0"/>
                </a:lnTo>
                <a:lnTo>
                  <a:pt x="0" y="104"/>
                </a:lnTo>
                <a:lnTo>
                  <a:pt x="0" y="20418"/>
                </a:lnTo>
                <a:lnTo>
                  <a:pt x="209" y="20522"/>
                </a:lnTo>
                <a:lnTo>
                  <a:pt x="670" y="20522"/>
                </a:lnTo>
                <a:lnTo>
                  <a:pt x="879" y="20418"/>
                </a:lnTo>
                <a:lnTo>
                  <a:pt x="879" y="104"/>
                </a:lnTo>
                <a:lnTo>
                  <a:pt x="670" y="0"/>
                </a:lnTo>
                <a:close/>
              </a:path>
            </a:pathLst>
          </a:custGeom>
          <a:solidFill>
            <a:srgbClr val="13121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0131631" y="688854"/>
            <a:ext cx="770" cy="12707"/>
          </a:xfrm>
          <a:custGeom>
            <a:avLst/>
            <a:gdLst/>
            <a:ahLst/>
            <a:cxnLst/>
            <a:rect l="l" t="t" r="r" b="b"/>
            <a:pathLst>
              <a:path w="1269" h="20955">
                <a:moveTo>
                  <a:pt x="649" y="0"/>
                </a:moveTo>
                <a:lnTo>
                  <a:pt x="198" y="0"/>
                </a:lnTo>
                <a:lnTo>
                  <a:pt x="0" y="104"/>
                </a:lnTo>
                <a:lnTo>
                  <a:pt x="0" y="20418"/>
                </a:lnTo>
                <a:lnTo>
                  <a:pt x="198" y="20522"/>
                </a:lnTo>
                <a:lnTo>
                  <a:pt x="649" y="20522"/>
                </a:lnTo>
                <a:lnTo>
                  <a:pt x="848" y="20418"/>
                </a:lnTo>
                <a:lnTo>
                  <a:pt x="848" y="104"/>
                </a:lnTo>
                <a:lnTo>
                  <a:pt x="649" y="0"/>
                </a:lnTo>
                <a:close/>
              </a:path>
            </a:pathLst>
          </a:custGeom>
          <a:solidFill>
            <a:srgbClr val="13121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0119879" y="690954"/>
            <a:ext cx="10012" cy="8471"/>
          </a:xfrm>
          <a:custGeom>
            <a:avLst/>
            <a:gdLst/>
            <a:ahLst/>
            <a:cxnLst/>
            <a:rect l="l" t="t" r="r" b="b"/>
            <a:pathLst>
              <a:path w="16509" h="13969">
                <a:moveTo>
                  <a:pt x="15737" y="0"/>
                </a:moveTo>
                <a:lnTo>
                  <a:pt x="15507" y="0"/>
                </a:lnTo>
                <a:lnTo>
                  <a:pt x="146" y="13120"/>
                </a:lnTo>
                <a:lnTo>
                  <a:pt x="0" y="13182"/>
                </a:lnTo>
                <a:lnTo>
                  <a:pt x="0" y="13423"/>
                </a:lnTo>
                <a:lnTo>
                  <a:pt x="209" y="13664"/>
                </a:lnTo>
                <a:lnTo>
                  <a:pt x="376" y="13664"/>
                </a:lnTo>
                <a:lnTo>
                  <a:pt x="15811" y="575"/>
                </a:lnTo>
                <a:lnTo>
                  <a:pt x="15947" y="408"/>
                </a:lnTo>
                <a:lnTo>
                  <a:pt x="15947" y="272"/>
                </a:lnTo>
                <a:lnTo>
                  <a:pt x="15811" y="167"/>
                </a:lnTo>
                <a:lnTo>
                  <a:pt x="15737" y="0"/>
                </a:lnTo>
                <a:close/>
              </a:path>
            </a:pathLst>
          </a:custGeom>
          <a:solidFill>
            <a:srgbClr val="13121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0128005" y="696853"/>
            <a:ext cx="770" cy="5006"/>
          </a:xfrm>
          <a:custGeom>
            <a:avLst/>
            <a:gdLst/>
            <a:ahLst/>
            <a:cxnLst/>
            <a:rect l="l" t="t" r="r" b="b"/>
            <a:pathLst>
              <a:path w="1269" h="8255">
                <a:moveTo>
                  <a:pt x="701" y="0"/>
                </a:moveTo>
                <a:lnTo>
                  <a:pt x="167" y="0"/>
                </a:lnTo>
                <a:lnTo>
                  <a:pt x="0" y="94"/>
                </a:lnTo>
                <a:lnTo>
                  <a:pt x="0" y="7737"/>
                </a:lnTo>
                <a:lnTo>
                  <a:pt x="167" y="7769"/>
                </a:lnTo>
                <a:lnTo>
                  <a:pt x="701" y="7769"/>
                </a:lnTo>
                <a:lnTo>
                  <a:pt x="984" y="7737"/>
                </a:lnTo>
                <a:lnTo>
                  <a:pt x="897" y="94"/>
                </a:lnTo>
                <a:lnTo>
                  <a:pt x="701" y="0"/>
                </a:lnTo>
                <a:close/>
              </a:path>
            </a:pathLst>
          </a:custGeom>
          <a:solidFill>
            <a:srgbClr val="13121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0138533" y="697061"/>
            <a:ext cx="770" cy="5006"/>
          </a:xfrm>
          <a:custGeom>
            <a:avLst/>
            <a:gdLst/>
            <a:ahLst/>
            <a:cxnLst/>
            <a:rect l="l" t="t" r="r" b="b"/>
            <a:pathLst>
              <a:path w="1269" h="8255">
                <a:moveTo>
                  <a:pt x="816" y="0"/>
                </a:moveTo>
                <a:lnTo>
                  <a:pt x="230" y="0"/>
                </a:lnTo>
                <a:lnTo>
                  <a:pt x="0" y="94"/>
                </a:lnTo>
                <a:lnTo>
                  <a:pt x="0" y="7737"/>
                </a:lnTo>
                <a:lnTo>
                  <a:pt x="230" y="7811"/>
                </a:lnTo>
                <a:lnTo>
                  <a:pt x="816" y="7811"/>
                </a:lnTo>
                <a:lnTo>
                  <a:pt x="1015" y="7737"/>
                </a:lnTo>
                <a:lnTo>
                  <a:pt x="954" y="94"/>
                </a:lnTo>
                <a:lnTo>
                  <a:pt x="816" y="0"/>
                </a:lnTo>
                <a:close/>
              </a:path>
            </a:pathLst>
          </a:custGeom>
          <a:solidFill>
            <a:srgbClr val="13121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0125464" y="695460"/>
            <a:ext cx="16820" cy="32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0136927" y="689289"/>
            <a:ext cx="1925" cy="115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0" y="1748"/>
                </a:lnTo>
                <a:lnTo>
                  <a:pt x="3088" y="1748"/>
                </a:lnTo>
                <a:lnTo>
                  <a:pt x="0" y="0"/>
                </a:lnTo>
                <a:close/>
              </a:path>
            </a:pathLst>
          </a:custGeom>
          <a:solidFill>
            <a:srgbClr val="13121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0131631" y="689289"/>
            <a:ext cx="1925" cy="115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0" y="1748"/>
                </a:lnTo>
                <a:lnTo>
                  <a:pt x="3057" y="1748"/>
                </a:lnTo>
                <a:lnTo>
                  <a:pt x="0" y="0"/>
                </a:lnTo>
                <a:close/>
              </a:path>
            </a:pathLst>
          </a:custGeom>
          <a:solidFill>
            <a:srgbClr val="13121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0121984" y="719042"/>
            <a:ext cx="21949" cy="4236"/>
          </a:xfrm>
          <a:custGeom>
            <a:avLst/>
            <a:gdLst/>
            <a:ahLst/>
            <a:cxnLst/>
            <a:rect l="l" t="t" r="r" b="b"/>
            <a:pathLst>
              <a:path w="36194" h="6984">
                <a:moveTo>
                  <a:pt x="5444" y="544"/>
                </a:moveTo>
                <a:lnTo>
                  <a:pt x="0" y="544"/>
                </a:lnTo>
                <a:lnTo>
                  <a:pt x="2471" y="4209"/>
                </a:lnTo>
                <a:lnTo>
                  <a:pt x="6146" y="6544"/>
                </a:lnTo>
                <a:lnTo>
                  <a:pt x="29737" y="6544"/>
                </a:lnTo>
                <a:lnTo>
                  <a:pt x="34564" y="3486"/>
                </a:lnTo>
                <a:lnTo>
                  <a:pt x="30962" y="3486"/>
                </a:lnTo>
                <a:lnTo>
                  <a:pt x="7381" y="3005"/>
                </a:lnTo>
                <a:lnTo>
                  <a:pt x="5444" y="544"/>
                </a:lnTo>
                <a:close/>
              </a:path>
              <a:path w="36194" h="6984">
                <a:moveTo>
                  <a:pt x="35642" y="0"/>
                </a:moveTo>
                <a:lnTo>
                  <a:pt x="30962" y="544"/>
                </a:lnTo>
                <a:lnTo>
                  <a:pt x="30962" y="3486"/>
                </a:lnTo>
                <a:lnTo>
                  <a:pt x="34564" y="3486"/>
                </a:lnTo>
                <a:lnTo>
                  <a:pt x="35642" y="0"/>
                </a:lnTo>
                <a:close/>
              </a:path>
            </a:pathLst>
          </a:custGeom>
          <a:solidFill>
            <a:srgbClr val="1C1C1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0127306" y="720287"/>
            <a:ext cx="3081" cy="269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4607" y="3905"/>
                </a:moveTo>
                <a:lnTo>
                  <a:pt x="0" y="3905"/>
                </a:lnTo>
                <a:lnTo>
                  <a:pt x="0" y="0"/>
                </a:lnTo>
                <a:lnTo>
                  <a:pt x="4607" y="0"/>
                </a:lnTo>
                <a:lnTo>
                  <a:pt x="4607" y="3905"/>
                </a:lnTo>
                <a:close/>
              </a:path>
            </a:pathLst>
          </a:custGeom>
          <a:solidFill>
            <a:srgbClr val="1C1C1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0132182" y="720287"/>
            <a:ext cx="3081" cy="269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4565" y="3905"/>
                </a:moveTo>
                <a:lnTo>
                  <a:pt x="0" y="3905"/>
                </a:lnTo>
                <a:lnTo>
                  <a:pt x="0" y="0"/>
                </a:lnTo>
                <a:lnTo>
                  <a:pt x="4565" y="0"/>
                </a:lnTo>
                <a:lnTo>
                  <a:pt x="4565" y="3905"/>
                </a:lnTo>
                <a:close/>
              </a:path>
            </a:pathLst>
          </a:custGeom>
          <a:solidFill>
            <a:srgbClr val="1C1C1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0137040" y="720287"/>
            <a:ext cx="3081" cy="269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4492" y="3905"/>
                </a:moveTo>
                <a:lnTo>
                  <a:pt x="0" y="3905"/>
                </a:lnTo>
                <a:lnTo>
                  <a:pt x="0" y="0"/>
                </a:lnTo>
                <a:lnTo>
                  <a:pt x="4492" y="0"/>
                </a:lnTo>
                <a:lnTo>
                  <a:pt x="4492" y="3905"/>
                </a:lnTo>
                <a:close/>
              </a:path>
            </a:pathLst>
          </a:custGeom>
          <a:solidFill>
            <a:srgbClr val="1C1C1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0128496" y="712242"/>
            <a:ext cx="770" cy="9627"/>
          </a:xfrm>
          <a:custGeom>
            <a:avLst/>
            <a:gdLst/>
            <a:ahLst/>
            <a:cxnLst/>
            <a:rect l="l" t="t" r="r" b="b"/>
            <a:pathLst>
              <a:path w="1269" h="15875">
                <a:moveTo>
                  <a:pt x="921" y="0"/>
                </a:moveTo>
                <a:lnTo>
                  <a:pt x="230" y="0"/>
                </a:lnTo>
                <a:lnTo>
                  <a:pt x="0" y="251"/>
                </a:lnTo>
                <a:lnTo>
                  <a:pt x="0" y="15392"/>
                </a:lnTo>
                <a:lnTo>
                  <a:pt x="230" y="15664"/>
                </a:lnTo>
                <a:lnTo>
                  <a:pt x="921" y="15664"/>
                </a:lnTo>
                <a:lnTo>
                  <a:pt x="1225" y="15392"/>
                </a:lnTo>
                <a:lnTo>
                  <a:pt x="1225" y="251"/>
                </a:lnTo>
                <a:lnTo>
                  <a:pt x="921" y="0"/>
                </a:lnTo>
                <a:close/>
              </a:path>
            </a:pathLst>
          </a:custGeom>
          <a:solidFill>
            <a:srgbClr val="1C1C1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0133195" y="712242"/>
            <a:ext cx="770" cy="9627"/>
          </a:xfrm>
          <a:custGeom>
            <a:avLst/>
            <a:gdLst/>
            <a:ahLst/>
            <a:cxnLst/>
            <a:rect l="l" t="t" r="r" b="b"/>
            <a:pathLst>
              <a:path w="1269" h="15875">
                <a:moveTo>
                  <a:pt x="921" y="0"/>
                </a:moveTo>
                <a:lnTo>
                  <a:pt x="230" y="0"/>
                </a:lnTo>
                <a:lnTo>
                  <a:pt x="0" y="251"/>
                </a:lnTo>
                <a:lnTo>
                  <a:pt x="0" y="15392"/>
                </a:lnTo>
                <a:lnTo>
                  <a:pt x="230" y="15664"/>
                </a:lnTo>
                <a:lnTo>
                  <a:pt x="921" y="15664"/>
                </a:lnTo>
                <a:lnTo>
                  <a:pt x="1225" y="15392"/>
                </a:lnTo>
                <a:lnTo>
                  <a:pt x="1225" y="251"/>
                </a:lnTo>
                <a:lnTo>
                  <a:pt x="921" y="0"/>
                </a:lnTo>
                <a:close/>
              </a:path>
            </a:pathLst>
          </a:custGeom>
          <a:solidFill>
            <a:srgbClr val="1C1C1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0137914" y="712242"/>
            <a:ext cx="770" cy="9627"/>
          </a:xfrm>
          <a:custGeom>
            <a:avLst/>
            <a:gdLst/>
            <a:ahLst/>
            <a:cxnLst/>
            <a:rect l="l" t="t" r="r" b="b"/>
            <a:pathLst>
              <a:path w="1269" h="15875">
                <a:moveTo>
                  <a:pt x="952" y="0"/>
                </a:moveTo>
                <a:lnTo>
                  <a:pt x="272" y="0"/>
                </a:lnTo>
                <a:lnTo>
                  <a:pt x="0" y="251"/>
                </a:lnTo>
                <a:lnTo>
                  <a:pt x="0" y="15392"/>
                </a:lnTo>
                <a:lnTo>
                  <a:pt x="272" y="15664"/>
                </a:lnTo>
                <a:lnTo>
                  <a:pt x="952" y="15664"/>
                </a:lnTo>
                <a:lnTo>
                  <a:pt x="1193" y="15392"/>
                </a:lnTo>
                <a:lnTo>
                  <a:pt x="1193" y="251"/>
                </a:lnTo>
                <a:lnTo>
                  <a:pt x="952" y="0"/>
                </a:lnTo>
                <a:close/>
              </a:path>
            </a:pathLst>
          </a:custGeom>
          <a:solidFill>
            <a:srgbClr val="1C1C1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0126724" y="714401"/>
            <a:ext cx="13682" cy="322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077177" y="642968"/>
            <a:ext cx="111142" cy="5124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128742" y="654928"/>
            <a:ext cx="7701" cy="18868"/>
          </a:xfrm>
          <a:custGeom>
            <a:avLst/>
            <a:gdLst/>
            <a:ahLst/>
            <a:cxnLst/>
            <a:rect l="l" t="t" r="r" b="b"/>
            <a:pathLst>
              <a:path w="12700" h="31115">
                <a:moveTo>
                  <a:pt x="11765" y="26616"/>
                </a:moveTo>
                <a:lnTo>
                  <a:pt x="7340" y="26616"/>
                </a:lnTo>
                <a:lnTo>
                  <a:pt x="5474" y="26869"/>
                </a:lnTo>
                <a:lnTo>
                  <a:pt x="12680" y="30899"/>
                </a:lnTo>
                <a:lnTo>
                  <a:pt x="11765" y="26616"/>
                </a:lnTo>
                <a:close/>
              </a:path>
              <a:path w="12700" h="31115">
                <a:moveTo>
                  <a:pt x="6083" y="0"/>
                </a:moveTo>
                <a:lnTo>
                  <a:pt x="1223" y="22236"/>
                </a:lnTo>
                <a:lnTo>
                  <a:pt x="0" y="27611"/>
                </a:lnTo>
                <a:lnTo>
                  <a:pt x="5474" y="26869"/>
                </a:lnTo>
                <a:lnTo>
                  <a:pt x="5340" y="26794"/>
                </a:lnTo>
                <a:lnTo>
                  <a:pt x="7340" y="26616"/>
                </a:lnTo>
                <a:lnTo>
                  <a:pt x="11765" y="26616"/>
                </a:lnTo>
                <a:lnTo>
                  <a:pt x="6083" y="0"/>
                </a:lnTo>
                <a:close/>
              </a:path>
              <a:path w="12700" h="31115">
                <a:moveTo>
                  <a:pt x="7340" y="26616"/>
                </a:moveTo>
                <a:lnTo>
                  <a:pt x="5340" y="26794"/>
                </a:lnTo>
                <a:lnTo>
                  <a:pt x="5474" y="26869"/>
                </a:lnTo>
                <a:lnTo>
                  <a:pt x="7340" y="26616"/>
                </a:lnTo>
                <a:close/>
              </a:path>
            </a:pathLst>
          </a:custGeom>
          <a:solidFill>
            <a:srgbClr val="5C5D61">
              <a:alpha val="3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121465" y="650493"/>
            <a:ext cx="26992" cy="287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0072117" y="587443"/>
            <a:ext cx="121259" cy="15271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005763" y="545650"/>
            <a:ext cx="32344" cy="405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0075152" y="590940"/>
            <a:ext cx="115390" cy="528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0148792" y="577085"/>
            <a:ext cx="12420" cy="172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0074875" y="590443"/>
            <a:ext cx="115519" cy="18868"/>
          </a:xfrm>
          <a:custGeom>
            <a:avLst/>
            <a:gdLst/>
            <a:ahLst/>
            <a:cxnLst/>
            <a:rect l="l" t="t" r="r" b="b"/>
            <a:pathLst>
              <a:path w="190500" h="31115">
                <a:moveTo>
                  <a:pt x="187690" y="0"/>
                </a:moveTo>
                <a:lnTo>
                  <a:pt x="182591" y="0"/>
                </a:lnTo>
                <a:lnTo>
                  <a:pt x="190339" y="816"/>
                </a:lnTo>
                <a:lnTo>
                  <a:pt x="185177" y="816"/>
                </a:lnTo>
                <a:lnTo>
                  <a:pt x="158519" y="18363"/>
                </a:lnTo>
                <a:lnTo>
                  <a:pt x="128937" y="18580"/>
                </a:lnTo>
                <a:lnTo>
                  <a:pt x="104944" y="11415"/>
                </a:lnTo>
                <a:lnTo>
                  <a:pt x="95054" y="6816"/>
                </a:lnTo>
                <a:lnTo>
                  <a:pt x="59829" y="25493"/>
                </a:lnTo>
                <a:lnTo>
                  <a:pt x="38718" y="31094"/>
                </a:lnTo>
                <a:lnTo>
                  <a:pt x="23289" y="23056"/>
                </a:lnTo>
                <a:lnTo>
                  <a:pt x="5109" y="816"/>
                </a:lnTo>
                <a:lnTo>
                  <a:pt x="0" y="816"/>
                </a:lnTo>
              </a:path>
            </a:pathLst>
          </a:custGeom>
          <a:ln w="9894">
            <a:solidFill>
              <a:srgbClr val="A7782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0075115" y="589906"/>
            <a:ext cx="115134" cy="145554"/>
          </a:xfrm>
          <a:custGeom>
            <a:avLst/>
            <a:gdLst/>
            <a:ahLst/>
            <a:cxnLst/>
            <a:rect l="l" t="t" r="r" b="b"/>
            <a:pathLst>
              <a:path w="189865" h="240030">
                <a:moveTo>
                  <a:pt x="96360" y="238715"/>
                </a:moveTo>
                <a:lnTo>
                  <a:pt x="137700" y="203501"/>
                </a:lnTo>
                <a:lnTo>
                  <a:pt x="164692" y="165722"/>
                </a:lnTo>
                <a:lnTo>
                  <a:pt x="180331" y="125930"/>
                </a:lnTo>
                <a:lnTo>
                  <a:pt x="187611" y="84678"/>
                </a:lnTo>
                <a:lnTo>
                  <a:pt x="189526" y="42517"/>
                </a:lnTo>
                <a:lnTo>
                  <a:pt x="189069" y="0"/>
                </a:lnTo>
                <a:lnTo>
                  <a:pt x="183959" y="0"/>
                </a:lnTo>
                <a:lnTo>
                  <a:pt x="163112" y="15814"/>
                </a:lnTo>
                <a:lnTo>
                  <a:pt x="139322" y="19136"/>
                </a:lnTo>
                <a:lnTo>
                  <a:pt x="100464" y="9036"/>
                </a:lnTo>
                <a:lnTo>
                  <a:pt x="94758" y="6261"/>
                </a:lnTo>
                <a:lnTo>
                  <a:pt x="94119" y="6607"/>
                </a:lnTo>
                <a:lnTo>
                  <a:pt x="92182" y="7497"/>
                </a:lnTo>
                <a:lnTo>
                  <a:pt x="77048" y="13729"/>
                </a:lnTo>
                <a:lnTo>
                  <a:pt x="53887" y="18865"/>
                </a:lnTo>
                <a:lnTo>
                  <a:pt x="28218" y="16443"/>
                </a:lnTo>
                <a:lnTo>
                  <a:pt x="5556" y="0"/>
                </a:lnTo>
                <a:lnTo>
                  <a:pt x="457" y="0"/>
                </a:lnTo>
                <a:lnTo>
                  <a:pt x="0" y="42517"/>
                </a:lnTo>
                <a:lnTo>
                  <a:pt x="1910" y="84677"/>
                </a:lnTo>
                <a:lnTo>
                  <a:pt x="9182" y="125926"/>
                </a:lnTo>
                <a:lnTo>
                  <a:pt x="24808" y="165713"/>
                </a:lnTo>
                <a:lnTo>
                  <a:pt x="51780" y="203482"/>
                </a:lnTo>
                <a:lnTo>
                  <a:pt x="93093" y="238683"/>
                </a:lnTo>
                <a:lnTo>
                  <a:pt x="94800" y="239877"/>
                </a:lnTo>
                <a:lnTo>
                  <a:pt x="95648" y="239196"/>
                </a:lnTo>
                <a:lnTo>
                  <a:pt x="96360" y="238715"/>
                </a:lnTo>
                <a:close/>
              </a:path>
            </a:pathLst>
          </a:custGeom>
          <a:ln w="9894">
            <a:solidFill>
              <a:srgbClr val="EEE31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0075640" y="642752"/>
            <a:ext cx="113979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722" y="0"/>
                </a:lnTo>
              </a:path>
            </a:pathLst>
          </a:custGeom>
          <a:ln w="5486">
            <a:solidFill>
              <a:srgbClr val="EEE31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0087470" y="684790"/>
            <a:ext cx="91260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131" y="0"/>
                </a:lnTo>
              </a:path>
            </a:pathLst>
          </a:custGeom>
          <a:ln w="5518">
            <a:solidFill>
              <a:srgbClr val="EEE31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0072985" y="586623"/>
            <a:ext cx="59685" cy="151330"/>
          </a:xfrm>
          <a:custGeom>
            <a:avLst/>
            <a:gdLst/>
            <a:ahLst/>
            <a:cxnLst/>
            <a:rect l="l" t="t" r="r" b="b"/>
            <a:pathLst>
              <a:path w="98425" h="249555">
                <a:moveTo>
                  <a:pt x="775" y="62"/>
                </a:moveTo>
                <a:lnTo>
                  <a:pt x="297" y="17829"/>
                </a:lnTo>
                <a:lnTo>
                  <a:pt x="3" y="35517"/>
                </a:lnTo>
                <a:lnTo>
                  <a:pt x="0" y="53300"/>
                </a:lnTo>
                <a:lnTo>
                  <a:pt x="399" y="71013"/>
                </a:lnTo>
                <a:lnTo>
                  <a:pt x="6933" y="123830"/>
                </a:lnTo>
                <a:lnTo>
                  <a:pt x="21557" y="165629"/>
                </a:lnTo>
                <a:lnTo>
                  <a:pt x="45497" y="202779"/>
                </a:lnTo>
                <a:lnTo>
                  <a:pt x="76909" y="233772"/>
                </a:lnTo>
                <a:lnTo>
                  <a:pt x="98312" y="249468"/>
                </a:lnTo>
                <a:lnTo>
                  <a:pt x="91049" y="244395"/>
                </a:lnTo>
                <a:lnTo>
                  <a:pt x="83954" y="239122"/>
                </a:lnTo>
                <a:lnTo>
                  <a:pt x="51452" y="209316"/>
                </a:lnTo>
                <a:lnTo>
                  <a:pt x="25947" y="173272"/>
                </a:lnTo>
                <a:lnTo>
                  <a:pt x="7294" y="123732"/>
                </a:lnTo>
                <a:lnTo>
                  <a:pt x="702" y="71013"/>
                </a:lnTo>
                <a:lnTo>
                  <a:pt x="261" y="53300"/>
                </a:lnTo>
                <a:lnTo>
                  <a:pt x="291" y="26677"/>
                </a:lnTo>
                <a:lnTo>
                  <a:pt x="423" y="17801"/>
                </a:lnTo>
                <a:lnTo>
                  <a:pt x="775" y="62"/>
                </a:lnTo>
                <a:close/>
              </a:path>
              <a:path w="98425" h="249555">
                <a:moveTo>
                  <a:pt x="3938" y="1539"/>
                </a:moveTo>
                <a:lnTo>
                  <a:pt x="3793" y="1539"/>
                </a:lnTo>
                <a:lnTo>
                  <a:pt x="3938" y="1602"/>
                </a:lnTo>
                <a:lnTo>
                  <a:pt x="4346" y="1602"/>
                </a:lnTo>
                <a:lnTo>
                  <a:pt x="3938" y="1539"/>
                </a:lnTo>
                <a:close/>
              </a:path>
              <a:path w="98425" h="249555">
                <a:moveTo>
                  <a:pt x="3697" y="1497"/>
                </a:moveTo>
                <a:close/>
              </a:path>
              <a:path w="98425" h="249555">
                <a:moveTo>
                  <a:pt x="2618" y="161"/>
                </a:moveTo>
                <a:lnTo>
                  <a:pt x="2985" y="272"/>
                </a:lnTo>
                <a:lnTo>
                  <a:pt x="3351" y="471"/>
                </a:lnTo>
                <a:lnTo>
                  <a:pt x="3603" y="649"/>
                </a:lnTo>
                <a:lnTo>
                  <a:pt x="3425" y="471"/>
                </a:lnTo>
                <a:lnTo>
                  <a:pt x="2985" y="230"/>
                </a:lnTo>
                <a:lnTo>
                  <a:pt x="2618" y="161"/>
                </a:lnTo>
                <a:close/>
              </a:path>
              <a:path w="98425" h="249555">
                <a:moveTo>
                  <a:pt x="2535" y="136"/>
                </a:moveTo>
                <a:close/>
              </a:path>
              <a:path w="98425" h="249555">
                <a:moveTo>
                  <a:pt x="2095" y="62"/>
                </a:moveTo>
                <a:lnTo>
                  <a:pt x="1655" y="62"/>
                </a:lnTo>
                <a:lnTo>
                  <a:pt x="2095" y="136"/>
                </a:lnTo>
                <a:lnTo>
                  <a:pt x="2484" y="136"/>
                </a:lnTo>
                <a:lnTo>
                  <a:pt x="2095" y="62"/>
                </a:lnTo>
                <a:close/>
              </a:path>
              <a:path w="98425" h="249555">
                <a:moveTo>
                  <a:pt x="1184" y="0"/>
                </a:moveTo>
                <a:lnTo>
                  <a:pt x="775" y="0"/>
                </a:lnTo>
                <a:lnTo>
                  <a:pt x="1655" y="62"/>
                </a:lnTo>
                <a:lnTo>
                  <a:pt x="1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0078751" y="587446"/>
            <a:ext cx="53909" cy="12322"/>
          </a:xfrm>
          <a:custGeom>
            <a:avLst/>
            <a:gdLst/>
            <a:ahLst/>
            <a:cxnLst/>
            <a:rect l="l" t="t" r="r" b="b"/>
            <a:pathLst>
              <a:path w="88900" h="20319">
                <a:moveTo>
                  <a:pt x="13394" y="12711"/>
                </a:moveTo>
                <a:lnTo>
                  <a:pt x="14983" y="13706"/>
                </a:lnTo>
                <a:lnTo>
                  <a:pt x="26062" y="18816"/>
                </a:lnTo>
                <a:lnTo>
                  <a:pt x="34260" y="20187"/>
                </a:lnTo>
                <a:lnTo>
                  <a:pt x="50459" y="19947"/>
                </a:lnTo>
                <a:lnTo>
                  <a:pt x="51004" y="19842"/>
                </a:lnTo>
                <a:lnTo>
                  <a:pt x="34292" y="19842"/>
                </a:lnTo>
                <a:lnTo>
                  <a:pt x="26135" y="18502"/>
                </a:lnTo>
                <a:lnTo>
                  <a:pt x="13394" y="12711"/>
                </a:lnTo>
                <a:close/>
              </a:path>
              <a:path w="88900" h="20319">
                <a:moveTo>
                  <a:pt x="88625" y="6481"/>
                </a:moveTo>
                <a:lnTo>
                  <a:pt x="85023" y="8408"/>
                </a:lnTo>
                <a:lnTo>
                  <a:pt x="81390" y="10041"/>
                </a:lnTo>
                <a:lnTo>
                  <a:pt x="77578" y="11580"/>
                </a:lnTo>
                <a:lnTo>
                  <a:pt x="73851" y="13235"/>
                </a:lnTo>
                <a:lnTo>
                  <a:pt x="34292" y="19842"/>
                </a:lnTo>
                <a:lnTo>
                  <a:pt x="51004" y="19842"/>
                </a:lnTo>
                <a:lnTo>
                  <a:pt x="58479" y="18407"/>
                </a:lnTo>
                <a:lnTo>
                  <a:pt x="74008" y="13612"/>
                </a:lnTo>
                <a:lnTo>
                  <a:pt x="81526" y="10460"/>
                </a:lnTo>
                <a:lnTo>
                  <a:pt x="88625" y="6481"/>
                </a:lnTo>
                <a:close/>
              </a:path>
              <a:path w="88900" h="20319">
                <a:moveTo>
                  <a:pt x="2662" y="3454"/>
                </a:moveTo>
                <a:lnTo>
                  <a:pt x="4994" y="6481"/>
                </a:lnTo>
                <a:lnTo>
                  <a:pt x="11423" y="11821"/>
                </a:lnTo>
                <a:lnTo>
                  <a:pt x="13394" y="12711"/>
                </a:lnTo>
                <a:lnTo>
                  <a:pt x="11486" y="11517"/>
                </a:lnTo>
                <a:lnTo>
                  <a:pt x="5266" y="6313"/>
                </a:lnTo>
                <a:lnTo>
                  <a:pt x="2662" y="3454"/>
                </a:lnTo>
                <a:close/>
              </a:path>
              <a:path w="88900" h="20319">
                <a:moveTo>
                  <a:pt x="0" y="0"/>
                </a:moveTo>
                <a:lnTo>
                  <a:pt x="2481" y="3256"/>
                </a:lnTo>
                <a:lnTo>
                  <a:pt x="2662" y="34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0224791" y="545648"/>
            <a:ext cx="32339" cy="4051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0132599" y="587449"/>
            <a:ext cx="54679" cy="12707"/>
          </a:xfrm>
          <a:custGeom>
            <a:avLst/>
            <a:gdLst/>
            <a:ahLst/>
            <a:cxnLst/>
            <a:rect l="l" t="t" r="r" b="b"/>
            <a:pathLst>
              <a:path w="90169" h="20955">
                <a:moveTo>
                  <a:pt x="0" y="6481"/>
                </a:moveTo>
                <a:lnTo>
                  <a:pt x="38532" y="20083"/>
                </a:lnTo>
                <a:lnTo>
                  <a:pt x="46752" y="20177"/>
                </a:lnTo>
                <a:lnTo>
                  <a:pt x="54982" y="20355"/>
                </a:lnTo>
                <a:lnTo>
                  <a:pt x="57072" y="19947"/>
                </a:lnTo>
                <a:lnTo>
                  <a:pt x="54909" y="19947"/>
                </a:lnTo>
                <a:lnTo>
                  <a:pt x="38595" y="19706"/>
                </a:lnTo>
                <a:lnTo>
                  <a:pt x="3601" y="8397"/>
                </a:lnTo>
                <a:lnTo>
                  <a:pt x="0" y="6481"/>
                </a:lnTo>
                <a:close/>
              </a:path>
              <a:path w="90169" h="20955">
                <a:moveTo>
                  <a:pt x="75953" y="12416"/>
                </a:moveTo>
                <a:lnTo>
                  <a:pt x="63170" y="18439"/>
                </a:lnTo>
                <a:lnTo>
                  <a:pt x="54909" y="19947"/>
                </a:lnTo>
                <a:lnTo>
                  <a:pt x="57072" y="19947"/>
                </a:lnTo>
                <a:lnTo>
                  <a:pt x="63233" y="18742"/>
                </a:lnTo>
                <a:lnTo>
                  <a:pt x="70709" y="15277"/>
                </a:lnTo>
                <a:lnTo>
                  <a:pt x="74374" y="13434"/>
                </a:lnTo>
                <a:lnTo>
                  <a:pt x="75953" y="12416"/>
                </a:lnTo>
                <a:close/>
              </a:path>
              <a:path w="90169" h="20955">
                <a:moveTo>
                  <a:pt x="86420" y="3952"/>
                </a:moveTo>
                <a:lnTo>
                  <a:pt x="84311" y="6031"/>
                </a:lnTo>
                <a:lnTo>
                  <a:pt x="81076" y="8638"/>
                </a:lnTo>
                <a:lnTo>
                  <a:pt x="77882" y="11172"/>
                </a:lnTo>
                <a:lnTo>
                  <a:pt x="75953" y="12416"/>
                </a:lnTo>
                <a:lnTo>
                  <a:pt x="77945" y="11486"/>
                </a:lnTo>
                <a:lnTo>
                  <a:pt x="84468" y="6209"/>
                </a:lnTo>
                <a:lnTo>
                  <a:pt x="86420" y="3952"/>
                </a:lnTo>
                <a:close/>
              </a:path>
              <a:path w="90169" h="20955">
                <a:moveTo>
                  <a:pt x="89840" y="0"/>
                </a:moveTo>
                <a:lnTo>
                  <a:pt x="86420" y="3952"/>
                </a:lnTo>
                <a:lnTo>
                  <a:pt x="87191" y="3193"/>
                </a:lnTo>
                <a:lnTo>
                  <a:pt x="89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0132574" y="588803"/>
            <a:ext cx="59685" cy="149404"/>
          </a:xfrm>
          <a:custGeom>
            <a:avLst/>
            <a:gdLst/>
            <a:ahLst/>
            <a:cxnLst/>
            <a:rect l="l" t="t" r="r" b="b"/>
            <a:pathLst>
              <a:path w="98425" h="246380">
                <a:moveTo>
                  <a:pt x="96007" y="0"/>
                </a:moveTo>
                <a:lnTo>
                  <a:pt x="97159" y="345"/>
                </a:lnTo>
                <a:lnTo>
                  <a:pt x="97403" y="9098"/>
                </a:lnTo>
                <a:lnTo>
                  <a:pt x="97584" y="17829"/>
                </a:lnTo>
                <a:lnTo>
                  <a:pt x="97689" y="44108"/>
                </a:lnTo>
                <a:lnTo>
                  <a:pt x="97538" y="52860"/>
                </a:lnTo>
                <a:lnTo>
                  <a:pt x="93277" y="105200"/>
                </a:lnTo>
                <a:lnTo>
                  <a:pt x="79088" y="155447"/>
                </a:lnTo>
                <a:lnTo>
                  <a:pt x="52134" y="200067"/>
                </a:lnTo>
                <a:lnTo>
                  <a:pt x="20826" y="230337"/>
                </a:lnTo>
                <a:lnTo>
                  <a:pt x="0" y="246086"/>
                </a:lnTo>
                <a:lnTo>
                  <a:pt x="7083" y="240918"/>
                </a:lnTo>
                <a:lnTo>
                  <a:pt x="40561" y="213153"/>
                </a:lnTo>
                <a:lnTo>
                  <a:pt x="71835" y="171324"/>
                </a:lnTo>
                <a:lnTo>
                  <a:pt x="88216" y="130895"/>
                </a:lnTo>
                <a:lnTo>
                  <a:pt x="95830" y="87788"/>
                </a:lnTo>
                <a:lnTo>
                  <a:pt x="97876" y="44108"/>
                </a:lnTo>
                <a:lnTo>
                  <a:pt x="97827" y="26596"/>
                </a:lnTo>
                <a:lnTo>
                  <a:pt x="97705" y="17829"/>
                </a:lnTo>
                <a:lnTo>
                  <a:pt x="97190" y="303"/>
                </a:lnTo>
                <a:lnTo>
                  <a:pt x="96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0111947" y="532709"/>
            <a:ext cx="43792" cy="683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0176527" y="566799"/>
            <a:ext cx="32131" cy="3390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0057189" y="566781"/>
            <a:ext cx="31474" cy="3392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0152801" y="589116"/>
            <a:ext cx="3466" cy="3466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1074" y="0"/>
                </a:moveTo>
                <a:lnTo>
                  <a:pt x="11" y="1748"/>
                </a:lnTo>
                <a:lnTo>
                  <a:pt x="0" y="1884"/>
                </a:lnTo>
                <a:lnTo>
                  <a:pt x="634" y="2460"/>
                </a:lnTo>
                <a:lnTo>
                  <a:pt x="1074" y="2910"/>
                </a:lnTo>
                <a:lnTo>
                  <a:pt x="2634" y="4314"/>
                </a:lnTo>
                <a:lnTo>
                  <a:pt x="3796" y="5413"/>
                </a:lnTo>
                <a:lnTo>
                  <a:pt x="4131" y="4314"/>
                </a:lnTo>
                <a:lnTo>
                  <a:pt x="5346" y="3214"/>
                </a:lnTo>
                <a:lnTo>
                  <a:pt x="5520" y="1884"/>
                </a:lnTo>
                <a:lnTo>
                  <a:pt x="4131" y="1884"/>
                </a:lnTo>
                <a:lnTo>
                  <a:pt x="2163" y="649"/>
                </a:lnTo>
                <a:lnTo>
                  <a:pt x="1074" y="0"/>
                </a:lnTo>
                <a:close/>
              </a:path>
              <a:path w="5715" h="5715">
                <a:moveTo>
                  <a:pt x="5434" y="3214"/>
                </a:moveTo>
                <a:lnTo>
                  <a:pt x="5388" y="3591"/>
                </a:lnTo>
                <a:lnTo>
                  <a:pt x="5434" y="3214"/>
                </a:lnTo>
                <a:close/>
              </a:path>
              <a:path w="5715" h="5715">
                <a:moveTo>
                  <a:pt x="5524" y="1748"/>
                </a:moveTo>
                <a:lnTo>
                  <a:pt x="4131" y="1884"/>
                </a:lnTo>
                <a:lnTo>
                  <a:pt x="5520" y="1884"/>
                </a:lnTo>
                <a:lnTo>
                  <a:pt x="5524" y="1748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0152438" y="589176"/>
            <a:ext cx="3568" cy="318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0151911" y="588368"/>
            <a:ext cx="3466" cy="3466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1005" y="0"/>
                </a:moveTo>
                <a:lnTo>
                  <a:pt x="0" y="2041"/>
                </a:lnTo>
                <a:lnTo>
                  <a:pt x="701" y="2460"/>
                </a:lnTo>
                <a:lnTo>
                  <a:pt x="1078" y="2900"/>
                </a:lnTo>
                <a:lnTo>
                  <a:pt x="1518" y="3141"/>
                </a:lnTo>
                <a:lnTo>
                  <a:pt x="2743" y="4135"/>
                </a:lnTo>
                <a:lnTo>
                  <a:pt x="3832" y="5130"/>
                </a:lnTo>
                <a:lnTo>
                  <a:pt x="4135" y="3968"/>
                </a:lnTo>
                <a:lnTo>
                  <a:pt x="5287" y="2732"/>
                </a:lnTo>
                <a:lnTo>
                  <a:pt x="5332" y="1539"/>
                </a:lnTo>
                <a:lnTo>
                  <a:pt x="3968" y="1539"/>
                </a:lnTo>
                <a:lnTo>
                  <a:pt x="2104" y="607"/>
                </a:lnTo>
                <a:lnTo>
                  <a:pt x="1005" y="0"/>
                </a:lnTo>
                <a:close/>
              </a:path>
              <a:path w="5715" h="5715">
                <a:moveTo>
                  <a:pt x="5361" y="2732"/>
                </a:moveTo>
                <a:lnTo>
                  <a:pt x="5361" y="3005"/>
                </a:lnTo>
                <a:lnTo>
                  <a:pt x="5361" y="2732"/>
                </a:lnTo>
                <a:close/>
              </a:path>
              <a:path w="5715" h="5715">
                <a:moveTo>
                  <a:pt x="5319" y="1225"/>
                </a:moveTo>
                <a:lnTo>
                  <a:pt x="3968" y="1539"/>
                </a:lnTo>
                <a:lnTo>
                  <a:pt x="5332" y="1539"/>
                </a:lnTo>
                <a:lnTo>
                  <a:pt x="5319" y="1225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0151625" y="588464"/>
            <a:ext cx="3473" cy="295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0150689" y="587075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1162" y="0"/>
                </a:moveTo>
                <a:lnTo>
                  <a:pt x="0" y="1790"/>
                </a:lnTo>
                <a:lnTo>
                  <a:pt x="649" y="2471"/>
                </a:lnTo>
                <a:lnTo>
                  <a:pt x="1088" y="2984"/>
                </a:lnTo>
                <a:lnTo>
                  <a:pt x="1560" y="3361"/>
                </a:lnTo>
                <a:lnTo>
                  <a:pt x="2769" y="4690"/>
                </a:lnTo>
                <a:lnTo>
                  <a:pt x="3842" y="5832"/>
                </a:lnTo>
                <a:lnTo>
                  <a:pt x="4251" y="4690"/>
                </a:lnTo>
                <a:lnTo>
                  <a:pt x="4889" y="4219"/>
                </a:lnTo>
                <a:lnTo>
                  <a:pt x="5580" y="3664"/>
                </a:lnTo>
                <a:lnTo>
                  <a:pt x="5734" y="2293"/>
                </a:lnTo>
                <a:lnTo>
                  <a:pt x="4251" y="2293"/>
                </a:lnTo>
                <a:lnTo>
                  <a:pt x="2303" y="785"/>
                </a:lnTo>
                <a:lnTo>
                  <a:pt x="1162" y="0"/>
                </a:lnTo>
                <a:close/>
              </a:path>
              <a:path w="6350" h="6350">
                <a:moveTo>
                  <a:pt x="5670" y="3664"/>
                </a:moveTo>
                <a:lnTo>
                  <a:pt x="5643" y="4010"/>
                </a:lnTo>
                <a:lnTo>
                  <a:pt x="5670" y="3664"/>
                </a:lnTo>
                <a:close/>
              </a:path>
              <a:path w="6350" h="6350">
                <a:moveTo>
                  <a:pt x="5738" y="2167"/>
                </a:moveTo>
                <a:lnTo>
                  <a:pt x="4251" y="2293"/>
                </a:lnTo>
                <a:lnTo>
                  <a:pt x="5734" y="2293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0150406" y="587137"/>
            <a:ext cx="3625" cy="34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0149822" y="585868"/>
            <a:ext cx="3851" cy="4236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1633" y="0"/>
                </a:moveTo>
                <a:lnTo>
                  <a:pt x="0" y="1821"/>
                </a:lnTo>
                <a:lnTo>
                  <a:pt x="575" y="2575"/>
                </a:lnTo>
                <a:lnTo>
                  <a:pt x="890" y="3130"/>
                </a:lnTo>
                <a:lnTo>
                  <a:pt x="1329" y="3601"/>
                </a:lnTo>
                <a:lnTo>
                  <a:pt x="3193" y="6376"/>
                </a:lnTo>
                <a:lnTo>
                  <a:pt x="3811" y="5204"/>
                </a:lnTo>
                <a:lnTo>
                  <a:pt x="5476" y="4324"/>
                </a:lnTo>
                <a:lnTo>
                  <a:pt x="5633" y="3779"/>
                </a:lnTo>
                <a:lnTo>
                  <a:pt x="5916" y="2743"/>
                </a:lnTo>
                <a:lnTo>
                  <a:pt x="4314" y="2680"/>
                </a:lnTo>
                <a:lnTo>
                  <a:pt x="2586" y="994"/>
                </a:lnTo>
                <a:lnTo>
                  <a:pt x="1633" y="0"/>
                </a:lnTo>
                <a:close/>
              </a:path>
              <a:path w="6350" h="6984">
                <a:moveTo>
                  <a:pt x="5543" y="4324"/>
                </a:moveTo>
                <a:lnTo>
                  <a:pt x="5476" y="4732"/>
                </a:lnTo>
                <a:lnTo>
                  <a:pt x="5543" y="4324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0149581" y="585937"/>
            <a:ext cx="3714" cy="37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0148693" y="584685"/>
            <a:ext cx="3851" cy="4236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1664" y="0"/>
                </a:moveTo>
                <a:lnTo>
                  <a:pt x="0" y="1790"/>
                </a:lnTo>
                <a:lnTo>
                  <a:pt x="575" y="2502"/>
                </a:lnTo>
                <a:lnTo>
                  <a:pt x="879" y="3130"/>
                </a:lnTo>
                <a:lnTo>
                  <a:pt x="1319" y="3497"/>
                </a:lnTo>
                <a:lnTo>
                  <a:pt x="2240" y="4973"/>
                </a:lnTo>
                <a:lnTo>
                  <a:pt x="3193" y="6376"/>
                </a:lnTo>
                <a:lnTo>
                  <a:pt x="3842" y="5245"/>
                </a:lnTo>
                <a:lnTo>
                  <a:pt x="4704" y="4690"/>
                </a:lnTo>
                <a:lnTo>
                  <a:pt x="5465" y="4324"/>
                </a:lnTo>
                <a:lnTo>
                  <a:pt x="5947" y="2743"/>
                </a:lnTo>
                <a:lnTo>
                  <a:pt x="4376" y="2638"/>
                </a:lnTo>
                <a:lnTo>
                  <a:pt x="2575" y="1026"/>
                </a:lnTo>
                <a:lnTo>
                  <a:pt x="1664" y="0"/>
                </a:lnTo>
                <a:close/>
              </a:path>
              <a:path w="6350" h="6984">
                <a:moveTo>
                  <a:pt x="5545" y="4324"/>
                </a:moveTo>
                <a:lnTo>
                  <a:pt x="5465" y="4690"/>
                </a:lnTo>
                <a:lnTo>
                  <a:pt x="5545" y="4324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0148450" y="584743"/>
            <a:ext cx="3758" cy="372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0147740" y="583670"/>
            <a:ext cx="3851" cy="4236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1570" y="0"/>
                </a:moveTo>
                <a:lnTo>
                  <a:pt x="0" y="1811"/>
                </a:lnTo>
                <a:lnTo>
                  <a:pt x="513" y="2533"/>
                </a:lnTo>
                <a:lnTo>
                  <a:pt x="858" y="3151"/>
                </a:lnTo>
                <a:lnTo>
                  <a:pt x="1256" y="3601"/>
                </a:lnTo>
                <a:lnTo>
                  <a:pt x="2251" y="4931"/>
                </a:lnTo>
                <a:lnTo>
                  <a:pt x="3235" y="6366"/>
                </a:lnTo>
                <a:lnTo>
                  <a:pt x="3811" y="5204"/>
                </a:lnTo>
                <a:lnTo>
                  <a:pt x="4696" y="4753"/>
                </a:lnTo>
                <a:lnTo>
                  <a:pt x="5413" y="4314"/>
                </a:lnTo>
                <a:lnTo>
                  <a:pt x="5884" y="2774"/>
                </a:lnTo>
                <a:lnTo>
                  <a:pt x="4314" y="2701"/>
                </a:lnTo>
                <a:lnTo>
                  <a:pt x="2554" y="1026"/>
                </a:lnTo>
                <a:lnTo>
                  <a:pt x="1570" y="0"/>
                </a:lnTo>
                <a:close/>
              </a:path>
              <a:path w="6350" h="6984">
                <a:moveTo>
                  <a:pt x="5493" y="4314"/>
                </a:moveTo>
                <a:lnTo>
                  <a:pt x="5382" y="4753"/>
                </a:lnTo>
                <a:lnTo>
                  <a:pt x="5493" y="4314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0147485" y="583759"/>
            <a:ext cx="3695" cy="368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0146772" y="582672"/>
            <a:ext cx="3851" cy="4236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1643" y="0"/>
                </a:moveTo>
                <a:lnTo>
                  <a:pt x="0" y="1821"/>
                </a:lnTo>
                <a:lnTo>
                  <a:pt x="586" y="2533"/>
                </a:lnTo>
                <a:lnTo>
                  <a:pt x="921" y="3162"/>
                </a:lnTo>
                <a:lnTo>
                  <a:pt x="1256" y="3528"/>
                </a:lnTo>
                <a:lnTo>
                  <a:pt x="2282" y="5005"/>
                </a:lnTo>
                <a:lnTo>
                  <a:pt x="3162" y="6408"/>
                </a:lnTo>
                <a:lnTo>
                  <a:pt x="3874" y="5235"/>
                </a:lnTo>
                <a:lnTo>
                  <a:pt x="5549" y="4177"/>
                </a:lnTo>
                <a:lnTo>
                  <a:pt x="6052" y="2638"/>
                </a:lnTo>
                <a:lnTo>
                  <a:pt x="4387" y="2533"/>
                </a:lnTo>
                <a:lnTo>
                  <a:pt x="2649" y="890"/>
                </a:lnTo>
                <a:lnTo>
                  <a:pt x="1643" y="0"/>
                </a:lnTo>
                <a:close/>
              </a:path>
              <a:path w="6350" h="6984">
                <a:moveTo>
                  <a:pt x="5603" y="4177"/>
                </a:moveTo>
                <a:lnTo>
                  <a:pt x="5507" y="4586"/>
                </a:lnTo>
                <a:lnTo>
                  <a:pt x="5603" y="4177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0146515" y="582737"/>
            <a:ext cx="3822" cy="367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0145885" y="581570"/>
            <a:ext cx="3851" cy="4236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1664" y="0"/>
                </a:moveTo>
                <a:lnTo>
                  <a:pt x="0" y="1853"/>
                </a:lnTo>
                <a:lnTo>
                  <a:pt x="562" y="2638"/>
                </a:lnTo>
                <a:lnTo>
                  <a:pt x="890" y="3225"/>
                </a:lnTo>
                <a:lnTo>
                  <a:pt x="1256" y="3633"/>
                </a:lnTo>
                <a:lnTo>
                  <a:pt x="2209" y="5036"/>
                </a:lnTo>
                <a:lnTo>
                  <a:pt x="3088" y="6408"/>
                </a:lnTo>
                <a:lnTo>
                  <a:pt x="3811" y="5308"/>
                </a:lnTo>
                <a:lnTo>
                  <a:pt x="4659" y="4764"/>
                </a:lnTo>
                <a:lnTo>
                  <a:pt x="5518" y="4324"/>
                </a:lnTo>
                <a:lnTo>
                  <a:pt x="5748" y="3769"/>
                </a:lnTo>
                <a:lnTo>
                  <a:pt x="5989" y="2638"/>
                </a:lnTo>
                <a:lnTo>
                  <a:pt x="4418" y="2607"/>
                </a:lnTo>
                <a:lnTo>
                  <a:pt x="2617" y="994"/>
                </a:lnTo>
                <a:lnTo>
                  <a:pt x="1664" y="0"/>
                </a:lnTo>
                <a:close/>
              </a:path>
              <a:path w="6350" h="6984">
                <a:moveTo>
                  <a:pt x="5578" y="4324"/>
                </a:moveTo>
                <a:lnTo>
                  <a:pt x="5476" y="4659"/>
                </a:lnTo>
                <a:lnTo>
                  <a:pt x="5578" y="4324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0145619" y="581651"/>
            <a:ext cx="3809" cy="375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0144812" y="580576"/>
            <a:ext cx="4236" cy="4236"/>
          </a:xfrm>
          <a:custGeom>
            <a:avLst/>
            <a:gdLst/>
            <a:ahLst/>
            <a:cxnLst/>
            <a:rect l="l" t="t" r="r" b="b"/>
            <a:pathLst>
              <a:path w="6984" h="6984">
                <a:moveTo>
                  <a:pt x="1769" y="0"/>
                </a:moveTo>
                <a:lnTo>
                  <a:pt x="0" y="2157"/>
                </a:lnTo>
                <a:lnTo>
                  <a:pt x="617" y="2942"/>
                </a:lnTo>
                <a:lnTo>
                  <a:pt x="921" y="3455"/>
                </a:lnTo>
                <a:lnTo>
                  <a:pt x="1361" y="3895"/>
                </a:lnTo>
                <a:lnTo>
                  <a:pt x="2414" y="5277"/>
                </a:lnTo>
                <a:lnTo>
                  <a:pt x="3444" y="6575"/>
                </a:lnTo>
                <a:lnTo>
                  <a:pt x="4125" y="5277"/>
                </a:lnTo>
                <a:lnTo>
                  <a:pt x="5005" y="4617"/>
                </a:lnTo>
                <a:lnTo>
                  <a:pt x="5884" y="3999"/>
                </a:lnTo>
                <a:lnTo>
                  <a:pt x="6383" y="2355"/>
                </a:lnTo>
                <a:lnTo>
                  <a:pt x="4701" y="2355"/>
                </a:lnTo>
                <a:lnTo>
                  <a:pt x="2795" y="890"/>
                </a:lnTo>
                <a:lnTo>
                  <a:pt x="1769" y="0"/>
                </a:lnTo>
                <a:close/>
              </a:path>
              <a:path w="6984" h="6984">
                <a:moveTo>
                  <a:pt x="5945" y="3999"/>
                </a:moveTo>
                <a:lnTo>
                  <a:pt x="5853" y="4345"/>
                </a:lnTo>
                <a:lnTo>
                  <a:pt x="5945" y="3999"/>
                </a:lnTo>
                <a:close/>
              </a:path>
              <a:path w="6984" h="6984">
                <a:moveTo>
                  <a:pt x="6408" y="2261"/>
                </a:moveTo>
                <a:lnTo>
                  <a:pt x="4701" y="2355"/>
                </a:lnTo>
                <a:lnTo>
                  <a:pt x="6383" y="2355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0144520" y="580661"/>
            <a:ext cx="4044" cy="379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0143781" y="579576"/>
            <a:ext cx="4236" cy="4236"/>
          </a:xfrm>
          <a:custGeom>
            <a:avLst/>
            <a:gdLst/>
            <a:ahLst/>
            <a:cxnLst/>
            <a:rect l="l" t="t" r="r" b="b"/>
            <a:pathLst>
              <a:path w="6984" h="6984">
                <a:moveTo>
                  <a:pt x="1800" y="0"/>
                </a:moveTo>
                <a:lnTo>
                  <a:pt x="0" y="2198"/>
                </a:lnTo>
                <a:lnTo>
                  <a:pt x="649" y="2910"/>
                </a:lnTo>
                <a:lnTo>
                  <a:pt x="1057" y="3455"/>
                </a:lnTo>
                <a:lnTo>
                  <a:pt x="1544" y="4010"/>
                </a:lnTo>
                <a:lnTo>
                  <a:pt x="3476" y="6586"/>
                </a:lnTo>
                <a:lnTo>
                  <a:pt x="4156" y="5277"/>
                </a:lnTo>
                <a:lnTo>
                  <a:pt x="5078" y="4659"/>
                </a:lnTo>
                <a:lnTo>
                  <a:pt x="5926" y="4010"/>
                </a:lnTo>
                <a:lnTo>
                  <a:pt x="6188" y="3423"/>
                </a:lnTo>
                <a:lnTo>
                  <a:pt x="6362" y="2429"/>
                </a:lnTo>
                <a:lnTo>
                  <a:pt x="4795" y="2429"/>
                </a:lnTo>
                <a:lnTo>
                  <a:pt x="2827" y="963"/>
                </a:lnTo>
                <a:lnTo>
                  <a:pt x="1800" y="0"/>
                </a:lnTo>
                <a:close/>
              </a:path>
              <a:path w="6984" h="6984">
                <a:moveTo>
                  <a:pt x="6038" y="4010"/>
                </a:moveTo>
                <a:lnTo>
                  <a:pt x="5926" y="4450"/>
                </a:lnTo>
                <a:lnTo>
                  <a:pt x="6038" y="4010"/>
                </a:lnTo>
                <a:close/>
              </a:path>
              <a:path w="6984" h="6984">
                <a:moveTo>
                  <a:pt x="6397" y="2230"/>
                </a:moveTo>
                <a:lnTo>
                  <a:pt x="4795" y="2429"/>
                </a:lnTo>
                <a:lnTo>
                  <a:pt x="6362" y="2429"/>
                </a:lnTo>
                <a:lnTo>
                  <a:pt x="6397" y="2230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0143537" y="579682"/>
            <a:ext cx="4044" cy="384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0142857" y="578621"/>
            <a:ext cx="3851" cy="4236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1602" y="0"/>
                </a:moveTo>
                <a:lnTo>
                  <a:pt x="0" y="2125"/>
                </a:lnTo>
                <a:lnTo>
                  <a:pt x="680" y="2879"/>
                </a:lnTo>
                <a:lnTo>
                  <a:pt x="1015" y="3423"/>
                </a:lnTo>
                <a:lnTo>
                  <a:pt x="1424" y="3769"/>
                </a:lnTo>
                <a:lnTo>
                  <a:pt x="2587" y="5141"/>
                </a:lnTo>
                <a:lnTo>
                  <a:pt x="3570" y="6408"/>
                </a:lnTo>
                <a:lnTo>
                  <a:pt x="4156" y="5141"/>
                </a:lnTo>
                <a:lnTo>
                  <a:pt x="4994" y="4628"/>
                </a:lnTo>
                <a:lnTo>
                  <a:pt x="5811" y="3968"/>
                </a:lnTo>
                <a:lnTo>
                  <a:pt x="6024" y="3423"/>
                </a:lnTo>
                <a:lnTo>
                  <a:pt x="6158" y="2397"/>
                </a:lnTo>
                <a:lnTo>
                  <a:pt x="4586" y="2397"/>
                </a:lnTo>
                <a:lnTo>
                  <a:pt x="2649" y="921"/>
                </a:lnTo>
                <a:lnTo>
                  <a:pt x="1602" y="0"/>
                </a:lnTo>
                <a:close/>
              </a:path>
              <a:path w="6350" h="6984">
                <a:moveTo>
                  <a:pt x="5900" y="3968"/>
                </a:moveTo>
                <a:lnTo>
                  <a:pt x="5811" y="4345"/>
                </a:lnTo>
                <a:lnTo>
                  <a:pt x="5900" y="3968"/>
                </a:lnTo>
                <a:close/>
              </a:path>
              <a:path w="6350" h="6984">
                <a:moveTo>
                  <a:pt x="6177" y="2251"/>
                </a:moveTo>
                <a:lnTo>
                  <a:pt x="4586" y="2397"/>
                </a:lnTo>
                <a:lnTo>
                  <a:pt x="6158" y="2397"/>
                </a:lnTo>
                <a:lnTo>
                  <a:pt x="6177" y="2251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0142577" y="578750"/>
            <a:ext cx="3930" cy="36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0142797" y="578082"/>
            <a:ext cx="3081" cy="3466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1424" y="0"/>
                </a:moveTo>
                <a:lnTo>
                  <a:pt x="649" y="1266"/>
                </a:lnTo>
                <a:lnTo>
                  <a:pt x="984" y="1811"/>
                </a:lnTo>
                <a:lnTo>
                  <a:pt x="0" y="2910"/>
                </a:lnTo>
                <a:lnTo>
                  <a:pt x="1099" y="4387"/>
                </a:lnTo>
                <a:lnTo>
                  <a:pt x="2010" y="5685"/>
                </a:lnTo>
                <a:lnTo>
                  <a:pt x="2680" y="4387"/>
                </a:lnTo>
                <a:lnTo>
                  <a:pt x="3528" y="3832"/>
                </a:lnTo>
                <a:lnTo>
                  <a:pt x="4376" y="3183"/>
                </a:lnTo>
                <a:lnTo>
                  <a:pt x="4586" y="2670"/>
                </a:lnTo>
                <a:lnTo>
                  <a:pt x="4867" y="1602"/>
                </a:lnTo>
                <a:lnTo>
                  <a:pt x="3298" y="1602"/>
                </a:lnTo>
                <a:lnTo>
                  <a:pt x="1424" y="0"/>
                </a:lnTo>
                <a:close/>
              </a:path>
              <a:path w="5080" h="5715">
                <a:moveTo>
                  <a:pt x="4478" y="3183"/>
                </a:moveTo>
                <a:lnTo>
                  <a:pt x="4376" y="3664"/>
                </a:lnTo>
                <a:lnTo>
                  <a:pt x="4478" y="3183"/>
                </a:lnTo>
                <a:close/>
              </a:path>
              <a:path w="5080" h="5715">
                <a:moveTo>
                  <a:pt x="4900" y="1476"/>
                </a:moveTo>
                <a:lnTo>
                  <a:pt x="3298" y="1602"/>
                </a:lnTo>
                <a:lnTo>
                  <a:pt x="4867" y="1602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0142571" y="578019"/>
            <a:ext cx="3092" cy="342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0142629" y="577813"/>
            <a:ext cx="2310" cy="2695"/>
          </a:xfrm>
          <a:custGeom>
            <a:avLst/>
            <a:gdLst/>
            <a:ahLst/>
            <a:cxnLst/>
            <a:rect l="l" t="t" r="r" b="b"/>
            <a:pathLst>
              <a:path w="3809" h="4444">
                <a:moveTo>
                  <a:pt x="1057" y="0"/>
                </a:moveTo>
                <a:lnTo>
                  <a:pt x="680" y="1298"/>
                </a:lnTo>
                <a:lnTo>
                  <a:pt x="921" y="1675"/>
                </a:lnTo>
                <a:lnTo>
                  <a:pt x="0" y="3214"/>
                </a:lnTo>
                <a:lnTo>
                  <a:pt x="1088" y="4314"/>
                </a:lnTo>
                <a:lnTo>
                  <a:pt x="1633" y="3214"/>
                </a:lnTo>
                <a:lnTo>
                  <a:pt x="2314" y="2533"/>
                </a:lnTo>
                <a:lnTo>
                  <a:pt x="3130" y="1842"/>
                </a:lnTo>
                <a:lnTo>
                  <a:pt x="3488" y="816"/>
                </a:lnTo>
                <a:lnTo>
                  <a:pt x="2314" y="816"/>
                </a:lnTo>
                <a:lnTo>
                  <a:pt x="1057" y="0"/>
                </a:lnTo>
                <a:close/>
              </a:path>
              <a:path w="3809" h="4444">
                <a:moveTo>
                  <a:pt x="3150" y="1842"/>
                </a:moveTo>
                <a:lnTo>
                  <a:pt x="3026" y="2219"/>
                </a:lnTo>
                <a:lnTo>
                  <a:pt x="3150" y="1842"/>
                </a:lnTo>
                <a:close/>
              </a:path>
              <a:path w="3809" h="4444">
                <a:moveTo>
                  <a:pt x="3643" y="345"/>
                </a:moveTo>
                <a:lnTo>
                  <a:pt x="2314" y="816"/>
                </a:lnTo>
                <a:lnTo>
                  <a:pt x="3488" y="816"/>
                </a:lnTo>
                <a:lnTo>
                  <a:pt x="3643" y="345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0142444" y="577619"/>
            <a:ext cx="2317" cy="285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0136015" y="579652"/>
            <a:ext cx="69697" cy="18098"/>
          </a:xfrm>
          <a:custGeom>
            <a:avLst/>
            <a:gdLst/>
            <a:ahLst/>
            <a:cxnLst/>
            <a:rect l="l" t="t" r="r" b="b"/>
            <a:pathLst>
              <a:path w="114934" h="29844">
                <a:moveTo>
                  <a:pt x="111987" y="18009"/>
                </a:moveTo>
                <a:lnTo>
                  <a:pt x="33012" y="18009"/>
                </a:lnTo>
                <a:lnTo>
                  <a:pt x="45190" y="18751"/>
                </a:lnTo>
                <a:lnTo>
                  <a:pt x="65149" y="22379"/>
                </a:lnTo>
                <a:lnTo>
                  <a:pt x="78011" y="26021"/>
                </a:lnTo>
                <a:lnTo>
                  <a:pt x="88782" y="28753"/>
                </a:lnTo>
                <a:lnTo>
                  <a:pt x="97558" y="29550"/>
                </a:lnTo>
                <a:lnTo>
                  <a:pt x="104436" y="27384"/>
                </a:lnTo>
                <a:lnTo>
                  <a:pt x="110174" y="23688"/>
                </a:lnTo>
                <a:lnTo>
                  <a:pt x="111987" y="18009"/>
                </a:lnTo>
                <a:close/>
              </a:path>
              <a:path w="114934" h="29844">
                <a:moveTo>
                  <a:pt x="42482" y="0"/>
                </a:moveTo>
                <a:lnTo>
                  <a:pt x="19715" y="6818"/>
                </a:lnTo>
                <a:lnTo>
                  <a:pt x="5443" y="16548"/>
                </a:lnTo>
                <a:lnTo>
                  <a:pt x="0" y="21835"/>
                </a:lnTo>
                <a:lnTo>
                  <a:pt x="7926" y="25573"/>
                </a:lnTo>
                <a:lnTo>
                  <a:pt x="12104" y="26871"/>
                </a:lnTo>
                <a:lnTo>
                  <a:pt x="23640" y="20575"/>
                </a:lnTo>
                <a:lnTo>
                  <a:pt x="33012" y="18009"/>
                </a:lnTo>
                <a:lnTo>
                  <a:pt x="111987" y="18009"/>
                </a:lnTo>
                <a:lnTo>
                  <a:pt x="113096" y="14537"/>
                </a:lnTo>
                <a:lnTo>
                  <a:pt x="113649" y="12059"/>
                </a:lnTo>
                <a:lnTo>
                  <a:pt x="99898" y="12059"/>
                </a:lnTo>
                <a:lnTo>
                  <a:pt x="91962" y="9651"/>
                </a:lnTo>
                <a:lnTo>
                  <a:pt x="73411" y="3448"/>
                </a:lnTo>
                <a:lnTo>
                  <a:pt x="42482" y="0"/>
                </a:lnTo>
                <a:close/>
              </a:path>
              <a:path w="114934" h="29844">
                <a:moveTo>
                  <a:pt x="114457" y="8442"/>
                </a:moveTo>
                <a:lnTo>
                  <a:pt x="104852" y="11409"/>
                </a:lnTo>
                <a:lnTo>
                  <a:pt x="99898" y="12059"/>
                </a:lnTo>
                <a:lnTo>
                  <a:pt x="113649" y="12059"/>
                </a:lnTo>
                <a:lnTo>
                  <a:pt x="114457" y="8442"/>
                </a:lnTo>
                <a:close/>
              </a:path>
            </a:pathLst>
          </a:custGeom>
          <a:solidFill>
            <a:srgbClr val="8F734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0135358" y="578933"/>
            <a:ext cx="71883" cy="1851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0135562" y="578734"/>
            <a:ext cx="72007" cy="13862"/>
          </a:xfrm>
          <a:custGeom>
            <a:avLst/>
            <a:gdLst/>
            <a:ahLst/>
            <a:cxnLst/>
            <a:rect l="l" t="t" r="r" b="b"/>
            <a:pathLst>
              <a:path w="118744" h="22859">
                <a:moveTo>
                  <a:pt x="1848" y="20937"/>
                </a:moveTo>
                <a:lnTo>
                  <a:pt x="0" y="22775"/>
                </a:lnTo>
                <a:lnTo>
                  <a:pt x="1848" y="20937"/>
                </a:lnTo>
                <a:close/>
              </a:path>
              <a:path w="118744" h="22859">
                <a:moveTo>
                  <a:pt x="4271" y="18529"/>
                </a:moveTo>
                <a:lnTo>
                  <a:pt x="3727" y="19005"/>
                </a:lnTo>
                <a:lnTo>
                  <a:pt x="1848" y="20937"/>
                </a:lnTo>
                <a:lnTo>
                  <a:pt x="4271" y="18529"/>
                </a:lnTo>
                <a:close/>
              </a:path>
              <a:path w="118744" h="22859">
                <a:moveTo>
                  <a:pt x="7481" y="15714"/>
                </a:moveTo>
                <a:lnTo>
                  <a:pt x="5637" y="17170"/>
                </a:lnTo>
                <a:lnTo>
                  <a:pt x="4271" y="18529"/>
                </a:lnTo>
                <a:lnTo>
                  <a:pt x="7481" y="15714"/>
                </a:lnTo>
                <a:close/>
              </a:path>
              <a:path w="118744" h="22859">
                <a:moveTo>
                  <a:pt x="7919" y="15368"/>
                </a:moveTo>
                <a:lnTo>
                  <a:pt x="7717" y="15508"/>
                </a:lnTo>
                <a:lnTo>
                  <a:pt x="7481" y="15714"/>
                </a:lnTo>
                <a:lnTo>
                  <a:pt x="7919" y="15368"/>
                </a:lnTo>
                <a:close/>
              </a:path>
              <a:path w="118744" h="22859">
                <a:moveTo>
                  <a:pt x="49168" y="0"/>
                </a:moveTo>
                <a:lnTo>
                  <a:pt x="11892" y="12232"/>
                </a:lnTo>
                <a:lnTo>
                  <a:pt x="7919" y="15368"/>
                </a:lnTo>
                <a:lnTo>
                  <a:pt x="16386" y="9539"/>
                </a:lnTo>
                <a:lnTo>
                  <a:pt x="21140" y="7037"/>
                </a:lnTo>
                <a:lnTo>
                  <a:pt x="26030" y="5058"/>
                </a:lnTo>
                <a:lnTo>
                  <a:pt x="33546" y="2609"/>
                </a:lnTo>
                <a:lnTo>
                  <a:pt x="41297" y="1033"/>
                </a:lnTo>
                <a:lnTo>
                  <a:pt x="49189" y="339"/>
                </a:lnTo>
                <a:lnTo>
                  <a:pt x="57591" y="339"/>
                </a:lnTo>
                <a:lnTo>
                  <a:pt x="57129" y="294"/>
                </a:lnTo>
                <a:lnTo>
                  <a:pt x="49168" y="0"/>
                </a:lnTo>
                <a:close/>
              </a:path>
              <a:path w="118744" h="22859">
                <a:moveTo>
                  <a:pt x="57591" y="339"/>
                </a:moveTo>
                <a:lnTo>
                  <a:pt x="49189" y="339"/>
                </a:lnTo>
                <a:lnTo>
                  <a:pt x="57129" y="534"/>
                </a:lnTo>
                <a:lnTo>
                  <a:pt x="62396" y="985"/>
                </a:lnTo>
                <a:lnTo>
                  <a:pt x="67631" y="1938"/>
                </a:lnTo>
                <a:lnTo>
                  <a:pt x="72688" y="3445"/>
                </a:lnTo>
                <a:lnTo>
                  <a:pt x="82856" y="6597"/>
                </a:lnTo>
                <a:lnTo>
                  <a:pt x="88081" y="7560"/>
                </a:lnTo>
                <a:lnTo>
                  <a:pt x="93243" y="8649"/>
                </a:lnTo>
                <a:lnTo>
                  <a:pt x="98583" y="9267"/>
                </a:lnTo>
                <a:lnTo>
                  <a:pt x="104382" y="8922"/>
                </a:lnTo>
                <a:lnTo>
                  <a:pt x="98583" y="8922"/>
                </a:lnTo>
                <a:lnTo>
                  <a:pt x="93285" y="8241"/>
                </a:lnTo>
                <a:lnTo>
                  <a:pt x="88122" y="7278"/>
                </a:lnTo>
                <a:lnTo>
                  <a:pt x="82887" y="6356"/>
                </a:lnTo>
                <a:lnTo>
                  <a:pt x="72720" y="3267"/>
                </a:lnTo>
                <a:lnTo>
                  <a:pt x="67631" y="1875"/>
                </a:lnTo>
                <a:lnTo>
                  <a:pt x="62396" y="807"/>
                </a:lnTo>
                <a:lnTo>
                  <a:pt x="57591" y="339"/>
                </a:lnTo>
                <a:close/>
              </a:path>
              <a:path w="118744" h="22859">
                <a:moveTo>
                  <a:pt x="118195" y="3100"/>
                </a:moveTo>
                <a:lnTo>
                  <a:pt x="98583" y="8922"/>
                </a:lnTo>
                <a:lnTo>
                  <a:pt x="104382" y="8922"/>
                </a:lnTo>
                <a:lnTo>
                  <a:pt x="118212" y="3267"/>
                </a:lnTo>
                <a:lnTo>
                  <a:pt x="118195" y="3100"/>
                </a:lnTo>
                <a:close/>
              </a:path>
            </a:pathLst>
          </a:custGeom>
          <a:solidFill>
            <a:srgbClr val="F6E9B5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0060445" y="579441"/>
            <a:ext cx="69697" cy="18098"/>
          </a:xfrm>
          <a:custGeom>
            <a:avLst/>
            <a:gdLst/>
            <a:ahLst/>
            <a:cxnLst/>
            <a:rect l="l" t="t" r="r" b="b"/>
            <a:pathLst>
              <a:path w="114934" h="29844">
                <a:moveTo>
                  <a:pt x="0" y="8485"/>
                </a:moveTo>
                <a:lnTo>
                  <a:pt x="1371" y="14579"/>
                </a:lnTo>
                <a:lnTo>
                  <a:pt x="4303" y="23689"/>
                </a:lnTo>
                <a:lnTo>
                  <a:pt x="10031" y="27458"/>
                </a:lnTo>
                <a:lnTo>
                  <a:pt x="16919" y="29592"/>
                </a:lnTo>
                <a:lnTo>
                  <a:pt x="25712" y="28792"/>
                </a:lnTo>
                <a:lnTo>
                  <a:pt x="36486" y="26058"/>
                </a:lnTo>
                <a:lnTo>
                  <a:pt x="49317" y="22390"/>
                </a:lnTo>
                <a:lnTo>
                  <a:pt x="69284" y="18757"/>
                </a:lnTo>
                <a:lnTo>
                  <a:pt x="81476" y="18020"/>
                </a:lnTo>
                <a:lnTo>
                  <a:pt x="110575" y="18020"/>
                </a:lnTo>
                <a:lnTo>
                  <a:pt x="109036" y="16524"/>
                </a:lnTo>
                <a:lnTo>
                  <a:pt x="102523" y="12092"/>
                </a:lnTo>
                <a:lnTo>
                  <a:pt x="14547" y="12092"/>
                </a:lnTo>
                <a:lnTo>
                  <a:pt x="9596" y="11459"/>
                </a:lnTo>
                <a:lnTo>
                  <a:pt x="0" y="8485"/>
                </a:lnTo>
                <a:close/>
              </a:path>
              <a:path w="114934" h="29844">
                <a:moveTo>
                  <a:pt x="110575" y="18020"/>
                </a:moveTo>
                <a:lnTo>
                  <a:pt x="81476" y="18020"/>
                </a:lnTo>
                <a:lnTo>
                  <a:pt x="90876" y="20607"/>
                </a:lnTo>
                <a:lnTo>
                  <a:pt x="102468" y="26945"/>
                </a:lnTo>
                <a:lnTo>
                  <a:pt x="103085" y="26809"/>
                </a:lnTo>
                <a:lnTo>
                  <a:pt x="114467" y="21804"/>
                </a:lnTo>
                <a:lnTo>
                  <a:pt x="110575" y="18020"/>
                </a:lnTo>
                <a:close/>
              </a:path>
              <a:path w="114934" h="29844">
                <a:moveTo>
                  <a:pt x="71963" y="0"/>
                </a:moveTo>
                <a:lnTo>
                  <a:pt x="40993" y="3448"/>
                </a:lnTo>
                <a:lnTo>
                  <a:pt x="22474" y="9663"/>
                </a:lnTo>
                <a:lnTo>
                  <a:pt x="14547" y="12092"/>
                </a:lnTo>
                <a:lnTo>
                  <a:pt x="102523" y="12092"/>
                </a:lnTo>
                <a:lnTo>
                  <a:pt x="94756" y="6807"/>
                </a:lnTo>
                <a:lnTo>
                  <a:pt x="71963" y="0"/>
                </a:lnTo>
                <a:close/>
              </a:path>
            </a:pathLst>
          </a:custGeom>
          <a:solidFill>
            <a:srgbClr val="8F734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0058636" y="578749"/>
            <a:ext cx="71813" cy="1851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0058618" y="578655"/>
            <a:ext cx="134975" cy="1712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0115973" y="579911"/>
            <a:ext cx="5327" cy="1748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0117079" y="593725"/>
            <a:ext cx="3081" cy="3466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3862" y="4931"/>
                </a:moveTo>
                <a:lnTo>
                  <a:pt x="1057" y="4931"/>
                </a:lnTo>
                <a:lnTo>
                  <a:pt x="2753" y="5005"/>
                </a:lnTo>
                <a:lnTo>
                  <a:pt x="3769" y="5654"/>
                </a:lnTo>
                <a:lnTo>
                  <a:pt x="3862" y="4931"/>
                </a:lnTo>
                <a:close/>
              </a:path>
              <a:path w="5080" h="5715">
                <a:moveTo>
                  <a:pt x="2439" y="0"/>
                </a:moveTo>
                <a:lnTo>
                  <a:pt x="2041" y="1130"/>
                </a:lnTo>
                <a:lnTo>
                  <a:pt x="1256" y="3120"/>
                </a:lnTo>
                <a:lnTo>
                  <a:pt x="0" y="3811"/>
                </a:lnTo>
                <a:lnTo>
                  <a:pt x="649" y="4586"/>
                </a:lnTo>
                <a:lnTo>
                  <a:pt x="1193" y="5172"/>
                </a:lnTo>
                <a:lnTo>
                  <a:pt x="1057" y="4931"/>
                </a:lnTo>
                <a:lnTo>
                  <a:pt x="3862" y="4931"/>
                </a:lnTo>
                <a:lnTo>
                  <a:pt x="4146" y="2711"/>
                </a:lnTo>
                <a:lnTo>
                  <a:pt x="4282" y="2125"/>
                </a:lnTo>
                <a:lnTo>
                  <a:pt x="4324" y="1643"/>
                </a:lnTo>
                <a:lnTo>
                  <a:pt x="4492" y="785"/>
                </a:lnTo>
                <a:lnTo>
                  <a:pt x="2439" y="0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0117103" y="593652"/>
            <a:ext cx="2781" cy="342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0117369" y="591997"/>
            <a:ext cx="2695" cy="3851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3842" y="5549"/>
                </a:moveTo>
                <a:lnTo>
                  <a:pt x="2785" y="5549"/>
                </a:lnTo>
                <a:lnTo>
                  <a:pt x="3842" y="6104"/>
                </a:lnTo>
                <a:lnTo>
                  <a:pt x="3842" y="5549"/>
                </a:lnTo>
                <a:close/>
              </a:path>
              <a:path w="4444" h="6350">
                <a:moveTo>
                  <a:pt x="1937" y="0"/>
                </a:moveTo>
                <a:lnTo>
                  <a:pt x="1088" y="3706"/>
                </a:lnTo>
                <a:lnTo>
                  <a:pt x="0" y="4701"/>
                </a:lnTo>
                <a:lnTo>
                  <a:pt x="1287" y="5968"/>
                </a:lnTo>
                <a:lnTo>
                  <a:pt x="1088" y="5727"/>
                </a:lnTo>
                <a:lnTo>
                  <a:pt x="1937" y="5591"/>
                </a:lnTo>
                <a:lnTo>
                  <a:pt x="2785" y="5549"/>
                </a:lnTo>
                <a:lnTo>
                  <a:pt x="3842" y="5549"/>
                </a:lnTo>
                <a:lnTo>
                  <a:pt x="3842" y="2711"/>
                </a:lnTo>
                <a:lnTo>
                  <a:pt x="3978" y="2125"/>
                </a:lnTo>
                <a:lnTo>
                  <a:pt x="4010" y="450"/>
                </a:lnTo>
                <a:lnTo>
                  <a:pt x="1937" y="0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0117369" y="591830"/>
            <a:ext cx="2489" cy="372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0117372" y="590671"/>
            <a:ext cx="2695" cy="3851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1319" y="0"/>
                </a:moveTo>
                <a:lnTo>
                  <a:pt x="1196" y="2429"/>
                </a:lnTo>
                <a:lnTo>
                  <a:pt x="1078" y="3800"/>
                </a:lnTo>
                <a:lnTo>
                  <a:pt x="0" y="4963"/>
                </a:lnTo>
                <a:lnTo>
                  <a:pt x="922" y="5580"/>
                </a:lnTo>
                <a:lnTo>
                  <a:pt x="1622" y="6094"/>
                </a:lnTo>
                <a:lnTo>
                  <a:pt x="1319" y="5821"/>
                </a:lnTo>
                <a:lnTo>
                  <a:pt x="2272" y="5580"/>
                </a:lnTo>
                <a:lnTo>
                  <a:pt x="3225" y="5413"/>
                </a:lnTo>
                <a:lnTo>
                  <a:pt x="4328" y="5413"/>
                </a:lnTo>
                <a:lnTo>
                  <a:pt x="3978" y="2429"/>
                </a:lnTo>
                <a:lnTo>
                  <a:pt x="3978" y="1853"/>
                </a:lnTo>
                <a:lnTo>
                  <a:pt x="3840" y="1371"/>
                </a:lnTo>
                <a:lnTo>
                  <a:pt x="3759" y="240"/>
                </a:lnTo>
                <a:lnTo>
                  <a:pt x="1319" y="0"/>
                </a:lnTo>
                <a:close/>
              </a:path>
              <a:path w="4444" h="6350">
                <a:moveTo>
                  <a:pt x="4328" y="5413"/>
                </a:moveTo>
                <a:lnTo>
                  <a:pt x="3225" y="5413"/>
                </a:lnTo>
                <a:lnTo>
                  <a:pt x="4376" y="5821"/>
                </a:lnTo>
                <a:lnTo>
                  <a:pt x="4328" y="5413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0117414" y="589024"/>
            <a:ext cx="2695" cy="3851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1361" y="0"/>
                </a:moveTo>
                <a:lnTo>
                  <a:pt x="1015" y="3874"/>
                </a:lnTo>
                <a:lnTo>
                  <a:pt x="0" y="4973"/>
                </a:lnTo>
                <a:lnTo>
                  <a:pt x="955" y="5622"/>
                </a:lnTo>
                <a:lnTo>
                  <a:pt x="1654" y="6031"/>
                </a:lnTo>
                <a:lnTo>
                  <a:pt x="1361" y="5800"/>
                </a:lnTo>
                <a:lnTo>
                  <a:pt x="2240" y="5622"/>
                </a:lnTo>
                <a:lnTo>
                  <a:pt x="3225" y="5350"/>
                </a:lnTo>
                <a:lnTo>
                  <a:pt x="4356" y="5350"/>
                </a:lnTo>
                <a:lnTo>
                  <a:pt x="4177" y="3874"/>
                </a:lnTo>
                <a:lnTo>
                  <a:pt x="3968" y="2481"/>
                </a:lnTo>
                <a:lnTo>
                  <a:pt x="3905" y="1204"/>
                </a:lnTo>
                <a:lnTo>
                  <a:pt x="3727" y="251"/>
                </a:lnTo>
                <a:lnTo>
                  <a:pt x="1361" y="0"/>
                </a:lnTo>
                <a:close/>
              </a:path>
              <a:path w="4444" h="6350">
                <a:moveTo>
                  <a:pt x="4356" y="5350"/>
                </a:moveTo>
                <a:lnTo>
                  <a:pt x="3225" y="5350"/>
                </a:lnTo>
                <a:lnTo>
                  <a:pt x="4408" y="5800"/>
                </a:lnTo>
                <a:lnTo>
                  <a:pt x="4356" y="5350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0117414" y="588800"/>
            <a:ext cx="2673" cy="384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0117477" y="587658"/>
            <a:ext cx="2695" cy="3851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1368" y="5785"/>
                </a:moveTo>
                <a:lnTo>
                  <a:pt x="1696" y="5989"/>
                </a:lnTo>
                <a:lnTo>
                  <a:pt x="1368" y="5785"/>
                </a:lnTo>
                <a:close/>
              </a:path>
              <a:path w="4444" h="6350">
                <a:moveTo>
                  <a:pt x="4331" y="5413"/>
                </a:moveTo>
                <a:lnTo>
                  <a:pt x="3120" y="5413"/>
                </a:lnTo>
                <a:lnTo>
                  <a:pt x="4376" y="5790"/>
                </a:lnTo>
                <a:lnTo>
                  <a:pt x="4331" y="5413"/>
                </a:lnTo>
                <a:close/>
              </a:path>
              <a:path w="4444" h="6350">
                <a:moveTo>
                  <a:pt x="1350" y="0"/>
                </a:moveTo>
                <a:lnTo>
                  <a:pt x="1297" y="1162"/>
                </a:lnTo>
                <a:lnTo>
                  <a:pt x="1047" y="3769"/>
                </a:lnTo>
                <a:lnTo>
                  <a:pt x="0" y="4931"/>
                </a:lnTo>
                <a:lnTo>
                  <a:pt x="1368" y="5785"/>
                </a:lnTo>
                <a:lnTo>
                  <a:pt x="2272" y="5518"/>
                </a:lnTo>
                <a:lnTo>
                  <a:pt x="3120" y="5413"/>
                </a:lnTo>
                <a:lnTo>
                  <a:pt x="4331" y="5413"/>
                </a:lnTo>
                <a:lnTo>
                  <a:pt x="3968" y="2397"/>
                </a:lnTo>
                <a:lnTo>
                  <a:pt x="3871" y="1371"/>
                </a:lnTo>
                <a:lnTo>
                  <a:pt x="3664" y="167"/>
                </a:lnTo>
                <a:lnTo>
                  <a:pt x="1350" y="0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0117471" y="587410"/>
            <a:ext cx="2660" cy="382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0117412" y="586208"/>
            <a:ext cx="3081" cy="3851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1392" y="0"/>
                </a:moveTo>
                <a:lnTo>
                  <a:pt x="1353" y="1329"/>
                </a:lnTo>
                <a:lnTo>
                  <a:pt x="1120" y="3863"/>
                </a:lnTo>
                <a:lnTo>
                  <a:pt x="0" y="4994"/>
                </a:lnTo>
                <a:lnTo>
                  <a:pt x="952" y="5654"/>
                </a:lnTo>
                <a:lnTo>
                  <a:pt x="1696" y="6094"/>
                </a:lnTo>
                <a:lnTo>
                  <a:pt x="1392" y="5821"/>
                </a:lnTo>
                <a:lnTo>
                  <a:pt x="2376" y="5654"/>
                </a:lnTo>
                <a:lnTo>
                  <a:pt x="3256" y="5444"/>
                </a:lnTo>
                <a:lnTo>
                  <a:pt x="4521" y="5444"/>
                </a:lnTo>
                <a:lnTo>
                  <a:pt x="4303" y="4167"/>
                </a:lnTo>
                <a:lnTo>
                  <a:pt x="3993" y="1434"/>
                </a:lnTo>
                <a:lnTo>
                  <a:pt x="3905" y="303"/>
                </a:lnTo>
                <a:lnTo>
                  <a:pt x="1392" y="0"/>
                </a:lnTo>
                <a:close/>
              </a:path>
              <a:path w="5080" h="6350">
                <a:moveTo>
                  <a:pt x="4521" y="5444"/>
                </a:moveTo>
                <a:lnTo>
                  <a:pt x="3256" y="5444"/>
                </a:lnTo>
                <a:lnTo>
                  <a:pt x="4586" y="5821"/>
                </a:lnTo>
                <a:lnTo>
                  <a:pt x="4521" y="5444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0117414" y="586013"/>
            <a:ext cx="2781" cy="382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0117368" y="584835"/>
            <a:ext cx="3081" cy="3851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1424" y="0"/>
                </a:moveTo>
                <a:lnTo>
                  <a:pt x="1343" y="1225"/>
                </a:lnTo>
                <a:lnTo>
                  <a:pt x="1088" y="3800"/>
                </a:lnTo>
                <a:lnTo>
                  <a:pt x="0" y="4963"/>
                </a:lnTo>
                <a:lnTo>
                  <a:pt x="1727" y="6094"/>
                </a:lnTo>
                <a:lnTo>
                  <a:pt x="1424" y="5790"/>
                </a:lnTo>
                <a:lnTo>
                  <a:pt x="3298" y="5444"/>
                </a:lnTo>
                <a:lnTo>
                  <a:pt x="4598" y="5444"/>
                </a:lnTo>
                <a:lnTo>
                  <a:pt x="4341" y="3800"/>
                </a:lnTo>
                <a:lnTo>
                  <a:pt x="4188" y="2492"/>
                </a:lnTo>
                <a:lnTo>
                  <a:pt x="3978" y="303"/>
                </a:lnTo>
                <a:lnTo>
                  <a:pt x="1424" y="0"/>
                </a:lnTo>
                <a:close/>
              </a:path>
              <a:path w="5080" h="6350">
                <a:moveTo>
                  <a:pt x="4598" y="5444"/>
                </a:moveTo>
                <a:lnTo>
                  <a:pt x="3298" y="5444"/>
                </a:lnTo>
                <a:lnTo>
                  <a:pt x="4659" y="5811"/>
                </a:lnTo>
                <a:lnTo>
                  <a:pt x="4598" y="5444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0117370" y="584616"/>
            <a:ext cx="2825" cy="384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0117159" y="583419"/>
            <a:ext cx="3081" cy="3851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1937" y="0"/>
                </a:moveTo>
                <a:lnTo>
                  <a:pt x="1769" y="1403"/>
                </a:lnTo>
                <a:lnTo>
                  <a:pt x="1256" y="3769"/>
                </a:lnTo>
                <a:lnTo>
                  <a:pt x="0" y="4795"/>
                </a:lnTo>
                <a:lnTo>
                  <a:pt x="1193" y="5580"/>
                </a:lnTo>
                <a:lnTo>
                  <a:pt x="1811" y="6031"/>
                </a:lnTo>
                <a:lnTo>
                  <a:pt x="1528" y="5758"/>
                </a:lnTo>
                <a:lnTo>
                  <a:pt x="2617" y="5580"/>
                </a:lnTo>
                <a:lnTo>
                  <a:pt x="3633" y="5549"/>
                </a:lnTo>
                <a:lnTo>
                  <a:pt x="5018" y="5549"/>
                </a:lnTo>
                <a:lnTo>
                  <a:pt x="4837" y="3769"/>
                </a:lnTo>
                <a:lnTo>
                  <a:pt x="4690" y="408"/>
                </a:lnTo>
                <a:lnTo>
                  <a:pt x="1937" y="0"/>
                </a:lnTo>
                <a:close/>
              </a:path>
              <a:path w="5080" h="6350">
                <a:moveTo>
                  <a:pt x="5018" y="5549"/>
                </a:moveTo>
                <a:lnTo>
                  <a:pt x="3633" y="5549"/>
                </a:lnTo>
                <a:lnTo>
                  <a:pt x="5067" y="6031"/>
                </a:lnTo>
                <a:lnTo>
                  <a:pt x="5018" y="5549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0117159" y="583226"/>
            <a:ext cx="3048" cy="379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0117202" y="582005"/>
            <a:ext cx="3466" cy="3851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2041" y="0"/>
                </a:moveTo>
                <a:lnTo>
                  <a:pt x="1818" y="1444"/>
                </a:lnTo>
                <a:lnTo>
                  <a:pt x="1361" y="3811"/>
                </a:lnTo>
                <a:lnTo>
                  <a:pt x="0" y="4795"/>
                </a:lnTo>
                <a:lnTo>
                  <a:pt x="1905" y="6104"/>
                </a:lnTo>
                <a:lnTo>
                  <a:pt x="1602" y="5790"/>
                </a:lnTo>
                <a:lnTo>
                  <a:pt x="3738" y="5518"/>
                </a:lnTo>
                <a:lnTo>
                  <a:pt x="5089" y="5518"/>
                </a:lnTo>
                <a:lnTo>
                  <a:pt x="5005" y="4314"/>
                </a:lnTo>
                <a:lnTo>
                  <a:pt x="4950" y="3811"/>
                </a:lnTo>
                <a:lnTo>
                  <a:pt x="4827" y="2062"/>
                </a:lnTo>
                <a:lnTo>
                  <a:pt x="4753" y="481"/>
                </a:lnTo>
                <a:lnTo>
                  <a:pt x="2041" y="0"/>
                </a:lnTo>
                <a:close/>
              </a:path>
              <a:path w="5715" h="6350">
                <a:moveTo>
                  <a:pt x="5089" y="5518"/>
                </a:moveTo>
                <a:lnTo>
                  <a:pt x="3738" y="5518"/>
                </a:lnTo>
                <a:lnTo>
                  <a:pt x="5130" y="6104"/>
                </a:lnTo>
                <a:lnTo>
                  <a:pt x="5089" y="5518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0117262" y="581829"/>
            <a:ext cx="3054" cy="375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0117412" y="580612"/>
            <a:ext cx="3081" cy="3851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4674" y="5518"/>
                </a:moveTo>
                <a:lnTo>
                  <a:pt x="3392" y="5518"/>
                </a:lnTo>
                <a:lnTo>
                  <a:pt x="4711" y="6062"/>
                </a:lnTo>
                <a:lnTo>
                  <a:pt x="4674" y="5518"/>
                </a:lnTo>
                <a:close/>
              </a:path>
              <a:path w="5080" h="6350">
                <a:moveTo>
                  <a:pt x="1937" y="0"/>
                </a:moveTo>
                <a:lnTo>
                  <a:pt x="1256" y="3779"/>
                </a:lnTo>
                <a:lnTo>
                  <a:pt x="0" y="4795"/>
                </a:lnTo>
                <a:lnTo>
                  <a:pt x="1696" y="6031"/>
                </a:lnTo>
                <a:lnTo>
                  <a:pt x="1392" y="5727"/>
                </a:lnTo>
                <a:lnTo>
                  <a:pt x="2408" y="5654"/>
                </a:lnTo>
                <a:lnTo>
                  <a:pt x="3392" y="5518"/>
                </a:lnTo>
                <a:lnTo>
                  <a:pt x="4674" y="5518"/>
                </a:lnTo>
                <a:lnTo>
                  <a:pt x="4554" y="3779"/>
                </a:lnTo>
                <a:lnTo>
                  <a:pt x="4481" y="481"/>
                </a:lnTo>
                <a:lnTo>
                  <a:pt x="1937" y="0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0117414" y="580451"/>
            <a:ext cx="2851" cy="375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0117367" y="579243"/>
            <a:ext cx="3081" cy="3851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1769" y="0"/>
                </a:moveTo>
                <a:lnTo>
                  <a:pt x="1633" y="1371"/>
                </a:lnTo>
                <a:lnTo>
                  <a:pt x="1287" y="3800"/>
                </a:lnTo>
                <a:lnTo>
                  <a:pt x="0" y="4858"/>
                </a:lnTo>
                <a:lnTo>
                  <a:pt x="910" y="5518"/>
                </a:lnTo>
                <a:lnTo>
                  <a:pt x="1800" y="6031"/>
                </a:lnTo>
                <a:lnTo>
                  <a:pt x="1528" y="5758"/>
                </a:lnTo>
                <a:lnTo>
                  <a:pt x="2586" y="5654"/>
                </a:lnTo>
                <a:lnTo>
                  <a:pt x="3528" y="5518"/>
                </a:lnTo>
                <a:lnTo>
                  <a:pt x="4905" y="5518"/>
                </a:lnTo>
                <a:lnTo>
                  <a:pt x="4732" y="4282"/>
                </a:lnTo>
                <a:lnTo>
                  <a:pt x="4554" y="2502"/>
                </a:lnTo>
                <a:lnTo>
                  <a:pt x="4450" y="376"/>
                </a:lnTo>
                <a:lnTo>
                  <a:pt x="1769" y="0"/>
                </a:lnTo>
                <a:close/>
              </a:path>
              <a:path w="5080" h="6350">
                <a:moveTo>
                  <a:pt x="4905" y="5518"/>
                </a:moveTo>
                <a:lnTo>
                  <a:pt x="3528" y="5518"/>
                </a:lnTo>
                <a:lnTo>
                  <a:pt x="4963" y="5926"/>
                </a:lnTo>
                <a:lnTo>
                  <a:pt x="4905" y="5518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0117370" y="579035"/>
            <a:ext cx="2977" cy="378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0117412" y="579124"/>
            <a:ext cx="3081" cy="269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4623" y="3518"/>
                </a:moveTo>
                <a:lnTo>
                  <a:pt x="1392" y="3518"/>
                </a:lnTo>
                <a:lnTo>
                  <a:pt x="2376" y="3591"/>
                </a:lnTo>
                <a:lnTo>
                  <a:pt x="3392" y="3591"/>
                </a:lnTo>
                <a:lnTo>
                  <a:pt x="4659" y="4041"/>
                </a:lnTo>
                <a:lnTo>
                  <a:pt x="4623" y="3518"/>
                </a:lnTo>
                <a:close/>
              </a:path>
              <a:path w="5080" h="4444">
                <a:moveTo>
                  <a:pt x="1937" y="0"/>
                </a:moveTo>
                <a:lnTo>
                  <a:pt x="1256" y="2282"/>
                </a:lnTo>
                <a:lnTo>
                  <a:pt x="0" y="2806"/>
                </a:lnTo>
                <a:lnTo>
                  <a:pt x="1696" y="3790"/>
                </a:lnTo>
                <a:lnTo>
                  <a:pt x="1392" y="3518"/>
                </a:lnTo>
                <a:lnTo>
                  <a:pt x="4623" y="3518"/>
                </a:lnTo>
                <a:lnTo>
                  <a:pt x="4515" y="2282"/>
                </a:lnTo>
                <a:lnTo>
                  <a:pt x="4481" y="575"/>
                </a:lnTo>
                <a:lnTo>
                  <a:pt x="1937" y="0"/>
                </a:lnTo>
                <a:close/>
              </a:path>
            </a:pathLst>
          </a:custGeom>
          <a:solidFill>
            <a:srgbClr val="5D545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0117414" y="579060"/>
            <a:ext cx="2857" cy="247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0018100" y="504154"/>
            <a:ext cx="114965" cy="7035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0135993" y="504155"/>
            <a:ext cx="108774" cy="7041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0117369" y="590451"/>
            <a:ext cx="22108" cy="1640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0126462" y="601554"/>
            <a:ext cx="12707" cy="2310"/>
          </a:xfrm>
          <a:custGeom>
            <a:avLst/>
            <a:gdLst/>
            <a:ahLst/>
            <a:cxnLst/>
            <a:rect l="l" t="t" r="r" b="b"/>
            <a:pathLst>
              <a:path w="20955" h="3809">
                <a:moveTo>
                  <a:pt x="13517" y="41"/>
                </a:moveTo>
                <a:lnTo>
                  <a:pt x="10043" y="3088"/>
                </a:lnTo>
                <a:lnTo>
                  <a:pt x="9947" y="3329"/>
                </a:lnTo>
                <a:lnTo>
                  <a:pt x="9647" y="3329"/>
                </a:lnTo>
                <a:lnTo>
                  <a:pt x="9874" y="3612"/>
                </a:lnTo>
                <a:lnTo>
                  <a:pt x="9981" y="3465"/>
                </a:lnTo>
                <a:lnTo>
                  <a:pt x="13458" y="298"/>
                </a:lnTo>
                <a:lnTo>
                  <a:pt x="13486" y="136"/>
                </a:lnTo>
                <a:lnTo>
                  <a:pt x="13629" y="136"/>
                </a:lnTo>
                <a:close/>
              </a:path>
              <a:path w="20955" h="3809">
                <a:moveTo>
                  <a:pt x="7193" y="0"/>
                </a:moveTo>
                <a:lnTo>
                  <a:pt x="5497" y="3361"/>
                </a:lnTo>
                <a:lnTo>
                  <a:pt x="5601" y="3497"/>
                </a:lnTo>
                <a:lnTo>
                  <a:pt x="7216" y="298"/>
                </a:lnTo>
                <a:lnTo>
                  <a:pt x="7298" y="136"/>
                </a:lnTo>
                <a:lnTo>
                  <a:pt x="7193" y="0"/>
                </a:lnTo>
                <a:close/>
              </a:path>
              <a:path w="20955" h="3809">
                <a:moveTo>
                  <a:pt x="13629" y="136"/>
                </a:moveTo>
                <a:lnTo>
                  <a:pt x="13486" y="136"/>
                </a:lnTo>
                <a:lnTo>
                  <a:pt x="15444" y="3465"/>
                </a:lnTo>
                <a:lnTo>
                  <a:pt x="16481" y="3361"/>
                </a:lnTo>
                <a:lnTo>
                  <a:pt x="15591" y="3361"/>
                </a:lnTo>
                <a:lnTo>
                  <a:pt x="13629" y="136"/>
                </a:lnTo>
                <a:close/>
              </a:path>
              <a:path w="20955" h="3809">
                <a:moveTo>
                  <a:pt x="0" y="586"/>
                </a:moveTo>
                <a:lnTo>
                  <a:pt x="1832" y="1581"/>
                </a:lnTo>
                <a:lnTo>
                  <a:pt x="5392" y="3361"/>
                </a:lnTo>
                <a:lnTo>
                  <a:pt x="1884" y="1444"/>
                </a:lnTo>
                <a:lnTo>
                  <a:pt x="0" y="586"/>
                </a:lnTo>
                <a:close/>
              </a:path>
              <a:path w="20955" h="3809">
                <a:moveTo>
                  <a:pt x="20826" y="2743"/>
                </a:moveTo>
                <a:lnTo>
                  <a:pt x="19831" y="2921"/>
                </a:lnTo>
                <a:lnTo>
                  <a:pt x="18407" y="2984"/>
                </a:lnTo>
                <a:lnTo>
                  <a:pt x="16439" y="3256"/>
                </a:lnTo>
                <a:lnTo>
                  <a:pt x="15569" y="3325"/>
                </a:lnTo>
                <a:lnTo>
                  <a:pt x="16481" y="3361"/>
                </a:lnTo>
                <a:lnTo>
                  <a:pt x="18407" y="3088"/>
                </a:lnTo>
                <a:lnTo>
                  <a:pt x="19831" y="2952"/>
                </a:lnTo>
                <a:lnTo>
                  <a:pt x="20344" y="2921"/>
                </a:lnTo>
                <a:lnTo>
                  <a:pt x="20826" y="2743"/>
                </a:lnTo>
                <a:close/>
              </a:path>
              <a:path w="20955" h="3809">
                <a:moveTo>
                  <a:pt x="7349" y="136"/>
                </a:moveTo>
                <a:lnTo>
                  <a:pt x="7216" y="298"/>
                </a:lnTo>
                <a:lnTo>
                  <a:pt x="9647" y="3329"/>
                </a:lnTo>
                <a:lnTo>
                  <a:pt x="9666" y="2984"/>
                </a:lnTo>
                <a:lnTo>
                  <a:pt x="7349" y="136"/>
                </a:lnTo>
                <a:close/>
              </a:path>
              <a:path w="20955" h="3809">
                <a:moveTo>
                  <a:pt x="9873" y="3238"/>
                </a:moveTo>
                <a:close/>
              </a:path>
            </a:pathLst>
          </a:custGeom>
          <a:solidFill>
            <a:srgbClr val="EBE2B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0126460" y="601908"/>
            <a:ext cx="13092" cy="5391"/>
          </a:xfrm>
          <a:custGeom>
            <a:avLst/>
            <a:gdLst/>
            <a:ahLst/>
            <a:cxnLst/>
            <a:rect l="l" t="t" r="r" b="b"/>
            <a:pathLst>
              <a:path w="21590" h="8890">
                <a:moveTo>
                  <a:pt x="0" y="0"/>
                </a:moveTo>
                <a:lnTo>
                  <a:pt x="2575" y="7434"/>
                </a:lnTo>
                <a:lnTo>
                  <a:pt x="16753" y="8366"/>
                </a:lnTo>
                <a:lnTo>
                  <a:pt x="16945" y="8052"/>
                </a:lnTo>
                <a:lnTo>
                  <a:pt x="16543" y="8052"/>
                </a:lnTo>
                <a:lnTo>
                  <a:pt x="9748" y="7539"/>
                </a:lnTo>
                <a:lnTo>
                  <a:pt x="4113" y="7235"/>
                </a:lnTo>
                <a:lnTo>
                  <a:pt x="2910" y="7235"/>
                </a:lnTo>
                <a:lnTo>
                  <a:pt x="2753" y="7162"/>
                </a:lnTo>
                <a:lnTo>
                  <a:pt x="2882" y="7162"/>
                </a:lnTo>
                <a:lnTo>
                  <a:pt x="1989" y="4827"/>
                </a:lnTo>
                <a:lnTo>
                  <a:pt x="0" y="0"/>
                </a:lnTo>
                <a:close/>
              </a:path>
              <a:path w="21590" h="8890">
                <a:moveTo>
                  <a:pt x="16550" y="8044"/>
                </a:moveTo>
                <a:close/>
              </a:path>
              <a:path w="21590" h="8890">
                <a:moveTo>
                  <a:pt x="21036" y="2743"/>
                </a:moveTo>
                <a:lnTo>
                  <a:pt x="20528" y="3256"/>
                </a:lnTo>
                <a:lnTo>
                  <a:pt x="16550" y="8044"/>
                </a:lnTo>
                <a:lnTo>
                  <a:pt x="16951" y="8044"/>
                </a:lnTo>
                <a:lnTo>
                  <a:pt x="19161" y="5277"/>
                </a:lnTo>
                <a:lnTo>
                  <a:pt x="20623" y="3225"/>
                </a:lnTo>
                <a:lnTo>
                  <a:pt x="21036" y="2743"/>
                </a:lnTo>
                <a:close/>
              </a:path>
              <a:path w="21590" h="8890">
                <a:moveTo>
                  <a:pt x="2753" y="7162"/>
                </a:moveTo>
                <a:lnTo>
                  <a:pt x="2910" y="7235"/>
                </a:lnTo>
                <a:lnTo>
                  <a:pt x="2753" y="7162"/>
                </a:lnTo>
                <a:close/>
              </a:path>
              <a:path w="21590" h="8890">
                <a:moveTo>
                  <a:pt x="2885" y="7169"/>
                </a:moveTo>
                <a:lnTo>
                  <a:pt x="4113" y="7235"/>
                </a:lnTo>
                <a:lnTo>
                  <a:pt x="2885" y="7169"/>
                </a:lnTo>
                <a:close/>
              </a:path>
              <a:path w="21590" h="8890">
                <a:moveTo>
                  <a:pt x="2882" y="7162"/>
                </a:moveTo>
                <a:lnTo>
                  <a:pt x="2753" y="7162"/>
                </a:lnTo>
                <a:lnTo>
                  <a:pt x="2885" y="7169"/>
                </a:lnTo>
                <a:close/>
              </a:path>
            </a:pathLst>
          </a:custGeom>
          <a:solidFill>
            <a:srgbClr val="864A1C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0129008" y="619404"/>
            <a:ext cx="5609" cy="1913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0129006" y="620047"/>
            <a:ext cx="5776" cy="18868"/>
          </a:xfrm>
          <a:custGeom>
            <a:avLst/>
            <a:gdLst/>
            <a:ahLst/>
            <a:cxnLst/>
            <a:rect l="l" t="t" r="r" b="b"/>
            <a:pathLst>
              <a:path w="9525" h="31115">
                <a:moveTo>
                  <a:pt x="4740" y="27538"/>
                </a:moveTo>
                <a:lnTo>
                  <a:pt x="4492" y="27538"/>
                </a:lnTo>
                <a:lnTo>
                  <a:pt x="5779" y="28773"/>
                </a:lnTo>
                <a:lnTo>
                  <a:pt x="7392" y="29674"/>
                </a:lnTo>
                <a:lnTo>
                  <a:pt x="8942" y="30491"/>
                </a:lnTo>
                <a:lnTo>
                  <a:pt x="7444" y="29632"/>
                </a:lnTo>
                <a:lnTo>
                  <a:pt x="5926" y="28637"/>
                </a:lnTo>
                <a:lnTo>
                  <a:pt x="4740" y="27538"/>
                </a:lnTo>
                <a:close/>
              </a:path>
              <a:path w="9525" h="31115">
                <a:moveTo>
                  <a:pt x="0" y="0"/>
                </a:moveTo>
                <a:lnTo>
                  <a:pt x="890" y="785"/>
                </a:lnTo>
                <a:lnTo>
                  <a:pt x="1581" y="1748"/>
                </a:lnTo>
                <a:lnTo>
                  <a:pt x="2083" y="2879"/>
                </a:lnTo>
                <a:lnTo>
                  <a:pt x="2659" y="3905"/>
                </a:lnTo>
                <a:lnTo>
                  <a:pt x="3099" y="4994"/>
                </a:lnTo>
                <a:lnTo>
                  <a:pt x="4230" y="8460"/>
                </a:lnTo>
                <a:lnTo>
                  <a:pt x="4670" y="10722"/>
                </a:lnTo>
                <a:lnTo>
                  <a:pt x="4868" y="13193"/>
                </a:lnTo>
                <a:lnTo>
                  <a:pt x="5340" y="17915"/>
                </a:lnTo>
                <a:lnTo>
                  <a:pt x="5036" y="22753"/>
                </a:lnTo>
                <a:lnTo>
                  <a:pt x="4460" y="27538"/>
                </a:lnTo>
                <a:lnTo>
                  <a:pt x="4701" y="27538"/>
                </a:lnTo>
                <a:lnTo>
                  <a:pt x="5036" y="25151"/>
                </a:lnTo>
                <a:lnTo>
                  <a:pt x="5340" y="22753"/>
                </a:lnTo>
                <a:lnTo>
                  <a:pt x="5549" y="17915"/>
                </a:lnTo>
                <a:lnTo>
                  <a:pt x="5549" y="15517"/>
                </a:lnTo>
                <a:lnTo>
                  <a:pt x="5235" y="13120"/>
                </a:lnTo>
                <a:lnTo>
                  <a:pt x="4973" y="10680"/>
                </a:lnTo>
                <a:lnTo>
                  <a:pt x="4533" y="8292"/>
                </a:lnTo>
                <a:lnTo>
                  <a:pt x="3717" y="6031"/>
                </a:lnTo>
                <a:lnTo>
                  <a:pt x="2931" y="3769"/>
                </a:lnTo>
                <a:lnTo>
                  <a:pt x="1800" y="1539"/>
                </a:lnTo>
                <a:lnTo>
                  <a:pt x="0" y="0"/>
                </a:lnTo>
                <a:close/>
              </a:path>
              <a:path w="9525" h="31115">
                <a:moveTo>
                  <a:pt x="4705" y="27506"/>
                </a:moveTo>
                <a:close/>
              </a:path>
              <a:path w="9525" h="31115">
                <a:moveTo>
                  <a:pt x="4714" y="27444"/>
                </a:moveTo>
                <a:close/>
              </a:path>
            </a:pathLst>
          </a:custGeom>
          <a:solidFill>
            <a:srgbClr val="864A1C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0129009" y="619363"/>
            <a:ext cx="5776" cy="19253"/>
          </a:xfrm>
          <a:custGeom>
            <a:avLst/>
            <a:gdLst/>
            <a:ahLst/>
            <a:cxnLst/>
            <a:rect l="l" t="t" r="r" b="b"/>
            <a:pathLst>
              <a:path w="9525" h="31750">
                <a:moveTo>
                  <a:pt x="1968" y="104"/>
                </a:moveTo>
                <a:lnTo>
                  <a:pt x="1738" y="104"/>
                </a:lnTo>
                <a:lnTo>
                  <a:pt x="1947" y="198"/>
                </a:lnTo>
                <a:lnTo>
                  <a:pt x="2146" y="335"/>
                </a:lnTo>
                <a:lnTo>
                  <a:pt x="2282" y="544"/>
                </a:lnTo>
                <a:lnTo>
                  <a:pt x="3947" y="2638"/>
                </a:lnTo>
                <a:lnTo>
                  <a:pt x="5444" y="4889"/>
                </a:lnTo>
                <a:lnTo>
                  <a:pt x="6565" y="7434"/>
                </a:lnTo>
                <a:lnTo>
                  <a:pt x="7748" y="9863"/>
                </a:lnTo>
                <a:lnTo>
                  <a:pt x="8502" y="12502"/>
                </a:lnTo>
                <a:lnTo>
                  <a:pt x="8942" y="15245"/>
                </a:lnTo>
                <a:lnTo>
                  <a:pt x="9319" y="17978"/>
                </a:lnTo>
                <a:lnTo>
                  <a:pt x="9245" y="23391"/>
                </a:lnTo>
                <a:lnTo>
                  <a:pt x="9109" y="26135"/>
                </a:lnTo>
                <a:lnTo>
                  <a:pt x="8942" y="28910"/>
                </a:lnTo>
                <a:lnTo>
                  <a:pt x="8942" y="31622"/>
                </a:lnTo>
                <a:lnTo>
                  <a:pt x="8973" y="28910"/>
                </a:lnTo>
                <a:lnTo>
                  <a:pt x="9245" y="26135"/>
                </a:lnTo>
                <a:lnTo>
                  <a:pt x="9360" y="23391"/>
                </a:lnTo>
                <a:lnTo>
                  <a:pt x="9518" y="20721"/>
                </a:lnTo>
                <a:lnTo>
                  <a:pt x="9518" y="17978"/>
                </a:lnTo>
                <a:lnTo>
                  <a:pt x="9109" y="15245"/>
                </a:lnTo>
                <a:lnTo>
                  <a:pt x="8774" y="12502"/>
                </a:lnTo>
                <a:lnTo>
                  <a:pt x="7926" y="9790"/>
                </a:lnTo>
                <a:lnTo>
                  <a:pt x="5539" y="4858"/>
                </a:lnTo>
                <a:lnTo>
                  <a:pt x="4115" y="2533"/>
                </a:lnTo>
                <a:lnTo>
                  <a:pt x="2387" y="439"/>
                </a:lnTo>
                <a:lnTo>
                  <a:pt x="1968" y="104"/>
                </a:lnTo>
                <a:close/>
              </a:path>
              <a:path w="9525" h="31750">
                <a:moveTo>
                  <a:pt x="1476" y="0"/>
                </a:moveTo>
                <a:lnTo>
                  <a:pt x="0" y="1130"/>
                </a:lnTo>
                <a:lnTo>
                  <a:pt x="272" y="712"/>
                </a:lnTo>
                <a:lnTo>
                  <a:pt x="617" y="335"/>
                </a:lnTo>
                <a:lnTo>
                  <a:pt x="1476" y="31"/>
                </a:lnTo>
                <a:close/>
              </a:path>
              <a:path w="9525" h="31750">
                <a:moveTo>
                  <a:pt x="1554" y="31"/>
                </a:moveTo>
                <a:lnTo>
                  <a:pt x="1738" y="104"/>
                </a:lnTo>
                <a:lnTo>
                  <a:pt x="1554" y="31"/>
                </a:lnTo>
                <a:close/>
              </a:path>
            </a:pathLst>
          </a:custGeom>
          <a:solidFill>
            <a:srgbClr val="EBE2B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0133835" y="617989"/>
            <a:ext cx="8940" cy="1128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0133832" y="617989"/>
            <a:ext cx="9242" cy="11552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14753" y="0"/>
                </a:moveTo>
                <a:lnTo>
                  <a:pt x="11120" y="1989"/>
                </a:lnTo>
                <a:lnTo>
                  <a:pt x="7569" y="4387"/>
                </a:lnTo>
                <a:lnTo>
                  <a:pt x="5978" y="5486"/>
                </a:lnTo>
                <a:lnTo>
                  <a:pt x="4607" y="7298"/>
                </a:lnTo>
                <a:lnTo>
                  <a:pt x="3361" y="8774"/>
                </a:lnTo>
                <a:lnTo>
                  <a:pt x="2560" y="10795"/>
                </a:lnTo>
                <a:lnTo>
                  <a:pt x="1135" y="14690"/>
                </a:lnTo>
                <a:lnTo>
                  <a:pt x="617" y="16648"/>
                </a:lnTo>
                <a:lnTo>
                  <a:pt x="0" y="18606"/>
                </a:lnTo>
                <a:lnTo>
                  <a:pt x="12910" y="1068"/>
                </a:lnTo>
                <a:lnTo>
                  <a:pt x="14753" y="0"/>
                </a:lnTo>
                <a:close/>
              </a:path>
            </a:pathLst>
          </a:custGeom>
          <a:solidFill>
            <a:srgbClr val="EBE2B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0133833" y="617990"/>
            <a:ext cx="9242" cy="11552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14743" y="0"/>
                </a:moveTo>
                <a:lnTo>
                  <a:pt x="13772" y="4251"/>
                </a:lnTo>
                <a:lnTo>
                  <a:pt x="12999" y="6303"/>
                </a:lnTo>
                <a:lnTo>
                  <a:pt x="12286" y="8324"/>
                </a:lnTo>
                <a:lnTo>
                  <a:pt x="11517" y="10104"/>
                </a:lnTo>
                <a:lnTo>
                  <a:pt x="9109" y="13570"/>
                </a:lnTo>
                <a:lnTo>
                  <a:pt x="7570" y="15109"/>
                </a:lnTo>
                <a:lnTo>
                  <a:pt x="5800" y="16135"/>
                </a:lnTo>
                <a:lnTo>
                  <a:pt x="4041" y="17329"/>
                </a:lnTo>
                <a:lnTo>
                  <a:pt x="2031" y="17915"/>
                </a:lnTo>
                <a:lnTo>
                  <a:pt x="0" y="18596"/>
                </a:lnTo>
                <a:lnTo>
                  <a:pt x="1015" y="18355"/>
                </a:lnTo>
                <a:lnTo>
                  <a:pt x="2031" y="18051"/>
                </a:lnTo>
                <a:lnTo>
                  <a:pt x="3057" y="17810"/>
                </a:lnTo>
                <a:lnTo>
                  <a:pt x="13396" y="6167"/>
                </a:lnTo>
                <a:lnTo>
                  <a:pt x="14054" y="4177"/>
                </a:lnTo>
                <a:lnTo>
                  <a:pt x="14407" y="2125"/>
                </a:lnTo>
                <a:lnTo>
                  <a:pt x="14743" y="0"/>
                </a:lnTo>
                <a:close/>
              </a:path>
            </a:pathLst>
          </a:custGeom>
          <a:solidFill>
            <a:srgbClr val="864A1C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0121751" y="621043"/>
            <a:ext cx="11315" cy="1022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0121762" y="621043"/>
            <a:ext cx="11552" cy="10397"/>
          </a:xfrm>
          <a:custGeom>
            <a:avLst/>
            <a:gdLst/>
            <a:ahLst/>
            <a:cxnLst/>
            <a:rect l="l" t="t" r="r" b="b"/>
            <a:pathLst>
              <a:path w="19050" h="17144">
                <a:moveTo>
                  <a:pt x="0" y="0"/>
                </a:moveTo>
                <a:lnTo>
                  <a:pt x="17591" y="14941"/>
                </a:lnTo>
                <a:lnTo>
                  <a:pt x="18648" y="16858"/>
                </a:lnTo>
                <a:lnTo>
                  <a:pt x="16680" y="12952"/>
                </a:lnTo>
                <a:lnTo>
                  <a:pt x="15622" y="10994"/>
                </a:lnTo>
                <a:lnTo>
                  <a:pt x="14606" y="9046"/>
                </a:lnTo>
                <a:lnTo>
                  <a:pt x="2062" y="691"/>
                </a:lnTo>
                <a:lnTo>
                  <a:pt x="0" y="0"/>
                </a:lnTo>
                <a:close/>
              </a:path>
            </a:pathLst>
          </a:custGeom>
          <a:solidFill>
            <a:srgbClr val="EBE2B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0121754" y="621044"/>
            <a:ext cx="11552" cy="10397"/>
          </a:xfrm>
          <a:custGeom>
            <a:avLst/>
            <a:gdLst/>
            <a:ahLst/>
            <a:cxnLst/>
            <a:rect l="l" t="t" r="r" b="b"/>
            <a:pathLst>
              <a:path w="19050" h="17144">
                <a:moveTo>
                  <a:pt x="0" y="0"/>
                </a:moveTo>
                <a:lnTo>
                  <a:pt x="18659" y="16858"/>
                </a:lnTo>
                <a:lnTo>
                  <a:pt x="14146" y="16240"/>
                </a:lnTo>
                <a:lnTo>
                  <a:pt x="12135" y="15381"/>
                </a:lnTo>
                <a:lnTo>
                  <a:pt x="2764" y="6125"/>
                </a:lnTo>
                <a:lnTo>
                  <a:pt x="1675" y="4177"/>
                </a:lnTo>
                <a:lnTo>
                  <a:pt x="0" y="0"/>
                </a:lnTo>
                <a:close/>
              </a:path>
            </a:pathLst>
          </a:custGeom>
          <a:solidFill>
            <a:srgbClr val="864A1C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0124958" y="603621"/>
            <a:ext cx="12502" cy="1866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0132307" y="606563"/>
            <a:ext cx="8856" cy="15403"/>
          </a:xfrm>
          <a:custGeom>
            <a:avLst/>
            <a:gdLst/>
            <a:ahLst/>
            <a:cxnLst/>
            <a:rect l="l" t="t" r="r" b="b"/>
            <a:pathLst>
              <a:path w="14605" h="25400">
                <a:moveTo>
                  <a:pt x="13283" y="4553"/>
                </a:moveTo>
                <a:lnTo>
                  <a:pt x="14146" y="9863"/>
                </a:lnTo>
                <a:lnTo>
                  <a:pt x="13695" y="12743"/>
                </a:lnTo>
                <a:lnTo>
                  <a:pt x="12753" y="15339"/>
                </a:lnTo>
                <a:lnTo>
                  <a:pt x="0" y="24941"/>
                </a:lnTo>
                <a:lnTo>
                  <a:pt x="2722" y="24669"/>
                </a:lnTo>
                <a:lnTo>
                  <a:pt x="5539" y="23737"/>
                </a:lnTo>
                <a:lnTo>
                  <a:pt x="7884" y="22124"/>
                </a:lnTo>
                <a:lnTo>
                  <a:pt x="10261" y="20585"/>
                </a:lnTo>
                <a:lnTo>
                  <a:pt x="14345" y="9936"/>
                </a:lnTo>
                <a:lnTo>
                  <a:pt x="14271" y="8491"/>
                </a:lnTo>
                <a:lnTo>
                  <a:pt x="13758" y="5654"/>
                </a:lnTo>
                <a:lnTo>
                  <a:pt x="13283" y="4553"/>
                </a:lnTo>
                <a:close/>
              </a:path>
              <a:path w="14605" h="25400">
                <a:moveTo>
                  <a:pt x="11290" y="1448"/>
                </a:moveTo>
                <a:lnTo>
                  <a:pt x="11727" y="1916"/>
                </a:lnTo>
                <a:lnTo>
                  <a:pt x="12428" y="3120"/>
                </a:lnTo>
                <a:lnTo>
                  <a:pt x="13193" y="4345"/>
                </a:lnTo>
                <a:lnTo>
                  <a:pt x="13283" y="4553"/>
                </a:lnTo>
                <a:lnTo>
                  <a:pt x="13231" y="4345"/>
                </a:lnTo>
                <a:lnTo>
                  <a:pt x="11727" y="1811"/>
                </a:lnTo>
                <a:lnTo>
                  <a:pt x="11290" y="1448"/>
                </a:lnTo>
                <a:close/>
              </a:path>
              <a:path w="14605" h="25400">
                <a:moveTo>
                  <a:pt x="9549" y="0"/>
                </a:moveTo>
                <a:lnTo>
                  <a:pt x="11290" y="1448"/>
                </a:lnTo>
                <a:lnTo>
                  <a:pt x="10701" y="816"/>
                </a:lnTo>
                <a:lnTo>
                  <a:pt x="9549" y="0"/>
                </a:lnTo>
                <a:close/>
              </a:path>
            </a:pathLst>
          </a:custGeom>
          <a:solidFill>
            <a:srgbClr val="864A1C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0132311" y="603678"/>
            <a:ext cx="8876" cy="1800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0132308" y="603675"/>
            <a:ext cx="4236" cy="18098"/>
          </a:xfrm>
          <a:custGeom>
            <a:avLst/>
            <a:gdLst/>
            <a:ahLst/>
            <a:cxnLst/>
            <a:rect l="l" t="t" r="r" b="b"/>
            <a:pathLst>
              <a:path w="6984" h="29844">
                <a:moveTo>
                  <a:pt x="0" y="0"/>
                </a:moveTo>
                <a:lnTo>
                  <a:pt x="6550" y="11957"/>
                </a:lnTo>
                <a:lnTo>
                  <a:pt x="6491" y="14837"/>
                </a:lnTo>
                <a:lnTo>
                  <a:pt x="3130" y="26826"/>
                </a:lnTo>
                <a:lnTo>
                  <a:pt x="2282" y="27988"/>
                </a:lnTo>
                <a:lnTo>
                  <a:pt x="1256" y="29056"/>
                </a:lnTo>
                <a:lnTo>
                  <a:pt x="0" y="29705"/>
                </a:lnTo>
                <a:lnTo>
                  <a:pt x="1256" y="29088"/>
                </a:lnTo>
                <a:lnTo>
                  <a:pt x="6732" y="14837"/>
                </a:lnTo>
                <a:lnTo>
                  <a:pt x="6732" y="11957"/>
                </a:lnTo>
                <a:lnTo>
                  <a:pt x="6293" y="9151"/>
                </a:lnTo>
                <a:lnTo>
                  <a:pt x="5193" y="6544"/>
                </a:lnTo>
                <a:lnTo>
                  <a:pt x="4146" y="3905"/>
                </a:lnTo>
                <a:lnTo>
                  <a:pt x="2387" y="1507"/>
                </a:lnTo>
                <a:lnTo>
                  <a:pt x="0" y="0"/>
                </a:lnTo>
                <a:close/>
              </a:path>
            </a:pathLst>
          </a:custGeom>
          <a:solidFill>
            <a:srgbClr val="EBE2B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0122457" y="604900"/>
            <a:ext cx="9242" cy="16943"/>
          </a:xfrm>
          <a:custGeom>
            <a:avLst/>
            <a:gdLst/>
            <a:ahLst/>
            <a:cxnLst/>
            <a:rect l="l" t="t" r="r" b="b"/>
            <a:pathLst>
              <a:path w="15240" h="27940">
                <a:moveTo>
                  <a:pt x="3314" y="3780"/>
                </a:moveTo>
                <a:lnTo>
                  <a:pt x="2513" y="4659"/>
                </a:lnTo>
                <a:lnTo>
                  <a:pt x="167" y="9015"/>
                </a:lnTo>
                <a:lnTo>
                  <a:pt x="0" y="12544"/>
                </a:lnTo>
                <a:lnTo>
                  <a:pt x="1424" y="18910"/>
                </a:lnTo>
                <a:lnTo>
                  <a:pt x="3088" y="21999"/>
                </a:lnTo>
                <a:lnTo>
                  <a:pt x="5675" y="24083"/>
                </a:lnTo>
                <a:lnTo>
                  <a:pt x="8219" y="26166"/>
                </a:lnTo>
                <a:lnTo>
                  <a:pt x="11381" y="27370"/>
                </a:lnTo>
                <a:lnTo>
                  <a:pt x="14617" y="27685"/>
                </a:lnTo>
                <a:lnTo>
                  <a:pt x="12952" y="27475"/>
                </a:lnTo>
                <a:lnTo>
                  <a:pt x="11413" y="27035"/>
                </a:lnTo>
                <a:lnTo>
                  <a:pt x="9957" y="26344"/>
                </a:lnTo>
                <a:lnTo>
                  <a:pt x="8429" y="25726"/>
                </a:lnTo>
                <a:lnTo>
                  <a:pt x="7099" y="24868"/>
                </a:lnTo>
                <a:lnTo>
                  <a:pt x="534" y="12470"/>
                </a:lnTo>
                <a:lnTo>
                  <a:pt x="879" y="9214"/>
                </a:lnTo>
                <a:lnTo>
                  <a:pt x="1298" y="7675"/>
                </a:lnTo>
                <a:lnTo>
                  <a:pt x="2073" y="6272"/>
                </a:lnTo>
                <a:lnTo>
                  <a:pt x="3314" y="3780"/>
                </a:lnTo>
                <a:close/>
              </a:path>
              <a:path w="15240" h="27940">
                <a:moveTo>
                  <a:pt x="7300" y="831"/>
                </a:moveTo>
                <a:lnTo>
                  <a:pt x="6251" y="1298"/>
                </a:lnTo>
                <a:lnTo>
                  <a:pt x="3528" y="3350"/>
                </a:lnTo>
                <a:lnTo>
                  <a:pt x="3314" y="3780"/>
                </a:lnTo>
                <a:lnTo>
                  <a:pt x="3706" y="3350"/>
                </a:lnTo>
                <a:lnTo>
                  <a:pt x="6251" y="1371"/>
                </a:lnTo>
                <a:lnTo>
                  <a:pt x="7300" y="831"/>
                </a:lnTo>
                <a:close/>
              </a:path>
              <a:path w="15240" h="27940">
                <a:moveTo>
                  <a:pt x="9172" y="0"/>
                </a:moveTo>
                <a:lnTo>
                  <a:pt x="7717" y="617"/>
                </a:lnTo>
                <a:lnTo>
                  <a:pt x="7300" y="831"/>
                </a:lnTo>
                <a:lnTo>
                  <a:pt x="9172" y="0"/>
                </a:lnTo>
                <a:close/>
              </a:path>
            </a:pathLst>
          </a:custGeom>
          <a:solidFill>
            <a:srgbClr val="864A1C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0122462" y="603678"/>
            <a:ext cx="8857" cy="1800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0127239" y="603675"/>
            <a:ext cx="4236" cy="18098"/>
          </a:xfrm>
          <a:custGeom>
            <a:avLst/>
            <a:gdLst/>
            <a:ahLst/>
            <a:cxnLst/>
            <a:rect l="l" t="t" r="r" b="b"/>
            <a:pathLst>
              <a:path w="6984" h="29844">
                <a:moveTo>
                  <a:pt x="6732" y="0"/>
                </a:moveTo>
                <a:lnTo>
                  <a:pt x="0" y="11957"/>
                </a:lnTo>
                <a:lnTo>
                  <a:pt x="62" y="17706"/>
                </a:lnTo>
                <a:lnTo>
                  <a:pt x="6732" y="29705"/>
                </a:lnTo>
                <a:lnTo>
                  <a:pt x="5402" y="29056"/>
                </a:lnTo>
                <a:lnTo>
                  <a:pt x="4376" y="27988"/>
                </a:lnTo>
                <a:lnTo>
                  <a:pt x="3601" y="26826"/>
                </a:lnTo>
                <a:lnTo>
                  <a:pt x="2753" y="25800"/>
                </a:lnTo>
                <a:lnTo>
                  <a:pt x="2073" y="24491"/>
                </a:lnTo>
                <a:lnTo>
                  <a:pt x="617" y="20554"/>
                </a:lnTo>
                <a:lnTo>
                  <a:pt x="272" y="17706"/>
                </a:lnTo>
                <a:lnTo>
                  <a:pt x="211" y="11957"/>
                </a:lnTo>
                <a:lnTo>
                  <a:pt x="552" y="9151"/>
                </a:lnTo>
                <a:lnTo>
                  <a:pt x="5507" y="785"/>
                </a:lnTo>
                <a:lnTo>
                  <a:pt x="6732" y="0"/>
                </a:lnTo>
                <a:close/>
              </a:path>
            </a:pathLst>
          </a:custGeom>
          <a:solidFill>
            <a:srgbClr val="EBE2B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0123100" y="603591"/>
            <a:ext cx="17328" cy="6161"/>
          </a:xfrm>
          <a:custGeom>
            <a:avLst/>
            <a:gdLst/>
            <a:ahLst/>
            <a:cxnLst/>
            <a:rect l="l" t="t" r="r" b="b"/>
            <a:pathLst>
              <a:path w="28575" h="10159">
                <a:moveTo>
                  <a:pt x="17797" y="240"/>
                </a:moveTo>
                <a:lnTo>
                  <a:pt x="17318" y="240"/>
                </a:lnTo>
                <a:lnTo>
                  <a:pt x="20449" y="1298"/>
                </a:lnTo>
                <a:lnTo>
                  <a:pt x="22962" y="3015"/>
                </a:lnTo>
                <a:lnTo>
                  <a:pt x="28543" y="10146"/>
                </a:lnTo>
                <a:lnTo>
                  <a:pt x="28334" y="8596"/>
                </a:lnTo>
                <a:lnTo>
                  <a:pt x="23035" y="2879"/>
                </a:lnTo>
                <a:lnTo>
                  <a:pt x="20449" y="1130"/>
                </a:lnTo>
                <a:lnTo>
                  <a:pt x="17797" y="240"/>
                </a:lnTo>
                <a:close/>
              </a:path>
              <a:path w="28575" h="10159">
                <a:moveTo>
                  <a:pt x="14271" y="0"/>
                </a:moveTo>
                <a:lnTo>
                  <a:pt x="0" y="10041"/>
                </a:lnTo>
                <a:lnTo>
                  <a:pt x="544" y="8596"/>
                </a:lnTo>
                <a:lnTo>
                  <a:pt x="1256" y="7329"/>
                </a:lnTo>
                <a:lnTo>
                  <a:pt x="17318" y="240"/>
                </a:lnTo>
                <a:lnTo>
                  <a:pt x="17797" y="240"/>
                </a:lnTo>
                <a:lnTo>
                  <a:pt x="17392" y="104"/>
                </a:lnTo>
                <a:lnTo>
                  <a:pt x="14271" y="0"/>
                </a:lnTo>
                <a:close/>
              </a:path>
            </a:pathLst>
          </a:custGeom>
          <a:solidFill>
            <a:srgbClr val="EBE2B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0142773" y="609081"/>
            <a:ext cx="34395" cy="3028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0149235" y="622580"/>
            <a:ext cx="8856" cy="15403"/>
          </a:xfrm>
          <a:custGeom>
            <a:avLst/>
            <a:gdLst/>
            <a:ahLst/>
            <a:cxnLst/>
            <a:rect l="l" t="t" r="r" b="b"/>
            <a:pathLst>
              <a:path w="14605" h="25400">
                <a:moveTo>
                  <a:pt x="6029" y="0"/>
                </a:moveTo>
                <a:lnTo>
                  <a:pt x="4919" y="586"/>
                </a:lnTo>
                <a:lnTo>
                  <a:pt x="3359" y="1780"/>
                </a:lnTo>
                <a:lnTo>
                  <a:pt x="3045" y="1989"/>
                </a:lnTo>
                <a:lnTo>
                  <a:pt x="0" y="10785"/>
                </a:lnTo>
                <a:lnTo>
                  <a:pt x="427" y="13706"/>
                </a:lnTo>
                <a:lnTo>
                  <a:pt x="1621" y="15591"/>
                </a:lnTo>
                <a:lnTo>
                  <a:pt x="2202" y="17852"/>
                </a:lnTo>
                <a:lnTo>
                  <a:pt x="2380" y="18334"/>
                </a:lnTo>
                <a:lnTo>
                  <a:pt x="2504" y="18774"/>
                </a:lnTo>
                <a:lnTo>
                  <a:pt x="2605" y="19360"/>
                </a:lnTo>
                <a:lnTo>
                  <a:pt x="2637" y="20072"/>
                </a:lnTo>
                <a:lnTo>
                  <a:pt x="2753" y="20973"/>
                </a:lnTo>
                <a:lnTo>
                  <a:pt x="2846" y="21957"/>
                </a:lnTo>
                <a:lnTo>
                  <a:pt x="2972" y="23015"/>
                </a:lnTo>
                <a:lnTo>
                  <a:pt x="3150" y="23433"/>
                </a:lnTo>
                <a:lnTo>
                  <a:pt x="3181" y="23779"/>
                </a:lnTo>
                <a:lnTo>
                  <a:pt x="3286" y="23946"/>
                </a:lnTo>
                <a:lnTo>
                  <a:pt x="4396" y="25151"/>
                </a:lnTo>
                <a:lnTo>
                  <a:pt x="6710" y="23433"/>
                </a:lnTo>
                <a:lnTo>
                  <a:pt x="7558" y="22920"/>
                </a:lnTo>
                <a:lnTo>
                  <a:pt x="7935" y="22575"/>
                </a:lnTo>
                <a:lnTo>
                  <a:pt x="8312" y="22344"/>
                </a:lnTo>
                <a:lnTo>
                  <a:pt x="8647" y="22062"/>
                </a:lnTo>
                <a:lnTo>
                  <a:pt x="8825" y="21957"/>
                </a:lnTo>
                <a:lnTo>
                  <a:pt x="9883" y="20973"/>
                </a:lnTo>
                <a:lnTo>
                  <a:pt x="10155" y="20659"/>
                </a:lnTo>
                <a:lnTo>
                  <a:pt x="10762" y="20072"/>
                </a:lnTo>
                <a:lnTo>
                  <a:pt x="11307" y="19360"/>
                </a:lnTo>
                <a:lnTo>
                  <a:pt x="11705" y="18774"/>
                </a:lnTo>
                <a:lnTo>
                  <a:pt x="11945" y="18334"/>
                </a:lnTo>
                <a:lnTo>
                  <a:pt x="12304" y="17810"/>
                </a:lnTo>
                <a:lnTo>
                  <a:pt x="12459" y="17329"/>
                </a:lnTo>
                <a:lnTo>
                  <a:pt x="12794" y="16722"/>
                </a:lnTo>
                <a:lnTo>
                  <a:pt x="12909" y="16030"/>
                </a:lnTo>
                <a:lnTo>
                  <a:pt x="13129" y="15413"/>
                </a:lnTo>
                <a:lnTo>
                  <a:pt x="13642" y="14282"/>
                </a:lnTo>
                <a:lnTo>
                  <a:pt x="13746" y="12397"/>
                </a:lnTo>
                <a:lnTo>
                  <a:pt x="13987" y="11444"/>
                </a:lnTo>
                <a:lnTo>
                  <a:pt x="14092" y="10282"/>
                </a:lnTo>
                <a:lnTo>
                  <a:pt x="13987" y="7088"/>
                </a:lnTo>
                <a:lnTo>
                  <a:pt x="13914" y="5999"/>
                </a:lnTo>
                <a:lnTo>
                  <a:pt x="13746" y="5036"/>
                </a:lnTo>
                <a:lnTo>
                  <a:pt x="13474" y="4219"/>
                </a:lnTo>
                <a:lnTo>
                  <a:pt x="13275" y="3214"/>
                </a:lnTo>
                <a:lnTo>
                  <a:pt x="8825" y="209"/>
                </a:lnTo>
                <a:lnTo>
                  <a:pt x="8616" y="94"/>
                </a:lnTo>
                <a:lnTo>
                  <a:pt x="6029" y="0"/>
                </a:lnTo>
                <a:close/>
              </a:path>
            </a:pathLst>
          </a:custGeom>
          <a:solidFill>
            <a:srgbClr val="DE2E15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0135829" y="622580"/>
            <a:ext cx="21948" cy="1774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0139746" y="633882"/>
            <a:ext cx="2310" cy="192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1769" y="0"/>
                </a:moveTo>
                <a:lnTo>
                  <a:pt x="1497" y="136"/>
                </a:lnTo>
                <a:lnTo>
                  <a:pt x="1225" y="785"/>
                </a:lnTo>
                <a:lnTo>
                  <a:pt x="575" y="785"/>
                </a:lnTo>
                <a:lnTo>
                  <a:pt x="0" y="1162"/>
                </a:lnTo>
                <a:lnTo>
                  <a:pt x="136" y="1266"/>
                </a:lnTo>
                <a:lnTo>
                  <a:pt x="1057" y="1403"/>
                </a:lnTo>
                <a:lnTo>
                  <a:pt x="982" y="1549"/>
                </a:lnTo>
                <a:lnTo>
                  <a:pt x="879" y="2701"/>
                </a:lnTo>
                <a:lnTo>
                  <a:pt x="1162" y="1884"/>
                </a:lnTo>
                <a:lnTo>
                  <a:pt x="1769" y="1811"/>
                </a:lnTo>
                <a:lnTo>
                  <a:pt x="2376" y="1675"/>
                </a:lnTo>
                <a:lnTo>
                  <a:pt x="2867" y="1675"/>
                </a:lnTo>
                <a:lnTo>
                  <a:pt x="2376" y="1099"/>
                </a:lnTo>
                <a:lnTo>
                  <a:pt x="2785" y="827"/>
                </a:lnTo>
                <a:lnTo>
                  <a:pt x="3235" y="659"/>
                </a:lnTo>
                <a:lnTo>
                  <a:pt x="2083" y="617"/>
                </a:lnTo>
                <a:lnTo>
                  <a:pt x="1769" y="0"/>
                </a:lnTo>
                <a:close/>
              </a:path>
              <a:path w="3809" h="3175">
                <a:moveTo>
                  <a:pt x="2867" y="1675"/>
                </a:moveTo>
                <a:lnTo>
                  <a:pt x="2376" y="1675"/>
                </a:lnTo>
                <a:lnTo>
                  <a:pt x="2691" y="2157"/>
                </a:lnTo>
                <a:lnTo>
                  <a:pt x="2812" y="1884"/>
                </a:lnTo>
                <a:lnTo>
                  <a:pt x="2867" y="1675"/>
                </a:lnTo>
                <a:close/>
              </a:path>
              <a:path w="3809" h="3175">
                <a:moveTo>
                  <a:pt x="2617" y="345"/>
                </a:moveTo>
                <a:lnTo>
                  <a:pt x="2083" y="617"/>
                </a:lnTo>
                <a:lnTo>
                  <a:pt x="3153" y="617"/>
                </a:lnTo>
                <a:lnTo>
                  <a:pt x="2617" y="345"/>
                </a:lnTo>
                <a:close/>
              </a:path>
            </a:pathLst>
          </a:custGeom>
          <a:solidFill>
            <a:srgbClr val="2B5C28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0140549" y="634381"/>
            <a:ext cx="770" cy="38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753" y="272"/>
                </a:moveTo>
                <a:lnTo>
                  <a:pt x="575" y="450"/>
                </a:lnTo>
                <a:lnTo>
                  <a:pt x="408" y="513"/>
                </a:lnTo>
                <a:lnTo>
                  <a:pt x="167" y="544"/>
                </a:lnTo>
                <a:lnTo>
                  <a:pt x="0" y="376"/>
                </a:lnTo>
                <a:lnTo>
                  <a:pt x="104" y="178"/>
                </a:lnTo>
                <a:lnTo>
                  <a:pt x="345" y="41"/>
                </a:lnTo>
                <a:lnTo>
                  <a:pt x="544" y="0"/>
                </a:lnTo>
                <a:lnTo>
                  <a:pt x="680" y="136"/>
                </a:lnTo>
                <a:lnTo>
                  <a:pt x="753" y="272"/>
                </a:lnTo>
                <a:close/>
              </a:path>
            </a:pathLst>
          </a:custGeom>
          <a:ln w="3175">
            <a:solidFill>
              <a:srgbClr val="4AA1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0087647" y="609080"/>
            <a:ext cx="40230" cy="3056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0117478" y="584844"/>
            <a:ext cx="18952" cy="1523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0112894" y="530003"/>
            <a:ext cx="4236" cy="14247"/>
          </a:xfrm>
          <a:custGeom>
            <a:avLst/>
            <a:gdLst/>
            <a:ahLst/>
            <a:cxnLst/>
            <a:rect l="l" t="t" r="r" b="b"/>
            <a:pathLst>
              <a:path w="6984" h="23494">
                <a:moveTo>
                  <a:pt x="3842" y="0"/>
                </a:moveTo>
                <a:lnTo>
                  <a:pt x="785" y="282"/>
                </a:lnTo>
                <a:lnTo>
                  <a:pt x="0" y="5528"/>
                </a:lnTo>
                <a:lnTo>
                  <a:pt x="1088" y="18261"/>
                </a:lnTo>
                <a:lnTo>
                  <a:pt x="2764" y="23308"/>
                </a:lnTo>
                <a:lnTo>
                  <a:pt x="5779" y="23067"/>
                </a:lnTo>
                <a:lnTo>
                  <a:pt x="6596" y="17758"/>
                </a:lnTo>
                <a:lnTo>
                  <a:pt x="5507" y="5046"/>
                </a:lnTo>
                <a:lnTo>
                  <a:pt x="3842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0112901" y="530090"/>
            <a:ext cx="2695" cy="14247"/>
          </a:xfrm>
          <a:custGeom>
            <a:avLst/>
            <a:gdLst/>
            <a:ahLst/>
            <a:cxnLst/>
            <a:rect l="l" t="t" r="r" b="b"/>
            <a:pathLst>
              <a:path w="4444" h="23494">
                <a:moveTo>
                  <a:pt x="2303" y="0"/>
                </a:moveTo>
                <a:lnTo>
                  <a:pt x="774" y="136"/>
                </a:lnTo>
                <a:lnTo>
                  <a:pt x="0" y="5382"/>
                </a:lnTo>
                <a:lnTo>
                  <a:pt x="1078" y="18125"/>
                </a:lnTo>
                <a:lnTo>
                  <a:pt x="2753" y="23161"/>
                </a:lnTo>
                <a:lnTo>
                  <a:pt x="4314" y="23025"/>
                </a:lnTo>
                <a:lnTo>
                  <a:pt x="3633" y="14565"/>
                </a:lnTo>
                <a:lnTo>
                  <a:pt x="3015" y="10586"/>
                </a:lnTo>
                <a:lnTo>
                  <a:pt x="2303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0107731" y="534100"/>
            <a:ext cx="5391" cy="13862"/>
          </a:xfrm>
          <a:custGeom>
            <a:avLst/>
            <a:gdLst/>
            <a:ahLst/>
            <a:cxnLst/>
            <a:rect l="l" t="t" r="r" b="b"/>
            <a:pathLst>
              <a:path w="8890" h="22859">
                <a:moveTo>
                  <a:pt x="5528" y="0"/>
                </a:moveTo>
                <a:lnTo>
                  <a:pt x="3078" y="4481"/>
                </a:lnTo>
                <a:lnTo>
                  <a:pt x="1549" y="10481"/>
                </a:lnTo>
                <a:lnTo>
                  <a:pt x="0" y="16439"/>
                </a:lnTo>
                <a:lnTo>
                  <a:pt x="0" y="21580"/>
                </a:lnTo>
                <a:lnTo>
                  <a:pt x="1476" y="21926"/>
                </a:lnTo>
                <a:lnTo>
                  <a:pt x="2952" y="22302"/>
                </a:lnTo>
                <a:lnTo>
                  <a:pt x="5423" y="17810"/>
                </a:lnTo>
                <a:lnTo>
                  <a:pt x="6889" y="11853"/>
                </a:lnTo>
                <a:lnTo>
                  <a:pt x="8523" y="5863"/>
                </a:lnTo>
                <a:lnTo>
                  <a:pt x="8523" y="659"/>
                </a:lnTo>
                <a:lnTo>
                  <a:pt x="7015" y="345"/>
                </a:lnTo>
                <a:lnTo>
                  <a:pt x="5528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0108633" y="534309"/>
            <a:ext cx="4621" cy="13477"/>
          </a:xfrm>
          <a:custGeom>
            <a:avLst/>
            <a:gdLst/>
            <a:ahLst/>
            <a:cxnLst/>
            <a:rect l="l" t="t" r="r" b="b"/>
            <a:pathLst>
              <a:path w="7619" h="22225">
                <a:moveTo>
                  <a:pt x="5528" y="0"/>
                </a:moveTo>
                <a:lnTo>
                  <a:pt x="3162" y="9968"/>
                </a:lnTo>
                <a:lnTo>
                  <a:pt x="1937" y="13664"/>
                </a:lnTo>
                <a:lnTo>
                  <a:pt x="0" y="21580"/>
                </a:lnTo>
                <a:lnTo>
                  <a:pt x="1465" y="21957"/>
                </a:lnTo>
                <a:lnTo>
                  <a:pt x="3937" y="17465"/>
                </a:lnTo>
                <a:lnTo>
                  <a:pt x="5402" y="11517"/>
                </a:lnTo>
                <a:lnTo>
                  <a:pt x="7025" y="5518"/>
                </a:lnTo>
                <a:lnTo>
                  <a:pt x="7025" y="314"/>
                </a:lnTo>
                <a:lnTo>
                  <a:pt x="5528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0112115" y="542703"/>
            <a:ext cx="5006" cy="14247"/>
          </a:xfrm>
          <a:custGeom>
            <a:avLst/>
            <a:gdLst/>
            <a:ahLst/>
            <a:cxnLst/>
            <a:rect l="l" t="t" r="r" b="b"/>
            <a:pathLst>
              <a:path w="8255" h="23494">
                <a:moveTo>
                  <a:pt x="3057" y="0"/>
                </a:moveTo>
                <a:lnTo>
                  <a:pt x="1497" y="408"/>
                </a:lnTo>
                <a:lnTo>
                  <a:pt x="94" y="743"/>
                </a:lnTo>
                <a:lnTo>
                  <a:pt x="0" y="6020"/>
                </a:lnTo>
                <a:lnTo>
                  <a:pt x="1382" y="12261"/>
                </a:lnTo>
                <a:lnTo>
                  <a:pt x="2785" y="18460"/>
                </a:lnTo>
                <a:lnTo>
                  <a:pt x="5130" y="23297"/>
                </a:lnTo>
                <a:lnTo>
                  <a:pt x="6659" y="22920"/>
                </a:lnTo>
                <a:lnTo>
                  <a:pt x="8083" y="22606"/>
                </a:lnTo>
                <a:lnTo>
                  <a:pt x="8156" y="17224"/>
                </a:lnTo>
                <a:lnTo>
                  <a:pt x="6795" y="10994"/>
                </a:lnTo>
                <a:lnTo>
                  <a:pt x="5329" y="4795"/>
                </a:lnTo>
                <a:lnTo>
                  <a:pt x="3057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0112110" y="542955"/>
            <a:ext cx="4236" cy="14247"/>
          </a:xfrm>
          <a:custGeom>
            <a:avLst/>
            <a:gdLst/>
            <a:ahLst/>
            <a:cxnLst/>
            <a:rect l="l" t="t" r="r" b="b"/>
            <a:pathLst>
              <a:path w="6984" h="23494">
                <a:moveTo>
                  <a:pt x="1507" y="0"/>
                </a:moveTo>
                <a:lnTo>
                  <a:pt x="104" y="335"/>
                </a:lnTo>
                <a:lnTo>
                  <a:pt x="0" y="5612"/>
                </a:lnTo>
                <a:lnTo>
                  <a:pt x="2795" y="18051"/>
                </a:lnTo>
                <a:lnTo>
                  <a:pt x="5141" y="22878"/>
                </a:lnTo>
                <a:lnTo>
                  <a:pt x="6669" y="22501"/>
                </a:lnTo>
                <a:lnTo>
                  <a:pt x="4795" y="14208"/>
                </a:lnTo>
                <a:lnTo>
                  <a:pt x="3706" y="10366"/>
                </a:lnTo>
                <a:lnTo>
                  <a:pt x="1507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0108462" y="547316"/>
            <a:ext cx="4236" cy="13862"/>
          </a:xfrm>
          <a:custGeom>
            <a:avLst/>
            <a:gdLst/>
            <a:ahLst/>
            <a:cxnLst/>
            <a:rect l="l" t="t" r="r" b="b"/>
            <a:pathLst>
              <a:path w="6984" h="22859">
                <a:moveTo>
                  <a:pt x="3130" y="0"/>
                </a:moveTo>
                <a:lnTo>
                  <a:pt x="1361" y="4858"/>
                </a:lnTo>
                <a:lnTo>
                  <a:pt x="649" y="10994"/>
                </a:lnTo>
                <a:lnTo>
                  <a:pt x="0" y="17088"/>
                </a:lnTo>
                <a:lnTo>
                  <a:pt x="617" y="22261"/>
                </a:lnTo>
                <a:lnTo>
                  <a:pt x="3748" y="22543"/>
                </a:lnTo>
                <a:lnTo>
                  <a:pt x="5507" y="17706"/>
                </a:lnTo>
                <a:lnTo>
                  <a:pt x="6868" y="5476"/>
                </a:lnTo>
                <a:lnTo>
                  <a:pt x="6219" y="335"/>
                </a:lnTo>
                <a:lnTo>
                  <a:pt x="4659" y="230"/>
                </a:lnTo>
                <a:lnTo>
                  <a:pt x="3130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0109767" y="547458"/>
            <a:ext cx="3081" cy="13862"/>
          </a:xfrm>
          <a:custGeom>
            <a:avLst/>
            <a:gdLst/>
            <a:ahLst/>
            <a:cxnLst/>
            <a:rect l="l" t="t" r="r" b="b"/>
            <a:pathLst>
              <a:path w="5080" h="22859">
                <a:moveTo>
                  <a:pt x="2502" y="0"/>
                </a:moveTo>
                <a:lnTo>
                  <a:pt x="1591" y="10146"/>
                </a:lnTo>
                <a:lnTo>
                  <a:pt x="879" y="14010"/>
                </a:lnTo>
                <a:lnTo>
                  <a:pt x="0" y="22166"/>
                </a:lnTo>
                <a:lnTo>
                  <a:pt x="1591" y="22302"/>
                </a:lnTo>
                <a:lnTo>
                  <a:pt x="3350" y="17475"/>
                </a:lnTo>
                <a:lnTo>
                  <a:pt x="4711" y="5245"/>
                </a:lnTo>
                <a:lnTo>
                  <a:pt x="4073" y="104"/>
                </a:lnTo>
                <a:lnTo>
                  <a:pt x="2502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0113061" y="553878"/>
            <a:ext cx="6546" cy="13092"/>
          </a:xfrm>
          <a:custGeom>
            <a:avLst/>
            <a:gdLst/>
            <a:ahLst/>
            <a:cxnLst/>
            <a:rect l="l" t="t" r="r" b="b"/>
            <a:pathLst>
              <a:path w="10794" h="21590">
                <a:moveTo>
                  <a:pt x="2691" y="0"/>
                </a:moveTo>
                <a:lnTo>
                  <a:pt x="0" y="1068"/>
                </a:lnTo>
                <a:lnTo>
                  <a:pt x="753" y="6031"/>
                </a:lnTo>
                <a:lnTo>
                  <a:pt x="5235" y="17193"/>
                </a:lnTo>
                <a:lnTo>
                  <a:pt x="8114" y="21276"/>
                </a:lnTo>
                <a:lnTo>
                  <a:pt x="9444" y="20721"/>
                </a:lnTo>
                <a:lnTo>
                  <a:pt x="10774" y="20219"/>
                </a:lnTo>
                <a:lnTo>
                  <a:pt x="10062" y="15277"/>
                </a:lnTo>
                <a:lnTo>
                  <a:pt x="7821" y="9591"/>
                </a:lnTo>
                <a:lnTo>
                  <a:pt x="5601" y="4041"/>
                </a:lnTo>
                <a:lnTo>
                  <a:pt x="2691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0113063" y="554211"/>
            <a:ext cx="5776" cy="12707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1329" y="0"/>
                </a:moveTo>
                <a:lnTo>
                  <a:pt x="0" y="513"/>
                </a:lnTo>
                <a:lnTo>
                  <a:pt x="743" y="5486"/>
                </a:lnTo>
                <a:lnTo>
                  <a:pt x="5235" y="16648"/>
                </a:lnTo>
                <a:lnTo>
                  <a:pt x="8125" y="20721"/>
                </a:lnTo>
                <a:lnTo>
                  <a:pt x="9444" y="20177"/>
                </a:lnTo>
                <a:lnTo>
                  <a:pt x="6523" y="12774"/>
                </a:lnTo>
                <a:lnTo>
                  <a:pt x="4879" y="9350"/>
                </a:lnTo>
                <a:lnTo>
                  <a:pt x="1329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0111476" y="558592"/>
            <a:ext cx="3851" cy="13092"/>
          </a:xfrm>
          <a:custGeom>
            <a:avLst/>
            <a:gdLst/>
            <a:ahLst/>
            <a:cxnLst/>
            <a:rect l="l" t="t" r="r" b="b"/>
            <a:pathLst>
              <a:path w="6350" h="21590">
                <a:moveTo>
                  <a:pt x="3842" y="0"/>
                </a:moveTo>
                <a:lnTo>
                  <a:pt x="973" y="136"/>
                </a:lnTo>
                <a:lnTo>
                  <a:pt x="0" y="4973"/>
                </a:lnTo>
                <a:lnTo>
                  <a:pt x="230" y="10795"/>
                </a:lnTo>
                <a:lnTo>
                  <a:pt x="502" y="16585"/>
                </a:lnTo>
                <a:lnTo>
                  <a:pt x="1895" y="21245"/>
                </a:lnTo>
                <a:lnTo>
                  <a:pt x="3371" y="21140"/>
                </a:lnTo>
                <a:lnTo>
                  <a:pt x="4753" y="21067"/>
                </a:lnTo>
                <a:lnTo>
                  <a:pt x="5769" y="16282"/>
                </a:lnTo>
                <a:lnTo>
                  <a:pt x="5539" y="10449"/>
                </a:lnTo>
                <a:lnTo>
                  <a:pt x="5256" y="4659"/>
                </a:lnTo>
                <a:lnTo>
                  <a:pt x="3842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0112935" y="558597"/>
            <a:ext cx="2310" cy="13092"/>
          </a:xfrm>
          <a:custGeom>
            <a:avLst/>
            <a:gdLst/>
            <a:ahLst/>
            <a:cxnLst/>
            <a:rect l="l" t="t" r="r" b="b"/>
            <a:pathLst>
              <a:path w="3809" h="21590">
                <a:moveTo>
                  <a:pt x="1434" y="0"/>
                </a:moveTo>
                <a:lnTo>
                  <a:pt x="0" y="62"/>
                </a:lnTo>
                <a:lnTo>
                  <a:pt x="649" y="9696"/>
                </a:lnTo>
                <a:lnTo>
                  <a:pt x="513" y="13392"/>
                </a:lnTo>
                <a:lnTo>
                  <a:pt x="952" y="21130"/>
                </a:lnTo>
                <a:lnTo>
                  <a:pt x="2345" y="21067"/>
                </a:lnTo>
                <a:lnTo>
                  <a:pt x="3361" y="16271"/>
                </a:lnTo>
                <a:lnTo>
                  <a:pt x="3095" y="9696"/>
                </a:lnTo>
                <a:lnTo>
                  <a:pt x="2858" y="4659"/>
                </a:lnTo>
                <a:lnTo>
                  <a:pt x="1434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0114893" y="565721"/>
            <a:ext cx="7701" cy="12707"/>
          </a:xfrm>
          <a:custGeom>
            <a:avLst/>
            <a:gdLst/>
            <a:ahLst/>
            <a:cxnLst/>
            <a:rect l="l" t="t" r="r" b="b"/>
            <a:pathLst>
              <a:path w="12700" h="20955">
                <a:moveTo>
                  <a:pt x="2554" y="0"/>
                </a:moveTo>
                <a:lnTo>
                  <a:pt x="1266" y="691"/>
                </a:lnTo>
                <a:lnTo>
                  <a:pt x="0" y="1298"/>
                </a:lnTo>
                <a:lnTo>
                  <a:pt x="1162" y="6230"/>
                </a:lnTo>
                <a:lnTo>
                  <a:pt x="3811" y="11580"/>
                </a:lnTo>
                <a:lnTo>
                  <a:pt x="6523" y="16952"/>
                </a:lnTo>
                <a:lnTo>
                  <a:pt x="9790" y="20763"/>
                </a:lnTo>
                <a:lnTo>
                  <a:pt x="11120" y="20177"/>
                </a:lnTo>
                <a:lnTo>
                  <a:pt x="12376" y="19423"/>
                </a:lnTo>
                <a:lnTo>
                  <a:pt x="11182" y="14596"/>
                </a:lnTo>
                <a:lnTo>
                  <a:pt x="5748" y="3832"/>
                </a:lnTo>
                <a:lnTo>
                  <a:pt x="2554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0114892" y="566138"/>
            <a:ext cx="6931" cy="12322"/>
          </a:xfrm>
          <a:custGeom>
            <a:avLst/>
            <a:gdLst/>
            <a:ahLst/>
            <a:cxnLst/>
            <a:rect l="l" t="t" r="r" b="b"/>
            <a:pathLst>
              <a:path w="11430" h="20319">
                <a:moveTo>
                  <a:pt x="1266" y="0"/>
                </a:moveTo>
                <a:lnTo>
                  <a:pt x="0" y="617"/>
                </a:lnTo>
                <a:lnTo>
                  <a:pt x="1162" y="5539"/>
                </a:lnTo>
                <a:lnTo>
                  <a:pt x="3811" y="10889"/>
                </a:lnTo>
                <a:lnTo>
                  <a:pt x="6533" y="16271"/>
                </a:lnTo>
                <a:lnTo>
                  <a:pt x="9790" y="20072"/>
                </a:lnTo>
                <a:lnTo>
                  <a:pt x="11120" y="19486"/>
                </a:lnTo>
                <a:lnTo>
                  <a:pt x="7549" y="12261"/>
                </a:lnTo>
                <a:lnTo>
                  <a:pt x="5612" y="9004"/>
                </a:lnTo>
                <a:lnTo>
                  <a:pt x="1266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0114358" y="571517"/>
            <a:ext cx="5006" cy="13092"/>
          </a:xfrm>
          <a:custGeom>
            <a:avLst/>
            <a:gdLst/>
            <a:ahLst/>
            <a:cxnLst/>
            <a:rect l="l" t="t" r="r" b="b"/>
            <a:pathLst>
              <a:path w="8255" h="21590">
                <a:moveTo>
                  <a:pt x="2889" y="0"/>
                </a:moveTo>
                <a:lnTo>
                  <a:pt x="1455" y="376"/>
                </a:lnTo>
                <a:lnTo>
                  <a:pt x="0" y="722"/>
                </a:lnTo>
                <a:lnTo>
                  <a:pt x="0" y="5549"/>
                </a:lnTo>
                <a:lnTo>
                  <a:pt x="1225" y="11235"/>
                </a:lnTo>
                <a:lnTo>
                  <a:pt x="2586" y="16889"/>
                </a:lnTo>
                <a:lnTo>
                  <a:pt x="4722" y="21245"/>
                </a:lnTo>
                <a:lnTo>
                  <a:pt x="6156" y="20931"/>
                </a:lnTo>
                <a:lnTo>
                  <a:pt x="7580" y="20522"/>
                </a:lnTo>
                <a:lnTo>
                  <a:pt x="7643" y="15695"/>
                </a:lnTo>
                <a:lnTo>
                  <a:pt x="5026" y="4314"/>
                </a:lnTo>
                <a:lnTo>
                  <a:pt x="2889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0115244" y="571516"/>
            <a:ext cx="3851" cy="12707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1424" y="0"/>
                </a:moveTo>
                <a:lnTo>
                  <a:pt x="0" y="376"/>
                </a:lnTo>
                <a:lnTo>
                  <a:pt x="2376" y="9769"/>
                </a:lnTo>
                <a:lnTo>
                  <a:pt x="2889" y="13434"/>
                </a:lnTo>
                <a:lnTo>
                  <a:pt x="4690" y="20931"/>
                </a:lnTo>
                <a:lnTo>
                  <a:pt x="6125" y="20522"/>
                </a:lnTo>
                <a:lnTo>
                  <a:pt x="6188" y="15695"/>
                </a:lnTo>
                <a:lnTo>
                  <a:pt x="3581" y="4324"/>
                </a:lnTo>
                <a:lnTo>
                  <a:pt x="1424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0118664" y="577292"/>
            <a:ext cx="9242" cy="11937"/>
          </a:xfrm>
          <a:custGeom>
            <a:avLst/>
            <a:gdLst/>
            <a:ahLst/>
            <a:cxnLst/>
            <a:rect l="l" t="t" r="r" b="b"/>
            <a:pathLst>
              <a:path w="15240" h="19684">
                <a:moveTo>
                  <a:pt x="2314" y="0"/>
                </a:moveTo>
                <a:lnTo>
                  <a:pt x="1162" y="827"/>
                </a:lnTo>
                <a:lnTo>
                  <a:pt x="0" y="1717"/>
                </a:lnTo>
                <a:lnTo>
                  <a:pt x="1905" y="6366"/>
                </a:lnTo>
                <a:lnTo>
                  <a:pt x="5476" y="11130"/>
                </a:lnTo>
                <a:lnTo>
                  <a:pt x="9078" y="16030"/>
                </a:lnTo>
                <a:lnTo>
                  <a:pt x="12858" y="19182"/>
                </a:lnTo>
                <a:lnTo>
                  <a:pt x="14030" y="18303"/>
                </a:lnTo>
                <a:lnTo>
                  <a:pt x="15193" y="17507"/>
                </a:lnTo>
                <a:lnTo>
                  <a:pt x="13224" y="12879"/>
                </a:lnTo>
                <a:lnTo>
                  <a:pt x="9727" y="8052"/>
                </a:lnTo>
                <a:lnTo>
                  <a:pt x="6156" y="3225"/>
                </a:lnTo>
                <a:lnTo>
                  <a:pt x="2314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0118665" y="577787"/>
            <a:ext cx="8856" cy="11167"/>
          </a:xfrm>
          <a:custGeom>
            <a:avLst/>
            <a:gdLst/>
            <a:ahLst/>
            <a:cxnLst/>
            <a:rect l="l" t="t" r="r" b="b"/>
            <a:pathLst>
              <a:path w="14605" h="18415">
                <a:moveTo>
                  <a:pt x="1162" y="0"/>
                </a:moveTo>
                <a:lnTo>
                  <a:pt x="0" y="900"/>
                </a:lnTo>
                <a:lnTo>
                  <a:pt x="1905" y="5549"/>
                </a:lnTo>
                <a:lnTo>
                  <a:pt x="5476" y="10313"/>
                </a:lnTo>
                <a:lnTo>
                  <a:pt x="9078" y="15214"/>
                </a:lnTo>
                <a:lnTo>
                  <a:pt x="12858" y="18365"/>
                </a:lnTo>
                <a:lnTo>
                  <a:pt x="14030" y="17475"/>
                </a:lnTo>
                <a:lnTo>
                  <a:pt x="9423" y="11109"/>
                </a:lnTo>
                <a:lnTo>
                  <a:pt x="6931" y="8230"/>
                </a:lnTo>
                <a:lnTo>
                  <a:pt x="1162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0119057" y="583046"/>
            <a:ext cx="6546" cy="12707"/>
          </a:xfrm>
          <a:custGeom>
            <a:avLst/>
            <a:gdLst/>
            <a:ahLst/>
            <a:cxnLst/>
            <a:rect l="l" t="t" r="r" b="b"/>
            <a:pathLst>
              <a:path w="10794" h="20955">
                <a:moveTo>
                  <a:pt x="2691" y="0"/>
                </a:moveTo>
                <a:lnTo>
                  <a:pt x="1403" y="617"/>
                </a:lnTo>
                <a:lnTo>
                  <a:pt x="0" y="1204"/>
                </a:lnTo>
                <a:lnTo>
                  <a:pt x="753" y="5957"/>
                </a:lnTo>
                <a:lnTo>
                  <a:pt x="3026" y="11339"/>
                </a:lnTo>
                <a:lnTo>
                  <a:pt x="5162" y="16722"/>
                </a:lnTo>
                <a:lnTo>
                  <a:pt x="8031" y="20627"/>
                </a:lnTo>
                <a:lnTo>
                  <a:pt x="9371" y="20041"/>
                </a:lnTo>
                <a:lnTo>
                  <a:pt x="10701" y="19496"/>
                </a:lnTo>
                <a:lnTo>
                  <a:pt x="9989" y="14627"/>
                </a:lnTo>
                <a:lnTo>
                  <a:pt x="7748" y="9245"/>
                </a:lnTo>
                <a:lnTo>
                  <a:pt x="5601" y="3842"/>
                </a:lnTo>
                <a:lnTo>
                  <a:pt x="2691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0119904" y="583046"/>
            <a:ext cx="5776" cy="12322"/>
          </a:xfrm>
          <a:custGeom>
            <a:avLst/>
            <a:gdLst/>
            <a:ahLst/>
            <a:cxnLst/>
            <a:rect l="l" t="t" r="r" b="b"/>
            <a:pathLst>
              <a:path w="9525" h="20319">
                <a:moveTo>
                  <a:pt x="1277" y="0"/>
                </a:moveTo>
                <a:lnTo>
                  <a:pt x="0" y="617"/>
                </a:lnTo>
                <a:lnTo>
                  <a:pt x="3874" y="9423"/>
                </a:lnTo>
                <a:lnTo>
                  <a:pt x="4963" y="12952"/>
                </a:lnTo>
                <a:lnTo>
                  <a:pt x="7978" y="20041"/>
                </a:lnTo>
                <a:lnTo>
                  <a:pt x="9308" y="19496"/>
                </a:lnTo>
                <a:lnTo>
                  <a:pt x="8596" y="14627"/>
                </a:lnTo>
                <a:lnTo>
                  <a:pt x="6355" y="9256"/>
                </a:lnTo>
                <a:lnTo>
                  <a:pt x="4209" y="3842"/>
                </a:lnTo>
                <a:lnTo>
                  <a:pt x="1277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0124441" y="588922"/>
            <a:ext cx="8856" cy="11552"/>
          </a:xfrm>
          <a:custGeom>
            <a:avLst/>
            <a:gdLst/>
            <a:ahLst/>
            <a:cxnLst/>
            <a:rect l="l" t="t" r="r" b="b"/>
            <a:pathLst>
              <a:path w="14605" h="19050">
                <a:moveTo>
                  <a:pt x="2303" y="0"/>
                </a:moveTo>
                <a:lnTo>
                  <a:pt x="0" y="1821"/>
                </a:lnTo>
                <a:lnTo>
                  <a:pt x="1727" y="6313"/>
                </a:lnTo>
                <a:lnTo>
                  <a:pt x="5057" y="11036"/>
                </a:lnTo>
                <a:lnTo>
                  <a:pt x="8418" y="15727"/>
                </a:lnTo>
                <a:lnTo>
                  <a:pt x="12051" y="18952"/>
                </a:lnTo>
                <a:lnTo>
                  <a:pt x="14439" y="17235"/>
                </a:lnTo>
                <a:lnTo>
                  <a:pt x="12669" y="12711"/>
                </a:lnTo>
                <a:lnTo>
                  <a:pt x="9329" y="7926"/>
                </a:lnTo>
                <a:lnTo>
                  <a:pt x="5968" y="3225"/>
                </a:lnTo>
                <a:lnTo>
                  <a:pt x="2303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0125116" y="588924"/>
            <a:ext cx="8086" cy="11167"/>
          </a:xfrm>
          <a:custGeom>
            <a:avLst/>
            <a:gdLst/>
            <a:ahLst/>
            <a:cxnLst/>
            <a:rect l="l" t="t" r="r" b="b"/>
            <a:pathLst>
              <a:path w="13334" h="18415">
                <a:moveTo>
                  <a:pt x="1193" y="0"/>
                </a:moveTo>
                <a:lnTo>
                  <a:pt x="0" y="921"/>
                </a:lnTo>
                <a:lnTo>
                  <a:pt x="5779" y="8701"/>
                </a:lnTo>
                <a:lnTo>
                  <a:pt x="7643" y="11821"/>
                </a:lnTo>
                <a:lnTo>
                  <a:pt x="12135" y="18093"/>
                </a:lnTo>
                <a:lnTo>
                  <a:pt x="13318" y="17235"/>
                </a:lnTo>
                <a:lnTo>
                  <a:pt x="11549" y="12711"/>
                </a:lnTo>
                <a:lnTo>
                  <a:pt x="8219" y="7915"/>
                </a:lnTo>
                <a:lnTo>
                  <a:pt x="4858" y="3225"/>
                </a:lnTo>
                <a:lnTo>
                  <a:pt x="1193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0107599" y="526228"/>
            <a:ext cx="6546" cy="10012"/>
          </a:xfrm>
          <a:custGeom>
            <a:avLst/>
            <a:gdLst/>
            <a:ahLst/>
            <a:cxnLst/>
            <a:rect l="l" t="t" r="r" b="b"/>
            <a:pathLst>
              <a:path w="10794" h="16509">
                <a:moveTo>
                  <a:pt x="7371" y="0"/>
                </a:moveTo>
                <a:lnTo>
                  <a:pt x="4512" y="2984"/>
                </a:lnTo>
                <a:lnTo>
                  <a:pt x="2481" y="7193"/>
                </a:lnTo>
                <a:lnTo>
                  <a:pt x="408" y="11402"/>
                </a:lnTo>
                <a:lnTo>
                  <a:pt x="0" y="15245"/>
                </a:lnTo>
                <a:lnTo>
                  <a:pt x="1424" y="15821"/>
                </a:lnTo>
                <a:lnTo>
                  <a:pt x="2816" y="16271"/>
                </a:lnTo>
                <a:lnTo>
                  <a:pt x="5643" y="13423"/>
                </a:lnTo>
                <a:lnTo>
                  <a:pt x="7643" y="9141"/>
                </a:lnTo>
                <a:lnTo>
                  <a:pt x="9748" y="4963"/>
                </a:lnTo>
                <a:lnTo>
                  <a:pt x="10230" y="1120"/>
                </a:lnTo>
                <a:lnTo>
                  <a:pt x="7371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0108466" y="526560"/>
            <a:ext cx="5391" cy="9627"/>
          </a:xfrm>
          <a:custGeom>
            <a:avLst/>
            <a:gdLst/>
            <a:ahLst/>
            <a:cxnLst/>
            <a:rect l="l" t="t" r="r" b="b"/>
            <a:pathLst>
              <a:path w="8890" h="15875">
                <a:moveTo>
                  <a:pt x="7308" y="0"/>
                </a:moveTo>
                <a:lnTo>
                  <a:pt x="4146" y="7088"/>
                </a:lnTo>
                <a:lnTo>
                  <a:pt x="2575" y="9622"/>
                </a:lnTo>
                <a:lnTo>
                  <a:pt x="0" y="15277"/>
                </a:lnTo>
                <a:lnTo>
                  <a:pt x="1392" y="15716"/>
                </a:lnTo>
                <a:lnTo>
                  <a:pt x="4209" y="12879"/>
                </a:lnTo>
                <a:lnTo>
                  <a:pt x="6219" y="8596"/>
                </a:lnTo>
                <a:lnTo>
                  <a:pt x="8324" y="4418"/>
                </a:lnTo>
                <a:lnTo>
                  <a:pt x="8806" y="575"/>
                </a:lnTo>
                <a:lnTo>
                  <a:pt x="7308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0120722" y="531026"/>
            <a:ext cx="25226" cy="1842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0139233" y="536781"/>
            <a:ext cx="4621" cy="6161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1151" y="0"/>
                </a:moveTo>
                <a:lnTo>
                  <a:pt x="0" y="31"/>
                </a:lnTo>
                <a:lnTo>
                  <a:pt x="1151" y="94"/>
                </a:lnTo>
                <a:lnTo>
                  <a:pt x="2209" y="544"/>
                </a:lnTo>
                <a:lnTo>
                  <a:pt x="3130" y="1193"/>
                </a:lnTo>
                <a:lnTo>
                  <a:pt x="4115" y="1780"/>
                </a:lnTo>
                <a:lnTo>
                  <a:pt x="4921" y="2607"/>
                </a:lnTo>
                <a:lnTo>
                  <a:pt x="5497" y="3518"/>
                </a:lnTo>
                <a:lnTo>
                  <a:pt x="6146" y="4481"/>
                </a:lnTo>
                <a:lnTo>
                  <a:pt x="6554" y="5507"/>
                </a:lnTo>
                <a:lnTo>
                  <a:pt x="6889" y="6575"/>
                </a:lnTo>
                <a:lnTo>
                  <a:pt x="7193" y="7664"/>
                </a:lnTo>
                <a:lnTo>
                  <a:pt x="7371" y="8837"/>
                </a:lnTo>
                <a:lnTo>
                  <a:pt x="7507" y="9936"/>
                </a:lnTo>
                <a:lnTo>
                  <a:pt x="7580" y="7643"/>
                </a:lnTo>
                <a:lnTo>
                  <a:pt x="2282" y="335"/>
                </a:lnTo>
                <a:lnTo>
                  <a:pt x="1151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0138676" y="537321"/>
            <a:ext cx="4621" cy="6161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1120" y="0"/>
                </a:moveTo>
                <a:lnTo>
                  <a:pt x="0" y="0"/>
                </a:lnTo>
                <a:lnTo>
                  <a:pt x="1120" y="167"/>
                </a:lnTo>
                <a:lnTo>
                  <a:pt x="2136" y="544"/>
                </a:lnTo>
                <a:lnTo>
                  <a:pt x="7549" y="9894"/>
                </a:lnTo>
                <a:lnTo>
                  <a:pt x="7580" y="7570"/>
                </a:lnTo>
                <a:lnTo>
                  <a:pt x="2240" y="303"/>
                </a:lnTo>
                <a:lnTo>
                  <a:pt x="1120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0138098" y="537818"/>
            <a:ext cx="4621" cy="6161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1151" y="0"/>
                </a:moveTo>
                <a:lnTo>
                  <a:pt x="0" y="0"/>
                </a:lnTo>
                <a:lnTo>
                  <a:pt x="1120" y="178"/>
                </a:lnTo>
                <a:lnTo>
                  <a:pt x="2177" y="586"/>
                </a:lnTo>
                <a:lnTo>
                  <a:pt x="3099" y="1204"/>
                </a:lnTo>
                <a:lnTo>
                  <a:pt x="4083" y="1780"/>
                </a:lnTo>
                <a:lnTo>
                  <a:pt x="4900" y="2575"/>
                </a:lnTo>
                <a:lnTo>
                  <a:pt x="5497" y="3486"/>
                </a:lnTo>
                <a:lnTo>
                  <a:pt x="6114" y="4492"/>
                </a:lnTo>
                <a:lnTo>
                  <a:pt x="6523" y="5455"/>
                </a:lnTo>
                <a:lnTo>
                  <a:pt x="6827" y="6607"/>
                </a:lnTo>
                <a:lnTo>
                  <a:pt x="7172" y="7643"/>
                </a:lnTo>
                <a:lnTo>
                  <a:pt x="7371" y="8806"/>
                </a:lnTo>
                <a:lnTo>
                  <a:pt x="7486" y="9905"/>
                </a:lnTo>
                <a:lnTo>
                  <a:pt x="7580" y="7643"/>
                </a:lnTo>
                <a:lnTo>
                  <a:pt x="3287" y="890"/>
                </a:lnTo>
                <a:lnTo>
                  <a:pt x="2282" y="272"/>
                </a:lnTo>
                <a:lnTo>
                  <a:pt x="1151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0137498" y="538300"/>
            <a:ext cx="4621" cy="6161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1193" y="0"/>
                </a:moveTo>
                <a:lnTo>
                  <a:pt x="0" y="62"/>
                </a:lnTo>
                <a:lnTo>
                  <a:pt x="1162" y="167"/>
                </a:lnTo>
                <a:lnTo>
                  <a:pt x="2282" y="607"/>
                </a:lnTo>
                <a:lnTo>
                  <a:pt x="6868" y="6638"/>
                </a:lnTo>
                <a:lnTo>
                  <a:pt x="7203" y="7696"/>
                </a:lnTo>
                <a:lnTo>
                  <a:pt x="7413" y="8795"/>
                </a:lnTo>
                <a:lnTo>
                  <a:pt x="7518" y="9968"/>
                </a:lnTo>
                <a:lnTo>
                  <a:pt x="7622" y="7664"/>
                </a:lnTo>
                <a:lnTo>
                  <a:pt x="2324" y="408"/>
                </a:lnTo>
                <a:lnTo>
                  <a:pt x="1193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0137460" y="538546"/>
            <a:ext cx="3851" cy="6931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1057" y="230"/>
                </a:lnTo>
                <a:lnTo>
                  <a:pt x="2073" y="816"/>
                </a:lnTo>
                <a:lnTo>
                  <a:pt x="2889" y="1570"/>
                </a:lnTo>
                <a:lnTo>
                  <a:pt x="3738" y="2293"/>
                </a:lnTo>
                <a:lnTo>
                  <a:pt x="5675" y="7601"/>
                </a:lnTo>
                <a:lnTo>
                  <a:pt x="5853" y="8669"/>
                </a:lnTo>
                <a:lnTo>
                  <a:pt x="5853" y="10921"/>
                </a:lnTo>
                <a:lnTo>
                  <a:pt x="6293" y="8669"/>
                </a:lnTo>
                <a:lnTo>
                  <a:pt x="6146" y="6230"/>
                </a:lnTo>
                <a:lnTo>
                  <a:pt x="4753" y="3047"/>
                </a:lnTo>
                <a:lnTo>
                  <a:pt x="4010" y="2020"/>
                </a:lnTo>
                <a:lnTo>
                  <a:pt x="3099" y="1371"/>
                </a:lnTo>
                <a:lnTo>
                  <a:pt x="2209" y="617"/>
                </a:lnTo>
                <a:lnTo>
                  <a:pt x="1088" y="104"/>
                </a:lnTo>
                <a:lnTo>
                  <a:pt x="0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0137069" y="538838"/>
            <a:ext cx="3466" cy="6931"/>
          </a:xfrm>
          <a:custGeom>
            <a:avLst/>
            <a:gdLst/>
            <a:ahLst/>
            <a:cxnLst/>
            <a:rect l="l" t="t" r="r" b="b"/>
            <a:pathLst>
              <a:path w="5715" h="11430">
                <a:moveTo>
                  <a:pt x="0" y="0"/>
                </a:moveTo>
                <a:lnTo>
                  <a:pt x="984" y="408"/>
                </a:lnTo>
                <a:lnTo>
                  <a:pt x="1905" y="1120"/>
                </a:lnTo>
                <a:lnTo>
                  <a:pt x="2575" y="1978"/>
                </a:lnTo>
                <a:lnTo>
                  <a:pt x="3361" y="2816"/>
                </a:lnTo>
                <a:lnTo>
                  <a:pt x="3937" y="3696"/>
                </a:lnTo>
                <a:lnTo>
                  <a:pt x="4314" y="4722"/>
                </a:lnTo>
                <a:lnTo>
                  <a:pt x="5235" y="6774"/>
                </a:lnTo>
                <a:lnTo>
                  <a:pt x="5235" y="11339"/>
                </a:lnTo>
                <a:lnTo>
                  <a:pt x="5444" y="10177"/>
                </a:lnTo>
                <a:lnTo>
                  <a:pt x="5402" y="6774"/>
                </a:lnTo>
                <a:lnTo>
                  <a:pt x="1120" y="303"/>
                </a:lnTo>
                <a:lnTo>
                  <a:pt x="0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0136431" y="538838"/>
            <a:ext cx="3466" cy="6931"/>
          </a:xfrm>
          <a:custGeom>
            <a:avLst/>
            <a:gdLst/>
            <a:ahLst/>
            <a:cxnLst/>
            <a:rect l="l" t="t" r="r" b="b"/>
            <a:pathLst>
              <a:path w="5715" h="11430">
                <a:moveTo>
                  <a:pt x="0" y="0"/>
                </a:moveTo>
                <a:lnTo>
                  <a:pt x="984" y="544"/>
                </a:lnTo>
                <a:lnTo>
                  <a:pt x="1769" y="1193"/>
                </a:lnTo>
                <a:lnTo>
                  <a:pt x="2513" y="2125"/>
                </a:lnTo>
                <a:lnTo>
                  <a:pt x="3225" y="2910"/>
                </a:lnTo>
                <a:lnTo>
                  <a:pt x="3769" y="3832"/>
                </a:lnTo>
                <a:lnTo>
                  <a:pt x="4146" y="4900"/>
                </a:lnTo>
                <a:lnTo>
                  <a:pt x="5026" y="6847"/>
                </a:lnTo>
                <a:lnTo>
                  <a:pt x="5144" y="7947"/>
                </a:lnTo>
                <a:lnTo>
                  <a:pt x="5162" y="11339"/>
                </a:lnTo>
                <a:lnTo>
                  <a:pt x="5371" y="10250"/>
                </a:lnTo>
                <a:lnTo>
                  <a:pt x="1057" y="345"/>
                </a:lnTo>
                <a:lnTo>
                  <a:pt x="0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0135811" y="538838"/>
            <a:ext cx="3466" cy="6931"/>
          </a:xfrm>
          <a:custGeom>
            <a:avLst/>
            <a:gdLst/>
            <a:ahLst/>
            <a:cxnLst/>
            <a:rect l="l" t="t" r="r" b="b"/>
            <a:pathLst>
              <a:path w="5715" h="11430">
                <a:moveTo>
                  <a:pt x="0" y="0"/>
                </a:moveTo>
                <a:lnTo>
                  <a:pt x="952" y="586"/>
                </a:lnTo>
                <a:lnTo>
                  <a:pt x="1706" y="1371"/>
                </a:lnTo>
                <a:lnTo>
                  <a:pt x="2387" y="2188"/>
                </a:lnTo>
                <a:lnTo>
                  <a:pt x="3130" y="3015"/>
                </a:lnTo>
                <a:lnTo>
                  <a:pt x="3738" y="3937"/>
                </a:lnTo>
                <a:lnTo>
                  <a:pt x="4115" y="4931"/>
                </a:lnTo>
                <a:lnTo>
                  <a:pt x="4565" y="5863"/>
                </a:lnTo>
                <a:lnTo>
                  <a:pt x="4827" y="6921"/>
                </a:lnTo>
                <a:lnTo>
                  <a:pt x="5057" y="8052"/>
                </a:lnTo>
                <a:lnTo>
                  <a:pt x="5172" y="11339"/>
                </a:lnTo>
                <a:lnTo>
                  <a:pt x="5643" y="9109"/>
                </a:lnTo>
                <a:lnTo>
                  <a:pt x="5402" y="6816"/>
                </a:lnTo>
                <a:lnTo>
                  <a:pt x="4041" y="3696"/>
                </a:lnTo>
                <a:lnTo>
                  <a:pt x="3434" y="2816"/>
                </a:lnTo>
                <a:lnTo>
                  <a:pt x="2649" y="1978"/>
                </a:lnTo>
                <a:lnTo>
                  <a:pt x="1905" y="1120"/>
                </a:lnTo>
                <a:lnTo>
                  <a:pt x="1015" y="408"/>
                </a:lnTo>
                <a:lnTo>
                  <a:pt x="0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0135501" y="538692"/>
            <a:ext cx="2695" cy="7316"/>
          </a:xfrm>
          <a:custGeom>
            <a:avLst/>
            <a:gdLst/>
            <a:ahLst/>
            <a:cxnLst/>
            <a:rect l="l" t="t" r="r" b="b"/>
            <a:pathLst>
              <a:path w="4444" h="12065">
                <a:moveTo>
                  <a:pt x="0" y="0"/>
                </a:moveTo>
                <a:lnTo>
                  <a:pt x="1361" y="1675"/>
                </a:lnTo>
                <a:lnTo>
                  <a:pt x="2481" y="3528"/>
                </a:lnTo>
                <a:lnTo>
                  <a:pt x="2952" y="4450"/>
                </a:lnTo>
                <a:lnTo>
                  <a:pt x="3298" y="5382"/>
                </a:lnTo>
                <a:lnTo>
                  <a:pt x="4115" y="7434"/>
                </a:lnTo>
                <a:lnTo>
                  <a:pt x="4208" y="8460"/>
                </a:lnTo>
                <a:lnTo>
                  <a:pt x="4251" y="11716"/>
                </a:lnTo>
                <a:lnTo>
                  <a:pt x="4450" y="10690"/>
                </a:lnTo>
                <a:lnTo>
                  <a:pt x="4450" y="8460"/>
                </a:lnTo>
                <a:lnTo>
                  <a:pt x="4314" y="7434"/>
                </a:lnTo>
                <a:lnTo>
                  <a:pt x="4115" y="6366"/>
                </a:lnTo>
                <a:lnTo>
                  <a:pt x="3738" y="5245"/>
                </a:lnTo>
                <a:lnTo>
                  <a:pt x="2827" y="3256"/>
                </a:lnTo>
                <a:lnTo>
                  <a:pt x="2177" y="2429"/>
                </a:lnTo>
                <a:lnTo>
                  <a:pt x="1528" y="1444"/>
                </a:lnTo>
                <a:lnTo>
                  <a:pt x="848" y="649"/>
                </a:lnTo>
                <a:lnTo>
                  <a:pt x="0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0134861" y="538962"/>
            <a:ext cx="3081" cy="7316"/>
          </a:xfrm>
          <a:custGeom>
            <a:avLst/>
            <a:gdLst/>
            <a:ahLst/>
            <a:cxnLst/>
            <a:rect l="l" t="t" r="r" b="b"/>
            <a:pathLst>
              <a:path w="5080" h="12065">
                <a:moveTo>
                  <a:pt x="0" y="0"/>
                </a:moveTo>
                <a:lnTo>
                  <a:pt x="712" y="785"/>
                </a:lnTo>
                <a:lnTo>
                  <a:pt x="1361" y="1602"/>
                </a:lnTo>
                <a:lnTo>
                  <a:pt x="1937" y="2607"/>
                </a:lnTo>
                <a:lnTo>
                  <a:pt x="2513" y="3423"/>
                </a:lnTo>
                <a:lnTo>
                  <a:pt x="3026" y="4418"/>
                </a:lnTo>
                <a:lnTo>
                  <a:pt x="3329" y="5382"/>
                </a:lnTo>
                <a:lnTo>
                  <a:pt x="4115" y="7371"/>
                </a:lnTo>
                <a:lnTo>
                  <a:pt x="4418" y="9559"/>
                </a:lnTo>
                <a:lnTo>
                  <a:pt x="4282" y="11685"/>
                </a:lnTo>
                <a:lnTo>
                  <a:pt x="4450" y="10617"/>
                </a:lnTo>
                <a:lnTo>
                  <a:pt x="2177" y="2366"/>
                </a:lnTo>
                <a:lnTo>
                  <a:pt x="1560" y="1434"/>
                </a:lnTo>
                <a:lnTo>
                  <a:pt x="879" y="680"/>
                </a:lnTo>
                <a:lnTo>
                  <a:pt x="0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0134676" y="539523"/>
            <a:ext cx="2310" cy="7701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649" y="890"/>
                </a:lnTo>
                <a:lnTo>
                  <a:pt x="1183" y="1780"/>
                </a:lnTo>
                <a:lnTo>
                  <a:pt x="1664" y="2816"/>
                </a:lnTo>
                <a:lnTo>
                  <a:pt x="2041" y="3800"/>
                </a:lnTo>
                <a:lnTo>
                  <a:pt x="2481" y="4827"/>
                </a:lnTo>
                <a:lnTo>
                  <a:pt x="2691" y="5790"/>
                </a:lnTo>
                <a:lnTo>
                  <a:pt x="3179" y="7842"/>
                </a:lnTo>
                <a:lnTo>
                  <a:pt x="3140" y="11235"/>
                </a:lnTo>
                <a:lnTo>
                  <a:pt x="3057" y="12261"/>
                </a:lnTo>
                <a:lnTo>
                  <a:pt x="3329" y="11235"/>
                </a:lnTo>
                <a:lnTo>
                  <a:pt x="3497" y="7842"/>
                </a:lnTo>
                <a:lnTo>
                  <a:pt x="3329" y="6785"/>
                </a:lnTo>
                <a:lnTo>
                  <a:pt x="3057" y="5717"/>
                </a:lnTo>
                <a:lnTo>
                  <a:pt x="2827" y="4617"/>
                </a:lnTo>
                <a:lnTo>
                  <a:pt x="2408" y="3591"/>
                </a:lnTo>
                <a:lnTo>
                  <a:pt x="1968" y="2607"/>
                </a:lnTo>
                <a:lnTo>
                  <a:pt x="1465" y="1675"/>
                </a:lnTo>
                <a:lnTo>
                  <a:pt x="785" y="712"/>
                </a:lnTo>
                <a:lnTo>
                  <a:pt x="0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0133895" y="539567"/>
            <a:ext cx="2310" cy="7701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617" y="952"/>
                </a:lnTo>
                <a:lnTo>
                  <a:pt x="1120" y="1884"/>
                </a:lnTo>
                <a:lnTo>
                  <a:pt x="1560" y="2910"/>
                </a:lnTo>
                <a:lnTo>
                  <a:pt x="2073" y="3800"/>
                </a:lnTo>
                <a:lnTo>
                  <a:pt x="2408" y="4827"/>
                </a:lnTo>
                <a:lnTo>
                  <a:pt x="2649" y="5916"/>
                </a:lnTo>
                <a:lnTo>
                  <a:pt x="3162" y="8020"/>
                </a:lnTo>
                <a:lnTo>
                  <a:pt x="3049" y="11298"/>
                </a:lnTo>
                <a:lnTo>
                  <a:pt x="2952" y="12261"/>
                </a:lnTo>
                <a:lnTo>
                  <a:pt x="3266" y="11298"/>
                </a:lnTo>
                <a:lnTo>
                  <a:pt x="3434" y="10177"/>
                </a:lnTo>
                <a:lnTo>
                  <a:pt x="3434" y="8020"/>
                </a:lnTo>
                <a:lnTo>
                  <a:pt x="3266" y="6847"/>
                </a:lnTo>
                <a:lnTo>
                  <a:pt x="2994" y="5821"/>
                </a:lnTo>
                <a:lnTo>
                  <a:pt x="2753" y="4764"/>
                </a:lnTo>
                <a:lnTo>
                  <a:pt x="2408" y="3727"/>
                </a:lnTo>
                <a:lnTo>
                  <a:pt x="1905" y="2732"/>
                </a:lnTo>
                <a:lnTo>
                  <a:pt x="1319" y="1780"/>
                </a:lnTo>
                <a:lnTo>
                  <a:pt x="712" y="858"/>
                </a:lnTo>
                <a:lnTo>
                  <a:pt x="0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0133300" y="539665"/>
            <a:ext cx="1925" cy="7701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439" y="7025"/>
                </a:lnTo>
                <a:lnTo>
                  <a:pt x="2397" y="11308"/>
                </a:lnTo>
                <a:lnTo>
                  <a:pt x="2240" y="12407"/>
                </a:lnTo>
                <a:lnTo>
                  <a:pt x="2910" y="10355"/>
                </a:lnTo>
                <a:lnTo>
                  <a:pt x="3057" y="8052"/>
                </a:lnTo>
                <a:lnTo>
                  <a:pt x="2649" y="5863"/>
                </a:lnTo>
                <a:lnTo>
                  <a:pt x="2513" y="4795"/>
                </a:lnTo>
                <a:lnTo>
                  <a:pt x="2177" y="3706"/>
                </a:lnTo>
                <a:lnTo>
                  <a:pt x="1696" y="2743"/>
                </a:lnTo>
                <a:lnTo>
                  <a:pt x="1256" y="1717"/>
                </a:lnTo>
                <a:lnTo>
                  <a:pt x="670" y="795"/>
                </a:lnTo>
                <a:lnTo>
                  <a:pt x="0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0139661" y="536217"/>
            <a:ext cx="4621" cy="6161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1151" y="0"/>
                </a:moveTo>
                <a:lnTo>
                  <a:pt x="0" y="73"/>
                </a:lnTo>
                <a:lnTo>
                  <a:pt x="1151" y="136"/>
                </a:lnTo>
                <a:lnTo>
                  <a:pt x="2219" y="586"/>
                </a:lnTo>
                <a:lnTo>
                  <a:pt x="3172" y="1266"/>
                </a:lnTo>
                <a:lnTo>
                  <a:pt x="4083" y="1821"/>
                </a:lnTo>
                <a:lnTo>
                  <a:pt x="4900" y="2638"/>
                </a:lnTo>
                <a:lnTo>
                  <a:pt x="5476" y="3539"/>
                </a:lnTo>
                <a:lnTo>
                  <a:pt x="6125" y="4460"/>
                </a:lnTo>
                <a:lnTo>
                  <a:pt x="6523" y="5518"/>
                </a:lnTo>
                <a:lnTo>
                  <a:pt x="7203" y="7717"/>
                </a:lnTo>
                <a:lnTo>
                  <a:pt x="7381" y="8879"/>
                </a:lnTo>
                <a:lnTo>
                  <a:pt x="7518" y="9968"/>
                </a:lnTo>
                <a:lnTo>
                  <a:pt x="7591" y="7675"/>
                </a:lnTo>
                <a:lnTo>
                  <a:pt x="7109" y="5308"/>
                </a:lnTo>
                <a:lnTo>
                  <a:pt x="5811" y="3329"/>
                </a:lnTo>
                <a:lnTo>
                  <a:pt x="5172" y="2303"/>
                </a:lnTo>
                <a:lnTo>
                  <a:pt x="4324" y="1476"/>
                </a:lnTo>
                <a:lnTo>
                  <a:pt x="3298" y="931"/>
                </a:lnTo>
                <a:lnTo>
                  <a:pt x="2324" y="345"/>
                </a:lnTo>
                <a:lnTo>
                  <a:pt x="1151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0133399" y="540580"/>
            <a:ext cx="770" cy="6546"/>
          </a:xfrm>
          <a:custGeom>
            <a:avLst/>
            <a:gdLst/>
            <a:ahLst/>
            <a:cxnLst/>
            <a:rect l="l" t="t" r="r" b="b"/>
            <a:pathLst>
              <a:path w="1269" h="10794">
                <a:moveTo>
                  <a:pt x="0" y="0"/>
                </a:moveTo>
                <a:lnTo>
                  <a:pt x="0" y="1780"/>
                </a:lnTo>
                <a:lnTo>
                  <a:pt x="209" y="3497"/>
                </a:lnTo>
                <a:lnTo>
                  <a:pt x="335" y="5319"/>
                </a:lnTo>
                <a:lnTo>
                  <a:pt x="544" y="7057"/>
                </a:lnTo>
                <a:lnTo>
                  <a:pt x="816" y="8806"/>
                </a:lnTo>
                <a:lnTo>
                  <a:pt x="1151" y="10523"/>
                </a:lnTo>
                <a:lnTo>
                  <a:pt x="1088" y="8806"/>
                </a:lnTo>
                <a:lnTo>
                  <a:pt x="924" y="7057"/>
                </a:lnTo>
                <a:lnTo>
                  <a:pt x="816" y="5277"/>
                </a:lnTo>
                <a:lnTo>
                  <a:pt x="586" y="3465"/>
                </a:lnTo>
                <a:lnTo>
                  <a:pt x="335" y="1748"/>
                </a:lnTo>
                <a:lnTo>
                  <a:pt x="0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0132519" y="540332"/>
            <a:ext cx="770" cy="7701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774" y="0"/>
                </a:moveTo>
                <a:lnTo>
                  <a:pt x="471" y="952"/>
                </a:lnTo>
                <a:lnTo>
                  <a:pt x="293" y="1958"/>
                </a:lnTo>
                <a:lnTo>
                  <a:pt x="188" y="2984"/>
                </a:lnTo>
                <a:lnTo>
                  <a:pt x="0" y="4073"/>
                </a:lnTo>
                <a:lnTo>
                  <a:pt x="0" y="6135"/>
                </a:lnTo>
                <a:lnTo>
                  <a:pt x="99" y="8188"/>
                </a:lnTo>
                <a:lnTo>
                  <a:pt x="293" y="10250"/>
                </a:lnTo>
                <a:lnTo>
                  <a:pt x="439" y="11308"/>
                </a:lnTo>
                <a:lnTo>
                  <a:pt x="596" y="12261"/>
                </a:lnTo>
                <a:lnTo>
                  <a:pt x="471" y="6135"/>
                </a:lnTo>
                <a:lnTo>
                  <a:pt x="490" y="1958"/>
                </a:lnTo>
                <a:lnTo>
                  <a:pt x="774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0131855" y="540168"/>
            <a:ext cx="770" cy="7701"/>
          </a:xfrm>
          <a:custGeom>
            <a:avLst/>
            <a:gdLst/>
            <a:ahLst/>
            <a:cxnLst/>
            <a:rect l="l" t="t" r="r" b="b"/>
            <a:pathLst>
              <a:path w="1269" h="12700">
                <a:moveTo>
                  <a:pt x="848" y="0"/>
                </a:moveTo>
                <a:lnTo>
                  <a:pt x="471" y="994"/>
                </a:lnTo>
                <a:lnTo>
                  <a:pt x="272" y="2020"/>
                </a:lnTo>
                <a:lnTo>
                  <a:pt x="0" y="4073"/>
                </a:lnTo>
                <a:lnTo>
                  <a:pt x="31" y="9245"/>
                </a:lnTo>
                <a:lnTo>
                  <a:pt x="132" y="10271"/>
                </a:lnTo>
                <a:lnTo>
                  <a:pt x="198" y="11277"/>
                </a:lnTo>
                <a:lnTo>
                  <a:pt x="439" y="12292"/>
                </a:lnTo>
                <a:lnTo>
                  <a:pt x="471" y="2020"/>
                </a:lnTo>
                <a:lnTo>
                  <a:pt x="848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0130948" y="540146"/>
            <a:ext cx="1155" cy="7701"/>
          </a:xfrm>
          <a:custGeom>
            <a:avLst/>
            <a:gdLst/>
            <a:ahLst/>
            <a:cxnLst/>
            <a:rect l="l" t="t" r="r" b="b"/>
            <a:pathLst>
              <a:path w="1905" h="12700">
                <a:moveTo>
                  <a:pt x="1361" y="0"/>
                </a:moveTo>
                <a:lnTo>
                  <a:pt x="0" y="12229"/>
                </a:lnTo>
                <a:lnTo>
                  <a:pt x="104" y="10177"/>
                </a:lnTo>
                <a:lnTo>
                  <a:pt x="623" y="3968"/>
                </a:lnTo>
                <a:lnTo>
                  <a:pt x="924" y="1958"/>
                </a:lnTo>
                <a:lnTo>
                  <a:pt x="1361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0130328" y="540186"/>
            <a:ext cx="1155" cy="7701"/>
          </a:xfrm>
          <a:custGeom>
            <a:avLst/>
            <a:gdLst/>
            <a:ahLst/>
            <a:cxnLst/>
            <a:rect l="l" t="t" r="r" b="b"/>
            <a:pathLst>
              <a:path w="1905" h="12700">
                <a:moveTo>
                  <a:pt x="1434" y="0"/>
                </a:moveTo>
                <a:lnTo>
                  <a:pt x="0" y="12229"/>
                </a:lnTo>
                <a:lnTo>
                  <a:pt x="209" y="10177"/>
                </a:lnTo>
                <a:lnTo>
                  <a:pt x="282" y="8114"/>
                </a:lnTo>
                <a:lnTo>
                  <a:pt x="649" y="4041"/>
                </a:lnTo>
                <a:lnTo>
                  <a:pt x="921" y="1989"/>
                </a:lnTo>
                <a:lnTo>
                  <a:pt x="1434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0129752" y="540270"/>
            <a:ext cx="1155" cy="7701"/>
          </a:xfrm>
          <a:custGeom>
            <a:avLst/>
            <a:gdLst/>
            <a:ahLst/>
            <a:cxnLst/>
            <a:rect l="l" t="t" r="r" b="b"/>
            <a:pathLst>
              <a:path w="1905" h="12700">
                <a:moveTo>
                  <a:pt x="1434" y="0"/>
                </a:moveTo>
                <a:lnTo>
                  <a:pt x="921" y="921"/>
                </a:lnTo>
                <a:lnTo>
                  <a:pt x="246" y="3968"/>
                </a:lnTo>
                <a:lnTo>
                  <a:pt x="73" y="5005"/>
                </a:lnTo>
                <a:lnTo>
                  <a:pt x="0" y="12198"/>
                </a:lnTo>
                <a:lnTo>
                  <a:pt x="178" y="10135"/>
                </a:lnTo>
                <a:lnTo>
                  <a:pt x="251" y="8083"/>
                </a:lnTo>
                <a:lnTo>
                  <a:pt x="471" y="6062"/>
                </a:lnTo>
                <a:lnTo>
                  <a:pt x="590" y="3937"/>
                </a:lnTo>
                <a:lnTo>
                  <a:pt x="848" y="1916"/>
                </a:lnTo>
                <a:lnTo>
                  <a:pt x="1434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0128801" y="540332"/>
            <a:ext cx="1540" cy="7701"/>
          </a:xfrm>
          <a:custGeom>
            <a:avLst/>
            <a:gdLst/>
            <a:ahLst/>
            <a:cxnLst/>
            <a:rect l="l" t="t" r="r" b="b"/>
            <a:pathLst>
              <a:path w="2540" h="12700">
                <a:moveTo>
                  <a:pt x="1947" y="0"/>
                </a:moveTo>
                <a:lnTo>
                  <a:pt x="921" y="1748"/>
                </a:lnTo>
                <a:lnTo>
                  <a:pt x="338" y="3905"/>
                </a:lnTo>
                <a:lnTo>
                  <a:pt x="104" y="5957"/>
                </a:lnTo>
                <a:lnTo>
                  <a:pt x="0" y="8052"/>
                </a:lnTo>
                <a:lnTo>
                  <a:pt x="178" y="10135"/>
                </a:lnTo>
                <a:lnTo>
                  <a:pt x="345" y="11161"/>
                </a:lnTo>
                <a:lnTo>
                  <a:pt x="586" y="12167"/>
                </a:lnTo>
                <a:lnTo>
                  <a:pt x="504" y="11161"/>
                </a:lnTo>
                <a:lnTo>
                  <a:pt x="595" y="5957"/>
                </a:lnTo>
                <a:lnTo>
                  <a:pt x="874" y="3842"/>
                </a:lnTo>
                <a:lnTo>
                  <a:pt x="1099" y="2952"/>
                </a:lnTo>
                <a:lnTo>
                  <a:pt x="1298" y="1958"/>
                </a:lnTo>
                <a:lnTo>
                  <a:pt x="1602" y="952"/>
                </a:lnTo>
                <a:lnTo>
                  <a:pt x="1947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0128103" y="540354"/>
            <a:ext cx="1540" cy="7316"/>
          </a:xfrm>
          <a:custGeom>
            <a:avLst/>
            <a:gdLst/>
            <a:ahLst/>
            <a:cxnLst/>
            <a:rect l="l" t="t" r="r" b="b"/>
            <a:pathLst>
              <a:path w="2540" h="12065">
                <a:moveTo>
                  <a:pt x="2177" y="0"/>
                </a:moveTo>
                <a:lnTo>
                  <a:pt x="0" y="9727"/>
                </a:lnTo>
                <a:lnTo>
                  <a:pt x="303" y="11716"/>
                </a:lnTo>
                <a:lnTo>
                  <a:pt x="429" y="6649"/>
                </a:lnTo>
                <a:lnTo>
                  <a:pt x="549" y="5685"/>
                </a:lnTo>
                <a:lnTo>
                  <a:pt x="879" y="3664"/>
                </a:lnTo>
                <a:lnTo>
                  <a:pt x="1256" y="1780"/>
                </a:lnTo>
                <a:lnTo>
                  <a:pt x="2177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0126967" y="539771"/>
            <a:ext cx="2310" cy="8471"/>
          </a:xfrm>
          <a:custGeom>
            <a:avLst/>
            <a:gdLst/>
            <a:ahLst/>
            <a:cxnLst/>
            <a:rect l="l" t="t" r="r" b="b"/>
            <a:pathLst>
              <a:path w="3809" h="13969">
                <a:moveTo>
                  <a:pt x="3612" y="0"/>
                </a:moveTo>
                <a:lnTo>
                  <a:pt x="2900" y="921"/>
                </a:lnTo>
                <a:lnTo>
                  <a:pt x="2328" y="2052"/>
                </a:lnTo>
                <a:lnTo>
                  <a:pt x="1874" y="3088"/>
                </a:lnTo>
                <a:lnTo>
                  <a:pt x="1361" y="4146"/>
                </a:lnTo>
                <a:lnTo>
                  <a:pt x="469" y="7612"/>
                </a:lnTo>
                <a:lnTo>
                  <a:pt x="282" y="8701"/>
                </a:lnTo>
                <a:lnTo>
                  <a:pt x="146" y="9905"/>
                </a:lnTo>
                <a:lnTo>
                  <a:pt x="0" y="13392"/>
                </a:lnTo>
                <a:lnTo>
                  <a:pt x="288" y="11036"/>
                </a:lnTo>
                <a:lnTo>
                  <a:pt x="908" y="7539"/>
                </a:lnTo>
                <a:lnTo>
                  <a:pt x="1786" y="4146"/>
                </a:lnTo>
                <a:lnTo>
                  <a:pt x="2556" y="1989"/>
                </a:lnTo>
                <a:lnTo>
                  <a:pt x="3612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0126108" y="539253"/>
            <a:ext cx="3081" cy="8086"/>
          </a:xfrm>
          <a:custGeom>
            <a:avLst/>
            <a:gdLst/>
            <a:ahLst/>
            <a:cxnLst/>
            <a:rect l="l" t="t" r="r" b="b"/>
            <a:pathLst>
              <a:path w="5080" h="13334">
                <a:moveTo>
                  <a:pt x="4649" y="0"/>
                </a:moveTo>
                <a:lnTo>
                  <a:pt x="0" y="12062"/>
                </a:lnTo>
                <a:lnTo>
                  <a:pt x="230" y="13224"/>
                </a:lnTo>
                <a:lnTo>
                  <a:pt x="204" y="10785"/>
                </a:lnTo>
                <a:lnTo>
                  <a:pt x="366" y="9664"/>
                </a:lnTo>
                <a:lnTo>
                  <a:pt x="516" y="8397"/>
                </a:lnTo>
                <a:lnTo>
                  <a:pt x="786" y="7224"/>
                </a:lnTo>
                <a:lnTo>
                  <a:pt x="1214" y="6104"/>
                </a:lnTo>
                <a:lnTo>
                  <a:pt x="1560" y="5067"/>
                </a:lnTo>
                <a:lnTo>
                  <a:pt x="2104" y="3968"/>
                </a:lnTo>
                <a:lnTo>
                  <a:pt x="2680" y="2942"/>
                </a:lnTo>
                <a:lnTo>
                  <a:pt x="3937" y="952"/>
                </a:lnTo>
                <a:lnTo>
                  <a:pt x="4649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0125404" y="538922"/>
            <a:ext cx="3081" cy="7316"/>
          </a:xfrm>
          <a:custGeom>
            <a:avLst/>
            <a:gdLst/>
            <a:ahLst/>
            <a:cxnLst/>
            <a:rect l="l" t="t" r="r" b="b"/>
            <a:pathLst>
              <a:path w="5080" h="12065">
                <a:moveTo>
                  <a:pt x="4931" y="0"/>
                </a:moveTo>
                <a:lnTo>
                  <a:pt x="0" y="11989"/>
                </a:lnTo>
                <a:lnTo>
                  <a:pt x="136" y="10889"/>
                </a:lnTo>
                <a:lnTo>
                  <a:pt x="136" y="9758"/>
                </a:lnTo>
                <a:lnTo>
                  <a:pt x="345" y="8628"/>
                </a:lnTo>
                <a:lnTo>
                  <a:pt x="513" y="7570"/>
                </a:lnTo>
                <a:lnTo>
                  <a:pt x="848" y="6544"/>
                </a:lnTo>
                <a:lnTo>
                  <a:pt x="1400" y="5308"/>
                </a:lnTo>
                <a:lnTo>
                  <a:pt x="1738" y="4481"/>
                </a:lnTo>
                <a:lnTo>
                  <a:pt x="2240" y="3560"/>
                </a:lnTo>
                <a:lnTo>
                  <a:pt x="2858" y="2670"/>
                </a:lnTo>
                <a:lnTo>
                  <a:pt x="3497" y="1675"/>
                </a:lnTo>
                <a:lnTo>
                  <a:pt x="4931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0124456" y="538069"/>
            <a:ext cx="4621" cy="6931"/>
          </a:xfrm>
          <a:custGeom>
            <a:avLst/>
            <a:gdLst/>
            <a:ahLst/>
            <a:cxnLst/>
            <a:rect l="l" t="t" r="r" b="b"/>
            <a:pathLst>
              <a:path w="7619" h="11430">
                <a:moveTo>
                  <a:pt x="7036" y="0"/>
                </a:moveTo>
                <a:lnTo>
                  <a:pt x="203" y="9863"/>
                </a:lnTo>
                <a:lnTo>
                  <a:pt x="0" y="10858"/>
                </a:lnTo>
                <a:lnTo>
                  <a:pt x="372" y="9832"/>
                </a:lnTo>
                <a:lnTo>
                  <a:pt x="588" y="8732"/>
                </a:lnTo>
                <a:lnTo>
                  <a:pt x="1471" y="6544"/>
                </a:lnTo>
                <a:lnTo>
                  <a:pt x="4596" y="2261"/>
                </a:lnTo>
                <a:lnTo>
                  <a:pt x="5340" y="1465"/>
                </a:lnTo>
                <a:lnTo>
                  <a:pt x="6219" y="785"/>
                </a:lnTo>
                <a:lnTo>
                  <a:pt x="7036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0123836" y="537734"/>
            <a:ext cx="5006" cy="6546"/>
          </a:xfrm>
          <a:custGeom>
            <a:avLst/>
            <a:gdLst/>
            <a:ahLst/>
            <a:cxnLst/>
            <a:rect l="l" t="t" r="r" b="b"/>
            <a:pathLst>
              <a:path w="8255" h="10794">
                <a:moveTo>
                  <a:pt x="7926" y="0"/>
                </a:moveTo>
                <a:lnTo>
                  <a:pt x="5957" y="931"/>
                </a:lnTo>
                <a:lnTo>
                  <a:pt x="4125" y="2261"/>
                </a:lnTo>
                <a:lnTo>
                  <a:pt x="2691" y="4115"/>
                </a:lnTo>
                <a:lnTo>
                  <a:pt x="1947" y="5005"/>
                </a:lnTo>
                <a:lnTo>
                  <a:pt x="1392" y="5999"/>
                </a:lnTo>
                <a:lnTo>
                  <a:pt x="968" y="7162"/>
                </a:lnTo>
                <a:lnTo>
                  <a:pt x="564" y="8156"/>
                </a:lnTo>
                <a:lnTo>
                  <a:pt x="244" y="9214"/>
                </a:lnTo>
                <a:lnTo>
                  <a:pt x="0" y="10313"/>
                </a:lnTo>
                <a:lnTo>
                  <a:pt x="489" y="9182"/>
                </a:lnTo>
                <a:lnTo>
                  <a:pt x="743" y="8156"/>
                </a:lnTo>
                <a:lnTo>
                  <a:pt x="1282" y="7099"/>
                </a:lnTo>
                <a:lnTo>
                  <a:pt x="5266" y="2020"/>
                </a:lnTo>
                <a:lnTo>
                  <a:pt x="6083" y="1266"/>
                </a:lnTo>
                <a:lnTo>
                  <a:pt x="7036" y="649"/>
                </a:lnTo>
                <a:lnTo>
                  <a:pt x="7926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0123443" y="537321"/>
            <a:ext cx="5391" cy="6161"/>
          </a:xfrm>
          <a:custGeom>
            <a:avLst/>
            <a:gdLst/>
            <a:ahLst/>
            <a:cxnLst/>
            <a:rect l="l" t="t" r="r" b="b"/>
            <a:pathLst>
              <a:path w="8890" h="10159">
                <a:moveTo>
                  <a:pt x="8502" y="0"/>
                </a:moveTo>
                <a:lnTo>
                  <a:pt x="1130" y="6607"/>
                </a:lnTo>
                <a:lnTo>
                  <a:pt x="630" y="7633"/>
                </a:lnTo>
                <a:lnTo>
                  <a:pt x="0" y="9727"/>
                </a:lnTo>
                <a:lnTo>
                  <a:pt x="481" y="8764"/>
                </a:lnTo>
                <a:lnTo>
                  <a:pt x="914" y="7570"/>
                </a:lnTo>
                <a:lnTo>
                  <a:pt x="1905" y="5790"/>
                </a:lnTo>
                <a:lnTo>
                  <a:pt x="2554" y="4858"/>
                </a:lnTo>
                <a:lnTo>
                  <a:pt x="3947" y="3256"/>
                </a:lnTo>
                <a:lnTo>
                  <a:pt x="4827" y="2502"/>
                </a:lnTo>
                <a:lnTo>
                  <a:pt x="5748" y="1780"/>
                </a:lnTo>
                <a:lnTo>
                  <a:pt x="6586" y="1088"/>
                </a:lnTo>
                <a:lnTo>
                  <a:pt x="7507" y="481"/>
                </a:lnTo>
                <a:lnTo>
                  <a:pt x="8502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0123014" y="537008"/>
            <a:ext cx="6161" cy="5391"/>
          </a:xfrm>
          <a:custGeom>
            <a:avLst/>
            <a:gdLst/>
            <a:ahLst/>
            <a:cxnLst/>
            <a:rect l="l" t="t" r="r" b="b"/>
            <a:pathLst>
              <a:path w="10159" h="8890">
                <a:moveTo>
                  <a:pt x="9884" y="0"/>
                </a:moveTo>
                <a:lnTo>
                  <a:pt x="0" y="8355"/>
                </a:lnTo>
                <a:lnTo>
                  <a:pt x="1244" y="6376"/>
                </a:lnTo>
                <a:lnTo>
                  <a:pt x="1832" y="5654"/>
                </a:lnTo>
                <a:lnTo>
                  <a:pt x="8795" y="481"/>
                </a:lnTo>
                <a:lnTo>
                  <a:pt x="9884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0122623" y="536720"/>
            <a:ext cx="6161" cy="5391"/>
          </a:xfrm>
          <a:custGeom>
            <a:avLst/>
            <a:gdLst/>
            <a:ahLst/>
            <a:cxnLst/>
            <a:rect l="l" t="t" r="r" b="b"/>
            <a:pathLst>
              <a:path w="10159" h="8890">
                <a:moveTo>
                  <a:pt x="9884" y="0"/>
                </a:moveTo>
                <a:lnTo>
                  <a:pt x="0" y="8387"/>
                </a:lnTo>
                <a:lnTo>
                  <a:pt x="694" y="7329"/>
                </a:lnTo>
                <a:lnTo>
                  <a:pt x="1151" y="6471"/>
                </a:lnTo>
                <a:lnTo>
                  <a:pt x="1863" y="5612"/>
                </a:lnTo>
                <a:lnTo>
                  <a:pt x="8868" y="439"/>
                </a:lnTo>
                <a:lnTo>
                  <a:pt x="9884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0122276" y="536425"/>
            <a:ext cx="6161" cy="5391"/>
          </a:xfrm>
          <a:custGeom>
            <a:avLst/>
            <a:gdLst/>
            <a:ahLst/>
            <a:cxnLst/>
            <a:rect l="l" t="t" r="r" b="b"/>
            <a:pathLst>
              <a:path w="10159" h="8890">
                <a:moveTo>
                  <a:pt x="9884" y="0"/>
                </a:moveTo>
                <a:lnTo>
                  <a:pt x="455" y="7402"/>
                </a:lnTo>
                <a:lnTo>
                  <a:pt x="0" y="8292"/>
                </a:lnTo>
                <a:lnTo>
                  <a:pt x="686" y="7371"/>
                </a:lnTo>
                <a:lnTo>
                  <a:pt x="1183" y="6439"/>
                </a:lnTo>
                <a:lnTo>
                  <a:pt x="1853" y="5622"/>
                </a:lnTo>
                <a:lnTo>
                  <a:pt x="6827" y="1444"/>
                </a:lnTo>
                <a:lnTo>
                  <a:pt x="8858" y="418"/>
                </a:lnTo>
                <a:lnTo>
                  <a:pt x="9884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0121904" y="536094"/>
            <a:ext cx="6161" cy="5391"/>
          </a:xfrm>
          <a:custGeom>
            <a:avLst/>
            <a:gdLst/>
            <a:ahLst/>
            <a:cxnLst/>
            <a:rect l="l" t="t" r="r" b="b"/>
            <a:pathLst>
              <a:path w="10159" h="8890">
                <a:moveTo>
                  <a:pt x="9853" y="0"/>
                </a:moveTo>
                <a:lnTo>
                  <a:pt x="1591" y="5476"/>
                </a:lnTo>
                <a:lnTo>
                  <a:pt x="942" y="6366"/>
                </a:lnTo>
                <a:lnTo>
                  <a:pt x="0" y="8429"/>
                </a:lnTo>
                <a:lnTo>
                  <a:pt x="607" y="7507"/>
                </a:lnTo>
                <a:lnTo>
                  <a:pt x="1183" y="6544"/>
                </a:lnTo>
                <a:lnTo>
                  <a:pt x="1821" y="5654"/>
                </a:lnTo>
                <a:lnTo>
                  <a:pt x="3225" y="3937"/>
                </a:lnTo>
                <a:lnTo>
                  <a:pt x="4104" y="3256"/>
                </a:lnTo>
                <a:lnTo>
                  <a:pt x="4952" y="2502"/>
                </a:lnTo>
                <a:lnTo>
                  <a:pt x="5905" y="2020"/>
                </a:lnTo>
                <a:lnTo>
                  <a:pt x="6827" y="1476"/>
                </a:lnTo>
                <a:lnTo>
                  <a:pt x="7853" y="963"/>
                </a:lnTo>
                <a:lnTo>
                  <a:pt x="8826" y="439"/>
                </a:lnTo>
                <a:lnTo>
                  <a:pt x="9853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0121533" y="535845"/>
            <a:ext cx="6161" cy="5391"/>
          </a:xfrm>
          <a:custGeom>
            <a:avLst/>
            <a:gdLst/>
            <a:ahLst/>
            <a:cxnLst/>
            <a:rect l="l" t="t" r="r" b="b"/>
            <a:pathLst>
              <a:path w="10159" h="8890">
                <a:moveTo>
                  <a:pt x="9853" y="0"/>
                </a:moveTo>
                <a:lnTo>
                  <a:pt x="502" y="7329"/>
                </a:lnTo>
                <a:lnTo>
                  <a:pt x="0" y="8355"/>
                </a:lnTo>
                <a:lnTo>
                  <a:pt x="8900" y="376"/>
                </a:lnTo>
                <a:lnTo>
                  <a:pt x="9853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0121885" y="535325"/>
            <a:ext cx="6161" cy="4236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9915" y="0"/>
                </a:moveTo>
                <a:lnTo>
                  <a:pt x="7874" y="209"/>
                </a:lnTo>
                <a:lnTo>
                  <a:pt x="5832" y="722"/>
                </a:lnTo>
                <a:lnTo>
                  <a:pt x="4062" y="1884"/>
                </a:lnTo>
                <a:lnTo>
                  <a:pt x="3120" y="2429"/>
                </a:lnTo>
                <a:lnTo>
                  <a:pt x="2366" y="3120"/>
                </a:lnTo>
                <a:lnTo>
                  <a:pt x="1015" y="4795"/>
                </a:lnTo>
                <a:lnTo>
                  <a:pt x="534" y="5654"/>
                </a:lnTo>
                <a:lnTo>
                  <a:pt x="0" y="6544"/>
                </a:lnTo>
                <a:lnTo>
                  <a:pt x="1408" y="4795"/>
                </a:lnTo>
                <a:lnTo>
                  <a:pt x="1958" y="4146"/>
                </a:lnTo>
                <a:lnTo>
                  <a:pt x="3423" y="2743"/>
                </a:lnTo>
                <a:lnTo>
                  <a:pt x="4240" y="2230"/>
                </a:lnTo>
                <a:lnTo>
                  <a:pt x="5120" y="1612"/>
                </a:lnTo>
                <a:lnTo>
                  <a:pt x="6041" y="1235"/>
                </a:lnTo>
                <a:lnTo>
                  <a:pt x="7915" y="513"/>
                </a:lnTo>
                <a:lnTo>
                  <a:pt x="8889" y="303"/>
                </a:lnTo>
                <a:lnTo>
                  <a:pt x="9915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0122416" y="534828"/>
            <a:ext cx="6161" cy="3081"/>
          </a:xfrm>
          <a:custGeom>
            <a:avLst/>
            <a:gdLst/>
            <a:ahLst/>
            <a:cxnLst/>
            <a:rect l="l" t="t" r="r" b="b"/>
            <a:pathLst>
              <a:path w="10159" h="5080">
                <a:moveTo>
                  <a:pt x="8188" y="0"/>
                </a:moveTo>
                <a:lnTo>
                  <a:pt x="1905" y="2429"/>
                </a:lnTo>
                <a:lnTo>
                  <a:pt x="1151" y="3047"/>
                </a:lnTo>
                <a:lnTo>
                  <a:pt x="0" y="4523"/>
                </a:lnTo>
                <a:lnTo>
                  <a:pt x="680" y="3937"/>
                </a:lnTo>
                <a:lnTo>
                  <a:pt x="1361" y="3256"/>
                </a:lnTo>
                <a:lnTo>
                  <a:pt x="2827" y="2052"/>
                </a:lnTo>
                <a:lnTo>
                  <a:pt x="3601" y="1581"/>
                </a:lnTo>
                <a:lnTo>
                  <a:pt x="5402" y="890"/>
                </a:lnTo>
                <a:lnTo>
                  <a:pt x="6324" y="649"/>
                </a:lnTo>
                <a:lnTo>
                  <a:pt x="7266" y="502"/>
                </a:lnTo>
                <a:lnTo>
                  <a:pt x="8188" y="303"/>
                </a:lnTo>
                <a:lnTo>
                  <a:pt x="9067" y="303"/>
                </a:lnTo>
                <a:lnTo>
                  <a:pt x="10062" y="272"/>
                </a:lnTo>
                <a:lnTo>
                  <a:pt x="8188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0122891" y="534391"/>
            <a:ext cx="6161" cy="23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6209" y="0"/>
                </a:moveTo>
                <a:lnTo>
                  <a:pt x="4450" y="513"/>
                </a:lnTo>
                <a:lnTo>
                  <a:pt x="3591" y="722"/>
                </a:lnTo>
                <a:lnTo>
                  <a:pt x="2753" y="1099"/>
                </a:lnTo>
                <a:lnTo>
                  <a:pt x="1968" y="1675"/>
                </a:lnTo>
                <a:lnTo>
                  <a:pt x="575" y="2774"/>
                </a:lnTo>
                <a:lnTo>
                  <a:pt x="0" y="3497"/>
                </a:lnTo>
                <a:lnTo>
                  <a:pt x="712" y="2984"/>
                </a:lnTo>
                <a:lnTo>
                  <a:pt x="1392" y="2397"/>
                </a:lnTo>
                <a:lnTo>
                  <a:pt x="2921" y="1434"/>
                </a:lnTo>
                <a:lnTo>
                  <a:pt x="3664" y="1099"/>
                </a:lnTo>
                <a:lnTo>
                  <a:pt x="4512" y="931"/>
                </a:lnTo>
                <a:lnTo>
                  <a:pt x="5402" y="680"/>
                </a:lnTo>
                <a:lnTo>
                  <a:pt x="6251" y="617"/>
                </a:lnTo>
                <a:lnTo>
                  <a:pt x="7172" y="617"/>
                </a:lnTo>
                <a:lnTo>
                  <a:pt x="7978" y="544"/>
                </a:lnTo>
                <a:lnTo>
                  <a:pt x="9264" y="544"/>
                </a:lnTo>
                <a:lnTo>
                  <a:pt x="8083" y="167"/>
                </a:lnTo>
                <a:lnTo>
                  <a:pt x="6209" y="0"/>
                </a:lnTo>
                <a:close/>
              </a:path>
              <a:path w="10159" h="3809">
                <a:moveTo>
                  <a:pt x="9264" y="544"/>
                </a:moveTo>
                <a:lnTo>
                  <a:pt x="7978" y="544"/>
                </a:lnTo>
                <a:lnTo>
                  <a:pt x="8900" y="617"/>
                </a:lnTo>
                <a:lnTo>
                  <a:pt x="9821" y="722"/>
                </a:lnTo>
                <a:lnTo>
                  <a:pt x="9264" y="544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0122872" y="533958"/>
            <a:ext cx="6161" cy="192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6450" y="0"/>
                </a:moveTo>
                <a:lnTo>
                  <a:pt x="3769" y="303"/>
                </a:lnTo>
                <a:lnTo>
                  <a:pt x="2848" y="575"/>
                </a:lnTo>
                <a:lnTo>
                  <a:pt x="2146" y="1088"/>
                </a:lnTo>
                <a:lnTo>
                  <a:pt x="1287" y="1434"/>
                </a:lnTo>
                <a:lnTo>
                  <a:pt x="0" y="2628"/>
                </a:lnTo>
                <a:lnTo>
                  <a:pt x="743" y="2219"/>
                </a:lnTo>
                <a:lnTo>
                  <a:pt x="1455" y="1706"/>
                </a:lnTo>
                <a:lnTo>
                  <a:pt x="2272" y="1329"/>
                </a:lnTo>
                <a:lnTo>
                  <a:pt x="3874" y="712"/>
                </a:lnTo>
                <a:lnTo>
                  <a:pt x="4722" y="649"/>
                </a:lnTo>
                <a:lnTo>
                  <a:pt x="5570" y="502"/>
                </a:lnTo>
                <a:lnTo>
                  <a:pt x="8481" y="502"/>
                </a:lnTo>
                <a:lnTo>
                  <a:pt x="8261" y="408"/>
                </a:lnTo>
                <a:lnTo>
                  <a:pt x="6450" y="0"/>
                </a:lnTo>
                <a:close/>
              </a:path>
              <a:path w="10159" h="3175">
                <a:moveTo>
                  <a:pt x="8481" y="502"/>
                </a:moveTo>
                <a:lnTo>
                  <a:pt x="6418" y="502"/>
                </a:lnTo>
                <a:lnTo>
                  <a:pt x="7266" y="680"/>
                </a:lnTo>
                <a:lnTo>
                  <a:pt x="8114" y="712"/>
                </a:lnTo>
                <a:lnTo>
                  <a:pt x="9036" y="879"/>
                </a:lnTo>
                <a:lnTo>
                  <a:pt x="9853" y="1088"/>
                </a:lnTo>
                <a:lnTo>
                  <a:pt x="8481" y="502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0125843" y="533353"/>
            <a:ext cx="3466" cy="1155"/>
          </a:xfrm>
          <a:custGeom>
            <a:avLst/>
            <a:gdLst/>
            <a:ahLst/>
            <a:cxnLst/>
            <a:rect l="l" t="t" r="r" b="b"/>
            <a:pathLst>
              <a:path w="5715" h="1905">
                <a:moveTo>
                  <a:pt x="2755" y="345"/>
                </a:moveTo>
                <a:lnTo>
                  <a:pt x="942" y="345"/>
                </a:lnTo>
                <a:lnTo>
                  <a:pt x="1382" y="408"/>
                </a:lnTo>
                <a:lnTo>
                  <a:pt x="1800" y="513"/>
                </a:lnTo>
                <a:lnTo>
                  <a:pt x="2198" y="544"/>
                </a:lnTo>
                <a:lnTo>
                  <a:pt x="2649" y="753"/>
                </a:lnTo>
                <a:lnTo>
                  <a:pt x="3423" y="1057"/>
                </a:lnTo>
                <a:lnTo>
                  <a:pt x="4209" y="1507"/>
                </a:lnTo>
                <a:lnTo>
                  <a:pt x="5088" y="1780"/>
                </a:lnTo>
                <a:lnTo>
                  <a:pt x="4711" y="1507"/>
                </a:lnTo>
                <a:lnTo>
                  <a:pt x="4376" y="1235"/>
                </a:lnTo>
                <a:lnTo>
                  <a:pt x="3999" y="994"/>
                </a:lnTo>
                <a:lnTo>
                  <a:pt x="3142" y="513"/>
                </a:lnTo>
                <a:lnTo>
                  <a:pt x="2755" y="345"/>
                </a:lnTo>
                <a:close/>
              </a:path>
              <a:path w="5715" h="1905">
                <a:moveTo>
                  <a:pt x="1958" y="0"/>
                </a:moveTo>
                <a:lnTo>
                  <a:pt x="879" y="0"/>
                </a:lnTo>
                <a:lnTo>
                  <a:pt x="0" y="408"/>
                </a:lnTo>
                <a:lnTo>
                  <a:pt x="534" y="408"/>
                </a:lnTo>
                <a:lnTo>
                  <a:pt x="942" y="345"/>
                </a:lnTo>
                <a:lnTo>
                  <a:pt x="2755" y="345"/>
                </a:lnTo>
                <a:lnTo>
                  <a:pt x="1958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0126622" y="532897"/>
            <a:ext cx="2310" cy="1155"/>
          </a:xfrm>
          <a:custGeom>
            <a:avLst/>
            <a:gdLst/>
            <a:ahLst/>
            <a:cxnLst/>
            <a:rect l="l" t="t" r="r" b="b"/>
            <a:pathLst>
              <a:path w="3809" h="1905">
                <a:moveTo>
                  <a:pt x="670" y="0"/>
                </a:moveTo>
                <a:lnTo>
                  <a:pt x="261" y="62"/>
                </a:lnTo>
                <a:lnTo>
                  <a:pt x="0" y="240"/>
                </a:lnTo>
                <a:lnTo>
                  <a:pt x="670" y="240"/>
                </a:lnTo>
                <a:lnTo>
                  <a:pt x="910" y="376"/>
                </a:lnTo>
                <a:lnTo>
                  <a:pt x="1256" y="450"/>
                </a:lnTo>
                <a:lnTo>
                  <a:pt x="2272" y="1099"/>
                </a:lnTo>
                <a:lnTo>
                  <a:pt x="2785" y="1507"/>
                </a:lnTo>
                <a:lnTo>
                  <a:pt x="3434" y="1780"/>
                </a:lnTo>
                <a:lnTo>
                  <a:pt x="2513" y="753"/>
                </a:lnTo>
                <a:lnTo>
                  <a:pt x="1883" y="376"/>
                </a:lnTo>
                <a:lnTo>
                  <a:pt x="1696" y="240"/>
                </a:lnTo>
                <a:lnTo>
                  <a:pt x="1350" y="62"/>
                </a:lnTo>
                <a:lnTo>
                  <a:pt x="670" y="0"/>
                </a:lnTo>
                <a:close/>
              </a:path>
            </a:pathLst>
          </a:custGeom>
          <a:solidFill>
            <a:srgbClr val="F8FB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0139625" y="535782"/>
            <a:ext cx="5006" cy="5391"/>
          </a:xfrm>
          <a:custGeom>
            <a:avLst/>
            <a:gdLst/>
            <a:ahLst/>
            <a:cxnLst/>
            <a:rect l="l" t="t" r="r" b="b"/>
            <a:pathLst>
              <a:path w="8255" h="8890">
                <a:moveTo>
                  <a:pt x="1088" y="0"/>
                </a:moveTo>
                <a:lnTo>
                  <a:pt x="0" y="104"/>
                </a:lnTo>
                <a:lnTo>
                  <a:pt x="1088" y="136"/>
                </a:lnTo>
                <a:lnTo>
                  <a:pt x="2104" y="450"/>
                </a:lnTo>
                <a:lnTo>
                  <a:pt x="7266" y="5350"/>
                </a:lnTo>
                <a:lnTo>
                  <a:pt x="7706" y="6240"/>
                </a:lnTo>
                <a:lnTo>
                  <a:pt x="7989" y="7402"/>
                </a:lnTo>
                <a:lnTo>
                  <a:pt x="8114" y="8460"/>
                </a:lnTo>
                <a:lnTo>
                  <a:pt x="7989" y="6240"/>
                </a:lnTo>
                <a:lnTo>
                  <a:pt x="7612" y="5245"/>
                </a:lnTo>
                <a:lnTo>
                  <a:pt x="7266" y="4146"/>
                </a:lnTo>
                <a:lnTo>
                  <a:pt x="6732" y="3214"/>
                </a:lnTo>
                <a:lnTo>
                  <a:pt x="2209" y="136"/>
                </a:lnTo>
                <a:lnTo>
                  <a:pt x="1088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0138924" y="535244"/>
            <a:ext cx="6161" cy="4236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4272" y="272"/>
                </a:moveTo>
                <a:lnTo>
                  <a:pt x="2177" y="272"/>
                </a:lnTo>
                <a:lnTo>
                  <a:pt x="3193" y="481"/>
                </a:lnTo>
                <a:lnTo>
                  <a:pt x="4251" y="617"/>
                </a:lnTo>
                <a:lnTo>
                  <a:pt x="5266" y="994"/>
                </a:lnTo>
                <a:lnTo>
                  <a:pt x="6114" y="1570"/>
                </a:lnTo>
                <a:lnTo>
                  <a:pt x="7025" y="2083"/>
                </a:lnTo>
                <a:lnTo>
                  <a:pt x="8429" y="3664"/>
                </a:lnTo>
                <a:lnTo>
                  <a:pt x="9036" y="4523"/>
                </a:lnTo>
                <a:lnTo>
                  <a:pt x="9915" y="6512"/>
                </a:lnTo>
                <a:lnTo>
                  <a:pt x="9716" y="5476"/>
                </a:lnTo>
                <a:lnTo>
                  <a:pt x="6345" y="1193"/>
                </a:lnTo>
                <a:lnTo>
                  <a:pt x="5413" y="617"/>
                </a:lnTo>
                <a:lnTo>
                  <a:pt x="4272" y="272"/>
                </a:lnTo>
                <a:close/>
              </a:path>
              <a:path w="10159" h="6984">
                <a:moveTo>
                  <a:pt x="2177" y="0"/>
                </a:moveTo>
                <a:lnTo>
                  <a:pt x="1026" y="136"/>
                </a:lnTo>
                <a:lnTo>
                  <a:pt x="0" y="439"/>
                </a:lnTo>
                <a:lnTo>
                  <a:pt x="1057" y="272"/>
                </a:lnTo>
                <a:lnTo>
                  <a:pt x="4272" y="272"/>
                </a:lnTo>
                <a:lnTo>
                  <a:pt x="2177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0138614" y="534703"/>
            <a:ext cx="6931" cy="3081"/>
          </a:xfrm>
          <a:custGeom>
            <a:avLst/>
            <a:gdLst/>
            <a:ahLst/>
            <a:cxnLst/>
            <a:rect l="l" t="t" r="r" b="b"/>
            <a:pathLst>
              <a:path w="11430" h="5080">
                <a:moveTo>
                  <a:pt x="6118" y="408"/>
                </a:moveTo>
                <a:lnTo>
                  <a:pt x="4115" y="408"/>
                </a:lnTo>
                <a:lnTo>
                  <a:pt x="5162" y="513"/>
                </a:lnTo>
                <a:lnTo>
                  <a:pt x="6188" y="858"/>
                </a:lnTo>
                <a:lnTo>
                  <a:pt x="11015" y="4795"/>
                </a:lnTo>
                <a:lnTo>
                  <a:pt x="10470" y="3863"/>
                </a:lnTo>
                <a:lnTo>
                  <a:pt x="9842" y="2973"/>
                </a:lnTo>
                <a:lnTo>
                  <a:pt x="8324" y="1434"/>
                </a:lnTo>
                <a:lnTo>
                  <a:pt x="7340" y="858"/>
                </a:lnTo>
                <a:lnTo>
                  <a:pt x="6118" y="408"/>
                </a:lnTo>
                <a:close/>
              </a:path>
              <a:path w="11430" h="5080">
                <a:moveTo>
                  <a:pt x="4115" y="0"/>
                </a:moveTo>
                <a:lnTo>
                  <a:pt x="1968" y="209"/>
                </a:lnTo>
                <a:lnTo>
                  <a:pt x="879" y="575"/>
                </a:lnTo>
                <a:lnTo>
                  <a:pt x="0" y="1162"/>
                </a:lnTo>
                <a:lnTo>
                  <a:pt x="994" y="722"/>
                </a:lnTo>
                <a:lnTo>
                  <a:pt x="2031" y="513"/>
                </a:lnTo>
                <a:lnTo>
                  <a:pt x="3088" y="481"/>
                </a:lnTo>
                <a:lnTo>
                  <a:pt x="4115" y="408"/>
                </a:lnTo>
                <a:lnTo>
                  <a:pt x="6118" y="408"/>
                </a:lnTo>
                <a:lnTo>
                  <a:pt x="5266" y="94"/>
                </a:lnTo>
                <a:lnTo>
                  <a:pt x="4115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0138614" y="534064"/>
            <a:ext cx="5006" cy="1155"/>
          </a:xfrm>
          <a:custGeom>
            <a:avLst/>
            <a:gdLst/>
            <a:ahLst/>
            <a:cxnLst/>
            <a:rect l="l" t="t" r="r" b="b"/>
            <a:pathLst>
              <a:path w="8255" h="1905">
                <a:moveTo>
                  <a:pt x="6428" y="408"/>
                </a:moveTo>
                <a:lnTo>
                  <a:pt x="4565" y="408"/>
                </a:lnTo>
                <a:lnTo>
                  <a:pt x="5916" y="607"/>
                </a:lnTo>
                <a:lnTo>
                  <a:pt x="6523" y="858"/>
                </a:lnTo>
                <a:lnTo>
                  <a:pt x="7220" y="1088"/>
                </a:lnTo>
                <a:lnTo>
                  <a:pt x="7748" y="1298"/>
                </a:lnTo>
                <a:lnTo>
                  <a:pt x="6701" y="502"/>
                </a:lnTo>
                <a:lnTo>
                  <a:pt x="6428" y="408"/>
                </a:lnTo>
                <a:close/>
              </a:path>
              <a:path w="8255" h="1905">
                <a:moveTo>
                  <a:pt x="3235" y="0"/>
                </a:moveTo>
                <a:lnTo>
                  <a:pt x="2513" y="62"/>
                </a:lnTo>
                <a:lnTo>
                  <a:pt x="544" y="712"/>
                </a:lnTo>
                <a:lnTo>
                  <a:pt x="0" y="1088"/>
                </a:lnTo>
                <a:lnTo>
                  <a:pt x="1225" y="607"/>
                </a:lnTo>
                <a:lnTo>
                  <a:pt x="2544" y="408"/>
                </a:lnTo>
                <a:lnTo>
                  <a:pt x="6428" y="408"/>
                </a:lnTo>
                <a:lnTo>
                  <a:pt x="5308" y="20"/>
                </a:lnTo>
                <a:lnTo>
                  <a:pt x="3235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0138613" y="533351"/>
            <a:ext cx="4621" cy="1155"/>
          </a:xfrm>
          <a:custGeom>
            <a:avLst/>
            <a:gdLst/>
            <a:ahLst/>
            <a:cxnLst/>
            <a:rect l="l" t="t" r="r" b="b"/>
            <a:pathLst>
              <a:path w="7619" h="1905">
                <a:moveTo>
                  <a:pt x="4649" y="0"/>
                </a:moveTo>
                <a:lnTo>
                  <a:pt x="3434" y="209"/>
                </a:lnTo>
                <a:lnTo>
                  <a:pt x="2177" y="481"/>
                </a:lnTo>
                <a:lnTo>
                  <a:pt x="1560" y="691"/>
                </a:lnTo>
                <a:lnTo>
                  <a:pt x="1015" y="994"/>
                </a:lnTo>
                <a:lnTo>
                  <a:pt x="481" y="1235"/>
                </a:lnTo>
                <a:lnTo>
                  <a:pt x="0" y="1717"/>
                </a:lnTo>
                <a:lnTo>
                  <a:pt x="1088" y="1204"/>
                </a:lnTo>
                <a:lnTo>
                  <a:pt x="2240" y="827"/>
                </a:lnTo>
                <a:lnTo>
                  <a:pt x="3434" y="617"/>
                </a:lnTo>
                <a:lnTo>
                  <a:pt x="4083" y="554"/>
                </a:lnTo>
                <a:lnTo>
                  <a:pt x="6539" y="554"/>
                </a:lnTo>
                <a:lnTo>
                  <a:pt x="5978" y="272"/>
                </a:lnTo>
                <a:lnTo>
                  <a:pt x="4649" y="0"/>
                </a:lnTo>
                <a:close/>
              </a:path>
              <a:path w="7619" h="1905">
                <a:moveTo>
                  <a:pt x="6539" y="554"/>
                </a:moveTo>
                <a:lnTo>
                  <a:pt x="5916" y="554"/>
                </a:lnTo>
                <a:lnTo>
                  <a:pt x="7141" y="858"/>
                </a:lnTo>
                <a:lnTo>
                  <a:pt x="6539" y="554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0138260" y="532623"/>
            <a:ext cx="4236" cy="1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4460" y="0"/>
                </a:moveTo>
                <a:lnTo>
                  <a:pt x="2617" y="513"/>
                </a:lnTo>
                <a:lnTo>
                  <a:pt x="2010" y="827"/>
                </a:lnTo>
                <a:lnTo>
                  <a:pt x="439" y="1748"/>
                </a:lnTo>
                <a:lnTo>
                  <a:pt x="0" y="2261"/>
                </a:lnTo>
                <a:lnTo>
                  <a:pt x="1088" y="1612"/>
                </a:lnTo>
                <a:lnTo>
                  <a:pt x="2146" y="1130"/>
                </a:lnTo>
                <a:lnTo>
                  <a:pt x="3329" y="785"/>
                </a:lnTo>
                <a:lnTo>
                  <a:pt x="4533" y="481"/>
                </a:lnTo>
                <a:lnTo>
                  <a:pt x="5141" y="450"/>
                </a:lnTo>
                <a:lnTo>
                  <a:pt x="6746" y="450"/>
                </a:lnTo>
                <a:lnTo>
                  <a:pt x="5748" y="41"/>
                </a:lnTo>
                <a:lnTo>
                  <a:pt x="4460" y="0"/>
                </a:lnTo>
                <a:close/>
              </a:path>
              <a:path w="6984" h="2540">
                <a:moveTo>
                  <a:pt x="6746" y="450"/>
                </a:moveTo>
                <a:lnTo>
                  <a:pt x="6355" y="450"/>
                </a:lnTo>
                <a:lnTo>
                  <a:pt x="6900" y="513"/>
                </a:lnTo>
                <a:lnTo>
                  <a:pt x="6746" y="45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0138081" y="532086"/>
            <a:ext cx="4236" cy="192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5643" y="0"/>
                </a:moveTo>
                <a:lnTo>
                  <a:pt x="4240" y="31"/>
                </a:lnTo>
                <a:lnTo>
                  <a:pt x="3088" y="481"/>
                </a:lnTo>
                <a:lnTo>
                  <a:pt x="2439" y="649"/>
                </a:lnTo>
                <a:lnTo>
                  <a:pt x="1905" y="921"/>
                </a:lnTo>
                <a:lnTo>
                  <a:pt x="1392" y="1340"/>
                </a:lnTo>
                <a:lnTo>
                  <a:pt x="879" y="1675"/>
                </a:lnTo>
                <a:lnTo>
                  <a:pt x="376" y="2052"/>
                </a:lnTo>
                <a:lnTo>
                  <a:pt x="0" y="2565"/>
                </a:lnTo>
                <a:lnTo>
                  <a:pt x="1015" y="1853"/>
                </a:lnTo>
                <a:lnTo>
                  <a:pt x="2073" y="1225"/>
                </a:lnTo>
                <a:lnTo>
                  <a:pt x="3225" y="890"/>
                </a:lnTo>
                <a:lnTo>
                  <a:pt x="3800" y="649"/>
                </a:lnTo>
                <a:lnTo>
                  <a:pt x="4408" y="513"/>
                </a:lnTo>
                <a:lnTo>
                  <a:pt x="4963" y="481"/>
                </a:lnTo>
                <a:lnTo>
                  <a:pt x="5528" y="345"/>
                </a:lnTo>
                <a:lnTo>
                  <a:pt x="6548" y="345"/>
                </a:lnTo>
                <a:lnTo>
                  <a:pt x="5643" y="0"/>
                </a:lnTo>
                <a:close/>
              </a:path>
              <a:path w="6984" h="3175">
                <a:moveTo>
                  <a:pt x="6548" y="345"/>
                </a:moveTo>
                <a:lnTo>
                  <a:pt x="6177" y="345"/>
                </a:lnTo>
                <a:lnTo>
                  <a:pt x="6795" y="439"/>
                </a:lnTo>
                <a:lnTo>
                  <a:pt x="6548" y="345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0137379" y="531609"/>
            <a:ext cx="3851" cy="2695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4889" y="0"/>
                </a:moveTo>
                <a:lnTo>
                  <a:pt x="3570" y="439"/>
                </a:lnTo>
                <a:lnTo>
                  <a:pt x="2513" y="1130"/>
                </a:lnTo>
                <a:lnTo>
                  <a:pt x="1921" y="1476"/>
                </a:lnTo>
                <a:lnTo>
                  <a:pt x="1497" y="1853"/>
                </a:lnTo>
                <a:lnTo>
                  <a:pt x="670" y="2806"/>
                </a:lnTo>
                <a:lnTo>
                  <a:pt x="293" y="3287"/>
                </a:lnTo>
                <a:lnTo>
                  <a:pt x="0" y="3905"/>
                </a:lnTo>
                <a:lnTo>
                  <a:pt x="848" y="2984"/>
                </a:lnTo>
                <a:lnTo>
                  <a:pt x="1696" y="2125"/>
                </a:lnTo>
                <a:lnTo>
                  <a:pt x="2816" y="1434"/>
                </a:lnTo>
                <a:lnTo>
                  <a:pt x="3266" y="1130"/>
                </a:lnTo>
                <a:lnTo>
                  <a:pt x="4345" y="649"/>
                </a:lnTo>
                <a:lnTo>
                  <a:pt x="5465" y="272"/>
                </a:lnTo>
                <a:lnTo>
                  <a:pt x="6114" y="136"/>
                </a:lnTo>
                <a:lnTo>
                  <a:pt x="4889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0137026" y="531360"/>
            <a:ext cx="2310" cy="3081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3633" y="0"/>
                </a:moveTo>
                <a:lnTo>
                  <a:pt x="303" y="3120"/>
                </a:lnTo>
                <a:lnTo>
                  <a:pt x="73" y="3696"/>
                </a:lnTo>
                <a:lnTo>
                  <a:pt x="0" y="4722"/>
                </a:lnTo>
                <a:lnTo>
                  <a:pt x="303" y="3696"/>
                </a:lnTo>
                <a:lnTo>
                  <a:pt x="743" y="2764"/>
                </a:lnTo>
                <a:lnTo>
                  <a:pt x="1403" y="2020"/>
                </a:lnTo>
                <a:lnTo>
                  <a:pt x="1968" y="1193"/>
                </a:lnTo>
                <a:lnTo>
                  <a:pt x="2753" y="544"/>
                </a:lnTo>
                <a:lnTo>
                  <a:pt x="3633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0136615" y="531357"/>
            <a:ext cx="1155" cy="3081"/>
          </a:xfrm>
          <a:custGeom>
            <a:avLst/>
            <a:gdLst/>
            <a:ahLst/>
            <a:cxnLst/>
            <a:rect l="l" t="t" r="r" b="b"/>
            <a:pathLst>
              <a:path w="1905" h="5080">
                <a:moveTo>
                  <a:pt x="1905" y="0"/>
                </a:moveTo>
                <a:lnTo>
                  <a:pt x="1057" y="408"/>
                </a:lnTo>
                <a:lnTo>
                  <a:pt x="544" y="1204"/>
                </a:lnTo>
                <a:lnTo>
                  <a:pt x="240" y="2020"/>
                </a:lnTo>
                <a:lnTo>
                  <a:pt x="136" y="2471"/>
                </a:lnTo>
                <a:lnTo>
                  <a:pt x="0" y="2910"/>
                </a:lnTo>
                <a:lnTo>
                  <a:pt x="0" y="4282"/>
                </a:lnTo>
                <a:lnTo>
                  <a:pt x="136" y="4690"/>
                </a:lnTo>
                <a:lnTo>
                  <a:pt x="379" y="2910"/>
                </a:lnTo>
                <a:lnTo>
                  <a:pt x="680" y="2188"/>
                </a:lnTo>
                <a:lnTo>
                  <a:pt x="753" y="1780"/>
                </a:lnTo>
                <a:lnTo>
                  <a:pt x="1096" y="1204"/>
                </a:lnTo>
                <a:lnTo>
                  <a:pt x="1392" y="649"/>
                </a:lnTo>
                <a:lnTo>
                  <a:pt x="1664" y="376"/>
                </a:lnTo>
                <a:lnTo>
                  <a:pt x="1905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0136076" y="531358"/>
            <a:ext cx="770" cy="2310"/>
          </a:xfrm>
          <a:custGeom>
            <a:avLst/>
            <a:gdLst/>
            <a:ahLst/>
            <a:cxnLst/>
            <a:rect l="l" t="t" r="r" b="b"/>
            <a:pathLst>
              <a:path w="1269" h="3809">
                <a:moveTo>
                  <a:pt x="1266" y="0"/>
                </a:moveTo>
                <a:lnTo>
                  <a:pt x="691" y="376"/>
                </a:lnTo>
                <a:lnTo>
                  <a:pt x="282" y="1026"/>
                </a:lnTo>
                <a:lnTo>
                  <a:pt x="73" y="1706"/>
                </a:lnTo>
                <a:lnTo>
                  <a:pt x="0" y="3455"/>
                </a:lnTo>
                <a:lnTo>
                  <a:pt x="115" y="3800"/>
                </a:lnTo>
                <a:lnTo>
                  <a:pt x="282" y="3120"/>
                </a:lnTo>
                <a:lnTo>
                  <a:pt x="335" y="2429"/>
                </a:lnTo>
                <a:lnTo>
                  <a:pt x="785" y="890"/>
                </a:lnTo>
                <a:lnTo>
                  <a:pt x="921" y="544"/>
                </a:lnTo>
                <a:lnTo>
                  <a:pt x="1099" y="314"/>
                </a:lnTo>
                <a:lnTo>
                  <a:pt x="1266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0135685" y="531355"/>
            <a:ext cx="770" cy="1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827" y="0"/>
                </a:moveTo>
                <a:lnTo>
                  <a:pt x="387" y="209"/>
                </a:lnTo>
                <a:lnTo>
                  <a:pt x="31" y="1099"/>
                </a:lnTo>
                <a:lnTo>
                  <a:pt x="0" y="2094"/>
                </a:lnTo>
                <a:lnTo>
                  <a:pt x="209" y="2471"/>
                </a:lnTo>
                <a:lnTo>
                  <a:pt x="314" y="2094"/>
                </a:lnTo>
                <a:lnTo>
                  <a:pt x="592" y="691"/>
                </a:lnTo>
                <a:lnTo>
                  <a:pt x="827" y="0"/>
                </a:lnTo>
                <a:close/>
              </a:path>
            </a:pathLst>
          </a:custGeom>
          <a:solidFill>
            <a:srgbClr val="E3E8E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0129174" y="536625"/>
            <a:ext cx="15403" cy="9242"/>
          </a:xfrm>
          <a:custGeom>
            <a:avLst/>
            <a:gdLst/>
            <a:ahLst/>
            <a:cxnLst/>
            <a:rect l="l" t="t" r="r" b="b"/>
            <a:pathLst>
              <a:path w="25400" h="15240">
                <a:moveTo>
                  <a:pt x="8701" y="12573"/>
                </a:moveTo>
                <a:lnTo>
                  <a:pt x="8397" y="12573"/>
                </a:lnTo>
                <a:lnTo>
                  <a:pt x="8432" y="13716"/>
                </a:lnTo>
                <a:lnTo>
                  <a:pt x="8324" y="14986"/>
                </a:lnTo>
                <a:lnTo>
                  <a:pt x="8638" y="14351"/>
                </a:lnTo>
                <a:lnTo>
                  <a:pt x="8701" y="12573"/>
                </a:lnTo>
                <a:close/>
              </a:path>
              <a:path w="25400" h="15240">
                <a:moveTo>
                  <a:pt x="8952" y="12192"/>
                </a:moveTo>
                <a:lnTo>
                  <a:pt x="7654" y="12192"/>
                </a:lnTo>
                <a:lnTo>
                  <a:pt x="7685" y="14859"/>
                </a:lnTo>
                <a:lnTo>
                  <a:pt x="7765" y="14605"/>
                </a:lnTo>
                <a:lnTo>
                  <a:pt x="7853" y="13081"/>
                </a:lnTo>
                <a:lnTo>
                  <a:pt x="8397" y="12573"/>
                </a:lnTo>
                <a:lnTo>
                  <a:pt x="8701" y="12573"/>
                </a:lnTo>
                <a:lnTo>
                  <a:pt x="8701" y="12319"/>
                </a:lnTo>
                <a:lnTo>
                  <a:pt x="8952" y="12192"/>
                </a:lnTo>
                <a:close/>
              </a:path>
              <a:path w="25400" h="15240">
                <a:moveTo>
                  <a:pt x="11127" y="12065"/>
                </a:moveTo>
                <a:lnTo>
                  <a:pt x="10669" y="12065"/>
                </a:lnTo>
                <a:lnTo>
                  <a:pt x="10750" y="12319"/>
                </a:lnTo>
                <a:lnTo>
                  <a:pt x="10868" y="13081"/>
                </a:lnTo>
                <a:lnTo>
                  <a:pt x="10743" y="14605"/>
                </a:lnTo>
                <a:lnTo>
                  <a:pt x="10838" y="14097"/>
                </a:lnTo>
                <a:lnTo>
                  <a:pt x="10942" y="12319"/>
                </a:lnTo>
                <a:lnTo>
                  <a:pt x="11127" y="12065"/>
                </a:lnTo>
                <a:close/>
              </a:path>
              <a:path w="25400" h="15240">
                <a:moveTo>
                  <a:pt x="6083" y="11684"/>
                </a:moveTo>
                <a:lnTo>
                  <a:pt x="4083" y="11684"/>
                </a:lnTo>
                <a:lnTo>
                  <a:pt x="4554" y="12319"/>
                </a:lnTo>
                <a:lnTo>
                  <a:pt x="4640" y="13589"/>
                </a:lnTo>
                <a:lnTo>
                  <a:pt x="4900" y="14351"/>
                </a:lnTo>
                <a:lnTo>
                  <a:pt x="5118" y="13843"/>
                </a:lnTo>
                <a:lnTo>
                  <a:pt x="5232" y="13335"/>
                </a:lnTo>
                <a:lnTo>
                  <a:pt x="5371" y="12446"/>
                </a:lnTo>
                <a:lnTo>
                  <a:pt x="5842" y="12319"/>
                </a:lnTo>
                <a:lnTo>
                  <a:pt x="6360" y="12319"/>
                </a:lnTo>
                <a:lnTo>
                  <a:pt x="6436" y="12174"/>
                </a:lnTo>
                <a:lnTo>
                  <a:pt x="6355" y="11938"/>
                </a:lnTo>
                <a:lnTo>
                  <a:pt x="6083" y="11684"/>
                </a:lnTo>
                <a:close/>
              </a:path>
              <a:path w="25400" h="15240">
                <a:moveTo>
                  <a:pt x="10183" y="10159"/>
                </a:moveTo>
                <a:lnTo>
                  <a:pt x="10669" y="11430"/>
                </a:lnTo>
                <a:lnTo>
                  <a:pt x="9989" y="11811"/>
                </a:lnTo>
                <a:lnTo>
                  <a:pt x="9633" y="12065"/>
                </a:lnTo>
                <a:lnTo>
                  <a:pt x="9605" y="13081"/>
                </a:lnTo>
                <a:lnTo>
                  <a:pt x="9716" y="14351"/>
                </a:lnTo>
                <a:lnTo>
                  <a:pt x="9934" y="13843"/>
                </a:lnTo>
                <a:lnTo>
                  <a:pt x="10062" y="12446"/>
                </a:lnTo>
                <a:lnTo>
                  <a:pt x="10669" y="12065"/>
                </a:lnTo>
                <a:lnTo>
                  <a:pt x="11127" y="12065"/>
                </a:lnTo>
                <a:lnTo>
                  <a:pt x="11497" y="11557"/>
                </a:lnTo>
                <a:lnTo>
                  <a:pt x="11894" y="11557"/>
                </a:lnTo>
                <a:lnTo>
                  <a:pt x="12031" y="11303"/>
                </a:lnTo>
                <a:lnTo>
                  <a:pt x="11224" y="11303"/>
                </a:lnTo>
                <a:lnTo>
                  <a:pt x="10183" y="10159"/>
                </a:lnTo>
                <a:close/>
              </a:path>
              <a:path w="25400" h="15240">
                <a:moveTo>
                  <a:pt x="6360" y="12319"/>
                </a:moveTo>
                <a:lnTo>
                  <a:pt x="5842" y="12319"/>
                </a:lnTo>
                <a:lnTo>
                  <a:pt x="5842" y="14097"/>
                </a:lnTo>
                <a:lnTo>
                  <a:pt x="6125" y="13335"/>
                </a:lnTo>
                <a:lnTo>
                  <a:pt x="6245" y="12700"/>
                </a:lnTo>
                <a:lnTo>
                  <a:pt x="6360" y="12319"/>
                </a:lnTo>
                <a:close/>
              </a:path>
              <a:path w="25400" h="15240">
                <a:moveTo>
                  <a:pt x="7036" y="10287"/>
                </a:moveTo>
                <a:lnTo>
                  <a:pt x="6963" y="10922"/>
                </a:lnTo>
                <a:lnTo>
                  <a:pt x="6837" y="14097"/>
                </a:lnTo>
                <a:lnTo>
                  <a:pt x="7308" y="13589"/>
                </a:lnTo>
                <a:lnTo>
                  <a:pt x="7428" y="12700"/>
                </a:lnTo>
                <a:lnTo>
                  <a:pt x="7654" y="12192"/>
                </a:lnTo>
                <a:lnTo>
                  <a:pt x="8952" y="12192"/>
                </a:lnTo>
                <a:lnTo>
                  <a:pt x="9366" y="11983"/>
                </a:lnTo>
                <a:lnTo>
                  <a:pt x="7821" y="11938"/>
                </a:lnTo>
                <a:lnTo>
                  <a:pt x="7476" y="11176"/>
                </a:lnTo>
                <a:lnTo>
                  <a:pt x="7308" y="10668"/>
                </a:lnTo>
                <a:lnTo>
                  <a:pt x="7036" y="10287"/>
                </a:lnTo>
                <a:close/>
              </a:path>
              <a:path w="25400" h="15240">
                <a:moveTo>
                  <a:pt x="2937" y="11303"/>
                </a:moveTo>
                <a:lnTo>
                  <a:pt x="1874" y="11303"/>
                </a:lnTo>
                <a:lnTo>
                  <a:pt x="2142" y="11811"/>
                </a:lnTo>
                <a:lnTo>
                  <a:pt x="2209" y="13843"/>
                </a:lnTo>
                <a:lnTo>
                  <a:pt x="2900" y="12065"/>
                </a:lnTo>
                <a:lnTo>
                  <a:pt x="3120" y="11684"/>
                </a:lnTo>
                <a:lnTo>
                  <a:pt x="3081" y="11430"/>
                </a:lnTo>
                <a:lnTo>
                  <a:pt x="2937" y="11303"/>
                </a:lnTo>
                <a:close/>
              </a:path>
              <a:path w="25400" h="15240">
                <a:moveTo>
                  <a:pt x="11894" y="11557"/>
                </a:moveTo>
                <a:lnTo>
                  <a:pt x="11497" y="11557"/>
                </a:lnTo>
                <a:lnTo>
                  <a:pt x="11381" y="13843"/>
                </a:lnTo>
                <a:lnTo>
                  <a:pt x="11858" y="12954"/>
                </a:lnTo>
                <a:lnTo>
                  <a:pt x="11894" y="11557"/>
                </a:lnTo>
                <a:close/>
              </a:path>
              <a:path w="25400" h="15240">
                <a:moveTo>
                  <a:pt x="2827" y="9144"/>
                </a:moveTo>
                <a:lnTo>
                  <a:pt x="2554" y="9525"/>
                </a:lnTo>
                <a:lnTo>
                  <a:pt x="2314" y="11049"/>
                </a:lnTo>
                <a:lnTo>
                  <a:pt x="1130" y="11049"/>
                </a:lnTo>
                <a:lnTo>
                  <a:pt x="964" y="11938"/>
                </a:lnTo>
                <a:lnTo>
                  <a:pt x="848" y="13462"/>
                </a:lnTo>
                <a:lnTo>
                  <a:pt x="1078" y="12573"/>
                </a:lnTo>
                <a:lnTo>
                  <a:pt x="1287" y="11557"/>
                </a:lnTo>
                <a:lnTo>
                  <a:pt x="1874" y="11303"/>
                </a:lnTo>
                <a:lnTo>
                  <a:pt x="2937" y="11303"/>
                </a:lnTo>
                <a:lnTo>
                  <a:pt x="2649" y="11049"/>
                </a:lnTo>
                <a:lnTo>
                  <a:pt x="2767" y="10287"/>
                </a:lnTo>
                <a:lnTo>
                  <a:pt x="2827" y="9144"/>
                </a:lnTo>
                <a:close/>
              </a:path>
              <a:path w="25400" h="15240">
                <a:moveTo>
                  <a:pt x="6142" y="11303"/>
                </a:moveTo>
                <a:lnTo>
                  <a:pt x="3340" y="11303"/>
                </a:lnTo>
                <a:lnTo>
                  <a:pt x="3398" y="12954"/>
                </a:lnTo>
                <a:lnTo>
                  <a:pt x="3507" y="13462"/>
                </a:lnTo>
                <a:lnTo>
                  <a:pt x="3608" y="13081"/>
                </a:lnTo>
                <a:lnTo>
                  <a:pt x="3719" y="12174"/>
                </a:lnTo>
                <a:lnTo>
                  <a:pt x="4083" y="11684"/>
                </a:lnTo>
                <a:lnTo>
                  <a:pt x="6083" y="11684"/>
                </a:lnTo>
                <a:lnTo>
                  <a:pt x="6142" y="11303"/>
                </a:lnTo>
                <a:close/>
              </a:path>
              <a:path w="25400" h="15240">
                <a:moveTo>
                  <a:pt x="1905" y="8001"/>
                </a:moveTo>
                <a:lnTo>
                  <a:pt x="1329" y="8636"/>
                </a:lnTo>
                <a:lnTo>
                  <a:pt x="513" y="9144"/>
                </a:lnTo>
                <a:lnTo>
                  <a:pt x="348" y="9779"/>
                </a:lnTo>
                <a:lnTo>
                  <a:pt x="240" y="10922"/>
                </a:lnTo>
                <a:lnTo>
                  <a:pt x="116" y="11176"/>
                </a:lnTo>
                <a:lnTo>
                  <a:pt x="0" y="12827"/>
                </a:lnTo>
                <a:lnTo>
                  <a:pt x="471" y="11176"/>
                </a:lnTo>
                <a:lnTo>
                  <a:pt x="1130" y="11049"/>
                </a:lnTo>
                <a:lnTo>
                  <a:pt x="2314" y="11049"/>
                </a:lnTo>
                <a:lnTo>
                  <a:pt x="1130" y="10287"/>
                </a:lnTo>
                <a:lnTo>
                  <a:pt x="1660" y="8382"/>
                </a:lnTo>
                <a:lnTo>
                  <a:pt x="1722" y="8223"/>
                </a:lnTo>
                <a:lnTo>
                  <a:pt x="1905" y="8001"/>
                </a:lnTo>
                <a:close/>
              </a:path>
              <a:path w="25400" h="15240">
                <a:moveTo>
                  <a:pt x="14348" y="10414"/>
                </a:moveTo>
                <a:lnTo>
                  <a:pt x="13392" y="10414"/>
                </a:lnTo>
                <a:lnTo>
                  <a:pt x="13936" y="11049"/>
                </a:lnTo>
                <a:lnTo>
                  <a:pt x="14690" y="12827"/>
                </a:lnTo>
                <a:lnTo>
                  <a:pt x="14462" y="11684"/>
                </a:lnTo>
                <a:lnTo>
                  <a:pt x="14352" y="10922"/>
                </a:lnTo>
                <a:lnTo>
                  <a:pt x="14348" y="10414"/>
                </a:lnTo>
                <a:close/>
              </a:path>
              <a:path w="25400" h="15240">
                <a:moveTo>
                  <a:pt x="6628" y="11811"/>
                </a:moveTo>
                <a:lnTo>
                  <a:pt x="6608" y="12174"/>
                </a:lnTo>
                <a:lnTo>
                  <a:pt x="6628" y="11811"/>
                </a:lnTo>
                <a:close/>
              </a:path>
              <a:path w="25400" h="15240">
                <a:moveTo>
                  <a:pt x="7884" y="10287"/>
                </a:moveTo>
                <a:lnTo>
                  <a:pt x="7821" y="11938"/>
                </a:lnTo>
                <a:lnTo>
                  <a:pt x="9346" y="11938"/>
                </a:lnTo>
                <a:lnTo>
                  <a:pt x="9184" y="11557"/>
                </a:lnTo>
                <a:lnTo>
                  <a:pt x="8502" y="11557"/>
                </a:lnTo>
                <a:lnTo>
                  <a:pt x="8167" y="11176"/>
                </a:lnTo>
                <a:lnTo>
                  <a:pt x="8052" y="10668"/>
                </a:lnTo>
                <a:lnTo>
                  <a:pt x="7884" y="10287"/>
                </a:lnTo>
                <a:close/>
              </a:path>
              <a:path w="25400" h="15240">
                <a:moveTo>
                  <a:pt x="13346" y="10541"/>
                </a:moveTo>
                <a:lnTo>
                  <a:pt x="12439" y="10541"/>
                </a:lnTo>
                <a:lnTo>
                  <a:pt x="12711" y="10922"/>
                </a:lnTo>
                <a:lnTo>
                  <a:pt x="12945" y="11538"/>
                </a:lnTo>
                <a:lnTo>
                  <a:pt x="13256" y="11938"/>
                </a:lnTo>
                <a:lnTo>
                  <a:pt x="13346" y="10541"/>
                </a:lnTo>
                <a:close/>
              </a:path>
              <a:path w="25400" h="15240">
                <a:moveTo>
                  <a:pt x="8533" y="10033"/>
                </a:moveTo>
                <a:lnTo>
                  <a:pt x="8502" y="11557"/>
                </a:lnTo>
                <a:lnTo>
                  <a:pt x="9184" y="11557"/>
                </a:lnTo>
                <a:lnTo>
                  <a:pt x="8533" y="10033"/>
                </a:lnTo>
                <a:close/>
              </a:path>
              <a:path w="25400" h="15240">
                <a:moveTo>
                  <a:pt x="3842" y="9525"/>
                </a:moveTo>
                <a:lnTo>
                  <a:pt x="3512" y="9906"/>
                </a:lnTo>
                <a:lnTo>
                  <a:pt x="3451" y="11049"/>
                </a:lnTo>
                <a:lnTo>
                  <a:pt x="3331" y="11318"/>
                </a:lnTo>
                <a:lnTo>
                  <a:pt x="6142" y="11303"/>
                </a:lnTo>
                <a:lnTo>
                  <a:pt x="6162" y="11176"/>
                </a:lnTo>
                <a:lnTo>
                  <a:pt x="3947" y="11176"/>
                </a:lnTo>
                <a:lnTo>
                  <a:pt x="3842" y="9525"/>
                </a:lnTo>
                <a:close/>
              </a:path>
              <a:path w="25400" h="15240">
                <a:moveTo>
                  <a:pt x="10973" y="9652"/>
                </a:moveTo>
                <a:lnTo>
                  <a:pt x="11103" y="10668"/>
                </a:lnTo>
                <a:lnTo>
                  <a:pt x="11224" y="11303"/>
                </a:lnTo>
                <a:lnTo>
                  <a:pt x="12031" y="11303"/>
                </a:lnTo>
                <a:lnTo>
                  <a:pt x="12235" y="10922"/>
                </a:lnTo>
                <a:lnTo>
                  <a:pt x="11716" y="10922"/>
                </a:lnTo>
                <a:lnTo>
                  <a:pt x="11455" y="10541"/>
                </a:lnTo>
                <a:lnTo>
                  <a:pt x="11256" y="10033"/>
                </a:lnTo>
                <a:lnTo>
                  <a:pt x="10973" y="9652"/>
                </a:lnTo>
                <a:close/>
              </a:path>
              <a:path w="25400" h="15240">
                <a:moveTo>
                  <a:pt x="15017" y="9652"/>
                </a:moveTo>
                <a:lnTo>
                  <a:pt x="14376" y="9652"/>
                </a:lnTo>
                <a:lnTo>
                  <a:pt x="14921" y="10033"/>
                </a:lnTo>
                <a:lnTo>
                  <a:pt x="15224" y="10795"/>
                </a:lnTo>
                <a:lnTo>
                  <a:pt x="15570" y="11303"/>
                </a:lnTo>
                <a:lnTo>
                  <a:pt x="15220" y="10541"/>
                </a:lnTo>
                <a:lnTo>
                  <a:pt x="15113" y="10159"/>
                </a:lnTo>
                <a:lnTo>
                  <a:pt x="15017" y="9652"/>
                </a:lnTo>
                <a:close/>
              </a:path>
              <a:path w="25400" h="15240">
                <a:moveTo>
                  <a:pt x="4450" y="9525"/>
                </a:moveTo>
                <a:lnTo>
                  <a:pt x="4253" y="9906"/>
                </a:lnTo>
                <a:lnTo>
                  <a:pt x="4129" y="10922"/>
                </a:lnTo>
                <a:lnTo>
                  <a:pt x="3947" y="11176"/>
                </a:lnTo>
                <a:lnTo>
                  <a:pt x="6162" y="11176"/>
                </a:lnTo>
                <a:lnTo>
                  <a:pt x="6222" y="10795"/>
                </a:lnTo>
                <a:lnTo>
                  <a:pt x="5036" y="10795"/>
                </a:lnTo>
                <a:lnTo>
                  <a:pt x="4848" y="10541"/>
                </a:lnTo>
                <a:lnTo>
                  <a:pt x="4722" y="10287"/>
                </a:lnTo>
                <a:lnTo>
                  <a:pt x="4628" y="9906"/>
                </a:lnTo>
                <a:lnTo>
                  <a:pt x="4450" y="9525"/>
                </a:lnTo>
                <a:close/>
              </a:path>
              <a:path w="25400" h="15240">
                <a:moveTo>
                  <a:pt x="240" y="10160"/>
                </a:moveTo>
                <a:lnTo>
                  <a:pt x="151" y="10922"/>
                </a:lnTo>
                <a:lnTo>
                  <a:pt x="240" y="10160"/>
                </a:lnTo>
                <a:close/>
              </a:path>
              <a:path w="25400" h="15240">
                <a:moveTo>
                  <a:pt x="11758" y="9525"/>
                </a:moveTo>
                <a:lnTo>
                  <a:pt x="11821" y="10668"/>
                </a:lnTo>
                <a:lnTo>
                  <a:pt x="11716" y="10922"/>
                </a:lnTo>
                <a:lnTo>
                  <a:pt x="12235" y="10922"/>
                </a:lnTo>
                <a:lnTo>
                  <a:pt x="12439" y="10541"/>
                </a:lnTo>
                <a:lnTo>
                  <a:pt x="13346" y="10541"/>
                </a:lnTo>
                <a:lnTo>
                  <a:pt x="13392" y="10414"/>
                </a:lnTo>
                <a:lnTo>
                  <a:pt x="14348" y="10414"/>
                </a:lnTo>
                <a:lnTo>
                  <a:pt x="14353" y="10287"/>
                </a:lnTo>
                <a:lnTo>
                  <a:pt x="12439" y="10287"/>
                </a:lnTo>
                <a:lnTo>
                  <a:pt x="12072" y="10033"/>
                </a:lnTo>
                <a:lnTo>
                  <a:pt x="11758" y="9525"/>
                </a:lnTo>
                <a:close/>
              </a:path>
              <a:path w="25400" h="15240">
                <a:moveTo>
                  <a:pt x="15888" y="9224"/>
                </a:moveTo>
                <a:lnTo>
                  <a:pt x="16153" y="10159"/>
                </a:lnTo>
                <a:lnTo>
                  <a:pt x="16449" y="10922"/>
                </a:lnTo>
                <a:lnTo>
                  <a:pt x="16330" y="10287"/>
                </a:lnTo>
                <a:lnTo>
                  <a:pt x="16220" y="9906"/>
                </a:lnTo>
                <a:lnTo>
                  <a:pt x="15888" y="9224"/>
                </a:lnTo>
                <a:close/>
              </a:path>
              <a:path w="25400" h="15240">
                <a:moveTo>
                  <a:pt x="5518" y="9017"/>
                </a:moveTo>
                <a:lnTo>
                  <a:pt x="5266" y="9525"/>
                </a:lnTo>
                <a:lnTo>
                  <a:pt x="5259" y="10541"/>
                </a:lnTo>
                <a:lnTo>
                  <a:pt x="5036" y="10795"/>
                </a:lnTo>
                <a:lnTo>
                  <a:pt x="5842" y="10795"/>
                </a:lnTo>
                <a:lnTo>
                  <a:pt x="5733" y="10287"/>
                </a:lnTo>
                <a:lnTo>
                  <a:pt x="5612" y="9271"/>
                </a:lnTo>
                <a:lnTo>
                  <a:pt x="5518" y="9017"/>
                </a:lnTo>
                <a:close/>
              </a:path>
              <a:path w="25400" h="15240">
                <a:moveTo>
                  <a:pt x="6052" y="9652"/>
                </a:moveTo>
                <a:lnTo>
                  <a:pt x="5947" y="10033"/>
                </a:lnTo>
                <a:lnTo>
                  <a:pt x="5842" y="10795"/>
                </a:lnTo>
                <a:lnTo>
                  <a:pt x="6222" y="10795"/>
                </a:lnTo>
                <a:lnTo>
                  <a:pt x="6112" y="9906"/>
                </a:lnTo>
                <a:lnTo>
                  <a:pt x="6052" y="9652"/>
                </a:lnTo>
                <a:close/>
              </a:path>
              <a:path w="25400" h="15240">
                <a:moveTo>
                  <a:pt x="11999" y="8636"/>
                </a:moveTo>
                <a:lnTo>
                  <a:pt x="12125" y="9017"/>
                </a:lnTo>
                <a:lnTo>
                  <a:pt x="12439" y="10287"/>
                </a:lnTo>
                <a:lnTo>
                  <a:pt x="14353" y="10287"/>
                </a:lnTo>
                <a:lnTo>
                  <a:pt x="14376" y="9652"/>
                </a:lnTo>
                <a:lnTo>
                  <a:pt x="15017" y="9652"/>
                </a:lnTo>
                <a:lnTo>
                  <a:pt x="14993" y="9525"/>
                </a:lnTo>
                <a:lnTo>
                  <a:pt x="12638" y="9525"/>
                </a:lnTo>
                <a:lnTo>
                  <a:pt x="12229" y="9017"/>
                </a:lnTo>
                <a:lnTo>
                  <a:pt x="11999" y="8636"/>
                </a:lnTo>
                <a:close/>
              </a:path>
              <a:path w="25400" h="15240">
                <a:moveTo>
                  <a:pt x="9654" y="9271"/>
                </a:moveTo>
                <a:lnTo>
                  <a:pt x="10062" y="10033"/>
                </a:lnTo>
                <a:lnTo>
                  <a:pt x="9989" y="9652"/>
                </a:lnTo>
                <a:lnTo>
                  <a:pt x="9654" y="9271"/>
                </a:lnTo>
                <a:close/>
              </a:path>
              <a:path w="25400" h="15240">
                <a:moveTo>
                  <a:pt x="19091" y="7874"/>
                </a:moveTo>
                <a:lnTo>
                  <a:pt x="18795" y="7874"/>
                </a:lnTo>
                <a:lnTo>
                  <a:pt x="19444" y="9906"/>
                </a:lnTo>
                <a:lnTo>
                  <a:pt x="19202" y="9144"/>
                </a:lnTo>
                <a:lnTo>
                  <a:pt x="19076" y="8534"/>
                </a:lnTo>
                <a:lnTo>
                  <a:pt x="19091" y="7874"/>
                </a:lnTo>
                <a:close/>
              </a:path>
              <a:path w="25400" h="15240">
                <a:moveTo>
                  <a:pt x="17935" y="8223"/>
                </a:moveTo>
                <a:lnTo>
                  <a:pt x="17885" y="8534"/>
                </a:lnTo>
                <a:lnTo>
                  <a:pt x="18114" y="9525"/>
                </a:lnTo>
                <a:lnTo>
                  <a:pt x="18282" y="9779"/>
                </a:lnTo>
                <a:lnTo>
                  <a:pt x="17935" y="8223"/>
                </a:lnTo>
                <a:close/>
              </a:path>
              <a:path w="25400" h="15240">
                <a:moveTo>
                  <a:pt x="12952" y="7112"/>
                </a:moveTo>
                <a:lnTo>
                  <a:pt x="13337" y="7493"/>
                </a:lnTo>
                <a:lnTo>
                  <a:pt x="13419" y="7874"/>
                </a:lnTo>
                <a:lnTo>
                  <a:pt x="13298" y="8534"/>
                </a:lnTo>
                <a:lnTo>
                  <a:pt x="13193" y="9525"/>
                </a:lnTo>
                <a:lnTo>
                  <a:pt x="14993" y="9525"/>
                </a:lnTo>
                <a:lnTo>
                  <a:pt x="14965" y="8763"/>
                </a:lnTo>
                <a:lnTo>
                  <a:pt x="14690" y="8763"/>
                </a:lnTo>
                <a:lnTo>
                  <a:pt x="13968" y="8382"/>
                </a:lnTo>
                <a:lnTo>
                  <a:pt x="13528" y="7620"/>
                </a:lnTo>
                <a:lnTo>
                  <a:pt x="12952" y="7112"/>
                </a:lnTo>
                <a:close/>
              </a:path>
              <a:path w="25400" h="15240">
                <a:moveTo>
                  <a:pt x="15760" y="8255"/>
                </a:moveTo>
                <a:lnTo>
                  <a:pt x="15025" y="8255"/>
                </a:lnTo>
                <a:lnTo>
                  <a:pt x="15664" y="8763"/>
                </a:lnTo>
                <a:lnTo>
                  <a:pt x="15888" y="9224"/>
                </a:lnTo>
                <a:lnTo>
                  <a:pt x="15765" y="8763"/>
                </a:lnTo>
                <a:lnTo>
                  <a:pt x="15760" y="8255"/>
                </a:lnTo>
                <a:close/>
              </a:path>
              <a:path w="25400" h="15240">
                <a:moveTo>
                  <a:pt x="13025" y="5715"/>
                </a:moveTo>
                <a:lnTo>
                  <a:pt x="13695" y="6604"/>
                </a:lnTo>
                <a:lnTo>
                  <a:pt x="14263" y="7620"/>
                </a:lnTo>
                <a:lnTo>
                  <a:pt x="14379" y="7874"/>
                </a:lnTo>
                <a:lnTo>
                  <a:pt x="14690" y="8763"/>
                </a:lnTo>
                <a:lnTo>
                  <a:pt x="14965" y="8763"/>
                </a:lnTo>
                <a:lnTo>
                  <a:pt x="15025" y="8255"/>
                </a:lnTo>
                <a:lnTo>
                  <a:pt x="15760" y="8255"/>
                </a:lnTo>
                <a:lnTo>
                  <a:pt x="15856" y="8128"/>
                </a:lnTo>
                <a:lnTo>
                  <a:pt x="15423" y="8128"/>
                </a:lnTo>
                <a:lnTo>
                  <a:pt x="13936" y="6477"/>
                </a:lnTo>
                <a:lnTo>
                  <a:pt x="13025" y="5715"/>
                </a:lnTo>
                <a:close/>
              </a:path>
              <a:path w="25400" h="15240">
                <a:moveTo>
                  <a:pt x="18355" y="5207"/>
                </a:moveTo>
                <a:lnTo>
                  <a:pt x="18562" y="6223"/>
                </a:lnTo>
                <a:lnTo>
                  <a:pt x="18669" y="6604"/>
                </a:lnTo>
                <a:lnTo>
                  <a:pt x="18795" y="7366"/>
                </a:lnTo>
                <a:lnTo>
                  <a:pt x="19266" y="7366"/>
                </a:lnTo>
                <a:lnTo>
                  <a:pt x="19810" y="7493"/>
                </a:lnTo>
                <a:lnTo>
                  <a:pt x="20020" y="8382"/>
                </a:lnTo>
                <a:lnTo>
                  <a:pt x="20292" y="8763"/>
                </a:lnTo>
                <a:lnTo>
                  <a:pt x="20334" y="6985"/>
                </a:lnTo>
                <a:lnTo>
                  <a:pt x="20547" y="6985"/>
                </a:lnTo>
                <a:lnTo>
                  <a:pt x="20522" y="6858"/>
                </a:lnTo>
                <a:lnTo>
                  <a:pt x="21578" y="6858"/>
                </a:lnTo>
                <a:lnTo>
                  <a:pt x="21607" y="6604"/>
                </a:lnTo>
                <a:lnTo>
                  <a:pt x="19444" y="6604"/>
                </a:lnTo>
                <a:lnTo>
                  <a:pt x="19109" y="6223"/>
                </a:lnTo>
                <a:lnTo>
                  <a:pt x="18669" y="5461"/>
                </a:lnTo>
                <a:lnTo>
                  <a:pt x="18355" y="5207"/>
                </a:lnTo>
                <a:close/>
              </a:path>
              <a:path w="25400" h="15240">
                <a:moveTo>
                  <a:pt x="16994" y="7620"/>
                </a:moveTo>
                <a:lnTo>
                  <a:pt x="16240" y="7620"/>
                </a:lnTo>
                <a:lnTo>
                  <a:pt x="16659" y="7874"/>
                </a:lnTo>
                <a:lnTo>
                  <a:pt x="16860" y="8223"/>
                </a:lnTo>
                <a:lnTo>
                  <a:pt x="16987" y="8534"/>
                </a:lnTo>
                <a:lnTo>
                  <a:pt x="16994" y="7620"/>
                </a:lnTo>
                <a:close/>
              </a:path>
              <a:path w="25400" h="15240">
                <a:moveTo>
                  <a:pt x="21578" y="6858"/>
                </a:moveTo>
                <a:lnTo>
                  <a:pt x="21140" y="6858"/>
                </a:lnTo>
                <a:lnTo>
                  <a:pt x="21423" y="7620"/>
                </a:lnTo>
                <a:lnTo>
                  <a:pt x="21549" y="8255"/>
                </a:lnTo>
                <a:lnTo>
                  <a:pt x="21578" y="6858"/>
                </a:lnTo>
                <a:close/>
              </a:path>
              <a:path w="25400" h="15240">
                <a:moveTo>
                  <a:pt x="15769" y="5588"/>
                </a:moveTo>
                <a:lnTo>
                  <a:pt x="16570" y="6731"/>
                </a:lnTo>
                <a:lnTo>
                  <a:pt x="16659" y="7620"/>
                </a:lnTo>
                <a:lnTo>
                  <a:pt x="16994" y="7620"/>
                </a:lnTo>
                <a:lnTo>
                  <a:pt x="17821" y="7747"/>
                </a:lnTo>
                <a:lnTo>
                  <a:pt x="17935" y="8223"/>
                </a:lnTo>
                <a:lnTo>
                  <a:pt x="18282" y="8128"/>
                </a:lnTo>
                <a:lnTo>
                  <a:pt x="18795" y="7874"/>
                </a:lnTo>
                <a:lnTo>
                  <a:pt x="19091" y="7874"/>
                </a:lnTo>
                <a:lnTo>
                  <a:pt x="19266" y="7366"/>
                </a:lnTo>
                <a:lnTo>
                  <a:pt x="18795" y="7366"/>
                </a:lnTo>
                <a:lnTo>
                  <a:pt x="17976" y="6350"/>
                </a:lnTo>
                <a:lnTo>
                  <a:pt x="16659" y="6350"/>
                </a:lnTo>
                <a:lnTo>
                  <a:pt x="16104" y="5969"/>
                </a:lnTo>
                <a:lnTo>
                  <a:pt x="15769" y="5588"/>
                </a:lnTo>
                <a:close/>
              </a:path>
              <a:path w="25400" h="15240">
                <a:moveTo>
                  <a:pt x="15224" y="6477"/>
                </a:moveTo>
                <a:lnTo>
                  <a:pt x="15314" y="7444"/>
                </a:lnTo>
                <a:lnTo>
                  <a:pt x="15423" y="8128"/>
                </a:lnTo>
                <a:lnTo>
                  <a:pt x="15856" y="8128"/>
                </a:lnTo>
                <a:lnTo>
                  <a:pt x="16240" y="7620"/>
                </a:lnTo>
                <a:lnTo>
                  <a:pt x="16659" y="7620"/>
                </a:lnTo>
                <a:lnTo>
                  <a:pt x="16104" y="7366"/>
                </a:lnTo>
                <a:lnTo>
                  <a:pt x="15224" y="6477"/>
                </a:lnTo>
                <a:close/>
              </a:path>
              <a:path w="25400" h="15240">
                <a:moveTo>
                  <a:pt x="20635" y="7444"/>
                </a:moveTo>
                <a:lnTo>
                  <a:pt x="20725" y="7747"/>
                </a:lnTo>
                <a:lnTo>
                  <a:pt x="20837" y="8001"/>
                </a:lnTo>
                <a:lnTo>
                  <a:pt x="20732" y="7620"/>
                </a:lnTo>
                <a:lnTo>
                  <a:pt x="20635" y="7444"/>
                </a:lnTo>
                <a:close/>
              </a:path>
              <a:path w="25400" h="15240">
                <a:moveTo>
                  <a:pt x="20547" y="6985"/>
                </a:moveTo>
                <a:lnTo>
                  <a:pt x="20334" y="6985"/>
                </a:lnTo>
                <a:lnTo>
                  <a:pt x="20522" y="7239"/>
                </a:lnTo>
                <a:lnTo>
                  <a:pt x="20635" y="7444"/>
                </a:lnTo>
                <a:lnTo>
                  <a:pt x="20547" y="6985"/>
                </a:lnTo>
                <a:close/>
              </a:path>
              <a:path w="25400" h="15240">
                <a:moveTo>
                  <a:pt x="21624" y="6481"/>
                </a:moveTo>
                <a:lnTo>
                  <a:pt x="21884" y="7366"/>
                </a:lnTo>
                <a:lnTo>
                  <a:pt x="21758" y="6731"/>
                </a:lnTo>
                <a:lnTo>
                  <a:pt x="21624" y="6481"/>
                </a:lnTo>
                <a:close/>
              </a:path>
              <a:path w="25400" h="15240">
                <a:moveTo>
                  <a:pt x="22404" y="5999"/>
                </a:moveTo>
                <a:lnTo>
                  <a:pt x="22395" y="6477"/>
                </a:lnTo>
                <a:lnTo>
                  <a:pt x="22498" y="6858"/>
                </a:lnTo>
                <a:lnTo>
                  <a:pt x="22732" y="7366"/>
                </a:lnTo>
                <a:lnTo>
                  <a:pt x="22404" y="5999"/>
                </a:lnTo>
                <a:close/>
              </a:path>
              <a:path w="25400" h="15240">
                <a:moveTo>
                  <a:pt x="22906" y="5715"/>
                </a:moveTo>
                <a:lnTo>
                  <a:pt x="22732" y="5715"/>
                </a:lnTo>
                <a:lnTo>
                  <a:pt x="22899" y="6223"/>
                </a:lnTo>
                <a:lnTo>
                  <a:pt x="23301" y="6955"/>
                </a:lnTo>
                <a:lnTo>
                  <a:pt x="23181" y="6223"/>
                </a:lnTo>
                <a:lnTo>
                  <a:pt x="22906" y="5715"/>
                </a:lnTo>
                <a:close/>
              </a:path>
              <a:path w="25400" h="15240">
                <a:moveTo>
                  <a:pt x="19004" y="5207"/>
                </a:moveTo>
                <a:lnTo>
                  <a:pt x="19308" y="5588"/>
                </a:lnTo>
                <a:lnTo>
                  <a:pt x="19360" y="5715"/>
                </a:lnTo>
                <a:lnTo>
                  <a:pt x="19444" y="6604"/>
                </a:lnTo>
                <a:lnTo>
                  <a:pt x="21607" y="6604"/>
                </a:lnTo>
                <a:lnTo>
                  <a:pt x="21622" y="6477"/>
                </a:lnTo>
                <a:lnTo>
                  <a:pt x="19988" y="6477"/>
                </a:lnTo>
                <a:lnTo>
                  <a:pt x="19444" y="5588"/>
                </a:lnTo>
                <a:lnTo>
                  <a:pt x="19004" y="5207"/>
                </a:lnTo>
                <a:close/>
              </a:path>
              <a:path w="25400" h="15240">
                <a:moveTo>
                  <a:pt x="20504" y="5325"/>
                </a:moveTo>
                <a:lnTo>
                  <a:pt x="20596" y="6350"/>
                </a:lnTo>
                <a:lnTo>
                  <a:pt x="19988" y="6477"/>
                </a:lnTo>
                <a:lnTo>
                  <a:pt x="21624" y="6481"/>
                </a:lnTo>
                <a:lnTo>
                  <a:pt x="21706" y="5842"/>
                </a:lnTo>
                <a:lnTo>
                  <a:pt x="21758" y="5715"/>
                </a:lnTo>
                <a:lnTo>
                  <a:pt x="22906" y="5715"/>
                </a:lnTo>
                <a:lnTo>
                  <a:pt x="22838" y="5588"/>
                </a:lnTo>
                <a:lnTo>
                  <a:pt x="21140" y="5588"/>
                </a:lnTo>
                <a:lnTo>
                  <a:pt x="20700" y="5461"/>
                </a:lnTo>
                <a:lnTo>
                  <a:pt x="20504" y="5325"/>
                </a:lnTo>
                <a:close/>
              </a:path>
              <a:path w="25400" h="15240">
                <a:moveTo>
                  <a:pt x="15664" y="4445"/>
                </a:moveTo>
                <a:lnTo>
                  <a:pt x="16952" y="5715"/>
                </a:lnTo>
                <a:lnTo>
                  <a:pt x="17235" y="6350"/>
                </a:lnTo>
                <a:lnTo>
                  <a:pt x="17976" y="6350"/>
                </a:lnTo>
                <a:lnTo>
                  <a:pt x="17873" y="6223"/>
                </a:lnTo>
                <a:lnTo>
                  <a:pt x="16649" y="5325"/>
                </a:lnTo>
                <a:lnTo>
                  <a:pt x="15664" y="4445"/>
                </a:lnTo>
                <a:close/>
              </a:path>
              <a:path w="25400" h="15240">
                <a:moveTo>
                  <a:pt x="22732" y="5715"/>
                </a:moveTo>
                <a:lnTo>
                  <a:pt x="21758" y="5715"/>
                </a:lnTo>
                <a:lnTo>
                  <a:pt x="22397" y="5969"/>
                </a:lnTo>
                <a:lnTo>
                  <a:pt x="22732" y="5715"/>
                </a:lnTo>
                <a:close/>
              </a:path>
              <a:path w="25400" h="15240">
                <a:moveTo>
                  <a:pt x="24309" y="3429"/>
                </a:moveTo>
                <a:lnTo>
                  <a:pt x="22910" y="3429"/>
                </a:lnTo>
                <a:lnTo>
                  <a:pt x="23391" y="4318"/>
                </a:lnTo>
                <a:lnTo>
                  <a:pt x="24093" y="5080"/>
                </a:lnTo>
                <a:lnTo>
                  <a:pt x="24344" y="5969"/>
                </a:lnTo>
                <a:lnTo>
                  <a:pt x="24238" y="5588"/>
                </a:lnTo>
                <a:lnTo>
                  <a:pt x="24166" y="4318"/>
                </a:lnTo>
                <a:lnTo>
                  <a:pt x="24673" y="4318"/>
                </a:lnTo>
                <a:lnTo>
                  <a:pt x="24309" y="3429"/>
                </a:lnTo>
                <a:close/>
              </a:path>
              <a:path w="25400" h="15240">
                <a:moveTo>
                  <a:pt x="24924" y="4930"/>
                </a:moveTo>
                <a:lnTo>
                  <a:pt x="25350" y="5969"/>
                </a:lnTo>
                <a:lnTo>
                  <a:pt x="24952" y="4953"/>
                </a:lnTo>
                <a:close/>
              </a:path>
              <a:path w="25400" h="15240">
                <a:moveTo>
                  <a:pt x="20931" y="3810"/>
                </a:moveTo>
                <a:lnTo>
                  <a:pt x="21015" y="4064"/>
                </a:lnTo>
                <a:lnTo>
                  <a:pt x="21140" y="5588"/>
                </a:lnTo>
                <a:lnTo>
                  <a:pt x="22838" y="5588"/>
                </a:lnTo>
                <a:lnTo>
                  <a:pt x="22769" y="5461"/>
                </a:lnTo>
                <a:lnTo>
                  <a:pt x="22722" y="4445"/>
                </a:lnTo>
                <a:lnTo>
                  <a:pt x="21758" y="4445"/>
                </a:lnTo>
                <a:lnTo>
                  <a:pt x="20931" y="3810"/>
                </a:lnTo>
                <a:close/>
              </a:path>
              <a:path w="25400" h="15240">
                <a:moveTo>
                  <a:pt x="20114" y="4826"/>
                </a:moveTo>
                <a:lnTo>
                  <a:pt x="20334" y="5207"/>
                </a:lnTo>
                <a:lnTo>
                  <a:pt x="20504" y="5325"/>
                </a:lnTo>
                <a:lnTo>
                  <a:pt x="20114" y="4826"/>
                </a:lnTo>
                <a:close/>
              </a:path>
              <a:path w="25400" h="15240">
                <a:moveTo>
                  <a:pt x="22813" y="4129"/>
                </a:moveTo>
                <a:lnTo>
                  <a:pt x="23001" y="4445"/>
                </a:lnTo>
                <a:lnTo>
                  <a:pt x="23111" y="4699"/>
                </a:lnTo>
                <a:lnTo>
                  <a:pt x="23213" y="5080"/>
                </a:lnTo>
                <a:lnTo>
                  <a:pt x="23102" y="4445"/>
                </a:lnTo>
                <a:lnTo>
                  <a:pt x="23046" y="4318"/>
                </a:lnTo>
                <a:lnTo>
                  <a:pt x="22813" y="4129"/>
                </a:lnTo>
                <a:close/>
              </a:path>
              <a:path w="25400" h="15240">
                <a:moveTo>
                  <a:pt x="24673" y="4318"/>
                </a:moveTo>
                <a:lnTo>
                  <a:pt x="24166" y="4318"/>
                </a:lnTo>
                <a:lnTo>
                  <a:pt x="24924" y="4930"/>
                </a:lnTo>
                <a:lnTo>
                  <a:pt x="24673" y="4318"/>
                </a:lnTo>
                <a:close/>
              </a:path>
              <a:path w="25400" h="15240">
                <a:moveTo>
                  <a:pt x="21366" y="2408"/>
                </a:moveTo>
                <a:lnTo>
                  <a:pt x="21957" y="3429"/>
                </a:lnTo>
                <a:lnTo>
                  <a:pt x="22187" y="4445"/>
                </a:lnTo>
                <a:lnTo>
                  <a:pt x="22722" y="4445"/>
                </a:lnTo>
                <a:lnTo>
                  <a:pt x="22910" y="3429"/>
                </a:lnTo>
                <a:lnTo>
                  <a:pt x="24309" y="3429"/>
                </a:lnTo>
                <a:lnTo>
                  <a:pt x="23996" y="2667"/>
                </a:lnTo>
                <a:lnTo>
                  <a:pt x="21884" y="2667"/>
                </a:lnTo>
                <a:lnTo>
                  <a:pt x="21366" y="2408"/>
                </a:lnTo>
                <a:close/>
              </a:path>
              <a:path w="25400" h="15240">
                <a:moveTo>
                  <a:pt x="22774" y="4064"/>
                </a:moveTo>
                <a:close/>
              </a:path>
              <a:path w="25400" h="15240">
                <a:moveTo>
                  <a:pt x="22108" y="1404"/>
                </a:moveTo>
                <a:lnTo>
                  <a:pt x="22135" y="2159"/>
                </a:lnTo>
                <a:lnTo>
                  <a:pt x="21884" y="2667"/>
                </a:lnTo>
                <a:lnTo>
                  <a:pt x="23996" y="2667"/>
                </a:lnTo>
                <a:lnTo>
                  <a:pt x="23580" y="1651"/>
                </a:lnTo>
                <a:lnTo>
                  <a:pt x="22108" y="1404"/>
                </a:lnTo>
                <a:close/>
              </a:path>
              <a:path w="25400" h="15240">
                <a:moveTo>
                  <a:pt x="20700" y="1651"/>
                </a:moveTo>
                <a:lnTo>
                  <a:pt x="20868" y="2159"/>
                </a:lnTo>
                <a:lnTo>
                  <a:pt x="21366" y="2408"/>
                </a:lnTo>
                <a:lnTo>
                  <a:pt x="20700" y="1651"/>
                </a:lnTo>
                <a:close/>
              </a:path>
              <a:path w="25400" h="15240">
                <a:moveTo>
                  <a:pt x="20931" y="0"/>
                </a:moveTo>
                <a:lnTo>
                  <a:pt x="22062" y="1397"/>
                </a:lnTo>
                <a:lnTo>
                  <a:pt x="21758" y="254"/>
                </a:lnTo>
                <a:lnTo>
                  <a:pt x="20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0112036" y="517399"/>
            <a:ext cx="25562" cy="2270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0133523" y="537316"/>
            <a:ext cx="6931" cy="3081"/>
          </a:xfrm>
          <a:custGeom>
            <a:avLst/>
            <a:gdLst/>
            <a:ahLst/>
            <a:cxnLst/>
            <a:rect l="l" t="t" r="r" b="b"/>
            <a:pathLst>
              <a:path w="11430" h="5080">
                <a:moveTo>
                  <a:pt x="10837" y="0"/>
                </a:moveTo>
                <a:lnTo>
                  <a:pt x="8837" y="73"/>
                </a:lnTo>
                <a:lnTo>
                  <a:pt x="6764" y="492"/>
                </a:lnTo>
                <a:lnTo>
                  <a:pt x="4900" y="1340"/>
                </a:lnTo>
                <a:lnTo>
                  <a:pt x="3026" y="2136"/>
                </a:lnTo>
                <a:lnTo>
                  <a:pt x="1329" y="3403"/>
                </a:lnTo>
                <a:lnTo>
                  <a:pt x="0" y="4973"/>
                </a:lnTo>
                <a:lnTo>
                  <a:pt x="1591" y="3706"/>
                </a:lnTo>
                <a:lnTo>
                  <a:pt x="3266" y="2649"/>
                </a:lnTo>
                <a:lnTo>
                  <a:pt x="5099" y="1821"/>
                </a:lnTo>
                <a:lnTo>
                  <a:pt x="6963" y="1068"/>
                </a:lnTo>
                <a:lnTo>
                  <a:pt x="8879" y="649"/>
                </a:lnTo>
                <a:lnTo>
                  <a:pt x="10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0129753" y="539423"/>
            <a:ext cx="4236" cy="1155"/>
          </a:xfrm>
          <a:custGeom>
            <a:avLst/>
            <a:gdLst/>
            <a:ahLst/>
            <a:cxnLst/>
            <a:rect l="l" t="t" r="r" b="b"/>
            <a:pathLst>
              <a:path w="6984" h="1905">
                <a:moveTo>
                  <a:pt x="5698" y="397"/>
                </a:moveTo>
                <a:lnTo>
                  <a:pt x="4010" y="397"/>
                </a:lnTo>
                <a:lnTo>
                  <a:pt x="4523" y="544"/>
                </a:lnTo>
                <a:lnTo>
                  <a:pt x="5675" y="816"/>
                </a:lnTo>
                <a:lnTo>
                  <a:pt x="6219" y="1088"/>
                </a:lnTo>
                <a:lnTo>
                  <a:pt x="6732" y="1403"/>
                </a:lnTo>
                <a:lnTo>
                  <a:pt x="5884" y="471"/>
                </a:lnTo>
                <a:lnTo>
                  <a:pt x="5698" y="397"/>
                </a:lnTo>
                <a:close/>
              </a:path>
              <a:path w="6984" h="1905">
                <a:moveTo>
                  <a:pt x="4690" y="0"/>
                </a:moveTo>
                <a:lnTo>
                  <a:pt x="2209" y="0"/>
                </a:lnTo>
                <a:lnTo>
                  <a:pt x="921" y="471"/>
                </a:lnTo>
                <a:lnTo>
                  <a:pt x="0" y="1193"/>
                </a:lnTo>
                <a:lnTo>
                  <a:pt x="575" y="921"/>
                </a:lnTo>
                <a:lnTo>
                  <a:pt x="1151" y="712"/>
                </a:lnTo>
                <a:lnTo>
                  <a:pt x="1696" y="575"/>
                </a:lnTo>
                <a:lnTo>
                  <a:pt x="2272" y="471"/>
                </a:lnTo>
                <a:lnTo>
                  <a:pt x="2879" y="397"/>
                </a:lnTo>
                <a:lnTo>
                  <a:pt x="5698" y="397"/>
                </a:lnTo>
                <a:lnTo>
                  <a:pt x="4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0120646" y="520326"/>
            <a:ext cx="3851" cy="3081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827" y="0"/>
                </a:moveTo>
                <a:lnTo>
                  <a:pt x="2659" y="1026"/>
                </a:lnTo>
                <a:lnTo>
                  <a:pt x="439" y="1989"/>
                </a:lnTo>
                <a:lnTo>
                  <a:pt x="0" y="2157"/>
                </a:lnTo>
                <a:lnTo>
                  <a:pt x="1139" y="4010"/>
                </a:lnTo>
                <a:lnTo>
                  <a:pt x="1633" y="4722"/>
                </a:lnTo>
                <a:lnTo>
                  <a:pt x="4073" y="4722"/>
                </a:lnTo>
                <a:lnTo>
                  <a:pt x="4827" y="4010"/>
                </a:lnTo>
                <a:lnTo>
                  <a:pt x="5099" y="3151"/>
                </a:lnTo>
                <a:lnTo>
                  <a:pt x="5842" y="1130"/>
                </a:lnTo>
                <a:lnTo>
                  <a:pt x="4827" y="0"/>
                </a:lnTo>
                <a:close/>
              </a:path>
            </a:pathLst>
          </a:custGeom>
          <a:solidFill>
            <a:srgbClr val="C7C0C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0120811" y="520702"/>
            <a:ext cx="3466" cy="2695"/>
          </a:xfrm>
          <a:custGeom>
            <a:avLst/>
            <a:gdLst/>
            <a:ahLst/>
            <a:cxnLst/>
            <a:rect l="l" t="t" r="r" b="b"/>
            <a:pathLst>
              <a:path w="5715" h="4444">
                <a:moveTo>
                  <a:pt x="4010" y="0"/>
                </a:moveTo>
                <a:lnTo>
                  <a:pt x="3465" y="0"/>
                </a:lnTo>
                <a:lnTo>
                  <a:pt x="2889" y="62"/>
                </a:lnTo>
                <a:lnTo>
                  <a:pt x="2387" y="345"/>
                </a:lnTo>
                <a:lnTo>
                  <a:pt x="1769" y="513"/>
                </a:lnTo>
                <a:lnTo>
                  <a:pt x="1256" y="785"/>
                </a:lnTo>
                <a:lnTo>
                  <a:pt x="680" y="994"/>
                </a:lnTo>
                <a:lnTo>
                  <a:pt x="209" y="1371"/>
                </a:lnTo>
                <a:lnTo>
                  <a:pt x="110" y="1539"/>
                </a:lnTo>
                <a:lnTo>
                  <a:pt x="0" y="2188"/>
                </a:lnTo>
                <a:lnTo>
                  <a:pt x="182" y="2533"/>
                </a:lnTo>
                <a:lnTo>
                  <a:pt x="296" y="2743"/>
                </a:lnTo>
                <a:lnTo>
                  <a:pt x="575" y="3078"/>
                </a:lnTo>
                <a:lnTo>
                  <a:pt x="921" y="3601"/>
                </a:lnTo>
                <a:lnTo>
                  <a:pt x="1424" y="4041"/>
                </a:lnTo>
                <a:lnTo>
                  <a:pt x="2031" y="4104"/>
                </a:lnTo>
                <a:lnTo>
                  <a:pt x="2617" y="4282"/>
                </a:lnTo>
                <a:lnTo>
                  <a:pt x="3235" y="4209"/>
                </a:lnTo>
                <a:lnTo>
                  <a:pt x="2617" y="4209"/>
                </a:lnTo>
                <a:lnTo>
                  <a:pt x="1465" y="3905"/>
                </a:lnTo>
                <a:lnTo>
                  <a:pt x="1026" y="3455"/>
                </a:lnTo>
                <a:lnTo>
                  <a:pt x="712" y="3015"/>
                </a:lnTo>
                <a:lnTo>
                  <a:pt x="544" y="2743"/>
                </a:lnTo>
                <a:lnTo>
                  <a:pt x="366" y="2533"/>
                </a:lnTo>
                <a:lnTo>
                  <a:pt x="250" y="2355"/>
                </a:lnTo>
                <a:lnTo>
                  <a:pt x="335" y="1539"/>
                </a:lnTo>
                <a:lnTo>
                  <a:pt x="816" y="1204"/>
                </a:lnTo>
                <a:lnTo>
                  <a:pt x="1361" y="994"/>
                </a:lnTo>
                <a:lnTo>
                  <a:pt x="2418" y="481"/>
                </a:lnTo>
                <a:lnTo>
                  <a:pt x="2910" y="167"/>
                </a:lnTo>
                <a:lnTo>
                  <a:pt x="4010" y="0"/>
                </a:lnTo>
                <a:close/>
              </a:path>
              <a:path w="5715" h="4444">
                <a:moveTo>
                  <a:pt x="4314" y="3601"/>
                </a:moveTo>
                <a:lnTo>
                  <a:pt x="3235" y="4104"/>
                </a:lnTo>
                <a:lnTo>
                  <a:pt x="2617" y="4209"/>
                </a:lnTo>
                <a:lnTo>
                  <a:pt x="3235" y="4209"/>
                </a:lnTo>
                <a:lnTo>
                  <a:pt x="3769" y="3863"/>
                </a:lnTo>
                <a:lnTo>
                  <a:pt x="4314" y="3601"/>
                </a:lnTo>
                <a:close/>
              </a:path>
              <a:path w="5715" h="4444">
                <a:moveTo>
                  <a:pt x="4786" y="398"/>
                </a:moveTo>
                <a:lnTo>
                  <a:pt x="4963" y="785"/>
                </a:lnTo>
                <a:lnTo>
                  <a:pt x="5036" y="1780"/>
                </a:lnTo>
                <a:lnTo>
                  <a:pt x="4827" y="2533"/>
                </a:lnTo>
                <a:lnTo>
                  <a:pt x="5060" y="1853"/>
                </a:lnTo>
                <a:lnTo>
                  <a:pt x="5182" y="1371"/>
                </a:lnTo>
                <a:lnTo>
                  <a:pt x="4994" y="785"/>
                </a:lnTo>
                <a:lnTo>
                  <a:pt x="4872" y="513"/>
                </a:lnTo>
                <a:close/>
              </a:path>
              <a:path w="5715" h="4444">
                <a:moveTo>
                  <a:pt x="4187" y="44"/>
                </a:moveTo>
                <a:lnTo>
                  <a:pt x="4649" y="240"/>
                </a:lnTo>
                <a:lnTo>
                  <a:pt x="4786" y="398"/>
                </a:lnTo>
                <a:lnTo>
                  <a:pt x="4680" y="167"/>
                </a:lnTo>
                <a:lnTo>
                  <a:pt x="4187" y="44"/>
                </a:lnTo>
                <a:close/>
              </a:path>
              <a:path w="5715" h="4444">
                <a:moveTo>
                  <a:pt x="4083" y="0"/>
                </a:moveTo>
                <a:close/>
              </a:path>
            </a:pathLst>
          </a:custGeom>
          <a:solidFill>
            <a:srgbClr val="8E5C4E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0120725" y="522133"/>
            <a:ext cx="2310" cy="1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0" y="0"/>
                </a:moveTo>
                <a:lnTo>
                  <a:pt x="2450" y="2230"/>
                </a:lnTo>
                <a:lnTo>
                  <a:pt x="2858" y="2230"/>
                </a:lnTo>
                <a:lnTo>
                  <a:pt x="3235" y="2188"/>
                </a:lnTo>
                <a:lnTo>
                  <a:pt x="3390" y="2125"/>
                </a:lnTo>
                <a:lnTo>
                  <a:pt x="2073" y="2094"/>
                </a:lnTo>
                <a:lnTo>
                  <a:pt x="1403" y="1685"/>
                </a:lnTo>
                <a:lnTo>
                  <a:pt x="848" y="1308"/>
                </a:lnTo>
                <a:lnTo>
                  <a:pt x="628" y="963"/>
                </a:lnTo>
                <a:lnTo>
                  <a:pt x="345" y="680"/>
                </a:lnTo>
                <a:lnTo>
                  <a:pt x="146" y="345"/>
                </a:lnTo>
                <a:lnTo>
                  <a:pt x="0" y="0"/>
                </a:lnTo>
                <a:close/>
              </a:path>
              <a:path w="3809" h="2540">
                <a:moveTo>
                  <a:pt x="3570" y="2052"/>
                </a:moveTo>
                <a:lnTo>
                  <a:pt x="2858" y="2125"/>
                </a:lnTo>
                <a:lnTo>
                  <a:pt x="3390" y="2125"/>
                </a:lnTo>
                <a:lnTo>
                  <a:pt x="3570" y="2052"/>
                </a:lnTo>
                <a:close/>
              </a:path>
            </a:pathLst>
          </a:custGeom>
          <a:solidFill>
            <a:srgbClr val="EABCAD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0109743" y="521978"/>
            <a:ext cx="7670" cy="755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0117159" y="525730"/>
            <a:ext cx="385" cy="192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83" y="0"/>
                </a:moveTo>
                <a:lnTo>
                  <a:pt x="0" y="3047"/>
                </a:lnTo>
                <a:lnTo>
                  <a:pt x="240" y="2628"/>
                </a:lnTo>
                <a:lnTo>
                  <a:pt x="418" y="2083"/>
                </a:lnTo>
                <a:lnTo>
                  <a:pt x="418" y="471"/>
                </a:lnTo>
                <a:lnTo>
                  <a:pt x="83" y="0"/>
                </a:lnTo>
                <a:close/>
              </a:path>
            </a:pathLst>
          </a:custGeom>
          <a:solidFill>
            <a:srgbClr val="EABCAD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0115188" y="521821"/>
            <a:ext cx="2310" cy="4236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670" y="0"/>
                </a:moveTo>
                <a:lnTo>
                  <a:pt x="0" y="104"/>
                </a:lnTo>
                <a:lnTo>
                  <a:pt x="670" y="178"/>
                </a:lnTo>
                <a:lnTo>
                  <a:pt x="1287" y="513"/>
                </a:lnTo>
                <a:lnTo>
                  <a:pt x="3319" y="6439"/>
                </a:lnTo>
                <a:lnTo>
                  <a:pt x="3465" y="5790"/>
                </a:lnTo>
                <a:lnTo>
                  <a:pt x="3465" y="3769"/>
                </a:lnTo>
                <a:lnTo>
                  <a:pt x="3319" y="3088"/>
                </a:lnTo>
                <a:lnTo>
                  <a:pt x="2879" y="1821"/>
                </a:lnTo>
                <a:lnTo>
                  <a:pt x="2471" y="1172"/>
                </a:lnTo>
                <a:lnTo>
                  <a:pt x="1937" y="722"/>
                </a:lnTo>
                <a:lnTo>
                  <a:pt x="1392" y="314"/>
                </a:lnTo>
                <a:lnTo>
                  <a:pt x="670" y="0"/>
                </a:lnTo>
                <a:close/>
              </a:path>
            </a:pathLst>
          </a:custGeom>
          <a:solidFill>
            <a:srgbClr val="EABCAD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0121639" y="521161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408" y="1193"/>
                </a:moveTo>
                <a:lnTo>
                  <a:pt x="2408" y="1874"/>
                </a:lnTo>
                <a:lnTo>
                  <a:pt x="1863" y="2429"/>
                </a:lnTo>
                <a:lnTo>
                  <a:pt x="1109" y="2429"/>
                </a:lnTo>
                <a:lnTo>
                  <a:pt x="492" y="2429"/>
                </a:lnTo>
                <a:lnTo>
                  <a:pt x="0" y="1874"/>
                </a:lnTo>
                <a:lnTo>
                  <a:pt x="0" y="1193"/>
                </a:lnTo>
                <a:lnTo>
                  <a:pt x="0" y="544"/>
                </a:lnTo>
                <a:lnTo>
                  <a:pt x="492" y="0"/>
                </a:lnTo>
                <a:lnTo>
                  <a:pt x="1109" y="0"/>
                </a:lnTo>
                <a:lnTo>
                  <a:pt x="1863" y="0"/>
                </a:lnTo>
                <a:lnTo>
                  <a:pt x="2408" y="544"/>
                </a:lnTo>
                <a:lnTo>
                  <a:pt x="2408" y="1193"/>
                </a:lnTo>
                <a:close/>
              </a:path>
            </a:pathLst>
          </a:custGeom>
          <a:ln w="3175">
            <a:solidFill>
              <a:srgbClr val="522E1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0121634" y="521217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727" y="0"/>
                </a:moveTo>
                <a:lnTo>
                  <a:pt x="439" y="0"/>
                </a:lnTo>
                <a:lnTo>
                  <a:pt x="0" y="523"/>
                </a:lnTo>
                <a:lnTo>
                  <a:pt x="0" y="1821"/>
                </a:lnTo>
                <a:lnTo>
                  <a:pt x="439" y="2335"/>
                </a:lnTo>
                <a:lnTo>
                  <a:pt x="1727" y="2335"/>
                </a:lnTo>
                <a:lnTo>
                  <a:pt x="2240" y="1821"/>
                </a:lnTo>
                <a:lnTo>
                  <a:pt x="2240" y="523"/>
                </a:lnTo>
                <a:lnTo>
                  <a:pt x="1727" y="0"/>
                </a:lnTo>
                <a:close/>
              </a:path>
            </a:pathLst>
          </a:custGeom>
          <a:solidFill>
            <a:srgbClr val="0A0706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0121634" y="521217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240" y="1172"/>
                </a:moveTo>
                <a:lnTo>
                  <a:pt x="2240" y="1821"/>
                </a:lnTo>
                <a:lnTo>
                  <a:pt x="1727" y="2335"/>
                </a:lnTo>
                <a:lnTo>
                  <a:pt x="1088" y="2335"/>
                </a:lnTo>
                <a:lnTo>
                  <a:pt x="439" y="2335"/>
                </a:lnTo>
                <a:lnTo>
                  <a:pt x="0" y="1821"/>
                </a:lnTo>
                <a:lnTo>
                  <a:pt x="0" y="1172"/>
                </a:lnTo>
                <a:lnTo>
                  <a:pt x="0" y="523"/>
                </a:lnTo>
                <a:lnTo>
                  <a:pt x="439" y="0"/>
                </a:lnTo>
                <a:lnTo>
                  <a:pt x="1088" y="0"/>
                </a:lnTo>
                <a:lnTo>
                  <a:pt x="1727" y="0"/>
                </a:lnTo>
                <a:lnTo>
                  <a:pt x="2240" y="523"/>
                </a:lnTo>
                <a:lnTo>
                  <a:pt x="2240" y="1172"/>
                </a:lnTo>
                <a:close/>
              </a:path>
            </a:pathLst>
          </a:custGeom>
          <a:ln w="3175">
            <a:solidFill>
              <a:srgbClr val="D5471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0122290" y="521469"/>
            <a:ext cx="770" cy="38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827" y="0"/>
                </a:moveTo>
                <a:lnTo>
                  <a:pt x="272" y="0"/>
                </a:lnTo>
                <a:lnTo>
                  <a:pt x="0" y="62"/>
                </a:lnTo>
                <a:lnTo>
                  <a:pt x="0" y="408"/>
                </a:lnTo>
                <a:lnTo>
                  <a:pt x="272" y="513"/>
                </a:lnTo>
                <a:lnTo>
                  <a:pt x="827" y="513"/>
                </a:lnTo>
                <a:lnTo>
                  <a:pt x="1088" y="408"/>
                </a:lnTo>
                <a:lnTo>
                  <a:pt x="1088" y="62"/>
                </a:lnTo>
                <a:lnTo>
                  <a:pt x="827" y="0"/>
                </a:lnTo>
                <a:close/>
              </a:path>
            </a:pathLst>
          </a:custGeom>
          <a:solidFill>
            <a:srgbClr val="FBFAF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0121636" y="522132"/>
            <a:ext cx="1155" cy="7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0"/>
                </a:moveTo>
                <a:lnTo>
                  <a:pt x="107" y="376"/>
                </a:lnTo>
                <a:lnTo>
                  <a:pt x="230" y="649"/>
                </a:lnTo>
                <a:lnTo>
                  <a:pt x="397" y="722"/>
                </a:lnTo>
                <a:lnTo>
                  <a:pt x="575" y="890"/>
                </a:lnTo>
                <a:lnTo>
                  <a:pt x="848" y="963"/>
                </a:lnTo>
                <a:lnTo>
                  <a:pt x="1350" y="963"/>
                </a:lnTo>
                <a:lnTo>
                  <a:pt x="1874" y="649"/>
                </a:lnTo>
                <a:lnTo>
                  <a:pt x="1214" y="649"/>
                </a:lnTo>
                <a:lnTo>
                  <a:pt x="335" y="272"/>
                </a:lnTo>
                <a:lnTo>
                  <a:pt x="0" y="0"/>
                </a:lnTo>
                <a:close/>
              </a:path>
              <a:path w="1905" h="1269">
                <a:moveTo>
                  <a:pt x="1905" y="376"/>
                </a:moveTo>
                <a:lnTo>
                  <a:pt x="1560" y="544"/>
                </a:lnTo>
                <a:lnTo>
                  <a:pt x="1214" y="649"/>
                </a:lnTo>
                <a:lnTo>
                  <a:pt x="1874" y="649"/>
                </a:lnTo>
                <a:lnTo>
                  <a:pt x="1905" y="376"/>
                </a:lnTo>
                <a:close/>
              </a:path>
            </a:pathLst>
          </a:custGeom>
          <a:solidFill>
            <a:srgbClr val="CC753C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0120128" y="520577"/>
            <a:ext cx="3851" cy="192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4010" y="0"/>
                </a:moveTo>
                <a:lnTo>
                  <a:pt x="2827" y="376"/>
                </a:lnTo>
                <a:lnTo>
                  <a:pt x="2209" y="712"/>
                </a:lnTo>
                <a:lnTo>
                  <a:pt x="1738" y="1026"/>
                </a:lnTo>
                <a:lnTo>
                  <a:pt x="1298" y="1403"/>
                </a:lnTo>
                <a:lnTo>
                  <a:pt x="848" y="1706"/>
                </a:lnTo>
                <a:lnTo>
                  <a:pt x="408" y="2083"/>
                </a:lnTo>
                <a:lnTo>
                  <a:pt x="0" y="2565"/>
                </a:lnTo>
                <a:lnTo>
                  <a:pt x="617" y="2397"/>
                </a:lnTo>
                <a:lnTo>
                  <a:pt x="1120" y="2219"/>
                </a:lnTo>
                <a:lnTo>
                  <a:pt x="1664" y="1978"/>
                </a:lnTo>
                <a:lnTo>
                  <a:pt x="2177" y="1706"/>
                </a:lnTo>
                <a:lnTo>
                  <a:pt x="2691" y="1403"/>
                </a:lnTo>
                <a:lnTo>
                  <a:pt x="3722" y="952"/>
                </a:lnTo>
                <a:lnTo>
                  <a:pt x="4115" y="816"/>
                </a:lnTo>
                <a:lnTo>
                  <a:pt x="4586" y="712"/>
                </a:lnTo>
                <a:lnTo>
                  <a:pt x="5130" y="680"/>
                </a:lnTo>
                <a:lnTo>
                  <a:pt x="6038" y="680"/>
                </a:lnTo>
                <a:lnTo>
                  <a:pt x="5905" y="376"/>
                </a:lnTo>
                <a:lnTo>
                  <a:pt x="5266" y="136"/>
                </a:lnTo>
                <a:lnTo>
                  <a:pt x="4586" y="31"/>
                </a:lnTo>
                <a:lnTo>
                  <a:pt x="4010" y="0"/>
                </a:lnTo>
                <a:close/>
              </a:path>
              <a:path w="6350" h="3175">
                <a:moveTo>
                  <a:pt x="6038" y="680"/>
                </a:moveTo>
                <a:lnTo>
                  <a:pt x="5130" y="680"/>
                </a:lnTo>
                <a:lnTo>
                  <a:pt x="5675" y="712"/>
                </a:lnTo>
                <a:lnTo>
                  <a:pt x="6156" y="952"/>
                </a:lnTo>
                <a:lnTo>
                  <a:pt x="6038" y="680"/>
                </a:lnTo>
                <a:close/>
              </a:path>
            </a:pathLst>
          </a:custGeom>
          <a:solidFill>
            <a:srgbClr val="703E35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0116397" y="521946"/>
            <a:ext cx="1155" cy="3851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0" y="0"/>
                </a:moveTo>
                <a:lnTo>
                  <a:pt x="1696" y="5895"/>
                </a:lnTo>
                <a:lnTo>
                  <a:pt x="1874" y="4827"/>
                </a:lnTo>
                <a:lnTo>
                  <a:pt x="481" y="303"/>
                </a:lnTo>
                <a:lnTo>
                  <a:pt x="0" y="0"/>
                </a:lnTo>
                <a:close/>
              </a:path>
            </a:pathLst>
          </a:custGeom>
          <a:solidFill>
            <a:srgbClr val="965E49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0115019" y="530174"/>
            <a:ext cx="7701" cy="13477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2858" y="0"/>
                </a:moveTo>
                <a:lnTo>
                  <a:pt x="1392" y="575"/>
                </a:lnTo>
                <a:lnTo>
                  <a:pt x="0" y="1235"/>
                </a:lnTo>
                <a:lnTo>
                  <a:pt x="1057" y="6408"/>
                </a:lnTo>
                <a:lnTo>
                  <a:pt x="6188" y="17810"/>
                </a:lnTo>
                <a:lnTo>
                  <a:pt x="9413" y="21863"/>
                </a:lnTo>
                <a:lnTo>
                  <a:pt x="10805" y="21308"/>
                </a:lnTo>
                <a:lnTo>
                  <a:pt x="12198" y="20659"/>
                </a:lnTo>
                <a:lnTo>
                  <a:pt x="11245" y="15486"/>
                </a:lnTo>
                <a:lnTo>
                  <a:pt x="8607" y="9905"/>
                </a:lnTo>
                <a:lnTo>
                  <a:pt x="6083" y="4146"/>
                </a:lnTo>
                <a:lnTo>
                  <a:pt x="2858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0115866" y="530170"/>
            <a:ext cx="6931" cy="13092"/>
          </a:xfrm>
          <a:custGeom>
            <a:avLst/>
            <a:gdLst/>
            <a:ahLst/>
            <a:cxnLst/>
            <a:rect l="l" t="t" r="r" b="b"/>
            <a:pathLst>
              <a:path w="11430" h="21590">
                <a:moveTo>
                  <a:pt x="1455" y="0"/>
                </a:moveTo>
                <a:lnTo>
                  <a:pt x="0" y="586"/>
                </a:lnTo>
                <a:lnTo>
                  <a:pt x="4481" y="10041"/>
                </a:lnTo>
                <a:lnTo>
                  <a:pt x="5842" y="13811"/>
                </a:lnTo>
                <a:lnTo>
                  <a:pt x="9413" y="21318"/>
                </a:lnTo>
                <a:lnTo>
                  <a:pt x="10805" y="20669"/>
                </a:lnTo>
                <a:lnTo>
                  <a:pt x="9853" y="15486"/>
                </a:lnTo>
                <a:lnTo>
                  <a:pt x="7203" y="9905"/>
                </a:lnTo>
                <a:lnTo>
                  <a:pt x="4690" y="4146"/>
                </a:lnTo>
                <a:lnTo>
                  <a:pt x="1455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0119269" y="532415"/>
            <a:ext cx="10782" cy="11167"/>
          </a:xfrm>
          <a:custGeom>
            <a:avLst/>
            <a:gdLst/>
            <a:ahLst/>
            <a:cxnLst/>
            <a:rect l="l" t="t" r="r" b="b"/>
            <a:pathLst>
              <a:path w="17780" h="18415">
                <a:moveTo>
                  <a:pt x="2261" y="0"/>
                </a:moveTo>
                <a:lnTo>
                  <a:pt x="15287" y="17957"/>
                </a:lnTo>
                <a:lnTo>
                  <a:pt x="17528" y="15936"/>
                </a:lnTo>
                <a:lnTo>
                  <a:pt x="14973" y="11507"/>
                </a:lnTo>
                <a:lnTo>
                  <a:pt x="10764" y="7099"/>
                </a:lnTo>
                <a:lnTo>
                  <a:pt x="6554" y="2743"/>
                </a:lnTo>
                <a:lnTo>
                  <a:pt x="2261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0119262" y="533041"/>
            <a:ext cx="10012" cy="10397"/>
          </a:xfrm>
          <a:custGeom>
            <a:avLst/>
            <a:gdLst/>
            <a:ahLst/>
            <a:cxnLst/>
            <a:rect l="l" t="t" r="r" b="b"/>
            <a:pathLst>
              <a:path w="16509" h="17144">
                <a:moveTo>
                  <a:pt x="1162" y="0"/>
                </a:moveTo>
                <a:lnTo>
                  <a:pt x="15297" y="16920"/>
                </a:lnTo>
                <a:lnTo>
                  <a:pt x="16449" y="15894"/>
                </a:lnTo>
                <a:lnTo>
                  <a:pt x="10847" y="9968"/>
                </a:lnTo>
                <a:lnTo>
                  <a:pt x="8020" y="7434"/>
                </a:lnTo>
                <a:lnTo>
                  <a:pt x="1162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0122295" y="540710"/>
            <a:ext cx="5776" cy="13862"/>
          </a:xfrm>
          <a:custGeom>
            <a:avLst/>
            <a:gdLst/>
            <a:ahLst/>
            <a:cxnLst/>
            <a:rect l="l" t="t" r="r" b="b"/>
            <a:pathLst>
              <a:path w="9525" h="22859">
                <a:moveTo>
                  <a:pt x="2921" y="0"/>
                </a:moveTo>
                <a:lnTo>
                  <a:pt x="0" y="848"/>
                </a:lnTo>
                <a:lnTo>
                  <a:pt x="261" y="6020"/>
                </a:lnTo>
                <a:lnTo>
                  <a:pt x="2041" y="12051"/>
                </a:lnTo>
                <a:lnTo>
                  <a:pt x="3769" y="18051"/>
                </a:lnTo>
                <a:lnTo>
                  <a:pt x="6387" y="22533"/>
                </a:lnTo>
                <a:lnTo>
                  <a:pt x="9266" y="21748"/>
                </a:lnTo>
                <a:lnTo>
                  <a:pt x="9067" y="16543"/>
                </a:lnTo>
                <a:lnTo>
                  <a:pt x="5507" y="4481"/>
                </a:lnTo>
                <a:lnTo>
                  <a:pt x="2921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0123163" y="540709"/>
            <a:ext cx="5006" cy="13477"/>
          </a:xfrm>
          <a:custGeom>
            <a:avLst/>
            <a:gdLst/>
            <a:ahLst/>
            <a:cxnLst/>
            <a:rect l="l" t="t" r="r" b="b"/>
            <a:pathLst>
              <a:path w="8255" h="22225">
                <a:moveTo>
                  <a:pt x="1486" y="0"/>
                </a:moveTo>
                <a:lnTo>
                  <a:pt x="0" y="439"/>
                </a:lnTo>
                <a:lnTo>
                  <a:pt x="3151" y="10345"/>
                </a:lnTo>
                <a:lnTo>
                  <a:pt x="4010" y="14146"/>
                </a:lnTo>
                <a:lnTo>
                  <a:pt x="6418" y="22124"/>
                </a:lnTo>
                <a:lnTo>
                  <a:pt x="7842" y="21748"/>
                </a:lnTo>
                <a:lnTo>
                  <a:pt x="7633" y="16543"/>
                </a:lnTo>
                <a:lnTo>
                  <a:pt x="5811" y="10345"/>
                </a:lnTo>
                <a:lnTo>
                  <a:pt x="4062" y="4481"/>
                </a:lnTo>
                <a:lnTo>
                  <a:pt x="1486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0126108" y="543430"/>
            <a:ext cx="9627" cy="11937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2471" y="0"/>
                </a:moveTo>
                <a:lnTo>
                  <a:pt x="0" y="1811"/>
                </a:lnTo>
                <a:lnTo>
                  <a:pt x="1874" y="6471"/>
                </a:lnTo>
                <a:lnTo>
                  <a:pt x="5392" y="11371"/>
                </a:lnTo>
                <a:lnTo>
                  <a:pt x="9004" y="16334"/>
                </a:lnTo>
                <a:lnTo>
                  <a:pt x="12910" y="19622"/>
                </a:lnTo>
                <a:lnTo>
                  <a:pt x="14125" y="18732"/>
                </a:lnTo>
                <a:lnTo>
                  <a:pt x="15423" y="17884"/>
                </a:lnTo>
                <a:lnTo>
                  <a:pt x="13559" y="13120"/>
                </a:lnTo>
                <a:lnTo>
                  <a:pt x="9947" y="8251"/>
                </a:lnTo>
                <a:lnTo>
                  <a:pt x="6387" y="3277"/>
                </a:lnTo>
                <a:lnTo>
                  <a:pt x="2471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0126104" y="543991"/>
            <a:ext cx="8856" cy="11552"/>
          </a:xfrm>
          <a:custGeom>
            <a:avLst/>
            <a:gdLst/>
            <a:ahLst/>
            <a:cxnLst/>
            <a:rect l="l" t="t" r="r" b="b"/>
            <a:pathLst>
              <a:path w="14605" h="19050">
                <a:moveTo>
                  <a:pt x="1225" y="0"/>
                </a:moveTo>
                <a:lnTo>
                  <a:pt x="0" y="890"/>
                </a:lnTo>
                <a:lnTo>
                  <a:pt x="1874" y="5549"/>
                </a:lnTo>
                <a:lnTo>
                  <a:pt x="9015" y="15413"/>
                </a:lnTo>
                <a:lnTo>
                  <a:pt x="12921" y="18701"/>
                </a:lnTo>
                <a:lnTo>
                  <a:pt x="14135" y="17810"/>
                </a:lnTo>
                <a:lnTo>
                  <a:pt x="9486" y="11235"/>
                </a:lnTo>
                <a:lnTo>
                  <a:pt x="6963" y="8324"/>
                </a:lnTo>
                <a:lnTo>
                  <a:pt x="1225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0126685" y="550870"/>
            <a:ext cx="4236" cy="13477"/>
          </a:xfrm>
          <a:custGeom>
            <a:avLst/>
            <a:gdLst/>
            <a:ahLst/>
            <a:cxnLst/>
            <a:rect l="l" t="t" r="r" b="b"/>
            <a:pathLst>
              <a:path w="6984" h="22225">
                <a:moveTo>
                  <a:pt x="3392" y="0"/>
                </a:moveTo>
                <a:lnTo>
                  <a:pt x="1968" y="261"/>
                </a:lnTo>
                <a:lnTo>
                  <a:pt x="565" y="366"/>
                </a:lnTo>
                <a:lnTo>
                  <a:pt x="0" y="5298"/>
                </a:lnTo>
                <a:lnTo>
                  <a:pt x="743" y="11161"/>
                </a:lnTo>
                <a:lnTo>
                  <a:pt x="1455" y="17046"/>
                </a:lnTo>
                <a:lnTo>
                  <a:pt x="3225" y="21611"/>
                </a:lnTo>
                <a:lnTo>
                  <a:pt x="4617" y="21507"/>
                </a:lnTo>
                <a:lnTo>
                  <a:pt x="6073" y="21234"/>
                </a:lnTo>
                <a:lnTo>
                  <a:pt x="6649" y="16407"/>
                </a:lnTo>
                <a:lnTo>
                  <a:pt x="5905" y="10544"/>
                </a:lnTo>
                <a:lnTo>
                  <a:pt x="5130" y="4680"/>
                </a:lnTo>
                <a:lnTo>
                  <a:pt x="3392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0127879" y="550865"/>
            <a:ext cx="3081" cy="13092"/>
          </a:xfrm>
          <a:custGeom>
            <a:avLst/>
            <a:gdLst/>
            <a:ahLst/>
            <a:cxnLst/>
            <a:rect l="l" t="t" r="r" b="b"/>
            <a:pathLst>
              <a:path w="5080" h="21590">
                <a:moveTo>
                  <a:pt x="1424" y="0"/>
                </a:moveTo>
                <a:lnTo>
                  <a:pt x="0" y="272"/>
                </a:lnTo>
                <a:lnTo>
                  <a:pt x="1424" y="9968"/>
                </a:lnTo>
                <a:lnTo>
                  <a:pt x="1591" y="13737"/>
                </a:lnTo>
                <a:lnTo>
                  <a:pt x="2649" y="21517"/>
                </a:lnTo>
                <a:lnTo>
                  <a:pt x="4115" y="21245"/>
                </a:lnTo>
                <a:lnTo>
                  <a:pt x="4680" y="16418"/>
                </a:lnTo>
                <a:lnTo>
                  <a:pt x="3859" y="9968"/>
                </a:lnTo>
                <a:lnTo>
                  <a:pt x="3162" y="4690"/>
                </a:lnTo>
                <a:lnTo>
                  <a:pt x="1424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0130063" y="553982"/>
            <a:ext cx="7316" cy="12322"/>
          </a:xfrm>
          <a:custGeom>
            <a:avLst/>
            <a:gdLst/>
            <a:ahLst/>
            <a:cxnLst/>
            <a:rect l="l" t="t" r="r" b="b"/>
            <a:pathLst>
              <a:path w="12065" h="20319">
                <a:moveTo>
                  <a:pt x="2586" y="0"/>
                </a:moveTo>
                <a:lnTo>
                  <a:pt x="1256" y="649"/>
                </a:lnTo>
                <a:lnTo>
                  <a:pt x="0" y="1225"/>
                </a:lnTo>
                <a:lnTo>
                  <a:pt x="1026" y="5895"/>
                </a:lnTo>
                <a:lnTo>
                  <a:pt x="3601" y="11025"/>
                </a:lnTo>
                <a:lnTo>
                  <a:pt x="6188" y="16104"/>
                </a:lnTo>
                <a:lnTo>
                  <a:pt x="9308" y="19769"/>
                </a:lnTo>
                <a:lnTo>
                  <a:pt x="10669" y="19151"/>
                </a:lnTo>
                <a:lnTo>
                  <a:pt x="11926" y="18533"/>
                </a:lnTo>
                <a:lnTo>
                  <a:pt x="10942" y="13873"/>
                </a:lnTo>
                <a:lnTo>
                  <a:pt x="8292" y="8806"/>
                </a:lnTo>
                <a:lnTo>
                  <a:pt x="5748" y="3664"/>
                </a:lnTo>
                <a:lnTo>
                  <a:pt x="2586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0130060" y="554374"/>
            <a:ext cx="6546" cy="11937"/>
          </a:xfrm>
          <a:custGeom>
            <a:avLst/>
            <a:gdLst/>
            <a:ahLst/>
            <a:cxnLst/>
            <a:rect l="l" t="t" r="r" b="b"/>
            <a:pathLst>
              <a:path w="10794" h="19684">
                <a:moveTo>
                  <a:pt x="1266" y="0"/>
                </a:moveTo>
                <a:lnTo>
                  <a:pt x="0" y="586"/>
                </a:lnTo>
                <a:lnTo>
                  <a:pt x="1026" y="5245"/>
                </a:lnTo>
                <a:lnTo>
                  <a:pt x="3601" y="10387"/>
                </a:lnTo>
                <a:lnTo>
                  <a:pt x="6188" y="15455"/>
                </a:lnTo>
                <a:lnTo>
                  <a:pt x="9319" y="19130"/>
                </a:lnTo>
                <a:lnTo>
                  <a:pt x="10669" y="18502"/>
                </a:lnTo>
                <a:lnTo>
                  <a:pt x="7245" y="11654"/>
                </a:lnTo>
                <a:lnTo>
                  <a:pt x="5371" y="8638"/>
                </a:lnTo>
                <a:lnTo>
                  <a:pt x="1266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0130618" y="562063"/>
            <a:ext cx="3466" cy="13092"/>
          </a:xfrm>
          <a:custGeom>
            <a:avLst/>
            <a:gdLst/>
            <a:ahLst/>
            <a:cxnLst/>
            <a:rect l="l" t="t" r="r" b="b"/>
            <a:pathLst>
              <a:path w="5715" h="21590">
                <a:moveTo>
                  <a:pt x="3874" y="0"/>
                </a:moveTo>
                <a:lnTo>
                  <a:pt x="2481" y="31"/>
                </a:lnTo>
                <a:lnTo>
                  <a:pt x="984" y="146"/>
                </a:lnTo>
                <a:lnTo>
                  <a:pt x="0" y="4973"/>
                </a:lnTo>
                <a:lnTo>
                  <a:pt x="198" y="10858"/>
                </a:lnTo>
                <a:lnTo>
                  <a:pt x="439" y="16753"/>
                </a:lnTo>
                <a:lnTo>
                  <a:pt x="1800" y="21444"/>
                </a:lnTo>
                <a:lnTo>
                  <a:pt x="3225" y="21444"/>
                </a:lnTo>
                <a:lnTo>
                  <a:pt x="4659" y="21308"/>
                </a:lnTo>
                <a:lnTo>
                  <a:pt x="5643" y="16575"/>
                </a:lnTo>
                <a:lnTo>
                  <a:pt x="5224" y="4732"/>
                </a:lnTo>
                <a:lnTo>
                  <a:pt x="3874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0132124" y="562065"/>
            <a:ext cx="1925" cy="13092"/>
          </a:xfrm>
          <a:custGeom>
            <a:avLst/>
            <a:gdLst/>
            <a:ahLst/>
            <a:cxnLst/>
            <a:rect l="l" t="t" r="r" b="b"/>
            <a:pathLst>
              <a:path w="3175" h="21590">
                <a:moveTo>
                  <a:pt x="1392" y="0"/>
                </a:moveTo>
                <a:lnTo>
                  <a:pt x="0" y="31"/>
                </a:lnTo>
                <a:lnTo>
                  <a:pt x="513" y="9863"/>
                </a:lnTo>
                <a:lnTo>
                  <a:pt x="376" y="13601"/>
                </a:lnTo>
                <a:lnTo>
                  <a:pt x="743" y="21444"/>
                </a:lnTo>
                <a:lnTo>
                  <a:pt x="2177" y="21308"/>
                </a:lnTo>
                <a:lnTo>
                  <a:pt x="3151" y="16575"/>
                </a:lnTo>
                <a:lnTo>
                  <a:pt x="2936" y="9863"/>
                </a:lnTo>
                <a:lnTo>
                  <a:pt x="2743" y="4722"/>
                </a:lnTo>
                <a:lnTo>
                  <a:pt x="1392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0134326" y="566446"/>
            <a:ext cx="5391" cy="12707"/>
          </a:xfrm>
          <a:custGeom>
            <a:avLst/>
            <a:gdLst/>
            <a:ahLst/>
            <a:cxnLst/>
            <a:rect l="l" t="t" r="r" b="b"/>
            <a:pathLst>
              <a:path w="8890" h="20955">
                <a:moveTo>
                  <a:pt x="2753" y="0"/>
                </a:moveTo>
                <a:lnTo>
                  <a:pt x="1361" y="408"/>
                </a:lnTo>
                <a:lnTo>
                  <a:pt x="0" y="753"/>
                </a:lnTo>
                <a:lnTo>
                  <a:pt x="136" y="5549"/>
                </a:lnTo>
                <a:lnTo>
                  <a:pt x="3403" y="16543"/>
                </a:lnTo>
                <a:lnTo>
                  <a:pt x="5769" y="20627"/>
                </a:lnTo>
                <a:lnTo>
                  <a:pt x="8565" y="19873"/>
                </a:lnTo>
                <a:lnTo>
                  <a:pt x="8387" y="15172"/>
                </a:lnTo>
                <a:lnTo>
                  <a:pt x="5172" y="4188"/>
                </a:lnTo>
                <a:lnTo>
                  <a:pt x="2753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0134325" y="566691"/>
            <a:ext cx="4621" cy="12322"/>
          </a:xfrm>
          <a:custGeom>
            <a:avLst/>
            <a:gdLst/>
            <a:ahLst/>
            <a:cxnLst/>
            <a:rect l="l" t="t" r="r" b="b"/>
            <a:pathLst>
              <a:path w="7619" h="20319">
                <a:moveTo>
                  <a:pt x="1361" y="0"/>
                </a:moveTo>
                <a:lnTo>
                  <a:pt x="0" y="345"/>
                </a:lnTo>
                <a:lnTo>
                  <a:pt x="136" y="5151"/>
                </a:lnTo>
                <a:lnTo>
                  <a:pt x="3403" y="16146"/>
                </a:lnTo>
                <a:lnTo>
                  <a:pt x="5779" y="20219"/>
                </a:lnTo>
                <a:lnTo>
                  <a:pt x="7172" y="19842"/>
                </a:lnTo>
                <a:lnTo>
                  <a:pt x="5099" y="12586"/>
                </a:lnTo>
                <a:lnTo>
                  <a:pt x="3811" y="9151"/>
                </a:lnTo>
                <a:lnTo>
                  <a:pt x="1361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0131571" y="573738"/>
            <a:ext cx="4236" cy="13092"/>
          </a:xfrm>
          <a:custGeom>
            <a:avLst/>
            <a:gdLst/>
            <a:ahLst/>
            <a:cxnLst/>
            <a:rect l="l" t="t" r="r" b="b"/>
            <a:pathLst>
              <a:path w="6984" h="21590">
                <a:moveTo>
                  <a:pt x="3350" y="0"/>
                </a:moveTo>
                <a:lnTo>
                  <a:pt x="1560" y="4628"/>
                </a:lnTo>
                <a:lnTo>
                  <a:pt x="711" y="11172"/>
                </a:lnTo>
                <a:lnTo>
                  <a:pt x="0" y="16345"/>
                </a:lnTo>
                <a:lnTo>
                  <a:pt x="575" y="21245"/>
                </a:lnTo>
                <a:lnTo>
                  <a:pt x="1999" y="21381"/>
                </a:lnTo>
                <a:lnTo>
                  <a:pt x="3350" y="21580"/>
                </a:lnTo>
                <a:lnTo>
                  <a:pt x="5162" y="16994"/>
                </a:lnTo>
                <a:lnTo>
                  <a:pt x="6057" y="10481"/>
                </a:lnTo>
                <a:lnTo>
                  <a:pt x="6722" y="5308"/>
                </a:lnTo>
                <a:lnTo>
                  <a:pt x="6251" y="418"/>
                </a:lnTo>
                <a:lnTo>
                  <a:pt x="4753" y="240"/>
                </a:lnTo>
                <a:lnTo>
                  <a:pt x="3350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0132785" y="573885"/>
            <a:ext cx="3081" cy="13092"/>
          </a:xfrm>
          <a:custGeom>
            <a:avLst/>
            <a:gdLst/>
            <a:ahLst/>
            <a:cxnLst/>
            <a:rect l="l" t="t" r="r" b="b"/>
            <a:pathLst>
              <a:path w="5080" h="21590">
                <a:moveTo>
                  <a:pt x="2753" y="0"/>
                </a:moveTo>
                <a:lnTo>
                  <a:pt x="1696" y="9727"/>
                </a:lnTo>
                <a:lnTo>
                  <a:pt x="879" y="13392"/>
                </a:lnTo>
                <a:lnTo>
                  <a:pt x="0" y="21140"/>
                </a:lnTo>
                <a:lnTo>
                  <a:pt x="1350" y="21350"/>
                </a:lnTo>
                <a:lnTo>
                  <a:pt x="3162" y="16753"/>
                </a:lnTo>
                <a:lnTo>
                  <a:pt x="3968" y="10931"/>
                </a:lnTo>
                <a:lnTo>
                  <a:pt x="4711" y="5067"/>
                </a:lnTo>
                <a:lnTo>
                  <a:pt x="4240" y="167"/>
                </a:lnTo>
                <a:lnTo>
                  <a:pt x="2753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0135461" y="578828"/>
            <a:ext cx="4236" cy="12707"/>
          </a:xfrm>
          <a:custGeom>
            <a:avLst/>
            <a:gdLst/>
            <a:ahLst/>
            <a:cxnLst/>
            <a:rect l="l" t="t" r="r" b="b"/>
            <a:pathLst>
              <a:path w="6984" h="20955">
                <a:moveTo>
                  <a:pt x="3476" y="0"/>
                </a:moveTo>
                <a:lnTo>
                  <a:pt x="607" y="303"/>
                </a:lnTo>
                <a:lnTo>
                  <a:pt x="0" y="5036"/>
                </a:lnTo>
                <a:lnTo>
                  <a:pt x="1361" y="16345"/>
                </a:lnTo>
                <a:lnTo>
                  <a:pt x="2963" y="20868"/>
                </a:lnTo>
                <a:lnTo>
                  <a:pt x="4523" y="20690"/>
                </a:lnTo>
                <a:lnTo>
                  <a:pt x="5884" y="20564"/>
                </a:lnTo>
                <a:lnTo>
                  <a:pt x="6533" y="15758"/>
                </a:lnTo>
                <a:lnTo>
                  <a:pt x="5235" y="4492"/>
                </a:lnTo>
                <a:lnTo>
                  <a:pt x="3476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0135454" y="578913"/>
            <a:ext cx="3081" cy="12707"/>
          </a:xfrm>
          <a:custGeom>
            <a:avLst/>
            <a:gdLst/>
            <a:ahLst/>
            <a:cxnLst/>
            <a:rect l="l" t="t" r="r" b="b"/>
            <a:pathLst>
              <a:path w="5080" h="20955">
                <a:moveTo>
                  <a:pt x="2083" y="0"/>
                </a:moveTo>
                <a:lnTo>
                  <a:pt x="617" y="167"/>
                </a:lnTo>
                <a:lnTo>
                  <a:pt x="0" y="4889"/>
                </a:lnTo>
                <a:lnTo>
                  <a:pt x="1361" y="16198"/>
                </a:lnTo>
                <a:lnTo>
                  <a:pt x="2973" y="20732"/>
                </a:lnTo>
                <a:lnTo>
                  <a:pt x="4523" y="20554"/>
                </a:lnTo>
                <a:lnTo>
                  <a:pt x="3717" y="12983"/>
                </a:lnTo>
                <a:lnTo>
                  <a:pt x="2973" y="9518"/>
                </a:lnTo>
                <a:lnTo>
                  <a:pt x="2083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0132390" y="586557"/>
            <a:ext cx="4236" cy="12707"/>
          </a:xfrm>
          <a:custGeom>
            <a:avLst/>
            <a:gdLst/>
            <a:ahLst/>
            <a:cxnLst/>
            <a:rect l="l" t="t" r="r" b="b"/>
            <a:pathLst>
              <a:path w="6984" h="20955">
                <a:moveTo>
                  <a:pt x="2994" y="0"/>
                </a:moveTo>
                <a:lnTo>
                  <a:pt x="1329" y="4418"/>
                </a:lnTo>
                <a:lnTo>
                  <a:pt x="0" y="15758"/>
                </a:lnTo>
                <a:lnTo>
                  <a:pt x="680" y="20554"/>
                </a:lnTo>
                <a:lnTo>
                  <a:pt x="2146" y="20659"/>
                </a:lnTo>
                <a:lnTo>
                  <a:pt x="3528" y="20826"/>
                </a:lnTo>
                <a:lnTo>
                  <a:pt x="5235" y="16407"/>
                </a:lnTo>
                <a:lnTo>
                  <a:pt x="5916" y="10795"/>
                </a:lnTo>
                <a:lnTo>
                  <a:pt x="6491" y="5078"/>
                </a:lnTo>
                <a:lnTo>
                  <a:pt x="5916" y="335"/>
                </a:lnTo>
                <a:lnTo>
                  <a:pt x="2994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0132389" y="586557"/>
            <a:ext cx="2695" cy="12707"/>
          </a:xfrm>
          <a:custGeom>
            <a:avLst/>
            <a:gdLst/>
            <a:ahLst/>
            <a:cxnLst/>
            <a:rect l="l" t="t" r="r" b="b"/>
            <a:pathLst>
              <a:path w="4444" h="20955">
                <a:moveTo>
                  <a:pt x="2994" y="0"/>
                </a:moveTo>
                <a:lnTo>
                  <a:pt x="1329" y="4418"/>
                </a:lnTo>
                <a:lnTo>
                  <a:pt x="680" y="10072"/>
                </a:lnTo>
                <a:lnTo>
                  <a:pt x="0" y="15758"/>
                </a:lnTo>
                <a:lnTo>
                  <a:pt x="680" y="20554"/>
                </a:lnTo>
                <a:lnTo>
                  <a:pt x="2146" y="20659"/>
                </a:lnTo>
                <a:lnTo>
                  <a:pt x="3026" y="13151"/>
                </a:lnTo>
                <a:lnTo>
                  <a:pt x="3204" y="9559"/>
                </a:lnTo>
                <a:lnTo>
                  <a:pt x="4418" y="167"/>
                </a:lnTo>
                <a:lnTo>
                  <a:pt x="2994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0114771" y="526139"/>
            <a:ext cx="9627" cy="7316"/>
          </a:xfrm>
          <a:custGeom>
            <a:avLst/>
            <a:gdLst/>
            <a:ahLst/>
            <a:cxnLst/>
            <a:rect l="l" t="t" r="r" b="b"/>
            <a:pathLst>
              <a:path w="15875" h="12065">
                <a:moveTo>
                  <a:pt x="1978" y="0"/>
                </a:moveTo>
                <a:lnTo>
                  <a:pt x="970" y="1266"/>
                </a:lnTo>
                <a:lnTo>
                  <a:pt x="0" y="2366"/>
                </a:lnTo>
                <a:lnTo>
                  <a:pt x="2314" y="5392"/>
                </a:lnTo>
                <a:lnTo>
                  <a:pt x="6156" y="8020"/>
                </a:lnTo>
                <a:lnTo>
                  <a:pt x="9957" y="10690"/>
                </a:lnTo>
                <a:lnTo>
                  <a:pt x="13800" y="11863"/>
                </a:lnTo>
                <a:lnTo>
                  <a:pt x="14823" y="10690"/>
                </a:lnTo>
                <a:lnTo>
                  <a:pt x="15831" y="9591"/>
                </a:lnTo>
                <a:lnTo>
                  <a:pt x="13486" y="6512"/>
                </a:lnTo>
                <a:lnTo>
                  <a:pt x="5884" y="1266"/>
                </a:lnTo>
                <a:lnTo>
                  <a:pt x="1978" y="0"/>
                </a:lnTo>
                <a:close/>
              </a:path>
            </a:pathLst>
          </a:custGeom>
          <a:solidFill>
            <a:srgbClr val="49903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0114773" y="526868"/>
            <a:ext cx="9242" cy="6546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1026" y="0"/>
                </a:moveTo>
                <a:lnTo>
                  <a:pt x="0" y="1172"/>
                </a:lnTo>
                <a:lnTo>
                  <a:pt x="2314" y="4177"/>
                </a:lnTo>
                <a:lnTo>
                  <a:pt x="6156" y="6827"/>
                </a:lnTo>
                <a:lnTo>
                  <a:pt x="9957" y="9497"/>
                </a:lnTo>
                <a:lnTo>
                  <a:pt x="13790" y="10659"/>
                </a:lnTo>
                <a:lnTo>
                  <a:pt x="14784" y="9528"/>
                </a:lnTo>
                <a:lnTo>
                  <a:pt x="9811" y="5968"/>
                </a:lnTo>
                <a:lnTo>
                  <a:pt x="7235" y="4523"/>
                </a:lnTo>
                <a:lnTo>
                  <a:pt x="1026" y="0"/>
                </a:lnTo>
                <a:close/>
              </a:path>
            </a:pathLst>
          </a:custGeom>
          <a:solidFill>
            <a:srgbClr val="30623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7039" y="1157416"/>
            <a:ext cx="2644269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61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por $605.328 millones de pesos 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5" name="object 3"/>
          <p:cNvSpPr txBox="1"/>
          <p:nvPr/>
        </p:nvSpPr>
        <p:spPr>
          <a:xfrm>
            <a:off x="7043804" y="1892497"/>
            <a:ext cx="597235" cy="14000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9" name="object 3"/>
          <p:cNvSpPr txBox="1"/>
          <p:nvPr/>
        </p:nvSpPr>
        <p:spPr>
          <a:xfrm>
            <a:off x="3837040" y="651563"/>
            <a:ext cx="2730275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2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1" name="object 3"/>
          <p:cNvSpPr txBox="1"/>
          <p:nvPr/>
        </p:nvSpPr>
        <p:spPr>
          <a:xfrm>
            <a:off x="3838840" y="1617419"/>
            <a:ext cx="2663218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48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por $590.810 millones de pesos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3" name="object 3"/>
          <p:cNvSpPr txBox="1"/>
          <p:nvPr/>
        </p:nvSpPr>
        <p:spPr>
          <a:xfrm>
            <a:off x="1040796" y="1840163"/>
            <a:ext cx="2265665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156.973</a:t>
            </a: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 (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62,76%)</a:t>
            </a:r>
          </a:p>
        </p:txBody>
      </p:sp>
      <p:sp>
        <p:nvSpPr>
          <p:cNvPr id="385" name="object 3"/>
          <p:cNvSpPr txBox="1"/>
          <p:nvPr/>
        </p:nvSpPr>
        <p:spPr>
          <a:xfrm>
            <a:off x="3745275" y="3877963"/>
            <a:ext cx="2491313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$ 543 mil </a:t>
            </a: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m</a:t>
            </a:r>
            <a:r>
              <a:rPr kumimoji="0" lang="en-US" sz="1092" b="1" i="0" u="none" strike="noStrike" kern="1200" cap="none" spc="58" normalizeH="0" baseline="0" noProof="0" dirty="0" err="1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illones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pesos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6" name="object 3"/>
          <p:cNvSpPr txBox="1"/>
          <p:nvPr/>
        </p:nvSpPr>
        <p:spPr>
          <a:xfrm>
            <a:off x="3803883" y="4694738"/>
            <a:ext cx="2571978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 </a:t>
            </a:r>
            <a:r>
              <a:rPr lang="es-CO" sz="1092" b="1" spc="58" dirty="0">
                <a:solidFill>
                  <a:srgbClr val="2C2C35"/>
                </a:solidFill>
                <a:latin typeface="Arial"/>
                <a:cs typeface="Arial"/>
              </a:rPr>
              <a:t>115.405</a:t>
            </a: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 </a:t>
            </a:r>
            <a:r>
              <a:rPr lang="en-US" sz="1092" b="1" spc="58" dirty="0" err="1">
                <a:solidFill>
                  <a:srgbClr val="2C2C35"/>
                </a:solidFill>
                <a:latin typeface="Arial"/>
                <a:cs typeface="Arial"/>
              </a:rPr>
              <a:t>millones</a:t>
            </a: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 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pesos 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8" name="object 3"/>
          <p:cNvSpPr txBox="1"/>
          <p:nvPr/>
        </p:nvSpPr>
        <p:spPr>
          <a:xfrm>
            <a:off x="8503795" y="1769338"/>
            <a:ext cx="738182" cy="14000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25.020 km2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9" name="object 3"/>
          <p:cNvSpPr txBox="1"/>
          <p:nvPr/>
        </p:nvSpPr>
        <p:spPr>
          <a:xfrm>
            <a:off x="7073783" y="2465392"/>
            <a:ext cx="2066789" cy="11198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Comercio al por mayor y al por menor 15,09%</a:t>
            </a:r>
            <a:endParaRPr kumimoji="0" sz="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0" name="object 3"/>
          <p:cNvSpPr txBox="1"/>
          <p:nvPr/>
        </p:nvSpPr>
        <p:spPr>
          <a:xfrm>
            <a:off x="7073783" y="1447732"/>
            <a:ext cx="1176658" cy="14000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4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1.828.947 habitantes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1" name="object 3"/>
          <p:cNvSpPr txBox="1"/>
          <p:nvPr/>
        </p:nvSpPr>
        <p:spPr>
          <a:xfrm>
            <a:off x="7073782" y="2650898"/>
            <a:ext cx="2066788" cy="11198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Agricultura, </a:t>
            </a:r>
            <a:r>
              <a:rPr kumimoji="0" lang="en-US" sz="667" b="1" i="0" u="none" strike="noStrike" kern="1200" cap="none" spc="5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ganadería</a:t>
            </a:r>
            <a:r>
              <a:rPr kumimoji="0" lang="en-US" sz="667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667" b="1" i="0" u="none" strike="noStrike" kern="1200" cap="none" spc="5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pezca</a:t>
            </a:r>
            <a:r>
              <a:rPr kumimoji="0" lang="en-US" sz="667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10,33%</a:t>
            </a:r>
            <a:endParaRPr kumimoji="0" sz="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2" name="object 3"/>
          <p:cNvSpPr txBox="1"/>
          <p:nvPr/>
        </p:nvSpPr>
        <p:spPr>
          <a:xfrm>
            <a:off x="7069434" y="4994971"/>
            <a:ext cx="1347192" cy="14000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12,89%(Humedales)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3" name="object 3"/>
          <p:cNvSpPr txBox="1"/>
          <p:nvPr/>
        </p:nvSpPr>
        <p:spPr>
          <a:xfrm>
            <a:off x="7073782" y="2630666"/>
            <a:ext cx="2209780" cy="11198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1" i="0" u="none" strike="noStrike" kern="1200" cap="none" spc="5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Administración</a:t>
            </a:r>
            <a:r>
              <a:rPr kumimoji="0" lang="en-US" sz="667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667" b="1" i="0" u="none" strike="noStrike" kern="1200" cap="none" spc="5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pública</a:t>
            </a:r>
            <a:r>
              <a:rPr kumimoji="0" lang="en-US" sz="667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 </a:t>
            </a:r>
            <a:r>
              <a:rPr kumimoji="0" lang="en-US" sz="667" b="1" i="0" u="none" strike="noStrike" kern="1200" cap="none" spc="5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defensa</a:t>
            </a:r>
            <a:r>
              <a:rPr kumimoji="0" lang="en-US" sz="667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26,76%</a:t>
            </a:r>
            <a:endParaRPr kumimoji="0" sz="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4" name="object 3"/>
          <p:cNvSpPr txBox="1"/>
          <p:nvPr/>
        </p:nvSpPr>
        <p:spPr>
          <a:xfrm>
            <a:off x="8571639" y="3317309"/>
            <a:ext cx="568933" cy="14000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0,0000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5" name="object 3"/>
          <p:cNvSpPr txBox="1"/>
          <p:nvPr/>
        </p:nvSpPr>
        <p:spPr>
          <a:xfrm>
            <a:off x="8183576" y="4157478"/>
            <a:ext cx="388063" cy="12135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8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2,49%</a:t>
            </a:r>
            <a:endParaRPr kumimoji="0" sz="72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6" name="object 3"/>
          <p:cNvSpPr txBox="1"/>
          <p:nvPr/>
        </p:nvSpPr>
        <p:spPr>
          <a:xfrm>
            <a:off x="8183576" y="4314574"/>
            <a:ext cx="388063" cy="12135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8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79,66%</a:t>
            </a:r>
            <a:endParaRPr kumimoji="0" sz="72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8" name="object 3"/>
          <p:cNvSpPr txBox="1"/>
          <p:nvPr/>
        </p:nvSpPr>
        <p:spPr>
          <a:xfrm>
            <a:off x="8571639" y="3154964"/>
            <a:ext cx="568933" cy="14000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34,7%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9" name="object 3"/>
          <p:cNvSpPr txBox="1"/>
          <p:nvPr/>
        </p:nvSpPr>
        <p:spPr>
          <a:xfrm>
            <a:off x="8183576" y="4013901"/>
            <a:ext cx="388063" cy="12135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8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17,85%</a:t>
            </a:r>
            <a:endParaRPr kumimoji="0" sz="72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5" name="object 3">
            <a:extLst>
              <a:ext uri="{FF2B5EF4-FFF2-40B4-BE49-F238E27FC236}">
                <a16:creationId xmlns:a16="http://schemas.microsoft.com/office/drawing/2014/main" id="{820FB2F1-D7B3-EA49-A180-D22675515F2E}"/>
              </a:ext>
            </a:extLst>
          </p:cNvPr>
          <p:cNvSpPr txBox="1"/>
          <p:nvPr/>
        </p:nvSpPr>
        <p:spPr>
          <a:xfrm>
            <a:off x="8470105" y="2204718"/>
            <a:ext cx="833586" cy="27068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4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952.215  (52,1%)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6" name="object 3">
            <a:extLst>
              <a:ext uri="{FF2B5EF4-FFF2-40B4-BE49-F238E27FC236}">
                <a16:creationId xmlns:a16="http://schemas.microsoft.com/office/drawing/2014/main" id="{BD1ADF96-4F03-B542-A39D-3B748BA58D9F}"/>
              </a:ext>
            </a:extLst>
          </p:cNvPr>
          <p:cNvSpPr txBox="1"/>
          <p:nvPr/>
        </p:nvSpPr>
        <p:spPr>
          <a:xfrm>
            <a:off x="8562456" y="2979047"/>
            <a:ext cx="568933" cy="14000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44,2%</a:t>
            </a: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17" name="Imagen 416">
            <a:extLst>
              <a:ext uri="{FF2B5EF4-FFF2-40B4-BE49-F238E27FC236}">
                <a16:creationId xmlns:a16="http://schemas.microsoft.com/office/drawing/2014/main" id="{7E35CBE4-990E-E04C-837B-340473B0CC7A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47" y="1954181"/>
            <a:ext cx="431272" cy="3142534"/>
          </a:xfrm>
          <a:prstGeom prst="rect">
            <a:avLst/>
          </a:prstGeom>
        </p:spPr>
      </p:pic>
      <p:pic>
        <p:nvPicPr>
          <p:cNvPr id="418" name="Imagen 417">
            <a:extLst>
              <a:ext uri="{FF2B5EF4-FFF2-40B4-BE49-F238E27FC236}">
                <a16:creationId xmlns:a16="http://schemas.microsoft.com/office/drawing/2014/main" id="{6A489317-5174-0F45-9F6C-D61BE895AC51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59" y="1471407"/>
            <a:ext cx="2731990" cy="3999553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9539738" y="835794"/>
            <a:ext cx="136876" cy="5697743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18">
            <a:extLst>
              <a:ext uri="{FF2B5EF4-FFF2-40B4-BE49-F238E27FC236}">
                <a16:creationId xmlns:a16="http://schemas.microsoft.com/office/drawing/2014/main" id="{6FFCEF79-7AE3-E64A-A3CB-C4FE293EC961}"/>
              </a:ext>
            </a:extLst>
          </p:cNvPr>
          <p:cNvSpPr/>
          <p:nvPr/>
        </p:nvSpPr>
        <p:spPr>
          <a:xfrm rot="5400000">
            <a:off x="6675295" y="506863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3">
            <a:extLst>
              <a:ext uri="{FF2B5EF4-FFF2-40B4-BE49-F238E27FC236}">
                <a16:creationId xmlns:a16="http://schemas.microsoft.com/office/drawing/2014/main" id="{6C6195E2-53E6-8C49-BB0D-C122EF62229A}"/>
              </a:ext>
            </a:extLst>
          </p:cNvPr>
          <p:cNvSpPr txBox="1"/>
          <p:nvPr/>
        </p:nvSpPr>
        <p:spPr>
          <a:xfrm>
            <a:off x="6837839" y="470556"/>
            <a:ext cx="837036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Población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1" name="object 3">
            <a:extLst>
              <a:ext uri="{FF2B5EF4-FFF2-40B4-BE49-F238E27FC236}">
                <a16:creationId xmlns:a16="http://schemas.microsoft.com/office/drawing/2014/main" id="{8699048F-2A7D-BF43-85B0-1AE99674D851}"/>
              </a:ext>
            </a:extLst>
          </p:cNvPr>
          <p:cNvSpPr txBox="1"/>
          <p:nvPr/>
        </p:nvSpPr>
        <p:spPr>
          <a:xfrm>
            <a:off x="6843616" y="628558"/>
            <a:ext cx="1176658" cy="34545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9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555.401 habitantes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2" name="object 2">
            <a:extLst>
              <a:ext uri="{FF2B5EF4-FFF2-40B4-BE49-F238E27FC236}">
                <a16:creationId xmlns:a16="http://schemas.microsoft.com/office/drawing/2014/main" id="{CE791B68-284B-A243-8B38-CEBAFA69D69C}"/>
              </a:ext>
            </a:extLst>
          </p:cNvPr>
          <p:cNvSpPr txBox="1"/>
          <p:nvPr/>
        </p:nvSpPr>
        <p:spPr>
          <a:xfrm>
            <a:off x="6829562" y="999969"/>
            <a:ext cx="1098328" cy="33632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1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64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Número</a:t>
            </a:r>
            <a:r>
              <a:rPr kumimoji="0" sz="1092" b="1" i="0" u="none" strike="noStrike" kern="1200" cap="none" spc="-1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64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 </a:t>
            </a:r>
            <a:r>
              <a:rPr kumimoji="0" sz="1092" b="1" i="0" u="none" strike="noStrike" kern="1200" cap="none" spc="5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Municipios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3" name="object 3">
            <a:extLst>
              <a:ext uri="{FF2B5EF4-FFF2-40B4-BE49-F238E27FC236}">
                <a16:creationId xmlns:a16="http://schemas.microsoft.com/office/drawing/2014/main" id="{7760D05A-D98F-1248-84D3-6A526EFE9271}"/>
              </a:ext>
            </a:extLst>
          </p:cNvPr>
          <p:cNvSpPr txBox="1"/>
          <p:nvPr/>
        </p:nvSpPr>
        <p:spPr>
          <a:xfrm>
            <a:off x="6840809" y="1370190"/>
            <a:ext cx="597235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4" name="object 18">
            <a:extLst>
              <a:ext uri="{FF2B5EF4-FFF2-40B4-BE49-F238E27FC236}">
                <a16:creationId xmlns:a16="http://schemas.microsoft.com/office/drawing/2014/main" id="{5FB6AABE-7B5C-A342-A68B-1571CD1925C4}"/>
              </a:ext>
            </a:extLst>
          </p:cNvPr>
          <p:cNvSpPr/>
          <p:nvPr/>
        </p:nvSpPr>
        <p:spPr>
          <a:xfrm rot="5400000">
            <a:off x="6688808" y="1023185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">
            <a:extLst>
              <a:ext uri="{FF2B5EF4-FFF2-40B4-BE49-F238E27FC236}">
                <a16:creationId xmlns:a16="http://schemas.microsoft.com/office/drawing/2014/main" id="{8C80B6F5-180F-D345-8E44-E77D20E400E7}"/>
              </a:ext>
            </a:extLst>
          </p:cNvPr>
          <p:cNvSpPr txBox="1"/>
          <p:nvPr/>
        </p:nvSpPr>
        <p:spPr>
          <a:xfrm>
            <a:off x="8233194" y="461676"/>
            <a:ext cx="822626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Extensión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6" name="object 3">
            <a:extLst>
              <a:ext uri="{FF2B5EF4-FFF2-40B4-BE49-F238E27FC236}">
                <a16:creationId xmlns:a16="http://schemas.microsoft.com/office/drawing/2014/main" id="{B9C36AC1-4BAB-9049-9520-388050772D73}"/>
              </a:ext>
            </a:extLst>
          </p:cNvPr>
          <p:cNvSpPr txBox="1"/>
          <p:nvPr/>
        </p:nvSpPr>
        <p:spPr>
          <a:xfrm>
            <a:off x="8214475" y="663756"/>
            <a:ext cx="964637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1.845 km2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7" name="object 18">
            <a:extLst>
              <a:ext uri="{FF2B5EF4-FFF2-40B4-BE49-F238E27FC236}">
                <a16:creationId xmlns:a16="http://schemas.microsoft.com/office/drawing/2014/main" id="{BF87359B-919C-AD4D-8357-A8D1CEA51D38}"/>
              </a:ext>
            </a:extLst>
          </p:cNvPr>
          <p:cNvSpPr/>
          <p:nvPr/>
        </p:nvSpPr>
        <p:spPr>
          <a:xfrm rot="5400000">
            <a:off x="8067951" y="493000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18">
            <a:extLst>
              <a:ext uri="{FF2B5EF4-FFF2-40B4-BE49-F238E27FC236}">
                <a16:creationId xmlns:a16="http://schemas.microsoft.com/office/drawing/2014/main" id="{CC3952EC-D159-7E43-8DC3-588879A2CEA2}"/>
              </a:ext>
            </a:extLst>
          </p:cNvPr>
          <p:cNvSpPr/>
          <p:nvPr/>
        </p:nvSpPr>
        <p:spPr>
          <a:xfrm rot="5400000">
            <a:off x="8084505" y="1001394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5">
            <a:extLst>
              <a:ext uri="{FF2B5EF4-FFF2-40B4-BE49-F238E27FC236}">
                <a16:creationId xmlns:a16="http://schemas.microsoft.com/office/drawing/2014/main" id="{CD6A399B-869E-2945-9BB1-338E09CB3625}"/>
              </a:ext>
            </a:extLst>
          </p:cNvPr>
          <p:cNvSpPr txBox="1"/>
          <p:nvPr/>
        </p:nvSpPr>
        <p:spPr>
          <a:xfrm>
            <a:off x="8240162" y="978994"/>
            <a:ext cx="1072558" cy="33632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1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52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Población  </a:t>
            </a:r>
            <a:r>
              <a:rPr kumimoji="0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Urbana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0" name="object 3">
            <a:extLst>
              <a:ext uri="{FF2B5EF4-FFF2-40B4-BE49-F238E27FC236}">
                <a16:creationId xmlns:a16="http://schemas.microsoft.com/office/drawing/2014/main" id="{7ADC7DBF-6148-8F45-AD8A-0C65C5A2BECD}"/>
              </a:ext>
            </a:extLst>
          </p:cNvPr>
          <p:cNvSpPr txBox="1"/>
          <p:nvPr/>
        </p:nvSpPr>
        <p:spPr>
          <a:xfrm>
            <a:off x="8209465" y="1345747"/>
            <a:ext cx="1208762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9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488.246 (87,9%)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1" name="object 64">
            <a:extLst>
              <a:ext uri="{FF2B5EF4-FFF2-40B4-BE49-F238E27FC236}">
                <a16:creationId xmlns:a16="http://schemas.microsoft.com/office/drawing/2014/main" id="{3D839C3F-AE6B-9E44-80E7-22FD188A1210}"/>
              </a:ext>
            </a:extLst>
          </p:cNvPr>
          <p:cNvSpPr txBox="1"/>
          <p:nvPr/>
        </p:nvSpPr>
        <p:spPr>
          <a:xfrm>
            <a:off x="6816302" y="1556954"/>
            <a:ext cx="2338521" cy="234017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5" b="1" i="0" u="none" strike="noStrike" kern="1200" cap="none" spc="49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Actividades</a:t>
            </a:r>
            <a:r>
              <a:rPr kumimoji="0" sz="1092" b="1" i="0" u="none" strike="noStrike" kern="1200" cap="none" spc="12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55" b="1" i="0" u="none" strike="noStrike" kern="1200" cap="none" spc="67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Económicas</a:t>
            </a:r>
            <a:endParaRPr kumimoji="0" sz="14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3" name="object 3">
            <a:extLst>
              <a:ext uri="{FF2B5EF4-FFF2-40B4-BE49-F238E27FC236}">
                <a16:creationId xmlns:a16="http://schemas.microsoft.com/office/drawing/2014/main" id="{5CF49FE1-7F42-444E-9D36-CDFDA85B9701}"/>
              </a:ext>
            </a:extLst>
          </p:cNvPr>
          <p:cNvSpPr txBox="1"/>
          <p:nvPr/>
        </p:nvSpPr>
        <p:spPr>
          <a:xfrm>
            <a:off x="6816301" y="2182865"/>
            <a:ext cx="2472306" cy="34545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Agricultura, </a:t>
            </a:r>
            <a:r>
              <a:rPr kumimoji="0" lang="en-US" sz="1092" b="1" i="0" u="none" strike="noStrike" kern="1200" cap="none" spc="5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pesca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092" b="1" i="0" u="none" strike="noStrike" kern="1200" cap="none" spc="5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ganadería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16,52%</a:t>
            </a:r>
            <a:endParaRPr kumimoji="0" sz="109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5" name="object 18">
            <a:extLst>
              <a:ext uri="{FF2B5EF4-FFF2-40B4-BE49-F238E27FC236}">
                <a16:creationId xmlns:a16="http://schemas.microsoft.com/office/drawing/2014/main" id="{8C9B6889-1F02-854A-BE0F-9AFC28389F9B}"/>
              </a:ext>
            </a:extLst>
          </p:cNvPr>
          <p:cNvSpPr/>
          <p:nvPr/>
        </p:nvSpPr>
        <p:spPr>
          <a:xfrm rot="5400000">
            <a:off x="6672020" y="1641044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9">
            <a:extLst>
              <a:ext uri="{FF2B5EF4-FFF2-40B4-BE49-F238E27FC236}">
                <a16:creationId xmlns:a16="http://schemas.microsoft.com/office/drawing/2014/main" id="{33EE2D6F-6C0F-554A-A7B1-3002CB65CA31}"/>
              </a:ext>
            </a:extLst>
          </p:cNvPr>
          <p:cNvSpPr txBox="1"/>
          <p:nvPr/>
        </p:nvSpPr>
        <p:spPr>
          <a:xfrm>
            <a:off x="6879414" y="2876914"/>
            <a:ext cx="2443440" cy="278343"/>
          </a:xfrm>
          <a:prstGeom prst="rect">
            <a:avLst/>
          </a:prstGeom>
        </p:spPr>
        <p:txBody>
          <a:bodyPr vert="horz" wrap="square" lIns="0" tIns="53909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5" b="1" i="0" u="none" strike="noStrike" kern="1200" cap="none" spc="30" normalizeH="0" baseline="0" noProof="0" dirty="0" err="1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Pobreza</a:t>
            </a:r>
            <a:endParaRPr kumimoji="0" sz="14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9" name="object 18">
            <a:extLst>
              <a:ext uri="{FF2B5EF4-FFF2-40B4-BE49-F238E27FC236}">
                <a16:creationId xmlns:a16="http://schemas.microsoft.com/office/drawing/2014/main" id="{C7D38712-4426-084B-9CFA-D9C0B3EB1285}"/>
              </a:ext>
            </a:extLst>
          </p:cNvPr>
          <p:cNvSpPr/>
          <p:nvPr/>
        </p:nvSpPr>
        <p:spPr>
          <a:xfrm rot="5400000">
            <a:off x="6718446" y="2978229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10">
            <a:extLst>
              <a:ext uri="{FF2B5EF4-FFF2-40B4-BE49-F238E27FC236}">
                <a16:creationId xmlns:a16="http://schemas.microsoft.com/office/drawing/2014/main" id="{9CC50380-2C82-A742-93D0-250AFF2E0662}"/>
              </a:ext>
            </a:extLst>
          </p:cNvPr>
          <p:cNvSpPr txBox="1"/>
          <p:nvPr/>
        </p:nvSpPr>
        <p:spPr>
          <a:xfrm>
            <a:off x="6799586" y="3187375"/>
            <a:ext cx="1377632" cy="35944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55" normalizeH="0" baseline="0" noProof="0" dirty="0" err="1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Pobreza</a:t>
            </a:r>
            <a:r>
              <a:rPr kumimoji="0" sz="1092" b="1" i="0" u="none" strike="noStrike" kern="1200" cap="none" spc="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s-ES" sz="1092" b="1" i="0" u="none" strike="noStrike" kern="1200" cap="none" spc="9" normalizeH="0" baseline="0" noProof="0" dirty="0">
              <a:ln>
                <a:noFill/>
              </a:ln>
              <a:solidFill>
                <a:srgbClr val="2C2C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92" b="1" i="0" u="none" strike="noStrike" kern="1200" cap="none" spc="4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monetaria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2" name="object 11">
            <a:extLst>
              <a:ext uri="{FF2B5EF4-FFF2-40B4-BE49-F238E27FC236}">
                <a16:creationId xmlns:a16="http://schemas.microsoft.com/office/drawing/2014/main" id="{AF4FA6FA-7FD6-8F4E-9640-87E4BA4555B4}"/>
              </a:ext>
            </a:extLst>
          </p:cNvPr>
          <p:cNvSpPr txBox="1"/>
          <p:nvPr/>
        </p:nvSpPr>
        <p:spPr>
          <a:xfrm>
            <a:off x="6889645" y="5038749"/>
            <a:ext cx="2777855" cy="719685"/>
          </a:xfrm>
          <a:prstGeom prst="rect">
            <a:avLst/>
          </a:prstGeom>
        </p:spPr>
        <p:txBody>
          <a:bodyPr vert="horz" wrap="square" lIns="0" tIns="66231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Régimen</a:t>
            </a:r>
            <a:r>
              <a:rPr kumimoji="0" lang="es-CO" sz="1092" b="1" i="0" u="none" strike="noStrike" kern="1200" cap="none" spc="24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092" b="1" i="0" u="none" strike="noStrike" kern="1200" cap="none" spc="4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Contributivo</a:t>
            </a:r>
            <a:endParaRPr kumimoji="0" lang="es-CO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1106673" lvl="0" indent="0" algn="l" defTabSz="554492" rtl="0" eaLnBrk="1" fontAlgn="auto" latinLnBrk="0" hangingPunct="1">
              <a:lnSpc>
                <a:spcPct val="15380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lang="es-CO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</a:t>
            </a:r>
            <a:r>
              <a:rPr kumimoji="0" sz="1092" b="1" i="0" u="none" strike="noStrike" kern="1200" cap="none" spc="58" normalizeH="0" baseline="0" noProof="0" dirty="0" err="1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gimen</a:t>
            </a:r>
            <a:r>
              <a:rPr kumimoji="0" lang="es-E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52" normalizeH="0" baseline="0" noProof="0" dirty="0" err="1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Subsidiado</a:t>
            </a:r>
            <a:r>
              <a:rPr kumimoji="0" sz="1092" b="1" i="0" u="none" strike="noStrike" kern="1200" cap="none" spc="52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lang="es-CO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</a:t>
            </a:r>
            <a:r>
              <a:rPr kumimoji="0" sz="1092" b="1" i="0" u="none" strike="noStrike" kern="1200" cap="none" spc="58" normalizeH="0" baseline="0" noProof="0" dirty="0" err="1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gimen</a:t>
            </a:r>
            <a:r>
              <a:rPr kumimoji="0" sz="1092" b="1" i="0" u="none" strike="noStrike" kern="1200" cap="none" spc="2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4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Especial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7" name="object 9">
            <a:extLst>
              <a:ext uri="{FF2B5EF4-FFF2-40B4-BE49-F238E27FC236}">
                <a16:creationId xmlns:a16="http://schemas.microsoft.com/office/drawing/2014/main" id="{3311E116-2B72-3344-B5D4-9187E530E02B}"/>
              </a:ext>
            </a:extLst>
          </p:cNvPr>
          <p:cNvSpPr txBox="1"/>
          <p:nvPr/>
        </p:nvSpPr>
        <p:spPr>
          <a:xfrm>
            <a:off x="6900940" y="4814102"/>
            <a:ext cx="2443440" cy="278343"/>
          </a:xfrm>
          <a:prstGeom prst="rect">
            <a:avLst/>
          </a:prstGeom>
        </p:spPr>
        <p:txBody>
          <a:bodyPr vert="horz" wrap="square" lIns="0" tIns="53909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55" b="1" i="0" u="none" strike="noStrike" kern="1200" cap="none" spc="30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Aseguramiento</a:t>
            </a:r>
            <a:endParaRPr kumimoji="0" sz="14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8" name="object 18">
            <a:extLst>
              <a:ext uri="{FF2B5EF4-FFF2-40B4-BE49-F238E27FC236}">
                <a16:creationId xmlns:a16="http://schemas.microsoft.com/office/drawing/2014/main" id="{C80567CD-C32F-1E49-9C04-BA519FB231A0}"/>
              </a:ext>
            </a:extLst>
          </p:cNvPr>
          <p:cNvSpPr/>
          <p:nvPr/>
        </p:nvSpPr>
        <p:spPr>
          <a:xfrm rot="5400000">
            <a:off x="6753447" y="4928191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3">
            <a:extLst>
              <a:ext uri="{FF2B5EF4-FFF2-40B4-BE49-F238E27FC236}">
                <a16:creationId xmlns:a16="http://schemas.microsoft.com/office/drawing/2014/main" id="{A8FCC670-7D82-5643-9DBD-8DCF7EEA7EDD}"/>
              </a:ext>
            </a:extLst>
          </p:cNvPr>
          <p:cNvSpPr txBox="1"/>
          <p:nvPr/>
        </p:nvSpPr>
        <p:spPr>
          <a:xfrm>
            <a:off x="7894807" y="3200577"/>
            <a:ext cx="1530350" cy="35827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190.695 habitantes</a:t>
            </a:r>
          </a:p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(33,0%)</a:t>
            </a:r>
            <a:endParaRPr kumimoji="0" lang="en-US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3" name="object 3">
            <a:extLst>
              <a:ext uri="{FF2B5EF4-FFF2-40B4-BE49-F238E27FC236}">
                <a16:creationId xmlns:a16="http://schemas.microsoft.com/office/drawing/2014/main" id="{566D95C1-7F75-FB4F-92FF-DD2BFE803070}"/>
              </a:ext>
            </a:extLst>
          </p:cNvPr>
          <p:cNvSpPr txBox="1"/>
          <p:nvPr/>
        </p:nvSpPr>
        <p:spPr>
          <a:xfrm>
            <a:off x="8757292" y="5308635"/>
            <a:ext cx="617545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45,85%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4" name="object 3">
            <a:extLst>
              <a:ext uri="{FF2B5EF4-FFF2-40B4-BE49-F238E27FC236}">
                <a16:creationId xmlns:a16="http://schemas.microsoft.com/office/drawing/2014/main" id="{5B801974-9621-D84D-BDF9-4630BADDDA7D}"/>
              </a:ext>
            </a:extLst>
          </p:cNvPr>
          <p:cNvSpPr txBox="1"/>
          <p:nvPr/>
        </p:nvSpPr>
        <p:spPr>
          <a:xfrm>
            <a:off x="8542997" y="5574149"/>
            <a:ext cx="831840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1,85%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5" name="object 3">
            <a:extLst>
              <a:ext uri="{FF2B5EF4-FFF2-40B4-BE49-F238E27FC236}">
                <a16:creationId xmlns:a16="http://schemas.microsoft.com/office/drawing/2014/main" id="{3E1A85CC-6781-E246-BF13-C834BB701207}"/>
              </a:ext>
            </a:extLst>
          </p:cNvPr>
          <p:cNvSpPr txBox="1"/>
          <p:nvPr/>
        </p:nvSpPr>
        <p:spPr>
          <a:xfrm>
            <a:off x="8782188" y="5065249"/>
            <a:ext cx="618315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92" spc="58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52,3</a:t>
            </a: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6" name="object 9">
            <a:extLst>
              <a:ext uri="{FF2B5EF4-FFF2-40B4-BE49-F238E27FC236}">
                <a16:creationId xmlns:a16="http://schemas.microsoft.com/office/drawing/2014/main" id="{C3DFDD28-7960-9541-9333-16C070201258}"/>
              </a:ext>
            </a:extLst>
          </p:cNvPr>
          <p:cNvSpPr txBox="1"/>
          <p:nvPr/>
        </p:nvSpPr>
        <p:spPr>
          <a:xfrm>
            <a:off x="6857468" y="5775236"/>
            <a:ext cx="3047092" cy="553546"/>
          </a:xfrm>
          <a:prstGeom prst="rect">
            <a:avLst/>
          </a:prstGeom>
        </p:spPr>
        <p:txBody>
          <a:bodyPr vert="horz" wrap="square" lIns="0" tIns="53909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55" b="1" i="0" u="none" strike="noStrike" kern="1200" cap="none" spc="30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Área Ecosistemas </a:t>
            </a: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55" b="1" i="0" u="none" strike="noStrike" kern="1200" cap="none" spc="30" normalizeH="0" baseline="0" noProof="0" dirty="0">
                <a:ln>
                  <a:noFill/>
                </a:ln>
                <a:solidFill>
                  <a:srgbClr val="F8A91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Estratégicos</a:t>
            </a:r>
            <a:endParaRPr kumimoji="0" sz="14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7" name="object 18">
            <a:extLst>
              <a:ext uri="{FF2B5EF4-FFF2-40B4-BE49-F238E27FC236}">
                <a16:creationId xmlns:a16="http://schemas.microsoft.com/office/drawing/2014/main" id="{19974A88-266C-A94C-A1F9-CACDDCCC4847}"/>
              </a:ext>
            </a:extLst>
          </p:cNvPr>
          <p:cNvSpPr/>
          <p:nvPr/>
        </p:nvSpPr>
        <p:spPr>
          <a:xfrm rot="5400000">
            <a:off x="6668791" y="5896675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3">
            <a:extLst>
              <a:ext uri="{FF2B5EF4-FFF2-40B4-BE49-F238E27FC236}">
                <a16:creationId xmlns:a16="http://schemas.microsoft.com/office/drawing/2014/main" id="{C679F1BF-7B04-0A49-831F-031ACF7D0648}"/>
              </a:ext>
            </a:extLst>
          </p:cNvPr>
          <p:cNvSpPr txBox="1"/>
          <p:nvPr/>
        </p:nvSpPr>
        <p:spPr>
          <a:xfrm>
            <a:off x="6720244" y="6368112"/>
            <a:ext cx="2757071" cy="34545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Área</a:t>
            </a: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total 20.673 Ha 10,70%    (10,07%) </a:t>
            </a:r>
            <a:r>
              <a:rPr kumimoji="0" lang="en-US" sz="1092" b="0" i="0" u="none" strike="noStrike" kern="1200" cap="none" spc="58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Área</a:t>
            </a: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en-US" sz="1092" b="0" i="0" u="none" strike="noStrike" kern="1200" cap="none" spc="58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páramos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9" name="object 53">
            <a:extLst>
              <a:ext uri="{FF2B5EF4-FFF2-40B4-BE49-F238E27FC236}">
                <a16:creationId xmlns:a16="http://schemas.microsoft.com/office/drawing/2014/main" id="{5FE8B7CF-21C6-9544-9E55-77BE53720A50}"/>
              </a:ext>
            </a:extLst>
          </p:cNvPr>
          <p:cNvSpPr txBox="1"/>
          <p:nvPr/>
        </p:nvSpPr>
        <p:spPr>
          <a:xfrm>
            <a:off x="9803069" y="2302057"/>
            <a:ext cx="1541799" cy="34661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Penetración </a:t>
            </a:r>
            <a:r>
              <a:rPr kumimoji="0" sz="1092" b="1" i="0" u="none" strike="noStrike" kern="1200" cap="none" spc="6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Banda</a:t>
            </a:r>
            <a:r>
              <a:rPr kumimoji="0" sz="1092" b="1" i="0" u="none" strike="noStrike" kern="1200" cap="none" spc="-12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6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Ancha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0" name="object 54">
            <a:extLst>
              <a:ext uri="{FF2B5EF4-FFF2-40B4-BE49-F238E27FC236}">
                <a16:creationId xmlns:a16="http://schemas.microsoft.com/office/drawing/2014/main" id="{6403A91B-0132-D945-81EE-2D31AB416D97}"/>
              </a:ext>
            </a:extLst>
          </p:cNvPr>
          <p:cNvSpPr txBox="1"/>
          <p:nvPr/>
        </p:nvSpPr>
        <p:spPr>
          <a:xfrm>
            <a:off x="9778713" y="1325943"/>
            <a:ext cx="1723645" cy="17855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Cobertura</a:t>
            </a:r>
            <a:r>
              <a:rPr kumimoji="0" sz="1092" b="1" i="0" u="none" strike="noStrike" kern="1200" cap="none" spc="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Acueducto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1" name="object 55">
            <a:extLst>
              <a:ext uri="{FF2B5EF4-FFF2-40B4-BE49-F238E27FC236}">
                <a16:creationId xmlns:a16="http://schemas.microsoft.com/office/drawing/2014/main" id="{A0AD83D8-1455-AA43-AED5-5A0671EDA107}"/>
              </a:ext>
            </a:extLst>
          </p:cNvPr>
          <p:cNvSpPr txBox="1"/>
          <p:nvPr/>
        </p:nvSpPr>
        <p:spPr>
          <a:xfrm>
            <a:off x="9797786" y="3595602"/>
            <a:ext cx="1589547" cy="34661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Cobertura </a:t>
            </a:r>
            <a:r>
              <a:rPr kumimoji="0" sz="1092" b="1" i="0" u="none" strike="noStrike" kern="1200" cap="none" spc="67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Educación</a:t>
            </a:r>
            <a:r>
              <a:rPr kumimoji="0" sz="1092" b="1" i="0" u="none" strike="noStrike" kern="1200" cap="none" spc="-30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2" name="object 56">
            <a:extLst>
              <a:ext uri="{FF2B5EF4-FFF2-40B4-BE49-F238E27FC236}">
                <a16:creationId xmlns:a16="http://schemas.microsoft.com/office/drawing/2014/main" id="{62D0AA7B-B7F2-924F-B28F-1056CF2CCF6C}"/>
              </a:ext>
            </a:extLst>
          </p:cNvPr>
          <p:cNvSpPr txBox="1"/>
          <p:nvPr/>
        </p:nvSpPr>
        <p:spPr>
          <a:xfrm>
            <a:off x="9830547" y="4482004"/>
            <a:ext cx="1618479" cy="17855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67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Tasa </a:t>
            </a:r>
            <a:r>
              <a:rPr kumimoji="0" sz="1092" b="1" i="0" u="none" strike="noStrike" kern="1200" cap="none" spc="6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092" b="1" i="0" u="none" strike="noStrike" kern="1200" cap="none" spc="-3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Repitencia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4" name="object 58">
            <a:extLst>
              <a:ext uri="{FF2B5EF4-FFF2-40B4-BE49-F238E27FC236}">
                <a16:creationId xmlns:a16="http://schemas.microsoft.com/office/drawing/2014/main" id="{24225ECD-002C-1046-9D49-765EBA5737D1}"/>
              </a:ext>
            </a:extLst>
          </p:cNvPr>
          <p:cNvSpPr txBox="1"/>
          <p:nvPr/>
        </p:nvSpPr>
        <p:spPr>
          <a:xfrm>
            <a:off x="9825648" y="4798646"/>
            <a:ext cx="1734419" cy="17855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Tasa de D</a:t>
            </a:r>
            <a:r>
              <a:rPr kumimoji="0" sz="1092" b="1" i="0" u="none" strike="noStrike" kern="1200" cap="none" spc="61" normalizeH="0" baseline="0" noProof="0" dirty="0" err="1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eserción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5" name="object 59">
            <a:extLst>
              <a:ext uri="{FF2B5EF4-FFF2-40B4-BE49-F238E27FC236}">
                <a16:creationId xmlns:a16="http://schemas.microsoft.com/office/drawing/2014/main" id="{37B8D7D0-0288-EC48-89C3-2BF576C3DD5D}"/>
              </a:ext>
            </a:extLst>
          </p:cNvPr>
          <p:cNvSpPr txBox="1"/>
          <p:nvPr/>
        </p:nvSpPr>
        <p:spPr>
          <a:xfrm>
            <a:off x="9822640" y="5391955"/>
            <a:ext cx="1601462" cy="17855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67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Tasa </a:t>
            </a:r>
            <a:r>
              <a:rPr kumimoji="0" sz="1092" b="1" i="0" u="none" strike="noStrike" kern="1200" cap="none" spc="6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092" b="1" i="0" u="none" strike="noStrike" kern="1200" cap="none" spc="-33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Homicidio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6" name="object 60">
            <a:extLst>
              <a:ext uri="{FF2B5EF4-FFF2-40B4-BE49-F238E27FC236}">
                <a16:creationId xmlns:a16="http://schemas.microsoft.com/office/drawing/2014/main" id="{B62583D4-C8D4-9D4E-8DD1-E59C0FF874FF}"/>
              </a:ext>
            </a:extLst>
          </p:cNvPr>
          <p:cNvSpPr txBox="1"/>
          <p:nvPr/>
        </p:nvSpPr>
        <p:spPr>
          <a:xfrm>
            <a:off x="9835865" y="6056702"/>
            <a:ext cx="1558670" cy="17855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67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Tasa </a:t>
            </a:r>
            <a:r>
              <a:rPr kumimoji="0" sz="1092" b="1" i="0" u="none" strike="noStrike" kern="1200" cap="none" spc="6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092" b="1" i="0" u="none" strike="noStrike" kern="1200" cap="none" spc="-36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Hurtos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7" name="object 61">
            <a:extLst>
              <a:ext uri="{FF2B5EF4-FFF2-40B4-BE49-F238E27FC236}">
                <a16:creationId xmlns:a16="http://schemas.microsoft.com/office/drawing/2014/main" id="{BC33EBE1-AACC-404D-B409-40C5CC8FCDE5}"/>
              </a:ext>
            </a:extLst>
          </p:cNvPr>
          <p:cNvSpPr txBox="1"/>
          <p:nvPr/>
        </p:nvSpPr>
        <p:spPr>
          <a:xfrm>
            <a:off x="9784916" y="2741453"/>
            <a:ext cx="1678111" cy="34661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4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Déficit </a:t>
            </a:r>
            <a:r>
              <a:rPr kumimoji="0" sz="1092" b="1" i="0" u="none" strike="noStrike" kern="1200" cap="none" spc="5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Cuantitativo</a:t>
            </a:r>
            <a:r>
              <a:rPr kumimoji="0" sz="1092" b="1" i="0" u="none" strike="noStrike" kern="1200" cap="none" spc="-3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Vivienda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8" name="object 62">
            <a:extLst>
              <a:ext uri="{FF2B5EF4-FFF2-40B4-BE49-F238E27FC236}">
                <a16:creationId xmlns:a16="http://schemas.microsoft.com/office/drawing/2014/main" id="{35B09190-6FDF-1A41-AFB6-78144531065B}"/>
              </a:ext>
            </a:extLst>
          </p:cNvPr>
          <p:cNvSpPr txBox="1"/>
          <p:nvPr/>
        </p:nvSpPr>
        <p:spPr>
          <a:xfrm>
            <a:off x="9775981" y="3159081"/>
            <a:ext cx="1596093" cy="34661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4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Déficit </a:t>
            </a:r>
            <a:r>
              <a:rPr kumimoji="0" sz="1092" b="1" i="0" u="none" strike="noStrike" kern="1200" cap="none" spc="52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Cualitativo</a:t>
            </a:r>
            <a:r>
              <a:rPr kumimoji="0" sz="1092" b="1" i="0" u="none" strike="noStrike" kern="1200" cap="none" spc="3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Vivienda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9" name="object 63">
            <a:extLst>
              <a:ext uri="{FF2B5EF4-FFF2-40B4-BE49-F238E27FC236}">
                <a16:creationId xmlns:a16="http://schemas.microsoft.com/office/drawing/2014/main" id="{C07FF580-4B9D-7444-8B16-492B6086B124}"/>
              </a:ext>
            </a:extLst>
          </p:cNvPr>
          <p:cNvSpPr txBox="1"/>
          <p:nvPr/>
        </p:nvSpPr>
        <p:spPr>
          <a:xfrm>
            <a:off x="9778713" y="1602013"/>
            <a:ext cx="1469791" cy="60444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25029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Cobertura</a:t>
            </a:r>
            <a:r>
              <a:rPr kumimoji="0" sz="1092" b="1" i="0" u="none" strike="noStrike" kern="1200" cap="none" spc="2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52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Alcantarillado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4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Cobertura</a:t>
            </a:r>
            <a:r>
              <a:rPr kumimoji="0" sz="1092" b="1" i="0" u="none" strike="noStrike" kern="1200" cap="none" spc="-12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36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Eléctrica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0" name="object 65">
            <a:extLst>
              <a:ext uri="{FF2B5EF4-FFF2-40B4-BE49-F238E27FC236}">
                <a16:creationId xmlns:a16="http://schemas.microsoft.com/office/drawing/2014/main" id="{C33C8CB4-EA05-504D-8B38-FF0C27925A79}"/>
              </a:ext>
            </a:extLst>
          </p:cNvPr>
          <p:cNvSpPr txBox="1"/>
          <p:nvPr/>
        </p:nvSpPr>
        <p:spPr>
          <a:xfrm>
            <a:off x="9805195" y="4041377"/>
            <a:ext cx="1801717" cy="34661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Cobertura </a:t>
            </a:r>
            <a:r>
              <a:rPr kumimoji="0" sz="1092" b="1" i="0" u="none" strike="noStrike" kern="1200" cap="none" spc="67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Educación</a:t>
            </a:r>
            <a:r>
              <a:rPr kumimoji="0" sz="1092" b="1" i="0" u="none" strike="noStrike" kern="1200" cap="none" spc="-2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Superior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" name="object 3">
            <a:extLst>
              <a:ext uri="{FF2B5EF4-FFF2-40B4-BE49-F238E27FC236}">
                <a16:creationId xmlns:a16="http://schemas.microsoft.com/office/drawing/2014/main" id="{AC9D4691-BA01-9248-833B-293E6ED563AF}"/>
              </a:ext>
            </a:extLst>
          </p:cNvPr>
          <p:cNvSpPr txBox="1"/>
          <p:nvPr/>
        </p:nvSpPr>
        <p:spPr>
          <a:xfrm>
            <a:off x="11468997" y="2021261"/>
            <a:ext cx="530467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99%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2" name="object 3">
            <a:extLst>
              <a:ext uri="{FF2B5EF4-FFF2-40B4-BE49-F238E27FC236}">
                <a16:creationId xmlns:a16="http://schemas.microsoft.com/office/drawing/2014/main" id="{F2B99AA9-89C8-0E41-AD2B-491C1DE327A2}"/>
              </a:ext>
            </a:extLst>
          </p:cNvPr>
          <p:cNvSpPr txBox="1"/>
          <p:nvPr/>
        </p:nvSpPr>
        <p:spPr>
          <a:xfrm>
            <a:off x="11487084" y="1348093"/>
            <a:ext cx="525613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97,2%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3" name="object 3">
            <a:extLst>
              <a:ext uri="{FF2B5EF4-FFF2-40B4-BE49-F238E27FC236}">
                <a16:creationId xmlns:a16="http://schemas.microsoft.com/office/drawing/2014/main" id="{E6EB3074-8AA5-AE4B-804E-82A9541A0BB7}"/>
              </a:ext>
            </a:extLst>
          </p:cNvPr>
          <p:cNvSpPr txBox="1"/>
          <p:nvPr/>
        </p:nvSpPr>
        <p:spPr>
          <a:xfrm>
            <a:off x="11464652" y="2332950"/>
            <a:ext cx="530467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17,3%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4" name="object 3">
            <a:extLst>
              <a:ext uri="{FF2B5EF4-FFF2-40B4-BE49-F238E27FC236}">
                <a16:creationId xmlns:a16="http://schemas.microsoft.com/office/drawing/2014/main" id="{69D13F44-9709-8443-8FEB-BDB0CD0E143C}"/>
              </a:ext>
            </a:extLst>
          </p:cNvPr>
          <p:cNvSpPr txBox="1"/>
          <p:nvPr/>
        </p:nvSpPr>
        <p:spPr>
          <a:xfrm>
            <a:off x="11475521" y="3183293"/>
            <a:ext cx="530467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92" spc="58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1</a:t>
            </a: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5,1%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5" name="object 3">
            <a:extLst>
              <a:ext uri="{FF2B5EF4-FFF2-40B4-BE49-F238E27FC236}">
                <a16:creationId xmlns:a16="http://schemas.microsoft.com/office/drawing/2014/main" id="{7CEF10CE-F08D-1649-A6CE-39647DA98EE1}"/>
              </a:ext>
            </a:extLst>
          </p:cNvPr>
          <p:cNvSpPr txBox="1"/>
          <p:nvPr/>
        </p:nvSpPr>
        <p:spPr>
          <a:xfrm>
            <a:off x="11470025" y="1704174"/>
            <a:ext cx="530467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91,1%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6" name="object 3">
            <a:extLst>
              <a:ext uri="{FF2B5EF4-FFF2-40B4-BE49-F238E27FC236}">
                <a16:creationId xmlns:a16="http://schemas.microsoft.com/office/drawing/2014/main" id="{401FDB38-B62D-4F4E-8553-9828AC9FC416}"/>
              </a:ext>
            </a:extLst>
          </p:cNvPr>
          <p:cNvSpPr txBox="1"/>
          <p:nvPr/>
        </p:nvSpPr>
        <p:spPr>
          <a:xfrm>
            <a:off x="11475521" y="2762815"/>
            <a:ext cx="530467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5,1%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7" name="object 3">
            <a:extLst>
              <a:ext uri="{FF2B5EF4-FFF2-40B4-BE49-F238E27FC236}">
                <a16:creationId xmlns:a16="http://schemas.microsoft.com/office/drawing/2014/main" id="{AB4699E5-E34F-0C44-8922-541BFFC6FB8F}"/>
              </a:ext>
            </a:extLst>
          </p:cNvPr>
          <p:cNvSpPr txBox="1"/>
          <p:nvPr/>
        </p:nvSpPr>
        <p:spPr>
          <a:xfrm>
            <a:off x="11514409" y="3617510"/>
            <a:ext cx="530467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96,73%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8" name="object 3">
            <a:extLst>
              <a:ext uri="{FF2B5EF4-FFF2-40B4-BE49-F238E27FC236}">
                <a16:creationId xmlns:a16="http://schemas.microsoft.com/office/drawing/2014/main" id="{558DAA6A-0105-8F4B-8E3D-71D3129EBE89}"/>
              </a:ext>
            </a:extLst>
          </p:cNvPr>
          <p:cNvSpPr txBox="1"/>
          <p:nvPr/>
        </p:nvSpPr>
        <p:spPr>
          <a:xfrm>
            <a:off x="11518991" y="4046626"/>
            <a:ext cx="530467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62,26%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9" name="object 3">
            <a:extLst>
              <a:ext uri="{FF2B5EF4-FFF2-40B4-BE49-F238E27FC236}">
                <a16:creationId xmlns:a16="http://schemas.microsoft.com/office/drawing/2014/main" id="{3494FEAA-7127-7D44-8B75-490F59473235}"/>
              </a:ext>
            </a:extLst>
          </p:cNvPr>
          <p:cNvSpPr txBox="1"/>
          <p:nvPr/>
        </p:nvSpPr>
        <p:spPr>
          <a:xfrm>
            <a:off x="11479696" y="4459303"/>
            <a:ext cx="530467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1,04%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" name="object 3">
            <a:extLst>
              <a:ext uri="{FF2B5EF4-FFF2-40B4-BE49-F238E27FC236}">
                <a16:creationId xmlns:a16="http://schemas.microsoft.com/office/drawing/2014/main" id="{6E07A108-8269-2A44-8C61-80E0EC7A40D7}"/>
              </a:ext>
            </a:extLst>
          </p:cNvPr>
          <p:cNvSpPr txBox="1"/>
          <p:nvPr/>
        </p:nvSpPr>
        <p:spPr>
          <a:xfrm>
            <a:off x="11479696" y="4776145"/>
            <a:ext cx="530467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3,94%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4" name="object 18">
            <a:extLst>
              <a:ext uri="{FF2B5EF4-FFF2-40B4-BE49-F238E27FC236}">
                <a16:creationId xmlns:a16="http://schemas.microsoft.com/office/drawing/2014/main" id="{8777D58C-1622-E448-8CDA-5966A54F0DCB}"/>
              </a:ext>
            </a:extLst>
          </p:cNvPr>
          <p:cNvSpPr/>
          <p:nvPr/>
        </p:nvSpPr>
        <p:spPr>
          <a:xfrm rot="5400000">
            <a:off x="9643126" y="1367876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18">
            <a:extLst>
              <a:ext uri="{FF2B5EF4-FFF2-40B4-BE49-F238E27FC236}">
                <a16:creationId xmlns:a16="http://schemas.microsoft.com/office/drawing/2014/main" id="{F04B3DA1-BF6C-774F-BE20-B6332CF992AD}"/>
              </a:ext>
            </a:extLst>
          </p:cNvPr>
          <p:cNvSpPr/>
          <p:nvPr/>
        </p:nvSpPr>
        <p:spPr>
          <a:xfrm rot="5400000">
            <a:off x="9640706" y="1636898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18">
            <a:extLst>
              <a:ext uri="{FF2B5EF4-FFF2-40B4-BE49-F238E27FC236}">
                <a16:creationId xmlns:a16="http://schemas.microsoft.com/office/drawing/2014/main" id="{B3918BED-7925-AB4D-ABA3-97D420A2BCFB}"/>
              </a:ext>
            </a:extLst>
          </p:cNvPr>
          <p:cNvSpPr/>
          <p:nvPr/>
        </p:nvSpPr>
        <p:spPr>
          <a:xfrm rot="5400000">
            <a:off x="9647223" y="2055617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18">
            <a:extLst>
              <a:ext uri="{FF2B5EF4-FFF2-40B4-BE49-F238E27FC236}">
                <a16:creationId xmlns:a16="http://schemas.microsoft.com/office/drawing/2014/main" id="{65CE6481-6F1E-254D-885D-ECB3B6586565}"/>
              </a:ext>
            </a:extLst>
          </p:cNvPr>
          <p:cNvSpPr/>
          <p:nvPr/>
        </p:nvSpPr>
        <p:spPr>
          <a:xfrm rot="5400000">
            <a:off x="9644463" y="2352320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18">
            <a:extLst>
              <a:ext uri="{FF2B5EF4-FFF2-40B4-BE49-F238E27FC236}">
                <a16:creationId xmlns:a16="http://schemas.microsoft.com/office/drawing/2014/main" id="{A05592D2-7A13-654B-A920-FAF47D57A816}"/>
              </a:ext>
            </a:extLst>
          </p:cNvPr>
          <p:cNvSpPr/>
          <p:nvPr/>
        </p:nvSpPr>
        <p:spPr>
          <a:xfrm rot="5400000">
            <a:off x="9646206" y="2767574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18">
            <a:extLst>
              <a:ext uri="{FF2B5EF4-FFF2-40B4-BE49-F238E27FC236}">
                <a16:creationId xmlns:a16="http://schemas.microsoft.com/office/drawing/2014/main" id="{F0922048-5F4C-0440-A8E2-75F4CB87BDED}"/>
              </a:ext>
            </a:extLst>
          </p:cNvPr>
          <p:cNvSpPr/>
          <p:nvPr/>
        </p:nvSpPr>
        <p:spPr>
          <a:xfrm rot="5400000">
            <a:off x="9643786" y="3208181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18">
            <a:extLst>
              <a:ext uri="{FF2B5EF4-FFF2-40B4-BE49-F238E27FC236}">
                <a16:creationId xmlns:a16="http://schemas.microsoft.com/office/drawing/2014/main" id="{4FB082D8-3E93-A445-9E88-E49D71213AB2}"/>
              </a:ext>
            </a:extLst>
          </p:cNvPr>
          <p:cNvSpPr/>
          <p:nvPr/>
        </p:nvSpPr>
        <p:spPr>
          <a:xfrm rot="5400000">
            <a:off x="9659390" y="3631989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18">
            <a:extLst>
              <a:ext uri="{FF2B5EF4-FFF2-40B4-BE49-F238E27FC236}">
                <a16:creationId xmlns:a16="http://schemas.microsoft.com/office/drawing/2014/main" id="{9D539606-AF04-AD40-9BDB-D4FB628FD663}"/>
              </a:ext>
            </a:extLst>
          </p:cNvPr>
          <p:cNvSpPr/>
          <p:nvPr/>
        </p:nvSpPr>
        <p:spPr>
          <a:xfrm rot="5400000">
            <a:off x="9647020" y="4074967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18">
            <a:extLst>
              <a:ext uri="{FF2B5EF4-FFF2-40B4-BE49-F238E27FC236}">
                <a16:creationId xmlns:a16="http://schemas.microsoft.com/office/drawing/2014/main" id="{B4DF13E5-0659-ED42-8FEA-85CADAB83874}"/>
              </a:ext>
            </a:extLst>
          </p:cNvPr>
          <p:cNvSpPr/>
          <p:nvPr/>
        </p:nvSpPr>
        <p:spPr>
          <a:xfrm rot="5400000">
            <a:off x="9653112" y="4506693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18">
            <a:extLst>
              <a:ext uri="{FF2B5EF4-FFF2-40B4-BE49-F238E27FC236}">
                <a16:creationId xmlns:a16="http://schemas.microsoft.com/office/drawing/2014/main" id="{4A0D5508-A1B1-3D47-9B15-2ECBEF793AB9}"/>
              </a:ext>
            </a:extLst>
          </p:cNvPr>
          <p:cNvSpPr/>
          <p:nvPr/>
        </p:nvSpPr>
        <p:spPr>
          <a:xfrm rot="5400000">
            <a:off x="9654567" y="4819201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18">
            <a:extLst>
              <a:ext uri="{FF2B5EF4-FFF2-40B4-BE49-F238E27FC236}">
                <a16:creationId xmlns:a16="http://schemas.microsoft.com/office/drawing/2014/main" id="{300E1007-05C1-704F-A0A6-D995824C2720}"/>
              </a:ext>
            </a:extLst>
          </p:cNvPr>
          <p:cNvSpPr/>
          <p:nvPr/>
        </p:nvSpPr>
        <p:spPr>
          <a:xfrm rot="5400000">
            <a:off x="9669389" y="5430267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18">
            <a:extLst>
              <a:ext uri="{FF2B5EF4-FFF2-40B4-BE49-F238E27FC236}">
                <a16:creationId xmlns:a16="http://schemas.microsoft.com/office/drawing/2014/main" id="{AA473C04-9296-E44E-9B16-0586A4FE740D}"/>
              </a:ext>
            </a:extLst>
          </p:cNvPr>
          <p:cNvSpPr/>
          <p:nvPr/>
        </p:nvSpPr>
        <p:spPr>
          <a:xfrm rot="5400000">
            <a:off x="9651656" y="6077705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27">
            <a:extLst>
              <a:ext uri="{FF2B5EF4-FFF2-40B4-BE49-F238E27FC236}">
                <a16:creationId xmlns:a16="http://schemas.microsoft.com/office/drawing/2014/main" id="{B7AB55DC-FF09-9049-9F60-D738127E2444}"/>
              </a:ext>
            </a:extLst>
          </p:cNvPr>
          <p:cNvSpPr txBox="1"/>
          <p:nvPr/>
        </p:nvSpPr>
        <p:spPr>
          <a:xfrm>
            <a:off x="3813226" y="5124793"/>
            <a:ext cx="2580430" cy="32070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0" b="0" i="0" u="none" strike="noStrike" kern="1200" cap="none" spc="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SISTEMA </a:t>
            </a:r>
            <a:r>
              <a:rPr kumimoji="0" sz="970" b="0" i="0" u="none" strike="noStrike" kern="1200" cap="none" spc="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GENERAL </a:t>
            </a:r>
            <a:endParaRPr kumimoji="0" lang="es-ES" sz="970" b="0" i="0" u="none" strike="noStrike" kern="1200" cap="none" spc="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0" b="0" i="0" u="none" strike="noStrike" kern="1200" cap="none" spc="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DE</a:t>
            </a:r>
            <a:r>
              <a:rPr kumimoji="0" sz="970" b="0" i="0" u="none" strike="noStrike" kern="1200" cap="none" spc="-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970" b="0" i="0" u="none" strike="noStrike" kern="1200" cap="none" spc="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REGALÍAS</a:t>
            </a:r>
            <a:r>
              <a:rPr kumimoji="0" lang="es-ES" sz="970" b="0" i="0" u="none" strike="noStrike" kern="1200" cap="none" spc="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2021</a:t>
            </a:r>
            <a:endParaRPr kumimoji="0" sz="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493" name="object 3">
            <a:extLst>
              <a:ext uri="{FF2B5EF4-FFF2-40B4-BE49-F238E27FC236}">
                <a16:creationId xmlns:a16="http://schemas.microsoft.com/office/drawing/2014/main" id="{2E3D22FE-C605-7142-91FC-E87B0B0E357C}"/>
              </a:ext>
            </a:extLst>
          </p:cNvPr>
          <p:cNvSpPr txBox="1"/>
          <p:nvPr/>
        </p:nvSpPr>
        <p:spPr>
          <a:xfrm>
            <a:off x="3801527" y="5487236"/>
            <a:ext cx="2294473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 </a:t>
            </a:r>
            <a:r>
              <a:rPr lang="es-CO" sz="1092" b="1" spc="58" dirty="0">
                <a:solidFill>
                  <a:srgbClr val="2C2C35"/>
                </a:solidFill>
                <a:latin typeface="Arial"/>
                <a:cs typeface="Arial"/>
              </a:rPr>
              <a:t>72.285</a:t>
            </a: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 millones 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pesos 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23DE7862-BCFD-884A-BA2B-2190A9FE8826}"/>
              </a:ext>
            </a:extLst>
          </p:cNvPr>
          <p:cNvSpPr/>
          <p:nvPr/>
        </p:nvSpPr>
        <p:spPr>
          <a:xfrm>
            <a:off x="261853" y="4563698"/>
            <a:ext cx="3044608" cy="578570"/>
          </a:xfrm>
          <a:prstGeom prst="rect">
            <a:avLst/>
          </a:prstGeom>
          <a:noFill/>
        </p:spPr>
        <p:txBody>
          <a:bodyPr wrap="square" lIns="55449" tIns="27725" rIns="55449" bIns="27725">
            <a:sp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98" b="0" i="0" u="none" strike="noStrike" kern="1200" cap="none" spc="0" normalizeH="0" baseline="0" noProof="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ontserrat" panose="02000505000000020004" pitchFamily="2" charset="77"/>
                <a:ea typeface="+mn-ea"/>
                <a:cs typeface="Arial" panose="020B0604020202020204" pitchFamily="34" charset="0"/>
              </a:rPr>
              <a:t>ROBERTO JAIRO JARAMILLO CARDENAS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8EF9758-C867-B247-8087-90F0B00B5806}"/>
              </a:ext>
            </a:extLst>
          </p:cNvPr>
          <p:cNvSpPr txBox="1"/>
          <p:nvPr/>
        </p:nvSpPr>
        <p:spPr>
          <a:xfrm>
            <a:off x="315816" y="5109307"/>
            <a:ext cx="3122534" cy="173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Abogado de la Universidad Sergio Arboleda de Bogotá; con estudios superiores en Derecho Internacional Público de la Universidad de Paris, Francia, y con una especialización en Gobierno y Políticas Públicas de la Universidad de los Andes en Bogotá. Fue Secretario de Gobierno en la Alcaldía de Mosquera de 2008 a 2010, Jefe de Gabinete y Buen Gobierno en la Gobernación de Cundinamarca entre 2016 y 2018.</a:t>
            </a: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Partido: Coalición </a:t>
            </a:r>
            <a:r>
              <a:rPr lang="es-CO" sz="970" b="1" dirty="0">
                <a:solidFill>
                  <a:prstClr val="black"/>
                </a:solidFill>
                <a:latin typeface="Calibri"/>
              </a:rPr>
              <a:t>Partido Liberal, Partido de la U, Cambio Radical y ASI</a:t>
            </a: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Votos: 82.424</a:t>
            </a:r>
            <a:endParaRPr kumimoji="0" lang="es-CO" sz="9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3">
            <a:extLst>
              <a:ext uri="{FF2B5EF4-FFF2-40B4-BE49-F238E27FC236}">
                <a16:creationId xmlns:a16="http://schemas.microsoft.com/office/drawing/2014/main" id="{C026A431-6C96-E54D-9A51-D45B6DFFA96F}"/>
              </a:ext>
            </a:extLst>
          </p:cNvPr>
          <p:cNvSpPr txBox="1"/>
          <p:nvPr/>
        </p:nvSpPr>
        <p:spPr>
          <a:xfrm>
            <a:off x="3788967" y="3058599"/>
            <a:ext cx="2565901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 </a:t>
            </a: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423 mil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m</a:t>
            </a:r>
            <a:r>
              <a:rPr kumimoji="0" lang="en-US" sz="1092" b="1" i="0" u="none" strike="noStrike" kern="1200" cap="none" spc="58" normalizeH="0" baseline="0" noProof="0" dirty="0" err="1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illones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pesos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9" name="object 3">
            <a:extLst>
              <a:ext uri="{FF2B5EF4-FFF2-40B4-BE49-F238E27FC236}">
                <a16:creationId xmlns:a16="http://schemas.microsoft.com/office/drawing/2014/main" id="{CDE0EC21-EC45-5745-846D-3725C310CF62}"/>
              </a:ext>
            </a:extLst>
          </p:cNvPr>
          <p:cNvSpPr txBox="1"/>
          <p:nvPr/>
        </p:nvSpPr>
        <p:spPr>
          <a:xfrm>
            <a:off x="6816301" y="1820258"/>
            <a:ext cx="2472306" cy="34545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Comercio al por mayor y al por </a:t>
            </a:r>
            <a:r>
              <a:rPr kumimoji="0" lang="en-US" sz="1092" b="1" i="0" u="none" strike="noStrike" kern="1200" cap="none" spc="5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menor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20,63%</a:t>
            </a:r>
            <a:endParaRPr kumimoji="0" sz="109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9" name="object 10">
            <a:extLst>
              <a:ext uri="{FF2B5EF4-FFF2-40B4-BE49-F238E27FC236}">
                <a16:creationId xmlns:a16="http://schemas.microsoft.com/office/drawing/2014/main" id="{F377BA39-9982-ED4E-B81D-6B98DF0DAF92}"/>
              </a:ext>
            </a:extLst>
          </p:cNvPr>
          <p:cNvSpPr txBox="1"/>
          <p:nvPr/>
        </p:nvSpPr>
        <p:spPr>
          <a:xfrm>
            <a:off x="6776030" y="3615410"/>
            <a:ext cx="1377632" cy="35944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55" normalizeH="0" baseline="0" noProof="0" dirty="0" err="1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Pobreza</a:t>
            </a:r>
            <a:r>
              <a:rPr kumimoji="0" sz="1092" b="1" i="0" u="none" strike="noStrike" kern="1200" cap="none" spc="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s-ES" sz="1092" b="1" i="0" u="none" strike="noStrike" kern="1200" cap="none" spc="9" normalizeH="0" baseline="0" noProof="0" dirty="0">
              <a:ln>
                <a:noFill/>
              </a:ln>
              <a:solidFill>
                <a:srgbClr val="2C2C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92" b="1" i="0" u="none" strike="noStrike" kern="1200" cap="none" spc="4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Monetaria extrema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0" name="object 3">
            <a:extLst>
              <a:ext uri="{FF2B5EF4-FFF2-40B4-BE49-F238E27FC236}">
                <a16:creationId xmlns:a16="http://schemas.microsoft.com/office/drawing/2014/main" id="{EB15F734-9AE1-E74D-825C-361F7EE50620}"/>
              </a:ext>
            </a:extLst>
          </p:cNvPr>
          <p:cNvSpPr txBox="1"/>
          <p:nvPr/>
        </p:nvSpPr>
        <p:spPr>
          <a:xfrm>
            <a:off x="7881772" y="3696528"/>
            <a:ext cx="1530350" cy="35827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40.018 </a:t>
            </a:r>
            <a:r>
              <a:rPr kumimoji="0" lang="en-US" sz="1092" b="0" i="0" u="none" strike="noStrike" kern="1200" cap="none" spc="58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habitantes</a:t>
            </a:r>
            <a:endParaRPr kumimoji="0" lang="en-US" sz="1092" b="0" i="0" u="none" strike="noStrike" kern="1200" cap="none" spc="58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(6,9%)</a:t>
            </a:r>
            <a:endParaRPr kumimoji="0" lang="en-US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1" name="object 10">
            <a:extLst>
              <a:ext uri="{FF2B5EF4-FFF2-40B4-BE49-F238E27FC236}">
                <a16:creationId xmlns:a16="http://schemas.microsoft.com/office/drawing/2014/main" id="{D3BE69C1-4A71-1E4E-A8DF-A94A46FFB06D}"/>
              </a:ext>
            </a:extLst>
          </p:cNvPr>
          <p:cNvSpPr txBox="1"/>
          <p:nvPr/>
        </p:nvSpPr>
        <p:spPr>
          <a:xfrm>
            <a:off x="6791403" y="4038705"/>
            <a:ext cx="1377632" cy="35944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55" normalizeH="0" baseline="0" noProof="0" dirty="0" err="1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Pobreza</a:t>
            </a:r>
            <a:r>
              <a:rPr kumimoji="0" sz="1092" b="1" i="0" u="none" strike="noStrike" kern="1200" cap="none" spc="9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s-ES" sz="1092" b="1" i="0" u="none" strike="noStrike" kern="1200" cap="none" spc="9" normalizeH="0" baseline="0" noProof="0" dirty="0">
              <a:ln>
                <a:noFill/>
              </a:ln>
              <a:solidFill>
                <a:srgbClr val="2C2C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2" b="1" i="0" u="none" strike="noStrike" kern="1200" cap="none" spc="4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multidimensional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3" name="object 3">
            <a:extLst>
              <a:ext uri="{FF2B5EF4-FFF2-40B4-BE49-F238E27FC236}">
                <a16:creationId xmlns:a16="http://schemas.microsoft.com/office/drawing/2014/main" id="{D9EBE161-3A78-5346-ACFA-1190636E3875}"/>
              </a:ext>
            </a:extLst>
          </p:cNvPr>
          <p:cNvSpPr txBox="1"/>
          <p:nvPr/>
        </p:nvSpPr>
        <p:spPr>
          <a:xfrm>
            <a:off x="7886625" y="4118117"/>
            <a:ext cx="1530350" cy="35827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56.651 habitantes</a:t>
            </a:r>
          </a:p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(10,2%)</a:t>
            </a:r>
            <a:endParaRPr kumimoji="0" lang="en-US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0" name="object 10">
            <a:extLst>
              <a:ext uri="{FF2B5EF4-FFF2-40B4-BE49-F238E27FC236}">
                <a16:creationId xmlns:a16="http://schemas.microsoft.com/office/drawing/2014/main" id="{F89AA469-D717-8D42-BAD5-9182102E932A}"/>
              </a:ext>
            </a:extLst>
          </p:cNvPr>
          <p:cNvSpPr txBox="1"/>
          <p:nvPr/>
        </p:nvSpPr>
        <p:spPr>
          <a:xfrm>
            <a:off x="6766575" y="4577765"/>
            <a:ext cx="1377632" cy="17855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92" b="1" i="0" u="none" strike="noStrike" kern="1200" cap="none" spc="55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Coeficiente </a:t>
            </a:r>
            <a:r>
              <a:rPr kumimoji="0" lang="es-ES" sz="1092" b="1" i="0" u="none" strike="noStrike" kern="1200" cap="none" spc="55" normalizeH="0" baseline="0" noProof="0" dirty="0" err="1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Gini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5" name="object 3">
            <a:extLst>
              <a:ext uri="{FF2B5EF4-FFF2-40B4-BE49-F238E27FC236}">
                <a16:creationId xmlns:a16="http://schemas.microsoft.com/office/drawing/2014/main" id="{6184AECF-6394-1C4E-9D47-8CAE696145A9}"/>
              </a:ext>
            </a:extLst>
          </p:cNvPr>
          <p:cNvSpPr txBox="1"/>
          <p:nvPr/>
        </p:nvSpPr>
        <p:spPr>
          <a:xfrm>
            <a:off x="7861796" y="4590967"/>
            <a:ext cx="1530350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0, 465</a:t>
            </a:r>
            <a:endParaRPr kumimoji="0" lang="en-US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0" name="object 3">
            <a:extLst>
              <a:ext uri="{FF2B5EF4-FFF2-40B4-BE49-F238E27FC236}">
                <a16:creationId xmlns:a16="http://schemas.microsoft.com/office/drawing/2014/main" id="{6E1882FF-A2C4-B24B-860A-E6C5BDE24339}"/>
              </a:ext>
            </a:extLst>
          </p:cNvPr>
          <p:cNvSpPr txBox="1"/>
          <p:nvPr/>
        </p:nvSpPr>
        <p:spPr>
          <a:xfrm>
            <a:off x="6816301" y="2572502"/>
            <a:ext cx="2650862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5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Actividades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092" b="1" i="0" u="none" strike="noStrike" kern="1200" cap="none" spc="5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Inmobiliarias</a:t>
            </a:r>
            <a:r>
              <a:rPr kumimoji="0" lang="en-US" sz="1092" b="1" i="0" u="none" strike="noStrike" kern="1200" cap="none" spc="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10,22%</a:t>
            </a:r>
            <a:endParaRPr kumimoji="0" sz="109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1" name="object 58">
            <a:extLst>
              <a:ext uri="{FF2B5EF4-FFF2-40B4-BE49-F238E27FC236}">
                <a16:creationId xmlns:a16="http://schemas.microsoft.com/office/drawing/2014/main" id="{E6C370AE-7A6E-944A-A17B-C2F6801781D9}"/>
              </a:ext>
            </a:extLst>
          </p:cNvPr>
          <p:cNvSpPr txBox="1"/>
          <p:nvPr/>
        </p:nvSpPr>
        <p:spPr>
          <a:xfrm>
            <a:off x="9815920" y="5122770"/>
            <a:ext cx="1734419" cy="17855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92" b="1" i="0" u="none" strike="noStrike" kern="1200" cap="none" spc="61" normalizeH="0" baseline="0" noProof="0" dirty="0">
                <a:ln>
                  <a:noFill/>
                </a:ln>
                <a:solidFill>
                  <a:srgbClr val="2C2C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Tasa de Analfabetismo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2" name="object 3">
            <a:extLst>
              <a:ext uri="{FF2B5EF4-FFF2-40B4-BE49-F238E27FC236}">
                <a16:creationId xmlns:a16="http://schemas.microsoft.com/office/drawing/2014/main" id="{8D01A387-DA7C-204B-9B8E-086B47D6B368}"/>
              </a:ext>
            </a:extLst>
          </p:cNvPr>
          <p:cNvSpPr txBox="1"/>
          <p:nvPr/>
        </p:nvSpPr>
        <p:spPr>
          <a:xfrm>
            <a:off x="11469969" y="5100269"/>
            <a:ext cx="530467" cy="1773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4,21%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3" name="object 18">
            <a:extLst>
              <a:ext uri="{FF2B5EF4-FFF2-40B4-BE49-F238E27FC236}">
                <a16:creationId xmlns:a16="http://schemas.microsoft.com/office/drawing/2014/main" id="{F69237FD-750E-0D4A-863B-3A60B28013F4}"/>
              </a:ext>
            </a:extLst>
          </p:cNvPr>
          <p:cNvSpPr/>
          <p:nvPr/>
        </p:nvSpPr>
        <p:spPr>
          <a:xfrm rot="5400000">
            <a:off x="9644839" y="5143325"/>
            <a:ext cx="27724" cy="148346"/>
          </a:xfrm>
          <a:custGeom>
            <a:avLst/>
            <a:gdLst/>
            <a:ahLst/>
            <a:cxnLst/>
            <a:rect l="l" t="t" r="r" b="b"/>
            <a:pathLst>
              <a:path h="6193790">
                <a:moveTo>
                  <a:pt x="0" y="0"/>
                </a:moveTo>
                <a:lnTo>
                  <a:pt x="0" y="6193214"/>
                </a:lnTo>
              </a:path>
            </a:pathLst>
          </a:custGeom>
          <a:ln w="41883">
            <a:solidFill>
              <a:srgbClr val="EB5E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1D6BD068-8B47-9141-866E-AE298CA1324A}"/>
              </a:ext>
            </a:extLst>
          </p:cNvPr>
          <p:cNvSpPr/>
          <p:nvPr/>
        </p:nvSpPr>
        <p:spPr>
          <a:xfrm>
            <a:off x="939474" y="2020455"/>
            <a:ext cx="1708572" cy="503935"/>
          </a:xfrm>
          <a:prstGeom prst="rect">
            <a:avLst/>
          </a:prstGeom>
          <a:noFill/>
        </p:spPr>
        <p:txBody>
          <a:bodyPr wrap="square" lIns="55449" tIns="27725" rIns="55449" bIns="27725">
            <a:sp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911" b="1" i="0" u="none" strike="noStrike" kern="1200" cap="none" spc="0" normalizeH="0" baseline="0" noProof="0" dirty="0">
                <a:ln w="6600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QUINDÍO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2374A7-464A-49F4-B896-1ADC1CC1FE7E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76858" y="164847"/>
            <a:ext cx="1249352" cy="134798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EBA4BE0-7E8D-4BA9-A3F3-B51E61AB7110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891180" y="2562737"/>
            <a:ext cx="1905000" cy="1905000"/>
          </a:xfrm>
          <a:prstGeom prst="rect">
            <a:avLst/>
          </a:prstGeom>
        </p:spPr>
      </p:pic>
      <p:sp>
        <p:nvSpPr>
          <p:cNvPr id="446" name="object 3">
            <a:extLst>
              <a:ext uri="{FF2B5EF4-FFF2-40B4-BE49-F238E27FC236}">
                <a16:creationId xmlns:a16="http://schemas.microsoft.com/office/drawing/2014/main" id="{836CA22E-ECC7-4330-AB21-8C00D460895F}"/>
              </a:ext>
            </a:extLst>
          </p:cNvPr>
          <p:cNvSpPr txBox="1"/>
          <p:nvPr/>
        </p:nvSpPr>
        <p:spPr>
          <a:xfrm>
            <a:off x="9775981" y="5406916"/>
            <a:ext cx="2310515" cy="35827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35,2</a:t>
            </a:r>
          </a:p>
          <a:p>
            <a:pPr marL="7701" marR="0" lvl="0" indent="0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(x </a:t>
            </a:r>
            <a:r>
              <a:rPr kumimoji="0" lang="en-US" sz="1092" b="0" i="0" u="none" strike="noStrike" kern="1200" cap="none" spc="58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cada</a:t>
            </a: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100 mil habitantes)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3" name="object 3">
            <a:extLst>
              <a:ext uri="{FF2B5EF4-FFF2-40B4-BE49-F238E27FC236}">
                <a16:creationId xmlns:a16="http://schemas.microsoft.com/office/drawing/2014/main" id="{92D02EFC-A2BA-4B5F-803E-189752E943D6}"/>
              </a:ext>
            </a:extLst>
          </p:cNvPr>
          <p:cNvSpPr txBox="1"/>
          <p:nvPr/>
        </p:nvSpPr>
        <p:spPr>
          <a:xfrm>
            <a:off x="9837941" y="6013335"/>
            <a:ext cx="2228342" cy="53915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92" spc="58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7</a:t>
            </a: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69</a:t>
            </a:r>
          </a:p>
          <a:p>
            <a:pPr marL="7701" marR="0" lvl="0" indent="0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(x </a:t>
            </a:r>
            <a:r>
              <a:rPr kumimoji="0" lang="en-US" sz="1092" b="0" i="0" u="none" strike="noStrike" kern="1200" cap="none" spc="58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cada</a:t>
            </a: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100 mil habitantes)</a:t>
            </a:r>
            <a:endParaRPr kumimoji="0" lang="en-US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0" lvl="0" indent="0" algn="r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58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2" name="object 3">
            <a:extLst>
              <a:ext uri="{FF2B5EF4-FFF2-40B4-BE49-F238E27FC236}">
                <a16:creationId xmlns:a16="http://schemas.microsoft.com/office/drawing/2014/main" id="{8042C457-14D9-49D0-B0B2-334A90F30E04}"/>
              </a:ext>
            </a:extLst>
          </p:cNvPr>
          <p:cNvSpPr txBox="1"/>
          <p:nvPr/>
        </p:nvSpPr>
        <p:spPr>
          <a:xfrm>
            <a:off x="3819579" y="5894449"/>
            <a:ext cx="2294473" cy="53915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lvl="0" defTabSz="554492">
              <a:spcBef>
                <a:spcPts val="73"/>
              </a:spcBef>
              <a:defRPr/>
            </a:pP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$12.972 millones de pesos</a:t>
            </a: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92" b="1" spc="58" dirty="0">
                <a:solidFill>
                  <a:srgbClr val="2C2C35"/>
                </a:solidFill>
                <a:latin typeface="Arial"/>
                <a:cs typeface="Arial"/>
              </a:rPr>
              <a:t>Asignaciones Directas:</a:t>
            </a:r>
          </a:p>
          <a:p>
            <a:pPr marL="7701" lvl="0" defTabSz="554492">
              <a:spcBef>
                <a:spcPts val="73"/>
              </a:spcBef>
              <a:defRPr/>
            </a:pPr>
            <a:r>
              <a:rPr lang="es-CO" sz="1092" dirty="0">
                <a:solidFill>
                  <a:prstClr val="black"/>
                </a:solidFill>
                <a:latin typeface="Arial"/>
                <a:cs typeface="Arial"/>
              </a:rPr>
              <a:t>Municipios: $12.982 millones</a:t>
            </a: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187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5493-9956-4708-AD0E-B10DD584857C}"/>
              </a:ext>
            </a:extLst>
          </p:cNvPr>
          <p:cNvGrpSpPr/>
          <p:nvPr/>
        </p:nvGrpSpPr>
        <p:grpSpPr>
          <a:xfrm>
            <a:off x="0" y="145"/>
            <a:ext cx="12192000" cy="6858000"/>
            <a:chOff x="0" y="0"/>
            <a:chExt cx="12192000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BD74F5B-E9A0-44D0-8C01-71C18F4038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ED3998-2476-4F98-9F14-82C9A55E1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36" t="7519" r="62148" b="69601"/>
            <a:stretch/>
          </p:blipFill>
          <p:spPr>
            <a:xfrm>
              <a:off x="136895" y="102779"/>
              <a:ext cx="1525893" cy="156912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4C0095-CA4F-4793-9FD0-6318C308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36" t="7519" r="62148" b="69601"/>
            <a:stretch/>
          </p:blipFill>
          <p:spPr>
            <a:xfrm rot="10800000">
              <a:off x="2414582" y="207665"/>
              <a:ext cx="1525893" cy="156912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38" t="1758" b="88500"/>
          <a:stretch/>
        </p:blipFill>
        <p:spPr>
          <a:xfrm>
            <a:off x="9194293" y="58719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763618" y="545568"/>
            <a:ext cx="2395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</a:p>
        </p:txBody>
      </p:sp>
      <p:sp>
        <p:nvSpPr>
          <p:cNvPr id="67" name="Marcador de texto 2">
            <a:extLst>
              <a:ext uri="{FF2B5EF4-FFF2-40B4-BE49-F238E27FC236}">
                <a16:creationId xmlns:a16="http://schemas.microsoft.com/office/drawing/2014/main" id="{5900FAC4-61C3-45C6-B896-C897BCE3BAD2}"/>
              </a:ext>
            </a:extLst>
          </p:cNvPr>
          <p:cNvSpPr txBox="1">
            <a:spLocks/>
          </p:cNvSpPr>
          <p:nvPr/>
        </p:nvSpPr>
        <p:spPr>
          <a:xfrm>
            <a:off x="542312" y="3352438"/>
            <a:ext cx="3640184" cy="2363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CO" sz="1600" dirty="0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0C0D8D8-BECD-9449-82A8-D1F2854CB13E}"/>
              </a:ext>
            </a:extLst>
          </p:cNvPr>
          <p:cNvGrpSpPr/>
          <p:nvPr/>
        </p:nvGrpSpPr>
        <p:grpSpPr>
          <a:xfrm>
            <a:off x="4747655" y="803329"/>
            <a:ext cx="2658290" cy="557786"/>
            <a:chOff x="492758" y="2745959"/>
            <a:chExt cx="3247027" cy="923329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84F551FE-BDF7-F04B-8918-3B7B6BFE4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2" t="33894" r="79697" b="52643"/>
            <a:stretch/>
          </p:blipFill>
          <p:spPr>
            <a:xfrm>
              <a:off x="492758" y="2745959"/>
              <a:ext cx="3247027" cy="923329"/>
            </a:xfrm>
            <a:prstGeom prst="rect">
              <a:avLst/>
            </a:prstGeom>
          </p:spPr>
        </p:pic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51CCAECF-A586-2943-B4E6-7295193FD23F}"/>
                </a:ext>
              </a:extLst>
            </p:cNvPr>
            <p:cNvSpPr txBox="1"/>
            <p:nvPr/>
          </p:nvSpPr>
          <p:spPr>
            <a:xfrm>
              <a:off x="596601" y="2909703"/>
              <a:ext cx="2901515" cy="509478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DEPARTAMENTAL</a:t>
              </a:r>
            </a:p>
          </p:txBody>
        </p:sp>
      </p:grp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CC437A28-8B1B-467C-BB9E-B4687C30DC0E}"/>
              </a:ext>
            </a:extLst>
          </p:cNvPr>
          <p:cNvSpPr txBox="1">
            <a:spLocks/>
          </p:cNvSpPr>
          <p:nvPr/>
        </p:nvSpPr>
        <p:spPr>
          <a:xfrm>
            <a:off x="4873312" y="143832"/>
            <a:ext cx="3932180" cy="580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200" b="1" i="1" dirty="0">
                <a:solidFill>
                  <a:schemeClr val="accent2"/>
                </a:solidFill>
              </a:rPr>
              <a:t>Inversión En Ejecución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C4517610-137E-4C04-AAAF-7C3785D98D98}"/>
              </a:ext>
            </a:extLst>
          </p:cNvPr>
          <p:cNvSpPr txBox="1">
            <a:spLocks/>
          </p:cNvSpPr>
          <p:nvPr/>
        </p:nvSpPr>
        <p:spPr>
          <a:xfrm>
            <a:off x="716089" y="1899822"/>
            <a:ext cx="3396986" cy="892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2400" b="1" dirty="0">
                <a:solidFill>
                  <a:srgbClr val="00B050"/>
                </a:solidFill>
              </a:rPr>
              <a:t>MINISTERIO DE COMERCIO,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2400" b="1" dirty="0">
                <a:solidFill>
                  <a:srgbClr val="00B050"/>
                </a:solidFill>
              </a:rPr>
              <a:t>INDUSTRIA Y TURISMO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60088C0-313F-412D-8BCA-CC5431C87547}"/>
              </a:ext>
            </a:extLst>
          </p:cNvPr>
          <p:cNvSpPr txBox="1"/>
          <p:nvPr/>
        </p:nvSpPr>
        <p:spPr>
          <a:xfrm>
            <a:off x="833816" y="3393172"/>
            <a:ext cx="305717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just"/>
            <a:r>
              <a:rPr lang="es-CO" sz="1200" dirty="0">
                <a:latin typeface="+mn-lt"/>
              </a:rPr>
              <a:t>Obras complementarias Recinto Gastronómico  y Artesanal Villa de Nueva Salento</a:t>
            </a:r>
          </a:p>
          <a:p>
            <a:r>
              <a:rPr lang="es-CO" sz="1200" b="0" dirty="0">
                <a:latin typeface="+mn-lt"/>
              </a:rPr>
              <a:t>$2.261 Millones </a:t>
            </a:r>
          </a:p>
          <a:p>
            <a:r>
              <a:rPr lang="es-CO" sz="1200" b="0" dirty="0">
                <a:latin typeface="+mn-lt"/>
                <a:cs typeface="Calibri"/>
              </a:rPr>
              <a:t>914.552 Beneficiarios</a:t>
            </a:r>
          </a:p>
          <a:p>
            <a:r>
              <a:rPr lang="es-MX" sz="1200" b="0" dirty="0">
                <a:latin typeface="+mn-lt"/>
              </a:rPr>
              <a:t>Obra e interventoría: se radicará solicitud de contratación de obra el 27 de agosto de 2021.</a:t>
            </a:r>
            <a:endParaRPr lang="es-CO" sz="1200" b="0" dirty="0">
              <a:latin typeface="+mn-lt"/>
            </a:endParaRPr>
          </a:p>
          <a:p>
            <a:r>
              <a:rPr lang="es-ES" sz="1200" b="0" dirty="0">
                <a:latin typeface="+mn-lt"/>
              </a:rPr>
              <a:t>Sin Contratar </a:t>
            </a:r>
            <a:endParaRPr lang="es-CO" sz="1200" b="0" dirty="0">
              <a:latin typeface="+mn-lt"/>
            </a:endParaRPr>
          </a:p>
        </p:txBody>
      </p:sp>
      <p:pic>
        <p:nvPicPr>
          <p:cNvPr id="45" name="Imagen 61">
            <a:extLst>
              <a:ext uri="{FF2B5EF4-FFF2-40B4-BE49-F238E27FC236}">
                <a16:creationId xmlns:a16="http://schemas.microsoft.com/office/drawing/2014/main" id="{4E426691-94A6-4C08-B238-4469AD291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452" y="3211460"/>
            <a:ext cx="303291" cy="303291"/>
          </a:xfrm>
          <a:prstGeom prst="rect">
            <a:avLst/>
          </a:prstGeom>
        </p:spPr>
      </p:pic>
      <p:sp>
        <p:nvSpPr>
          <p:cNvPr id="17" name="Google Shape;1166;p24">
            <a:extLst>
              <a:ext uri="{FF2B5EF4-FFF2-40B4-BE49-F238E27FC236}">
                <a16:creationId xmlns:a16="http://schemas.microsoft.com/office/drawing/2014/main" id="{48AC0643-56CE-4558-B5DD-F5A4E5A57E78}"/>
              </a:ext>
            </a:extLst>
          </p:cNvPr>
          <p:cNvSpPr txBox="1"/>
          <p:nvPr/>
        </p:nvSpPr>
        <p:spPr>
          <a:xfrm>
            <a:off x="7405945" y="3709515"/>
            <a:ext cx="4306304" cy="286228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2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 contratación: </a:t>
            </a:r>
            <a:r>
              <a:rPr lang="es-CO" sz="1200" b="1" dirty="0">
                <a:solidFill>
                  <a:srgbClr val="007BB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$5.994 millones</a:t>
            </a:r>
          </a:p>
          <a:p>
            <a:pPr algn="ctr"/>
            <a:endParaRPr lang="es-CO" sz="1200" b="1" dirty="0">
              <a:solidFill>
                <a:srgbClr val="007BB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RECINTO GASTRONÓMICO ARTESAL Y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EXPERIENCIAL  - QUIMBAYA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dirty="0">
                <a:solidFill>
                  <a:srgbClr val="007BB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$2.628 millones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RECINTO GASTRONÓMICO ARTESAL 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EXPERIENCIAL  - MONTENEGRO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7BBE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$1.919 millones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RECINTO GASTRONÓMICO ARTESAL 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EXPERIENCIAL  - PIJAO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7BBE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$1.447 millones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dirty="0">
              <a:solidFill>
                <a:srgbClr val="007BBE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i="1" dirty="0">
                <a:latin typeface="Calibri" panose="020F0502020204030204" pitchFamily="34" charset="0"/>
                <a:cs typeface="Calibri" panose="020F0502020204030204" pitchFamily="34" charset="0"/>
              </a:rPr>
              <a:t>Módulos de Artesanías, áreas de juego, comedor, bodegas, cocinas y Bodegas, </a:t>
            </a:r>
            <a:r>
              <a:rPr lang="es-E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Servicios Sanitarios, Cuartos Técnicos, Café y Tiquetes de Buses</a:t>
            </a:r>
            <a:endParaRPr lang="es-CO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F6FC2D1-C69D-41B1-BA00-20EE7EE775DD}"/>
              </a:ext>
            </a:extLst>
          </p:cNvPr>
          <p:cNvSpPr txBox="1"/>
          <p:nvPr/>
        </p:nvSpPr>
        <p:spPr>
          <a:xfrm>
            <a:off x="833816" y="5066849"/>
            <a:ext cx="508520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just"/>
            <a:r>
              <a:rPr lang="es-ES" sz="1200" dirty="0">
                <a:latin typeface="+mn-lt"/>
              </a:rPr>
              <a:t>Construcción y Adecuación Corredor Gastronómico y Artesanal Plaza Nueva en el Municipio de la Tebaida</a:t>
            </a:r>
          </a:p>
          <a:p>
            <a:pPr algn="just"/>
            <a:r>
              <a:rPr lang="es-CO" sz="1200" b="0" dirty="0">
                <a:latin typeface="+mn-lt"/>
              </a:rPr>
              <a:t>$1.413,3 Millones </a:t>
            </a:r>
          </a:p>
          <a:p>
            <a:r>
              <a:rPr lang="es-CO" sz="1200" b="0" dirty="0">
                <a:latin typeface="+mn-lt"/>
                <a:cs typeface="Calibri"/>
              </a:rPr>
              <a:t>42.163 Beneficiarios – 14 Empleos</a:t>
            </a:r>
          </a:p>
          <a:p>
            <a:r>
              <a:rPr lang="es-ES" sz="1200" b="0" dirty="0">
                <a:latin typeface="+mn-lt"/>
              </a:rPr>
              <a:t>En ejecución. Se solicita prórroga por 2 meses, con motivo de inclusión ítems no previstos y compensación de retrasos presentados por paro nacional. Se realizará comité de obra entre supervisores y contratistas el 14 de oct, con el fin de realizar seguimiento de avance de obra.</a:t>
            </a:r>
            <a:endParaRPr lang="es-CO" sz="1200" b="0" dirty="0">
              <a:latin typeface="+mn-lt"/>
            </a:endParaRPr>
          </a:p>
        </p:txBody>
      </p:sp>
      <p:pic>
        <p:nvPicPr>
          <p:cNvPr id="20" name="Imagen 61">
            <a:extLst>
              <a:ext uri="{FF2B5EF4-FFF2-40B4-BE49-F238E27FC236}">
                <a16:creationId xmlns:a16="http://schemas.microsoft.com/office/drawing/2014/main" id="{ACC35B5A-E338-4CF4-91FC-E22F963F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091" y="5377686"/>
            <a:ext cx="303291" cy="303291"/>
          </a:xfrm>
          <a:prstGeom prst="rect">
            <a:avLst/>
          </a:prstGeom>
        </p:spPr>
      </p:pic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9E5990AD-48E9-4B4D-9415-8CB2BFA5D1B5}"/>
              </a:ext>
            </a:extLst>
          </p:cNvPr>
          <p:cNvSpPr txBox="1">
            <a:spLocks/>
          </p:cNvSpPr>
          <p:nvPr/>
        </p:nvSpPr>
        <p:spPr>
          <a:xfrm>
            <a:off x="7708549" y="742525"/>
            <a:ext cx="4493768" cy="27480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1400" dirty="0">
                <a:solidFill>
                  <a:srgbClr val="007BBE"/>
                </a:solidFill>
              </a:rPr>
              <a:t>Inversión en ejecución: </a:t>
            </a:r>
            <a:r>
              <a:rPr lang="es-CO" sz="1400" dirty="0"/>
              <a:t>$ 302.756 Millones / 47 proyectos / 13 programas</a:t>
            </a:r>
            <a:endParaRPr lang="es-CO" sz="1400" dirty="0">
              <a:solidFill>
                <a:srgbClr val="007BBE"/>
              </a:solidFill>
            </a:endParaRP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Mintransporte : </a:t>
            </a:r>
            <a:r>
              <a:rPr lang="es-CO" sz="1400" dirty="0"/>
              <a:t>$ 129.216 Billones / 16 proyectos</a:t>
            </a:r>
            <a:endParaRPr lang="es-CO" sz="1400" dirty="0">
              <a:solidFill>
                <a:srgbClr val="007BBE"/>
              </a:solidFill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-CO" sz="1400" dirty="0">
                <a:solidFill>
                  <a:srgbClr val="007BBE"/>
                </a:solidFill>
                <a:cs typeface="Calibri"/>
              </a:rPr>
              <a:t>Red Nacional - </a:t>
            </a:r>
            <a:r>
              <a:rPr lang="es-CO" sz="1400" dirty="0">
                <a:cs typeface="Calibri"/>
              </a:rPr>
              <a:t>$ 119.090 Millones /</a:t>
            </a:r>
            <a:r>
              <a:rPr lang="es-CO" sz="1400" dirty="0">
                <a:solidFill>
                  <a:srgbClr val="000000"/>
                </a:solidFill>
                <a:cs typeface="Calibri"/>
              </a:rPr>
              <a:t> </a:t>
            </a:r>
            <a:r>
              <a:rPr lang="es-CO" sz="1400" dirty="0">
                <a:cs typeface="Calibri"/>
              </a:rPr>
              <a:t>6 Proyectos</a:t>
            </a:r>
            <a:endParaRPr lang="en-US" sz="1400" dirty="0">
              <a:ea typeface="+mn-lt"/>
              <a:cs typeface="+mn-lt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Vías Terciarias -  </a:t>
            </a:r>
            <a:r>
              <a:rPr lang="es-CO" sz="1400" dirty="0">
                <a:ea typeface="+mn-lt"/>
                <a:cs typeface="+mn-lt"/>
              </a:rPr>
              <a:t>$ 10.126 Millones / 10 Proyectos </a:t>
            </a:r>
            <a:endParaRPr lang="es-CO" dirty="0"/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MinVivienda: </a:t>
            </a:r>
            <a:r>
              <a:rPr lang="es-CO" sz="1400" dirty="0"/>
              <a:t>$ 17.884 millones / 4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ICBF: </a:t>
            </a:r>
            <a:r>
              <a:rPr lang="es-CO" sz="1400" dirty="0"/>
              <a:t>$59.450 millones / 11 programas</a:t>
            </a:r>
            <a:endParaRPr lang="es-CO" sz="14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  <a:ea typeface="+mn-lt"/>
                <a:cs typeface="+mn-lt"/>
              </a:rPr>
              <a:t>SENA: </a:t>
            </a:r>
            <a:r>
              <a:rPr lang="es-CO" sz="1400" dirty="0">
                <a:ea typeface="+mn-lt"/>
                <a:cs typeface="+mn-lt"/>
              </a:rPr>
              <a:t>$1.149 millones / 1 programa</a:t>
            </a:r>
            <a:endParaRPr lang="es-CO" sz="1400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CO" sz="1400" dirty="0" err="1">
                <a:solidFill>
                  <a:srgbClr val="007BBE"/>
                </a:solidFill>
              </a:rPr>
              <a:t>MinSalud</a:t>
            </a:r>
            <a:r>
              <a:rPr lang="es-CO" sz="1400" dirty="0">
                <a:solidFill>
                  <a:srgbClr val="007BBE"/>
                </a:solidFill>
              </a:rPr>
              <a:t>: </a:t>
            </a:r>
            <a:r>
              <a:rPr lang="es-CO" sz="1400" dirty="0"/>
              <a:t>$ 2.661 millones / 2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Educación: </a:t>
            </a:r>
            <a:r>
              <a:rPr lang="es-CO" sz="1400" dirty="0"/>
              <a:t>$ 59.041 millones / 14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MINTIC: </a:t>
            </a:r>
            <a:r>
              <a:rPr lang="es-CO" sz="1400" dirty="0"/>
              <a:t>$ 17.686 millones / 1 programa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Interior: </a:t>
            </a:r>
            <a:r>
              <a:rPr lang="es-CO" sz="1400" dirty="0">
                <a:cs typeface="Calibri"/>
              </a:rPr>
              <a:t>$ 2.364 / 2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Comercio: </a:t>
            </a:r>
            <a:r>
              <a:rPr lang="es-CO" sz="1400" dirty="0">
                <a:cs typeface="Calibri"/>
              </a:rPr>
              <a:t>$ 5.994 / 3 proyectos</a:t>
            </a:r>
          </a:p>
          <a:p>
            <a:pPr>
              <a:spcBef>
                <a:spcPts val="0"/>
              </a:spcBef>
            </a:pPr>
            <a:r>
              <a:rPr lang="es-CO" sz="1400" dirty="0">
                <a:solidFill>
                  <a:srgbClr val="007BBE"/>
                </a:solidFill>
              </a:rPr>
              <a:t>DPS: </a:t>
            </a:r>
            <a:r>
              <a:rPr lang="es-CO" sz="1400" dirty="0"/>
              <a:t>$7.311 millones / 6 proyectos</a:t>
            </a:r>
            <a:endParaRPr lang="es-CO" sz="1400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s-CO" sz="1400" dirty="0"/>
          </a:p>
          <a:p>
            <a:pPr marL="0" indent="0">
              <a:spcBef>
                <a:spcPts val="0"/>
              </a:spcBef>
              <a:buNone/>
            </a:pPr>
            <a:endParaRPr lang="es-CO" sz="1000" dirty="0">
              <a:solidFill>
                <a:srgbClr val="007BBE"/>
              </a:solidFill>
              <a:cs typeface="Calibri" panose="020F0502020204030204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EC976E-D0DA-42E8-904E-E9452B135F69}"/>
              </a:ext>
            </a:extLst>
          </p:cNvPr>
          <p:cNvSpPr txBox="1"/>
          <p:nvPr/>
        </p:nvSpPr>
        <p:spPr>
          <a:xfrm>
            <a:off x="716089" y="2961991"/>
            <a:ext cx="235455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1400" b="1" dirty="0"/>
              <a:t>3 Proyectos </a:t>
            </a:r>
            <a:r>
              <a:rPr lang="es-CO" sz="1400" b="1" dirty="0">
                <a:solidFill>
                  <a:srgbClr val="007BBE"/>
                </a:solidFill>
              </a:rPr>
              <a:t>- $5.994 millones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383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5493-9956-4708-AD0E-B10DD584857C}"/>
              </a:ext>
            </a:extLst>
          </p:cNvPr>
          <p:cNvGrpSpPr/>
          <p:nvPr/>
        </p:nvGrpSpPr>
        <p:grpSpPr>
          <a:xfrm>
            <a:off x="0" y="-108413"/>
            <a:ext cx="12192000" cy="6966413"/>
            <a:chOff x="0" y="-108413"/>
            <a:chExt cx="12192000" cy="696641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BD74F5B-E9A0-44D0-8C01-71C18F4038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ED3998-2476-4F98-9F14-82C9A55E1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>
              <a:off x="136895" y="102779"/>
              <a:ext cx="1525893" cy="156912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4C0095-CA4F-4793-9FD0-6318C308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 rot="10800000">
              <a:off x="2505444" y="-108413"/>
              <a:ext cx="1525893" cy="156912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370390" y="438699"/>
            <a:ext cx="34717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48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5076983" y="484903"/>
            <a:ext cx="6991553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MX" sz="2400" b="1" dirty="0">
                <a:solidFill>
                  <a:srgbClr val="00B050"/>
                </a:solidFill>
              </a:rPr>
              <a:t>PROSPERIDAD SOCIAL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800" b="1" i="1" dirty="0">
                <a:solidFill>
                  <a:srgbClr val="00B050"/>
                </a:solidFill>
              </a:rPr>
              <a:t>Infraestructura</a:t>
            </a:r>
            <a:endParaRPr lang="es-CO" sz="1800" b="1" i="1" dirty="0">
              <a:solidFill>
                <a:srgbClr val="00B050"/>
              </a:solidFill>
            </a:endParaRPr>
          </a:p>
        </p:txBody>
      </p: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812C6775-9B34-4DA1-ABA8-5FBAF15FC815}"/>
              </a:ext>
            </a:extLst>
          </p:cNvPr>
          <p:cNvGrpSpPr/>
          <p:nvPr/>
        </p:nvGrpSpPr>
        <p:grpSpPr>
          <a:xfrm>
            <a:off x="5193225" y="1223321"/>
            <a:ext cx="6855800" cy="557788"/>
            <a:chOff x="492759" y="2561997"/>
            <a:chExt cx="5835316" cy="557788"/>
          </a:xfrm>
        </p:grpSpPr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5606E06B-F6A3-469B-824D-65950973F421}"/>
                </a:ext>
              </a:extLst>
            </p:cNvPr>
            <p:cNvGrpSpPr/>
            <p:nvPr/>
          </p:nvGrpSpPr>
          <p:grpSpPr>
            <a:xfrm>
              <a:off x="492759" y="2561997"/>
              <a:ext cx="2320633" cy="557788"/>
              <a:chOff x="492758" y="2476869"/>
              <a:chExt cx="3247027" cy="923332"/>
            </a:xfrm>
          </p:grpSpPr>
          <p:pic>
            <p:nvPicPr>
              <p:cNvPr id="131" name="Imagen 130">
                <a:extLst>
                  <a:ext uri="{FF2B5EF4-FFF2-40B4-BE49-F238E27FC236}">
                    <a16:creationId xmlns:a16="http://schemas.microsoft.com/office/drawing/2014/main" id="{CBF32D4F-2F4F-4320-B3D8-7B3770E74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492758" y="2476869"/>
                <a:ext cx="3247027" cy="923332"/>
              </a:xfrm>
              <a:prstGeom prst="rect">
                <a:avLst/>
              </a:prstGeom>
            </p:spPr>
          </p:pic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id="{276A5286-BEA3-4488-8024-136E0E7493A0}"/>
                  </a:ext>
                </a:extLst>
              </p:cNvPr>
              <p:cNvSpPr txBox="1"/>
              <p:nvPr/>
            </p:nvSpPr>
            <p:spPr>
              <a:xfrm>
                <a:off x="596601" y="2640609"/>
                <a:ext cx="2901514" cy="509477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130" name="Marcador de texto 2">
              <a:extLst>
                <a:ext uri="{FF2B5EF4-FFF2-40B4-BE49-F238E27FC236}">
                  <a16:creationId xmlns:a16="http://schemas.microsoft.com/office/drawing/2014/main" id="{F53FA42A-DACD-4062-9DFB-68F8C733FF0E}"/>
                </a:ext>
              </a:extLst>
            </p:cNvPr>
            <p:cNvSpPr txBox="1">
              <a:spLocks/>
            </p:cNvSpPr>
            <p:nvPr/>
          </p:nvSpPr>
          <p:spPr>
            <a:xfrm>
              <a:off x="2873476" y="2561997"/>
              <a:ext cx="3454599" cy="55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s-CO" sz="2000" b="1" dirty="0">
                  <a:solidFill>
                    <a:srgbClr val="007BBE"/>
                  </a:solidFill>
                </a:rPr>
                <a:t>$ 7.311</a:t>
              </a:r>
              <a:r>
                <a:rPr lang="es-CO" sz="1400" dirty="0">
                  <a:solidFill>
                    <a:srgbClr val="007BBE"/>
                  </a:solidFill>
                </a:rPr>
                <a:t> </a:t>
              </a:r>
              <a:r>
                <a:rPr lang="es-CO" sz="1400" dirty="0"/>
                <a:t>millones</a:t>
              </a:r>
              <a:r>
                <a:rPr lang="es-CO" sz="1400" dirty="0">
                  <a:solidFill>
                    <a:srgbClr val="007BBE"/>
                  </a:solidFill>
                </a:rPr>
                <a:t>  </a:t>
              </a:r>
              <a:r>
                <a:rPr lang="es-CO" sz="2400" b="1" dirty="0">
                  <a:solidFill>
                    <a:srgbClr val="007BBE"/>
                  </a:solidFill>
                </a:rPr>
                <a:t>6</a:t>
              </a:r>
              <a:r>
                <a:rPr lang="es-CO" sz="1400" dirty="0">
                  <a:solidFill>
                    <a:srgbClr val="007BBE"/>
                  </a:solidFill>
                </a:rPr>
                <a:t> </a:t>
              </a:r>
              <a:r>
                <a:rPr lang="es-CO" sz="1400" dirty="0"/>
                <a:t>proyectos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s-CO" sz="2000" b="1" dirty="0">
                  <a:solidFill>
                    <a:srgbClr val="007BBE"/>
                  </a:solidFill>
                </a:rPr>
                <a:t>143</a:t>
              </a:r>
              <a:r>
                <a:rPr lang="es-CO" sz="1400" dirty="0"/>
                <a:t> empleos </a:t>
              </a:r>
            </a:p>
            <a:p>
              <a:pPr marL="0" indent="0">
                <a:spcBef>
                  <a:spcPts val="0"/>
                </a:spcBef>
                <a:buNone/>
              </a:pPr>
              <a:endParaRPr lang="es-CO" sz="1400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A4B69CA7-1A9B-4642-8705-F17EFF8C8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762" y="504601"/>
            <a:ext cx="684971" cy="684971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B85AA5-999C-41AE-B8E6-32102C6D6E1A}"/>
              </a:ext>
            </a:extLst>
          </p:cNvPr>
          <p:cNvSpPr txBox="1">
            <a:spLocks/>
          </p:cNvSpPr>
          <p:nvPr/>
        </p:nvSpPr>
        <p:spPr>
          <a:xfrm>
            <a:off x="306266" y="3994545"/>
            <a:ext cx="3600000" cy="7006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00" b="1" dirty="0">
                <a:solidFill>
                  <a:srgbClr val="007BBE"/>
                </a:solidFill>
              </a:rPr>
              <a:t> 2 PROYECTOS </a:t>
            </a:r>
            <a:r>
              <a:rPr lang="es-CO" sz="1400" dirty="0"/>
              <a:t>en ejecución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400" b="1" dirty="0">
                <a:solidFill>
                  <a:srgbClr val="007BBE"/>
                </a:solidFill>
              </a:rPr>
              <a:t>$ 4.339 </a:t>
            </a:r>
            <a:r>
              <a:rPr lang="es-CO" sz="1400" dirty="0"/>
              <a:t>millones </a:t>
            </a:r>
          </a:p>
          <a:p>
            <a:pPr marL="0" indent="0">
              <a:spcBef>
                <a:spcPts val="0"/>
              </a:spcBef>
              <a:buNone/>
            </a:pPr>
            <a:endParaRPr lang="es-CO" sz="1800" dirty="0"/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58CD4DD5-7131-423E-A2B2-5A999ED69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889323"/>
              </p:ext>
            </p:extLst>
          </p:nvPr>
        </p:nvGraphicFramePr>
        <p:xfrm>
          <a:off x="3467100" y="2466975"/>
          <a:ext cx="8286750" cy="34832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21975">
                  <a:extLst>
                    <a:ext uri="{9D8B030D-6E8A-4147-A177-3AD203B41FA5}">
                      <a16:colId xmlns:a16="http://schemas.microsoft.com/office/drawing/2014/main" val="3863241372"/>
                    </a:ext>
                  </a:extLst>
                </a:gridCol>
                <a:gridCol w="5646139">
                  <a:extLst>
                    <a:ext uri="{9D8B030D-6E8A-4147-A177-3AD203B41FA5}">
                      <a16:colId xmlns:a16="http://schemas.microsoft.com/office/drawing/2014/main" val="3660310034"/>
                    </a:ext>
                  </a:extLst>
                </a:gridCol>
                <a:gridCol w="1118636">
                  <a:extLst>
                    <a:ext uri="{9D8B030D-6E8A-4147-A177-3AD203B41FA5}">
                      <a16:colId xmlns:a16="http://schemas.microsoft.com/office/drawing/2014/main" val="4199457333"/>
                    </a:ext>
                  </a:extLst>
                </a:gridCol>
              </a:tblGrid>
              <a:tr h="3865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MUNICIPIO</a:t>
                      </a:r>
                    </a:p>
                  </a:txBody>
                  <a:tcPr marL="0" marR="0" marT="0" marB="0" anchor="ctr">
                    <a:solidFill>
                      <a:srgbClr val="007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PROYECTOS EN EJECUCIÓN Y SUSPENDIDOS 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INVERSIÓN 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06738"/>
                  </a:ext>
                </a:extLst>
              </a:tr>
              <a:tr h="570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**Quimbaya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Mejoramiento De Vías Urbanas En Sectores Vulnerables Del Municipio De Quimbaya Quindío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1597389"/>
                  </a:ext>
                </a:extLst>
              </a:tr>
              <a:tr h="570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**Circasia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Mejoramiento De Vías Urbanas En Sectores Vulnerables Del Municipio De Circasia Quindío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0472032"/>
                  </a:ext>
                </a:extLst>
              </a:tr>
              <a:tr h="570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Quimbaya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Cancha Sintética Y Adecuación De Polideportivo En El Sector El Naranjal, Municipio De Quimbaya Quindío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$ 2.242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900831"/>
                  </a:ext>
                </a:extLst>
              </a:tr>
              <a:tr h="570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Calarcá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Mejoramiento De Red Vial Urbana Del Corregimiento De Barcelona Municipio De Calarcá Quindío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$ 2.097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3482670"/>
                  </a:ext>
                </a:extLst>
              </a:tr>
              <a:tr h="406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**La Tebaida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Mejoramiento De Condiciones De Vivienda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1349073"/>
                  </a:ext>
                </a:extLst>
              </a:tr>
              <a:tr h="406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**Calarcá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Condiciones De Vivienda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$ 1.398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6090860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5498AAEE-40F4-4BFA-8AA4-749017FAD0B7}"/>
              </a:ext>
            </a:extLst>
          </p:cNvPr>
          <p:cNvSpPr txBox="1"/>
          <p:nvPr/>
        </p:nvSpPr>
        <p:spPr>
          <a:xfrm>
            <a:off x="-240627" y="4592876"/>
            <a:ext cx="4397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s-CO" sz="1200" dirty="0">
              <a:solidFill>
                <a:srgbClr val="007BBE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C3CB6BC-4EB6-4E85-9B87-F4CAA5ED3C05}"/>
              </a:ext>
            </a:extLst>
          </p:cNvPr>
          <p:cNvSpPr txBox="1"/>
          <p:nvPr/>
        </p:nvSpPr>
        <p:spPr>
          <a:xfrm>
            <a:off x="-161605" y="5673191"/>
            <a:ext cx="4397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s-CO" sz="1200" dirty="0">
              <a:solidFill>
                <a:srgbClr val="007BBE"/>
              </a:solidFill>
            </a:endParaRP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40619497-14B1-4688-87EF-7EE6667C7B27}"/>
              </a:ext>
            </a:extLst>
          </p:cNvPr>
          <p:cNvSpPr txBox="1">
            <a:spLocks/>
          </p:cNvSpPr>
          <p:nvPr/>
        </p:nvSpPr>
        <p:spPr>
          <a:xfrm>
            <a:off x="370390" y="4623086"/>
            <a:ext cx="3600000" cy="7006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00" b="1" dirty="0">
                <a:solidFill>
                  <a:srgbClr val="007BBE"/>
                </a:solidFill>
              </a:rPr>
              <a:t> 4 PROYECTOS </a:t>
            </a:r>
            <a:r>
              <a:rPr lang="es-CO" sz="1400" dirty="0"/>
              <a:t>**suspendidos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400" b="1" dirty="0">
                <a:solidFill>
                  <a:srgbClr val="007BBE"/>
                </a:solidFill>
              </a:rPr>
              <a:t>$ 2.972 </a:t>
            </a:r>
            <a:r>
              <a:rPr lang="es-CO" sz="1400" dirty="0"/>
              <a:t>millones </a:t>
            </a:r>
          </a:p>
          <a:p>
            <a:pPr marL="0" indent="0">
              <a:spcBef>
                <a:spcPts val="0"/>
              </a:spcBef>
              <a:buNone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2803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5493-9956-4708-AD0E-B10DD58485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BD74F5B-E9A0-44D0-8C01-71C18F4038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ED3998-2476-4F98-9F14-82C9A55E1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>
              <a:off x="136895" y="102779"/>
              <a:ext cx="1525893" cy="156912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4C0095-CA4F-4793-9FD0-6318C308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 rot="10800000">
              <a:off x="3300536" y="199008"/>
              <a:ext cx="1525893" cy="156912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1069517" y="438699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5063553" y="649089"/>
            <a:ext cx="5438730" cy="444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PRESUPUESTO GENERAL NACIÓN 2022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EBCA6F1-BB17-4A1F-9C49-8ACB6E1EEC09}"/>
              </a:ext>
            </a:extLst>
          </p:cNvPr>
          <p:cNvGrpSpPr/>
          <p:nvPr/>
        </p:nvGrpSpPr>
        <p:grpSpPr>
          <a:xfrm>
            <a:off x="5179098" y="1477612"/>
            <a:ext cx="6064175" cy="1221199"/>
            <a:chOff x="492759" y="2450338"/>
            <a:chExt cx="5411771" cy="1221199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24F2BBC5-D80C-4B5A-BF8E-87499DF16C4E}"/>
                </a:ext>
              </a:extLst>
            </p:cNvPr>
            <p:cNvGrpSpPr/>
            <p:nvPr/>
          </p:nvGrpSpPr>
          <p:grpSpPr>
            <a:xfrm>
              <a:off x="492759" y="2719122"/>
              <a:ext cx="2320633" cy="557788"/>
              <a:chOff x="492758" y="2736965"/>
              <a:chExt cx="3247027" cy="923332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9B24F996-DE33-4500-BAC4-99100592C9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492758" y="2736965"/>
                <a:ext cx="3247027" cy="923332"/>
              </a:xfrm>
              <a:prstGeom prst="rect">
                <a:avLst/>
              </a:prstGeom>
            </p:spPr>
          </p:pic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F3A8A659-A0FE-4BA1-94E2-82EB2FA5931C}"/>
                  </a:ext>
                </a:extLst>
              </p:cNvPr>
              <p:cNvSpPr txBox="1"/>
              <p:nvPr/>
            </p:nvSpPr>
            <p:spPr>
              <a:xfrm>
                <a:off x="596601" y="2900707"/>
                <a:ext cx="2901514" cy="509477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23" name="Marcador de texto 2">
              <a:extLst>
                <a:ext uri="{FF2B5EF4-FFF2-40B4-BE49-F238E27FC236}">
                  <a16:creationId xmlns:a16="http://schemas.microsoft.com/office/drawing/2014/main" id="{F177042A-64EE-4C67-B844-7925760917F4}"/>
                </a:ext>
              </a:extLst>
            </p:cNvPr>
            <p:cNvSpPr txBox="1">
              <a:spLocks/>
            </p:cNvSpPr>
            <p:nvPr/>
          </p:nvSpPr>
          <p:spPr>
            <a:xfrm>
              <a:off x="2813392" y="2450338"/>
              <a:ext cx="3091138" cy="122119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s-CO" sz="1800" dirty="0">
                  <a:solidFill>
                    <a:srgbClr val="007BBE"/>
                  </a:solidFill>
                </a:rPr>
                <a:t>2021: </a:t>
              </a:r>
              <a:r>
                <a:rPr lang="es-CO" sz="1800" dirty="0"/>
                <a:t>$ 526.000 Millones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s-CO" sz="1800" dirty="0">
                  <a:solidFill>
                    <a:srgbClr val="007BBE"/>
                  </a:solidFill>
                </a:rPr>
                <a:t>2022: </a:t>
              </a:r>
              <a:r>
                <a:rPr lang="es-CO" sz="1800" dirty="0"/>
                <a:t>$ 720.000 Millones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s-CO" sz="1800" dirty="0">
                  <a:solidFill>
                    <a:srgbClr val="007BBE"/>
                  </a:solidFill>
                </a:rPr>
                <a:t>Variación %: </a:t>
              </a:r>
              <a:r>
                <a:rPr lang="es-CO" sz="1800" dirty="0"/>
                <a:t>+37,1%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s-CO" sz="1800" dirty="0">
                  <a:solidFill>
                    <a:srgbClr val="007BBE"/>
                  </a:solidFill>
                </a:rPr>
                <a:t>Variación Abs.: </a:t>
              </a:r>
              <a:r>
                <a:rPr lang="es-CO" sz="1800" dirty="0"/>
                <a:t>$ 194.000 millones</a:t>
              </a:r>
            </a:p>
            <a:p>
              <a:pPr marL="0" indent="0">
                <a:buNone/>
              </a:pPr>
              <a:endParaRPr lang="es-CO" sz="1400" dirty="0"/>
            </a:p>
          </p:txBody>
        </p:sp>
      </p:grp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A52C38B-EDDA-4E79-972E-2B6A53B0D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27449"/>
              </p:ext>
            </p:extLst>
          </p:nvPr>
        </p:nvGraphicFramePr>
        <p:xfrm>
          <a:off x="3300536" y="2698811"/>
          <a:ext cx="4731184" cy="38824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50180">
                  <a:extLst>
                    <a:ext uri="{9D8B030D-6E8A-4147-A177-3AD203B41FA5}">
                      <a16:colId xmlns:a16="http://schemas.microsoft.com/office/drawing/2014/main" val="1610340711"/>
                    </a:ext>
                  </a:extLst>
                </a:gridCol>
                <a:gridCol w="1981004">
                  <a:extLst>
                    <a:ext uri="{9D8B030D-6E8A-4147-A177-3AD203B41FA5}">
                      <a16:colId xmlns:a16="http://schemas.microsoft.com/office/drawing/2014/main" val="1334053889"/>
                    </a:ext>
                  </a:extLst>
                </a:gridCol>
              </a:tblGrid>
              <a:tr h="5536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  <a:latin typeface="+mn-lt"/>
                        </a:rPr>
                        <a:t>SECTOR</a:t>
                      </a:r>
                      <a:r>
                        <a:rPr lang="es-CO" sz="1800" u="none" strike="noStrike" dirty="0">
                          <a:effectLst/>
                          <a:latin typeface="+mn-lt"/>
                        </a:rPr>
                        <a:t>  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Miles de Millones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26943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Inclusión social</a:t>
                      </a:r>
                    </a:p>
                  </a:txBody>
                  <a:tcPr marL="7620" marR="7620" marT="7620" marB="0" anchor="b"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 $                      235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6692793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  <a:latin typeface="+mn-lt"/>
                        </a:rPr>
                        <a:t>Transporte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 $                       189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1220511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u="none" strike="noStrike" dirty="0">
                          <a:effectLst/>
                          <a:latin typeface="+mn-lt"/>
                        </a:rPr>
                        <a:t>Trabajo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 $                         85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9456309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  <a:latin typeface="+mn-lt"/>
                        </a:rPr>
                        <a:t>Educación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 $                         62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8301268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Deporte</a:t>
                      </a:r>
                    </a:p>
                  </a:txBody>
                  <a:tcPr marL="7620" marR="7620" marT="7620" marB="0" anchor="b"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 $                          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6468870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  <a:latin typeface="+mn-lt"/>
                        </a:rPr>
                        <a:t>Vivienda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 $                          38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8646921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Minas y energía</a:t>
                      </a:r>
                    </a:p>
                  </a:txBody>
                  <a:tcPr marL="7620" marR="7620" marT="7620" marB="0" anchor="b"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 $                          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1901495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  <a:latin typeface="+mn-lt"/>
                        </a:rPr>
                        <a:t>Hacienda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 $                          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6297764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  <a:latin typeface="+mn-lt"/>
                        </a:rPr>
                        <a:t>Agricultura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 $                          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0892006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</a:t>
                      </a:r>
                    </a:p>
                  </a:txBody>
                  <a:tcPr marL="7620" marR="7620" marT="7620" marB="0" anchor="b"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7BBE"/>
                          </a:solidFill>
                          <a:effectLst/>
                          <a:latin typeface="+mn-lt"/>
                        </a:rPr>
                        <a:t> $                          24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2872880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b">
                    <a:solidFill>
                      <a:srgbClr val="FFC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     720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478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195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5493-9956-4708-AD0E-B10DD58485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BD74F5B-E9A0-44D0-8C01-71C18F4038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ED3998-2476-4F98-9F14-82C9A55E1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>
              <a:off x="136895" y="102779"/>
              <a:ext cx="1525893" cy="156912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4C0095-CA4F-4793-9FD0-6318C308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 rot="10800000">
              <a:off x="3174495" y="30311"/>
              <a:ext cx="1525893" cy="156912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1069519" y="438699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5077881" y="694518"/>
            <a:ext cx="2570716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REGALÍAS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5FA260F-19FB-4DD4-B1A4-D5390A0A2BEB}"/>
              </a:ext>
            </a:extLst>
          </p:cNvPr>
          <p:cNvSpPr/>
          <p:nvPr/>
        </p:nvSpPr>
        <p:spPr>
          <a:xfrm>
            <a:off x="1572315" y="3104371"/>
            <a:ext cx="1987487" cy="566863"/>
          </a:xfrm>
          <a:prstGeom prst="rect">
            <a:avLst/>
          </a:prstGeom>
          <a:solidFill>
            <a:srgbClr val="FFCC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Asignaciones Directas 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$12.972  millones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9CEA0AC-7267-490E-BA09-9FCCFA0CC0E0}"/>
              </a:ext>
            </a:extLst>
          </p:cNvPr>
          <p:cNvSpPr/>
          <p:nvPr/>
        </p:nvSpPr>
        <p:spPr>
          <a:xfrm>
            <a:off x="4252517" y="3121897"/>
            <a:ext cx="1987487" cy="566863"/>
          </a:xfrm>
          <a:prstGeom prst="rect">
            <a:avLst/>
          </a:prstGeom>
          <a:solidFill>
            <a:srgbClr val="FFCC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$48.428 millones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45EAFE5-7CE9-488B-9CE5-A404756C0722}"/>
              </a:ext>
            </a:extLst>
          </p:cNvPr>
          <p:cNvSpPr/>
          <p:nvPr/>
        </p:nvSpPr>
        <p:spPr>
          <a:xfrm>
            <a:off x="6725876" y="3105659"/>
            <a:ext cx="1987487" cy="566863"/>
          </a:xfrm>
          <a:prstGeom prst="rect">
            <a:avLst/>
          </a:prstGeom>
          <a:solidFill>
            <a:srgbClr val="FFCC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err="1">
                <a:solidFill>
                  <a:schemeClr val="tx1"/>
                </a:solidFill>
              </a:rPr>
              <a:t>CTeI</a:t>
            </a:r>
            <a:r>
              <a:rPr lang="es-CO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$10.885 millones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0583C82-AE2D-42F4-B66A-8CCB183386E2}"/>
              </a:ext>
            </a:extLst>
          </p:cNvPr>
          <p:cNvSpPr/>
          <p:nvPr/>
        </p:nvSpPr>
        <p:spPr>
          <a:xfrm>
            <a:off x="9406386" y="3105659"/>
            <a:ext cx="1987487" cy="566863"/>
          </a:xfrm>
          <a:prstGeom prst="rect">
            <a:avLst/>
          </a:prstGeom>
          <a:solidFill>
            <a:srgbClr val="FFCC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Total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$72.285 millones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0753EF55-AFD4-40C7-9135-93698CA6C2DE}"/>
              </a:ext>
            </a:extLst>
          </p:cNvPr>
          <p:cNvSpPr txBox="1"/>
          <p:nvPr/>
        </p:nvSpPr>
        <p:spPr>
          <a:xfrm>
            <a:off x="441434" y="3251440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2021-2022</a:t>
            </a:r>
          </a:p>
        </p:txBody>
      </p:sp>
      <p:sp>
        <p:nvSpPr>
          <p:cNvPr id="53" name="Cruz 52">
            <a:extLst>
              <a:ext uri="{FF2B5EF4-FFF2-40B4-BE49-F238E27FC236}">
                <a16:creationId xmlns:a16="http://schemas.microsoft.com/office/drawing/2014/main" id="{060992F1-0F4E-4E78-9F03-1D858A649EBB}"/>
              </a:ext>
            </a:extLst>
          </p:cNvPr>
          <p:cNvSpPr/>
          <p:nvPr/>
        </p:nvSpPr>
        <p:spPr>
          <a:xfrm>
            <a:off x="3716714" y="3267977"/>
            <a:ext cx="327615" cy="300322"/>
          </a:xfrm>
          <a:prstGeom prst="plus">
            <a:avLst>
              <a:gd name="adj" fmla="val 38702"/>
            </a:avLst>
          </a:prstGeom>
          <a:solidFill>
            <a:srgbClr val="007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41E7C8FE-A823-493C-9259-106220B3BBD3}"/>
              </a:ext>
            </a:extLst>
          </p:cNvPr>
          <p:cNvSpPr/>
          <p:nvPr/>
        </p:nvSpPr>
        <p:spPr>
          <a:xfrm>
            <a:off x="8840793" y="3247807"/>
            <a:ext cx="408373" cy="45719"/>
          </a:xfrm>
          <a:prstGeom prst="rect">
            <a:avLst/>
          </a:prstGeom>
          <a:solidFill>
            <a:srgbClr val="007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4EDAAD7A-10D6-45B3-AD7A-939BFAA19B5A}"/>
              </a:ext>
            </a:extLst>
          </p:cNvPr>
          <p:cNvSpPr/>
          <p:nvPr/>
        </p:nvSpPr>
        <p:spPr>
          <a:xfrm>
            <a:off x="8842081" y="3432926"/>
            <a:ext cx="408373" cy="45719"/>
          </a:xfrm>
          <a:prstGeom prst="rect">
            <a:avLst/>
          </a:prstGeom>
          <a:solidFill>
            <a:srgbClr val="007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8AFF75B7-3407-48C1-A02A-6D8650FD5452}"/>
              </a:ext>
            </a:extLst>
          </p:cNvPr>
          <p:cNvSpPr/>
          <p:nvPr/>
        </p:nvSpPr>
        <p:spPr>
          <a:xfrm>
            <a:off x="1572315" y="1657025"/>
            <a:ext cx="1987487" cy="566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rgbClr val="000000"/>
                </a:solidFill>
              </a:rPr>
              <a:t>Asignaciones Directas</a:t>
            </a:r>
            <a:r>
              <a:rPr lang="es-CO" sz="14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s-CO" sz="1400" b="1" dirty="0">
                <a:solidFill>
                  <a:srgbClr val="000000"/>
                </a:solidFill>
              </a:rPr>
              <a:t>$ 16.575  millones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9D207CBB-6BD0-4834-A3B1-11B190CDC0DC}"/>
              </a:ext>
            </a:extLst>
          </p:cNvPr>
          <p:cNvSpPr txBox="1"/>
          <p:nvPr/>
        </p:nvSpPr>
        <p:spPr>
          <a:xfrm>
            <a:off x="441434" y="1763905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2019-2020</a:t>
            </a:r>
          </a:p>
        </p:txBody>
      </p:sp>
      <p:sp>
        <p:nvSpPr>
          <p:cNvPr id="75" name="Cruz 74">
            <a:extLst>
              <a:ext uri="{FF2B5EF4-FFF2-40B4-BE49-F238E27FC236}">
                <a16:creationId xmlns:a16="http://schemas.microsoft.com/office/drawing/2014/main" id="{3F7EC338-3E01-4759-BA9F-F890AC612F05}"/>
              </a:ext>
            </a:extLst>
          </p:cNvPr>
          <p:cNvSpPr/>
          <p:nvPr/>
        </p:nvSpPr>
        <p:spPr>
          <a:xfrm>
            <a:off x="6316330" y="3238929"/>
            <a:ext cx="327615" cy="300322"/>
          </a:xfrm>
          <a:prstGeom prst="plus">
            <a:avLst>
              <a:gd name="adj" fmla="val 38702"/>
            </a:avLst>
          </a:prstGeom>
          <a:solidFill>
            <a:srgbClr val="007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BFC799E3-E61E-44E2-9206-00E0B4855FB8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2562957" y="2223888"/>
            <a:ext cx="3102" cy="881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Marcador de texto 2">
            <a:extLst>
              <a:ext uri="{FF2B5EF4-FFF2-40B4-BE49-F238E27FC236}">
                <a16:creationId xmlns:a16="http://schemas.microsoft.com/office/drawing/2014/main" id="{DAABBA10-EBC4-4A17-AB54-5ECB3FD471D1}"/>
              </a:ext>
            </a:extLst>
          </p:cNvPr>
          <p:cNvSpPr txBox="1">
            <a:spLocks/>
          </p:cNvSpPr>
          <p:nvPr/>
        </p:nvSpPr>
        <p:spPr>
          <a:xfrm>
            <a:off x="2581778" y="2429634"/>
            <a:ext cx="2096896" cy="528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1400" b="1" dirty="0">
                <a:solidFill>
                  <a:srgbClr val="007BBE"/>
                </a:solidFill>
                <a:cs typeface="Times New Roman" panose="02020603050405020304" pitchFamily="18" charset="0"/>
              </a:rPr>
              <a:t>Disminución del 21.74%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1400" b="1" dirty="0">
                <a:solidFill>
                  <a:srgbClr val="007BB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$3.603 millones menos</a:t>
            </a:r>
            <a:endParaRPr lang="es-CO" sz="1400" dirty="0">
              <a:solidFill>
                <a:srgbClr val="007BBE"/>
              </a:solidFill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276A1E3C-9A48-4FAA-BC04-C89FC7EC3FD7}"/>
              </a:ext>
            </a:extLst>
          </p:cNvPr>
          <p:cNvSpPr txBox="1"/>
          <p:nvPr/>
        </p:nvSpPr>
        <p:spPr>
          <a:xfrm>
            <a:off x="441434" y="4573049"/>
            <a:ext cx="1120609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b="1" dirty="0"/>
              <a:t>Ejecución bienio actual </a:t>
            </a:r>
            <a:r>
              <a:rPr lang="es-MX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(corte 15 de octubre de 2020) </a:t>
            </a:r>
            <a:endParaRPr lang="es-CO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dirty="0">
                <a:ea typeface="Calibri" panose="020F0502020204030204" pitchFamily="34" charset="0"/>
              </a:rPr>
              <a:t>Aprobados </a:t>
            </a:r>
            <a:r>
              <a:rPr lang="es-CO" b="1" dirty="0">
                <a:solidFill>
                  <a:srgbClr val="007BBE"/>
                </a:solidFill>
                <a:ea typeface="Calibri" panose="020F0502020204030204" pitchFamily="34" charset="0"/>
              </a:rPr>
              <a:t>43 proyectos</a:t>
            </a:r>
            <a:r>
              <a:rPr lang="es-MX" dirty="0">
                <a:solidFill>
                  <a:srgbClr val="007BBE"/>
                </a:solidFill>
                <a:ea typeface="Calibri" panose="020F0502020204030204" pitchFamily="34" charset="0"/>
              </a:rPr>
              <a:t> </a:t>
            </a:r>
            <a:r>
              <a:rPr lang="es-MX" dirty="0">
                <a:ea typeface="Calibri" panose="020F0502020204030204" pitchFamily="34" charset="0"/>
              </a:rPr>
              <a:t>en el departamento, con una inversión de </a:t>
            </a:r>
            <a:r>
              <a:rPr lang="es-CO" b="1" dirty="0">
                <a:solidFill>
                  <a:srgbClr val="007BBE"/>
                </a:solidFill>
                <a:ea typeface="Calibri" panose="020F0502020204030204" pitchFamily="34" charset="0"/>
              </a:rPr>
              <a:t>$177.709 Millones</a:t>
            </a:r>
            <a:r>
              <a:rPr lang="es-CO" b="1" dirty="0">
                <a:ea typeface="Calibri" panose="020F0502020204030204" pitchFamily="34" charset="0"/>
              </a:rPr>
              <a:t>.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7BBE"/>
                </a:solidFill>
              </a:rPr>
              <a:t>16 proyectos </a:t>
            </a:r>
            <a:r>
              <a:rPr lang="es-CO" dirty="0">
                <a:ea typeface="Calibri" panose="020F0502020204030204" pitchFamily="34" charset="0"/>
              </a:rPr>
              <a:t>por valor de </a:t>
            </a:r>
            <a:r>
              <a:rPr lang="es-CO" b="1" dirty="0">
                <a:solidFill>
                  <a:srgbClr val="007BBE"/>
                </a:solidFill>
              </a:rPr>
              <a:t>$18.516 millones </a:t>
            </a:r>
            <a:r>
              <a:rPr lang="es-CO" dirty="0">
                <a:ea typeface="Calibri" panose="020F0502020204030204" pitchFamily="34" charset="0"/>
              </a:rPr>
              <a:t>aprobados en OCAD municipales.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7BBE"/>
                </a:solidFill>
              </a:rPr>
              <a:t>15 proyectos </a:t>
            </a:r>
            <a:r>
              <a:rPr lang="es-CO" dirty="0">
                <a:ea typeface="Calibri" panose="020F0502020204030204" pitchFamily="34" charset="0"/>
              </a:rPr>
              <a:t>por valor de </a:t>
            </a:r>
            <a:r>
              <a:rPr lang="es-CO" b="1" dirty="0">
                <a:solidFill>
                  <a:srgbClr val="007BBE"/>
                </a:solidFill>
              </a:rPr>
              <a:t>$135.286 millones </a:t>
            </a:r>
            <a:r>
              <a:rPr lang="es-CO" dirty="0">
                <a:ea typeface="Calibri" panose="020F0502020204030204" pitchFamily="34" charset="0"/>
              </a:rPr>
              <a:t>aprobados en el OCAD Regional.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7BB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proyectos</a:t>
            </a:r>
            <a:r>
              <a:rPr lang="es-CO" dirty="0">
                <a:solidFill>
                  <a:srgbClr val="007BB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aprobados </a:t>
            </a:r>
            <a:r>
              <a:rPr lang="es-CO" b="1" dirty="0">
                <a:solidFill>
                  <a:srgbClr val="007BB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SIN CONTRATAR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en 2020</a:t>
            </a:r>
            <a:r>
              <a:rPr lang="es-CO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Inversión proyectada </a:t>
            </a:r>
            <a:r>
              <a:rPr lang="es-CO" b="1" dirty="0">
                <a:solidFill>
                  <a:srgbClr val="007BB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$12.377 millones</a:t>
            </a:r>
            <a:r>
              <a:rPr lang="es-CO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Marcador de texto 2">
            <a:extLst>
              <a:ext uri="{FF2B5EF4-FFF2-40B4-BE49-F238E27FC236}">
                <a16:creationId xmlns:a16="http://schemas.microsoft.com/office/drawing/2014/main" id="{6BF7F939-3EAE-48CA-BD5B-7416E7CA00D1}"/>
              </a:ext>
            </a:extLst>
          </p:cNvPr>
          <p:cNvSpPr txBox="1">
            <a:spLocks/>
          </p:cNvSpPr>
          <p:nvPr/>
        </p:nvSpPr>
        <p:spPr>
          <a:xfrm>
            <a:off x="9373258" y="4547799"/>
            <a:ext cx="2442596" cy="18103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1400" b="1" dirty="0">
                <a:solidFill>
                  <a:srgbClr val="007BBE"/>
                </a:solidFill>
                <a:cs typeface="Times New Roman" panose="02020603050405020304" pitchFamily="18" charset="0"/>
              </a:rPr>
              <a:t>SECTORES DESTACADOS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1400" b="1" dirty="0">
                <a:cs typeface="Times New Roman" panose="02020603050405020304" pitchFamily="18" charset="0"/>
              </a:rPr>
              <a:t>Transporte: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1400" dirty="0">
                <a:cs typeface="Times New Roman" panose="02020603050405020304" pitchFamily="18" charset="0"/>
              </a:rPr>
              <a:t>19 proyectos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1400" dirty="0">
                <a:ea typeface="Calibri" panose="020F0502020204030204" pitchFamily="34" charset="0"/>
              </a:rPr>
              <a:t>$86.693 millones</a:t>
            </a:r>
            <a:endParaRPr lang="es-CO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CO" sz="1400" b="1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O" sz="1400" b="1" dirty="0">
                <a:cs typeface="Times New Roman" panose="02020603050405020304" pitchFamily="18" charset="0"/>
              </a:rPr>
              <a:t>Vivienda Ciudad y Territorio: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1400" dirty="0">
                <a:cs typeface="Times New Roman" panose="02020603050405020304" pitchFamily="18" charset="0"/>
              </a:rPr>
              <a:t>4 proyectos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1400" dirty="0">
                <a:cs typeface="Times New Roman" panose="02020603050405020304" pitchFamily="18" charset="0"/>
              </a:rPr>
              <a:t>$26.521</a:t>
            </a:r>
            <a:r>
              <a:rPr lang="es-CO" sz="1400" dirty="0">
                <a:ea typeface="Calibri" panose="020F0502020204030204" pitchFamily="34" charset="0"/>
              </a:rPr>
              <a:t> millones </a:t>
            </a:r>
            <a:endParaRPr lang="es-CO" sz="1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CO" sz="1400" b="1" dirty="0">
              <a:solidFill>
                <a:srgbClr val="007BBE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CO" sz="1400" b="1" dirty="0">
              <a:solidFill>
                <a:srgbClr val="007BBE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CO" sz="1400" dirty="0">
              <a:solidFill>
                <a:srgbClr val="007BBE"/>
              </a:solidFill>
            </a:endParaRP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E93B9006-A7B3-46A2-9B3C-B74D3F66D31C}"/>
              </a:ext>
            </a:extLst>
          </p:cNvPr>
          <p:cNvSpPr txBox="1"/>
          <p:nvPr/>
        </p:nvSpPr>
        <p:spPr>
          <a:xfrm>
            <a:off x="466502" y="2069903"/>
            <a:ext cx="108074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Ley 1942 2018</a:t>
            </a:r>
            <a:endParaRPr lang="es-CO" sz="105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10CBA7D-D7E7-40A9-A63C-0BB5BAB4B4B8}"/>
              </a:ext>
            </a:extLst>
          </p:cNvPr>
          <p:cNvSpPr/>
          <p:nvPr/>
        </p:nvSpPr>
        <p:spPr>
          <a:xfrm>
            <a:off x="4219389" y="1697287"/>
            <a:ext cx="1987487" cy="566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$84.532 millones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C17B63E-A44D-4089-BCEF-16419DDCC294}"/>
              </a:ext>
            </a:extLst>
          </p:cNvPr>
          <p:cNvSpPr/>
          <p:nvPr/>
        </p:nvSpPr>
        <p:spPr>
          <a:xfrm>
            <a:off x="6692748" y="1681049"/>
            <a:ext cx="1987487" cy="566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err="1">
                <a:solidFill>
                  <a:schemeClr val="tx1"/>
                </a:solidFill>
              </a:rPr>
              <a:t>CTeI</a:t>
            </a:r>
            <a:r>
              <a:rPr lang="es-CO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$14.298 millones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CA62BE3-7DDB-4C84-B0AB-584A26392616}"/>
              </a:ext>
            </a:extLst>
          </p:cNvPr>
          <p:cNvSpPr/>
          <p:nvPr/>
        </p:nvSpPr>
        <p:spPr>
          <a:xfrm>
            <a:off x="9373258" y="1681049"/>
            <a:ext cx="1987487" cy="566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Total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$115.405 millones</a:t>
            </a:r>
          </a:p>
        </p:txBody>
      </p:sp>
      <p:sp>
        <p:nvSpPr>
          <p:cNvPr id="29" name="Cruz 28">
            <a:extLst>
              <a:ext uri="{FF2B5EF4-FFF2-40B4-BE49-F238E27FC236}">
                <a16:creationId xmlns:a16="http://schemas.microsoft.com/office/drawing/2014/main" id="{8E13A4B8-F71D-4570-8A76-93640703E347}"/>
              </a:ext>
            </a:extLst>
          </p:cNvPr>
          <p:cNvSpPr/>
          <p:nvPr/>
        </p:nvSpPr>
        <p:spPr>
          <a:xfrm>
            <a:off x="3718059" y="1857666"/>
            <a:ext cx="327615" cy="300322"/>
          </a:xfrm>
          <a:prstGeom prst="plus">
            <a:avLst>
              <a:gd name="adj" fmla="val 38702"/>
            </a:avLst>
          </a:prstGeom>
          <a:solidFill>
            <a:srgbClr val="007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2FA094B-C034-44B9-8BC9-293910C2CD54}"/>
              </a:ext>
            </a:extLst>
          </p:cNvPr>
          <p:cNvSpPr/>
          <p:nvPr/>
        </p:nvSpPr>
        <p:spPr>
          <a:xfrm>
            <a:off x="8793849" y="1871994"/>
            <a:ext cx="408373" cy="45719"/>
          </a:xfrm>
          <a:prstGeom prst="rect">
            <a:avLst/>
          </a:prstGeom>
          <a:solidFill>
            <a:srgbClr val="007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E6B0DFD-5455-4EC0-B896-94FBEE52F6B4}"/>
              </a:ext>
            </a:extLst>
          </p:cNvPr>
          <p:cNvSpPr/>
          <p:nvPr/>
        </p:nvSpPr>
        <p:spPr>
          <a:xfrm>
            <a:off x="8793849" y="2008317"/>
            <a:ext cx="408373" cy="45719"/>
          </a:xfrm>
          <a:prstGeom prst="rect">
            <a:avLst/>
          </a:prstGeom>
          <a:solidFill>
            <a:srgbClr val="007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ruz 31">
            <a:extLst>
              <a:ext uri="{FF2B5EF4-FFF2-40B4-BE49-F238E27FC236}">
                <a16:creationId xmlns:a16="http://schemas.microsoft.com/office/drawing/2014/main" id="{4EABDADA-FCEF-4EFD-8761-81C8D44CCCCB}"/>
              </a:ext>
            </a:extLst>
          </p:cNvPr>
          <p:cNvSpPr/>
          <p:nvPr/>
        </p:nvSpPr>
        <p:spPr>
          <a:xfrm>
            <a:off x="6283202" y="1814319"/>
            <a:ext cx="327615" cy="300322"/>
          </a:xfrm>
          <a:prstGeom prst="plus">
            <a:avLst>
              <a:gd name="adj" fmla="val 38702"/>
            </a:avLst>
          </a:prstGeom>
          <a:solidFill>
            <a:srgbClr val="007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2ED33F3-2FFD-4D85-A85F-87F094D2A988}"/>
              </a:ext>
            </a:extLst>
          </p:cNvPr>
          <p:cNvSpPr/>
          <p:nvPr/>
        </p:nvSpPr>
        <p:spPr>
          <a:xfrm>
            <a:off x="441434" y="3875095"/>
            <a:ext cx="1987487" cy="566863"/>
          </a:xfrm>
          <a:prstGeom prst="rect">
            <a:avLst/>
          </a:prstGeom>
          <a:solidFill>
            <a:srgbClr val="FFCC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Departamento 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$0 millones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102E2EC9-05CB-459C-AEE6-20C4F3DD70DA}"/>
              </a:ext>
            </a:extLst>
          </p:cNvPr>
          <p:cNvSpPr/>
          <p:nvPr/>
        </p:nvSpPr>
        <p:spPr>
          <a:xfrm>
            <a:off x="2562957" y="3860282"/>
            <a:ext cx="1987487" cy="566863"/>
          </a:xfrm>
          <a:prstGeom prst="rect">
            <a:avLst/>
          </a:prstGeom>
          <a:solidFill>
            <a:srgbClr val="FFCC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Municipios 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$12.972  millones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2E40BDB0-4F30-4FDB-A799-4A5DA394CC3B}"/>
              </a:ext>
            </a:extLst>
          </p:cNvPr>
          <p:cNvCxnSpPr/>
          <p:nvPr/>
        </p:nvCxnSpPr>
        <p:spPr>
          <a:xfrm>
            <a:off x="2845579" y="3696541"/>
            <a:ext cx="185530" cy="14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2B5838C2-ABD6-47F6-AD41-F9931E0D13DD}"/>
              </a:ext>
            </a:extLst>
          </p:cNvPr>
          <p:cNvCxnSpPr/>
          <p:nvPr/>
        </p:nvCxnSpPr>
        <p:spPr>
          <a:xfrm flipH="1">
            <a:off x="1962246" y="3703245"/>
            <a:ext cx="230729" cy="15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83251E8-C190-B24D-AEFE-4FD935A015D1}"/>
              </a:ext>
            </a:extLst>
          </p:cNvPr>
          <p:cNvSpPr/>
          <p:nvPr/>
        </p:nvSpPr>
        <p:spPr>
          <a:xfrm>
            <a:off x="7429027" y="3799429"/>
            <a:ext cx="3160149" cy="566863"/>
          </a:xfrm>
          <a:prstGeom prst="rect">
            <a:avLst/>
          </a:prstGeom>
          <a:solidFill>
            <a:srgbClr val="FFCC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Asignación Regional Centro Oriente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$226.085 millones</a:t>
            </a:r>
          </a:p>
        </p:txBody>
      </p:sp>
    </p:spTree>
    <p:extLst>
      <p:ext uri="{BB962C8B-B14F-4D97-AF65-F5344CB8AC3E}">
        <p14:creationId xmlns:p14="http://schemas.microsoft.com/office/powerpoint/2010/main" val="144425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BD74F5B-E9A0-44D0-8C01-71C18F4038FC}"/>
              </a:ext>
            </a:extLst>
          </p:cNvPr>
          <p:cNvSpPr/>
          <p:nvPr/>
        </p:nvSpPr>
        <p:spPr>
          <a:xfrm>
            <a:off x="0" y="-2289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F22764A6-D771-4338-A7D9-F6A2F3F8E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30" y="2880862"/>
            <a:ext cx="2324284" cy="250778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2268169" y="-22626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2265101" y="731673"/>
            <a:ext cx="3086376" cy="444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Inversión Gobierno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4F2BBC5-D80C-4B5A-BF8E-87499DF16C4E}"/>
              </a:ext>
            </a:extLst>
          </p:cNvPr>
          <p:cNvGrpSpPr/>
          <p:nvPr/>
        </p:nvGrpSpPr>
        <p:grpSpPr>
          <a:xfrm>
            <a:off x="5368041" y="193444"/>
            <a:ext cx="2320633" cy="784183"/>
            <a:chOff x="1274959" y="2139850"/>
            <a:chExt cx="3247027" cy="923332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B24F996-DE33-4500-BAC4-99100592C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1274959" y="2139850"/>
              <a:ext cx="3247027" cy="923332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F3A8A659-A0FE-4BA1-94E2-82EB2FA5931C}"/>
                </a:ext>
              </a:extLst>
            </p:cNvPr>
            <p:cNvSpPr txBox="1"/>
            <p:nvPr/>
          </p:nvSpPr>
          <p:spPr>
            <a:xfrm>
              <a:off x="1378802" y="2339482"/>
              <a:ext cx="2901514" cy="362390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DEPARTAMENTAL</a:t>
              </a:r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37E740F-653B-4A62-9098-E1BBEA9E6252}"/>
              </a:ext>
            </a:extLst>
          </p:cNvPr>
          <p:cNvGrpSpPr/>
          <p:nvPr/>
        </p:nvGrpSpPr>
        <p:grpSpPr>
          <a:xfrm>
            <a:off x="68097" y="1094749"/>
            <a:ext cx="5207511" cy="1820639"/>
            <a:chOff x="258145" y="-123497"/>
            <a:chExt cx="4470504" cy="2296921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2DCE521A-2991-40CE-A33B-8F3FE39B09D6}"/>
                </a:ext>
              </a:extLst>
            </p:cNvPr>
            <p:cNvGrpSpPr/>
            <p:nvPr/>
          </p:nvGrpSpPr>
          <p:grpSpPr>
            <a:xfrm>
              <a:off x="258145" y="-123497"/>
              <a:ext cx="4470504" cy="2296921"/>
              <a:chOff x="372058" y="555185"/>
              <a:chExt cx="4470504" cy="2296921"/>
            </a:xfrm>
          </p:grpSpPr>
          <p:grpSp>
            <p:nvGrpSpPr>
              <p:cNvPr id="27" name="Grupo 26">
                <a:extLst>
                  <a:ext uri="{FF2B5EF4-FFF2-40B4-BE49-F238E27FC236}">
                    <a16:creationId xmlns:a16="http://schemas.microsoft.com/office/drawing/2014/main" id="{C2A9891F-E313-401D-B43F-5B5E5057B081}"/>
                  </a:ext>
                </a:extLst>
              </p:cNvPr>
              <p:cNvGrpSpPr/>
              <p:nvPr/>
            </p:nvGrpSpPr>
            <p:grpSpPr>
              <a:xfrm>
                <a:off x="378283" y="555185"/>
                <a:ext cx="1525894" cy="557784"/>
                <a:chOff x="332585" y="-845094"/>
                <a:chExt cx="2135029" cy="923330"/>
              </a:xfrm>
            </p:grpSpPr>
            <p:pic>
              <p:nvPicPr>
                <p:cNvPr id="29" name="Imagen 28">
                  <a:extLst>
                    <a:ext uri="{FF2B5EF4-FFF2-40B4-BE49-F238E27FC236}">
                      <a16:creationId xmlns:a16="http://schemas.microsoft.com/office/drawing/2014/main" id="{FECAACA8-4FFE-4BB8-9F61-DA95E9C95F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792" t="33894" r="79697" b="52643"/>
                <a:stretch/>
              </p:blipFill>
              <p:spPr>
                <a:xfrm>
                  <a:off x="332585" y="-845094"/>
                  <a:ext cx="2135029" cy="923330"/>
                </a:xfrm>
                <a:prstGeom prst="rect">
                  <a:avLst/>
                </a:prstGeom>
              </p:spPr>
            </p:pic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7F4124A8-F864-4E30-BEE9-9A206A109BDA}"/>
                    </a:ext>
                  </a:extLst>
                </p:cNvPr>
                <p:cNvSpPr txBox="1"/>
                <p:nvPr/>
              </p:nvSpPr>
              <p:spPr>
                <a:xfrm>
                  <a:off x="407993" y="-684795"/>
                  <a:ext cx="1944209" cy="610617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3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TRANSPORTE</a:t>
                  </a:r>
                </a:p>
              </p:txBody>
            </p:sp>
          </p:grpSp>
          <p:sp>
            <p:nvSpPr>
              <p:cNvPr id="28" name="Marcador de texto 2">
                <a:extLst>
                  <a:ext uri="{FF2B5EF4-FFF2-40B4-BE49-F238E27FC236}">
                    <a16:creationId xmlns:a16="http://schemas.microsoft.com/office/drawing/2014/main" id="{99AEF8D5-FC58-43E7-B05B-2D32A3E5C5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058" y="975698"/>
                <a:ext cx="4470504" cy="1876408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CO" sz="1100" b="1" dirty="0">
                    <a:solidFill>
                      <a:srgbClr val="007BBE"/>
                    </a:solidFill>
                  </a:rPr>
                  <a:t>Total inversión: </a:t>
                </a:r>
                <a:r>
                  <a:rPr lang="es-CO" sz="1100" b="1" dirty="0"/>
                  <a:t>$1,22 Billones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Compromiso por Colombia:</a:t>
                </a:r>
                <a:r>
                  <a:rPr lang="es-CO" sz="1100" dirty="0"/>
                  <a:t> $ 100.000 Millones / 1 proyecto / 117.354 Beneficiarios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Inversión Ejecutada: </a:t>
                </a:r>
                <a:r>
                  <a:rPr lang="es-CO" sz="1100" dirty="0"/>
                  <a:t>$ 995.239 Millones / 14 Proyectos</a:t>
                </a:r>
                <a:endParaRPr lang="es-CO" sz="1100" dirty="0">
                  <a:cs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Inversión En Ejecución: </a:t>
                </a:r>
                <a:r>
                  <a:rPr lang="es-CO" sz="1100" dirty="0"/>
                  <a:t>$ 129.216 Millones / 16 Proyectos </a:t>
                </a:r>
                <a:endParaRPr lang="es-CO" sz="1100" dirty="0">
                  <a:solidFill>
                    <a:srgbClr val="007BBE"/>
                  </a:solidFill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Invias:</a:t>
                </a:r>
                <a:r>
                  <a:rPr lang="es-CO" sz="1100" dirty="0"/>
                  <a:t> $ 129.216 Millones / 16 Proyectos 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CO" sz="1100" dirty="0"/>
                  <a:t>	</a:t>
                </a:r>
                <a:r>
                  <a:rPr lang="es-ES" sz="1100" dirty="0">
                    <a:solidFill>
                      <a:srgbClr val="007BBE"/>
                    </a:solidFill>
                  </a:rPr>
                  <a:t>Red Nacional</a:t>
                </a:r>
                <a:r>
                  <a:rPr lang="es-ES" sz="1100" dirty="0"/>
                  <a:t> - $ 119.090 Billones / 6 Proyectos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ES" sz="1100" dirty="0">
                    <a:solidFill>
                      <a:srgbClr val="007BBE"/>
                    </a:solidFill>
                  </a:rPr>
                  <a:t>             Vías Terciarias</a:t>
                </a:r>
                <a:r>
                  <a:rPr lang="es-ES" sz="1100" dirty="0"/>
                  <a:t>-  $ 10.126 Millones / 10 Proyectos 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CO" sz="1100" dirty="0">
                    <a:solidFill>
                      <a:srgbClr val="007BBE"/>
                    </a:solidFill>
                  </a:rPr>
                  <a:t>Inversión en estructuración: </a:t>
                </a:r>
                <a:r>
                  <a:rPr lang="es-CO" sz="1100" dirty="0"/>
                  <a:t>$ 1,039 Billones</a:t>
                </a:r>
                <a:endParaRPr lang="es-CO" sz="1100" dirty="0">
                  <a:solidFill>
                    <a:prstClr val="black"/>
                  </a:solidFill>
                  <a:cs typeface="Calibri" panose="020F0502020204030204"/>
                </a:endParaRPr>
              </a:p>
            </p:txBody>
          </p:sp>
        </p:grpSp>
        <p:pic>
          <p:nvPicPr>
            <p:cNvPr id="86" name="Gráfico 85" descr="Tranvía">
              <a:extLst>
                <a:ext uri="{FF2B5EF4-FFF2-40B4-BE49-F238E27FC236}">
                  <a16:creationId xmlns:a16="http://schemas.microsoft.com/office/drawing/2014/main" id="{7DEE52B7-0519-41D2-ADF1-3854B8EB8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30293" y="-43690"/>
              <a:ext cx="365264" cy="365264"/>
            </a:xfrm>
            <a:prstGeom prst="rect">
              <a:avLst/>
            </a:prstGeom>
          </p:spPr>
        </p:pic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2D09BBE0-2D29-4431-BD89-D4231016FCA1}"/>
              </a:ext>
            </a:extLst>
          </p:cNvPr>
          <p:cNvGrpSpPr/>
          <p:nvPr/>
        </p:nvGrpSpPr>
        <p:grpSpPr>
          <a:xfrm>
            <a:off x="6644432" y="2253284"/>
            <a:ext cx="5261666" cy="1268276"/>
            <a:chOff x="391015" y="4289157"/>
            <a:chExt cx="4786006" cy="1054332"/>
          </a:xfrm>
        </p:grpSpPr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B8FA8A09-38D7-418C-8714-BD015DE0E29A}"/>
                </a:ext>
              </a:extLst>
            </p:cNvPr>
            <p:cNvGrpSpPr/>
            <p:nvPr/>
          </p:nvGrpSpPr>
          <p:grpSpPr>
            <a:xfrm>
              <a:off x="391015" y="4289157"/>
              <a:ext cx="4786006" cy="1054332"/>
              <a:chOff x="486072" y="2561122"/>
              <a:chExt cx="4786006" cy="1054332"/>
            </a:xfrm>
          </p:grpSpPr>
          <p:grpSp>
            <p:nvGrpSpPr>
              <p:cNvPr id="109" name="Grupo 108">
                <a:extLst>
                  <a:ext uri="{FF2B5EF4-FFF2-40B4-BE49-F238E27FC236}">
                    <a16:creationId xmlns:a16="http://schemas.microsoft.com/office/drawing/2014/main" id="{D0B88EE0-94F8-44F1-B4CC-3102236904BC}"/>
                  </a:ext>
                </a:extLst>
              </p:cNvPr>
              <p:cNvGrpSpPr/>
              <p:nvPr/>
            </p:nvGrpSpPr>
            <p:grpSpPr>
              <a:xfrm>
                <a:off x="486072" y="2561122"/>
                <a:ext cx="3223937" cy="557787"/>
                <a:chOff x="483401" y="2475420"/>
                <a:chExt cx="4510929" cy="923330"/>
              </a:xfrm>
            </p:grpSpPr>
            <p:pic>
              <p:nvPicPr>
                <p:cNvPr id="111" name="Imagen 110">
                  <a:extLst>
                    <a:ext uri="{FF2B5EF4-FFF2-40B4-BE49-F238E27FC236}">
                      <a16:creationId xmlns:a16="http://schemas.microsoft.com/office/drawing/2014/main" id="{6A4C98D2-49EA-4127-824F-C80F59D53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792" t="33894" r="79697" b="52643"/>
                <a:stretch/>
              </p:blipFill>
              <p:spPr>
                <a:xfrm>
                  <a:off x="483401" y="2475420"/>
                  <a:ext cx="4510929" cy="923330"/>
                </a:xfrm>
                <a:prstGeom prst="rect">
                  <a:avLst/>
                </a:prstGeom>
              </p:spPr>
            </p:pic>
            <p:sp>
              <p:nvSpPr>
                <p:cNvPr id="112" name="CuadroTexto 111">
                  <a:extLst>
                    <a:ext uri="{FF2B5EF4-FFF2-40B4-BE49-F238E27FC236}">
                      <a16:creationId xmlns:a16="http://schemas.microsoft.com/office/drawing/2014/main" id="{ED24FA14-7695-41D5-867B-652E9A57935B}"/>
                    </a:ext>
                  </a:extLst>
                </p:cNvPr>
                <p:cNvSpPr txBox="1"/>
                <p:nvPr/>
              </p:nvSpPr>
              <p:spPr>
                <a:xfrm>
                  <a:off x="568169" y="2706997"/>
                  <a:ext cx="4000445" cy="402357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3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COMERCIO, INDUSTRIA Y TURISMO</a:t>
                  </a:r>
                </a:p>
              </p:txBody>
            </p:sp>
          </p:grpSp>
          <p:sp>
            <p:nvSpPr>
              <p:cNvPr id="110" name="Marcador de texto 2">
                <a:extLst>
                  <a:ext uri="{FF2B5EF4-FFF2-40B4-BE49-F238E27FC236}">
                    <a16:creationId xmlns:a16="http://schemas.microsoft.com/office/drawing/2014/main" id="{3198A9FE-5B45-4E3B-A7A2-FF80C774D2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6072" y="3003178"/>
                <a:ext cx="4786006" cy="612276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CO" sz="1100" b="1" dirty="0">
                    <a:solidFill>
                      <a:srgbClr val="007BBE"/>
                    </a:solidFill>
                  </a:rPr>
                  <a:t>Total inversión: </a:t>
                </a:r>
                <a:r>
                  <a:rPr lang="es-CO" sz="1100" b="1" dirty="0"/>
                  <a:t>$10.281 Millones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Compromiso por Colombia:</a:t>
                </a:r>
                <a:r>
                  <a:rPr lang="es-CO" sz="1100" dirty="0"/>
                  <a:t> $ 3.674 millones / 2 proyectos / 956.715 Beneficiarios</a:t>
                </a:r>
                <a:endParaRPr lang="en-US" sz="1100" dirty="0"/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Inversión Ejecutada</a:t>
                </a:r>
                <a:r>
                  <a:rPr lang="es-CO" sz="1100" dirty="0"/>
                  <a:t>: $ 613 millones / 2 Programas / 43 beneficiarios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Inversión en Ejecución</a:t>
                </a:r>
                <a:r>
                  <a:rPr lang="es-CO" sz="1100" dirty="0"/>
                  <a:t>: $ 5.994 millones / 3 proyectos</a:t>
                </a:r>
                <a:endParaRPr lang="es-CO" sz="1100" dirty="0">
                  <a:highlight>
                    <a:srgbClr val="FFFF00"/>
                  </a:highlight>
                </a:endParaRPr>
              </a:p>
            </p:txBody>
          </p:sp>
        </p:grpSp>
        <p:pic>
          <p:nvPicPr>
            <p:cNvPr id="108" name="Gráfico 107" descr="Producción">
              <a:extLst>
                <a:ext uri="{FF2B5EF4-FFF2-40B4-BE49-F238E27FC236}">
                  <a16:creationId xmlns:a16="http://schemas.microsoft.com/office/drawing/2014/main" id="{252D635E-7B67-4EBB-AC85-6D78CBBF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96785" y="4348100"/>
              <a:ext cx="335274" cy="335274"/>
            </a:xfrm>
            <a:prstGeom prst="rect">
              <a:avLst/>
            </a:prstGeom>
          </p:spPr>
        </p:pic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83CD8ABC-CC7A-49F7-B81D-0292FFF3B60E}"/>
              </a:ext>
            </a:extLst>
          </p:cNvPr>
          <p:cNvGrpSpPr/>
          <p:nvPr/>
        </p:nvGrpSpPr>
        <p:grpSpPr>
          <a:xfrm>
            <a:off x="117873" y="2882531"/>
            <a:ext cx="4280543" cy="1556293"/>
            <a:chOff x="365069" y="826582"/>
            <a:chExt cx="4280543" cy="1556293"/>
          </a:xfrm>
        </p:grpSpPr>
        <p:grpSp>
          <p:nvGrpSpPr>
            <p:cNvPr id="101" name="Grupo 100">
              <a:extLst>
                <a:ext uri="{FF2B5EF4-FFF2-40B4-BE49-F238E27FC236}">
                  <a16:creationId xmlns:a16="http://schemas.microsoft.com/office/drawing/2014/main" id="{F0AD039B-06BF-4B58-BA5E-6D6CEE024881}"/>
                </a:ext>
              </a:extLst>
            </p:cNvPr>
            <p:cNvGrpSpPr/>
            <p:nvPr/>
          </p:nvGrpSpPr>
          <p:grpSpPr>
            <a:xfrm>
              <a:off x="365069" y="826582"/>
              <a:ext cx="4280543" cy="1556293"/>
              <a:chOff x="462170" y="309279"/>
              <a:chExt cx="4280543" cy="1556293"/>
            </a:xfrm>
          </p:grpSpPr>
          <p:grpSp>
            <p:nvGrpSpPr>
              <p:cNvPr id="113" name="Grupo 112">
                <a:extLst>
                  <a:ext uri="{FF2B5EF4-FFF2-40B4-BE49-F238E27FC236}">
                    <a16:creationId xmlns:a16="http://schemas.microsoft.com/office/drawing/2014/main" id="{1AB325C6-B9F4-4AF0-9A0D-486059FC70D0}"/>
                  </a:ext>
                </a:extLst>
              </p:cNvPr>
              <p:cNvGrpSpPr/>
              <p:nvPr/>
            </p:nvGrpSpPr>
            <p:grpSpPr>
              <a:xfrm>
                <a:off x="492761" y="309279"/>
                <a:ext cx="1277288" cy="557786"/>
                <a:chOff x="492760" y="-1252156"/>
                <a:chExt cx="1787180" cy="923331"/>
              </a:xfrm>
            </p:grpSpPr>
            <p:pic>
              <p:nvPicPr>
                <p:cNvPr id="115" name="Imagen 114">
                  <a:extLst>
                    <a:ext uri="{FF2B5EF4-FFF2-40B4-BE49-F238E27FC236}">
                      <a16:creationId xmlns:a16="http://schemas.microsoft.com/office/drawing/2014/main" id="{D315A4D1-669F-45AB-865F-78E7046DD4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792" t="33894" r="79697" b="52643"/>
                <a:stretch/>
              </p:blipFill>
              <p:spPr>
                <a:xfrm>
                  <a:off x="492760" y="-1252156"/>
                  <a:ext cx="1787180" cy="923331"/>
                </a:xfrm>
                <a:prstGeom prst="rect">
                  <a:avLst/>
                </a:prstGeom>
              </p:spPr>
            </p:pic>
            <p:sp>
              <p:nvSpPr>
                <p:cNvPr id="116" name="CuadroTexto 115">
                  <a:extLst>
                    <a:ext uri="{FF2B5EF4-FFF2-40B4-BE49-F238E27FC236}">
                      <a16:creationId xmlns:a16="http://schemas.microsoft.com/office/drawing/2014/main" id="{BD9F309F-FC30-44DA-A9EB-C7129F4BB2CC}"/>
                    </a:ext>
                  </a:extLst>
                </p:cNvPr>
                <p:cNvSpPr txBox="1"/>
                <p:nvPr/>
              </p:nvSpPr>
              <p:spPr>
                <a:xfrm>
                  <a:off x="568171" y="-1054775"/>
                  <a:ext cx="1606750" cy="484004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3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VIVIENDA</a:t>
                  </a:r>
                </a:p>
              </p:txBody>
            </p:sp>
          </p:grpSp>
          <p:sp>
            <p:nvSpPr>
              <p:cNvPr id="114" name="Marcador de texto 2">
                <a:extLst>
                  <a:ext uri="{FF2B5EF4-FFF2-40B4-BE49-F238E27FC236}">
                    <a16:creationId xmlns:a16="http://schemas.microsoft.com/office/drawing/2014/main" id="{FD85C200-92BA-48C4-9673-D68BC8255C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170" y="750446"/>
                <a:ext cx="4280543" cy="1115126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CO" sz="1100" b="1" dirty="0">
                    <a:solidFill>
                      <a:srgbClr val="007BBE"/>
                    </a:solidFill>
                  </a:rPr>
                  <a:t>Total inversión: </a:t>
                </a:r>
                <a:r>
                  <a:rPr lang="es-CO" sz="1100" b="1" dirty="0"/>
                  <a:t>$47.916 Millones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Compromiso por Colombia: </a:t>
                </a:r>
                <a:r>
                  <a:rPr lang="es-CO" sz="1100" dirty="0"/>
                  <a:t>$ 3.511 millones / 1 proyecto / 5.443 Beneficiarios</a:t>
                </a:r>
                <a:endParaRPr lang="en-US" sz="1100" dirty="0"/>
              </a:p>
              <a:p>
                <a:pPr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Inversión Ejecutada : </a:t>
                </a:r>
                <a:r>
                  <a:rPr lang="es-CO" sz="1100" dirty="0"/>
                  <a:t>$ 26.521 Millones / 3 Proyectos de agua y saneamiento básico y 1 de vivienda</a:t>
                </a:r>
                <a:endParaRPr lang="es-CO" sz="1100" dirty="0">
                  <a:cs typeface="Calibri"/>
                </a:endParaRPr>
              </a:p>
              <a:p>
                <a:pPr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Inversión en Ejecución: </a:t>
                </a:r>
                <a:r>
                  <a:rPr lang="es-CO" sz="1100" dirty="0"/>
                  <a:t>$ 17.884 millones / 4 proyectos de vivienda</a:t>
                </a:r>
                <a:endParaRPr lang="es-CO" sz="1100" dirty="0">
                  <a:cs typeface="Calibri"/>
                </a:endParaRPr>
              </a:p>
            </p:txBody>
          </p:sp>
        </p:grpSp>
        <p:pic>
          <p:nvPicPr>
            <p:cNvPr id="102" name="Gráfico 101" descr="Casa">
              <a:extLst>
                <a:ext uri="{FF2B5EF4-FFF2-40B4-BE49-F238E27FC236}">
                  <a16:creationId xmlns:a16="http://schemas.microsoft.com/office/drawing/2014/main" id="{70BE9CD7-245F-45DA-BFB9-1BA3B4041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24484" y="885935"/>
              <a:ext cx="308718" cy="308718"/>
            </a:xfrm>
            <a:prstGeom prst="rect">
              <a:avLst/>
            </a:prstGeom>
          </p:spPr>
        </p:pic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B5854E2-B0F1-4E89-8B4D-1B9595A9F0FB}"/>
              </a:ext>
            </a:extLst>
          </p:cNvPr>
          <p:cNvGrpSpPr/>
          <p:nvPr/>
        </p:nvGrpSpPr>
        <p:grpSpPr>
          <a:xfrm>
            <a:off x="124829" y="4425662"/>
            <a:ext cx="4280544" cy="1474933"/>
            <a:chOff x="-3808770" y="3301957"/>
            <a:chExt cx="3854285" cy="1474933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A226FDA3-79A1-4B5E-847E-44487788F952}"/>
                </a:ext>
              </a:extLst>
            </p:cNvPr>
            <p:cNvGrpSpPr/>
            <p:nvPr/>
          </p:nvGrpSpPr>
          <p:grpSpPr>
            <a:xfrm>
              <a:off x="-3808770" y="3301957"/>
              <a:ext cx="3854285" cy="1474933"/>
              <a:chOff x="-3711669" y="343404"/>
              <a:chExt cx="3854285" cy="1474933"/>
            </a:xfrm>
          </p:grpSpPr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466C2DCF-02D7-4971-88C4-48BF497405CC}"/>
                  </a:ext>
                </a:extLst>
              </p:cNvPr>
              <p:cNvGrpSpPr/>
              <p:nvPr/>
            </p:nvGrpSpPr>
            <p:grpSpPr>
              <a:xfrm>
                <a:off x="-3683413" y="343404"/>
                <a:ext cx="2098227" cy="557787"/>
                <a:chOff x="-5350535" y="-1195671"/>
                <a:chExt cx="2935836" cy="923331"/>
              </a:xfrm>
            </p:grpSpPr>
            <p:pic>
              <p:nvPicPr>
                <p:cNvPr id="57" name="Imagen 56">
                  <a:extLst>
                    <a:ext uri="{FF2B5EF4-FFF2-40B4-BE49-F238E27FC236}">
                      <a16:creationId xmlns:a16="http://schemas.microsoft.com/office/drawing/2014/main" id="{2CBF4BC1-E6A0-49B9-B99F-932DC5299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792" t="33894" r="79697" b="52643"/>
                <a:stretch/>
              </p:blipFill>
              <p:spPr>
                <a:xfrm>
                  <a:off x="-5350535" y="-1195671"/>
                  <a:ext cx="2935836" cy="923331"/>
                </a:xfrm>
                <a:prstGeom prst="rect">
                  <a:avLst/>
                </a:prstGeom>
              </p:spPr>
            </p:pic>
            <p:sp>
              <p:nvSpPr>
                <p:cNvPr id="58" name="CuadroTexto 57">
                  <a:extLst>
                    <a:ext uri="{FF2B5EF4-FFF2-40B4-BE49-F238E27FC236}">
                      <a16:creationId xmlns:a16="http://schemas.microsoft.com/office/drawing/2014/main" id="{4B76C80D-BD24-4A9F-BBB8-D8DF64F6F097}"/>
                    </a:ext>
                  </a:extLst>
                </p:cNvPr>
                <p:cNvSpPr txBox="1"/>
                <p:nvPr/>
              </p:nvSpPr>
              <p:spPr>
                <a:xfrm>
                  <a:off x="-5275125" y="-998297"/>
                  <a:ext cx="2600518" cy="484004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3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PROSPERIDAD SOCIAL</a:t>
                  </a:r>
                </a:p>
              </p:txBody>
            </p:sp>
          </p:grpSp>
          <p:sp>
            <p:nvSpPr>
              <p:cNvPr id="56" name="Marcador de texto 2">
                <a:extLst>
                  <a:ext uri="{FF2B5EF4-FFF2-40B4-BE49-F238E27FC236}">
                    <a16:creationId xmlns:a16="http://schemas.microsoft.com/office/drawing/2014/main" id="{67F3EDDF-5E96-436B-B0E8-25E9CF1C8F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711669" y="797999"/>
                <a:ext cx="3854285" cy="1020338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200" b="1" dirty="0">
                    <a:solidFill>
                      <a:srgbClr val="007BBE"/>
                    </a:solidFill>
                  </a:rPr>
                  <a:t>Total inversión: </a:t>
                </a:r>
                <a:r>
                  <a:rPr lang="es-CO" sz="1200" b="1" dirty="0"/>
                  <a:t>$293.714 Millones</a:t>
                </a:r>
              </a:p>
              <a:p>
                <a:pPr>
                  <a:spcBef>
                    <a:spcPts val="0"/>
                  </a:spcBef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Ejecutada: </a:t>
                </a:r>
                <a:r>
                  <a:rPr lang="es-CO" sz="1200" dirty="0"/>
                  <a:t>$ 4.839 Millones / 3 proyectos de infraestructura</a:t>
                </a:r>
              </a:p>
              <a:p>
                <a:pPr>
                  <a:spcBef>
                    <a:spcPts val="0"/>
                  </a:spcBef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en Ejecución: </a:t>
                </a:r>
                <a:r>
                  <a:rPr lang="es-CO" sz="1200" dirty="0"/>
                  <a:t>$ 7.311 millones / 6 proyectos de infraestructura</a:t>
                </a:r>
                <a:endParaRPr lang="es-CO" sz="1200" dirty="0">
                  <a:cs typeface="Calibri"/>
                </a:endParaRPr>
              </a:p>
              <a:p>
                <a:pPr>
                  <a:spcBef>
                    <a:spcPts val="0"/>
                  </a:spcBef>
                </a:pPr>
                <a:r>
                  <a:rPr lang="es-CO" sz="1200" dirty="0">
                    <a:solidFill>
                      <a:srgbClr val="007BBE"/>
                    </a:solidFill>
                  </a:rPr>
                  <a:t>Transferencias Monetarias: </a:t>
                </a:r>
                <a:r>
                  <a:rPr lang="es-CO" sz="1200" dirty="0"/>
                  <a:t>$ 281.564 millones / 5 Programas</a:t>
                </a:r>
              </a:p>
            </p:txBody>
          </p:sp>
        </p:grpSp>
        <p:pic>
          <p:nvPicPr>
            <p:cNvPr id="54" name="Gráfico 53" descr="Andar">
              <a:extLst>
                <a:ext uri="{FF2B5EF4-FFF2-40B4-BE49-F238E27FC236}">
                  <a16:creationId xmlns:a16="http://schemas.microsoft.com/office/drawing/2014/main" id="{71F3DD05-B037-45A5-B9E9-A7450CA0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2168011" y="3388485"/>
              <a:ext cx="322588" cy="322588"/>
            </a:xfrm>
            <a:prstGeom prst="rect">
              <a:avLst/>
            </a:prstGeom>
          </p:spPr>
        </p:pic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005C446C-0B06-4C0C-94DE-4B449C24F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8" t="4523" b="88500"/>
          <a:stretch/>
        </p:blipFill>
        <p:spPr>
          <a:xfrm>
            <a:off x="29879" y="248522"/>
            <a:ext cx="2065339" cy="329975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2E6E6EB8-1A81-4369-BDC7-7FBB5028FE34}"/>
              </a:ext>
            </a:extLst>
          </p:cNvPr>
          <p:cNvSpPr/>
          <p:nvPr/>
        </p:nvSpPr>
        <p:spPr>
          <a:xfrm>
            <a:off x="5275608" y="38755"/>
            <a:ext cx="6778264" cy="2197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AC06E33D-C8B8-46D4-AA17-6B66C5D4C627}"/>
              </a:ext>
            </a:extLst>
          </p:cNvPr>
          <p:cNvGrpSpPr/>
          <p:nvPr/>
        </p:nvGrpSpPr>
        <p:grpSpPr>
          <a:xfrm>
            <a:off x="8126851" y="5891083"/>
            <a:ext cx="3765831" cy="833711"/>
            <a:chOff x="9382844" y="5506029"/>
            <a:chExt cx="3765831" cy="833711"/>
          </a:xfrm>
        </p:grpSpPr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715572C-D718-428B-BD31-0F1982411DC0}"/>
                </a:ext>
              </a:extLst>
            </p:cNvPr>
            <p:cNvGrpSpPr/>
            <p:nvPr/>
          </p:nvGrpSpPr>
          <p:grpSpPr>
            <a:xfrm>
              <a:off x="9382844" y="5506029"/>
              <a:ext cx="3765831" cy="833711"/>
              <a:chOff x="460029" y="2561998"/>
              <a:chExt cx="3758947" cy="851813"/>
            </a:xfrm>
          </p:grpSpPr>
          <p:grpSp>
            <p:nvGrpSpPr>
              <p:cNvPr id="74" name="Grupo 73">
                <a:extLst>
                  <a:ext uri="{FF2B5EF4-FFF2-40B4-BE49-F238E27FC236}">
                    <a16:creationId xmlns:a16="http://schemas.microsoft.com/office/drawing/2014/main" id="{A60B44D0-33E9-49C8-9E24-9CD4F057B143}"/>
                  </a:ext>
                </a:extLst>
              </p:cNvPr>
              <p:cNvGrpSpPr/>
              <p:nvPr/>
            </p:nvGrpSpPr>
            <p:grpSpPr>
              <a:xfrm>
                <a:off x="492761" y="2561998"/>
                <a:ext cx="2071281" cy="557787"/>
                <a:chOff x="492760" y="2476872"/>
                <a:chExt cx="2898134" cy="923331"/>
              </a:xfrm>
            </p:grpSpPr>
            <p:pic>
              <p:nvPicPr>
                <p:cNvPr id="76" name="Imagen 75">
                  <a:extLst>
                    <a:ext uri="{FF2B5EF4-FFF2-40B4-BE49-F238E27FC236}">
                      <a16:creationId xmlns:a16="http://schemas.microsoft.com/office/drawing/2014/main" id="{75883256-4D62-4FA6-9AB4-914C542ACB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792" t="33894" r="79697" b="52643"/>
                <a:stretch/>
              </p:blipFill>
              <p:spPr>
                <a:xfrm>
                  <a:off x="492760" y="2476872"/>
                  <a:ext cx="2898134" cy="923331"/>
                </a:xfrm>
                <a:prstGeom prst="rect">
                  <a:avLst/>
                </a:prstGeom>
              </p:spPr>
            </p:pic>
            <p:sp>
              <p:nvSpPr>
                <p:cNvPr id="77" name="CuadroTexto 76">
                  <a:extLst>
                    <a:ext uri="{FF2B5EF4-FFF2-40B4-BE49-F238E27FC236}">
                      <a16:creationId xmlns:a16="http://schemas.microsoft.com/office/drawing/2014/main" id="{A6EBC976-F74A-4930-99E4-B9BA6F2F7DA7}"/>
                    </a:ext>
                  </a:extLst>
                </p:cNvPr>
                <p:cNvSpPr txBox="1"/>
                <p:nvPr/>
              </p:nvSpPr>
              <p:spPr>
                <a:xfrm>
                  <a:off x="568170" y="2674247"/>
                  <a:ext cx="2486181" cy="468486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MINAMBIENTE</a:t>
                  </a:r>
                </a:p>
              </p:txBody>
            </p:sp>
          </p:grpSp>
          <p:sp>
            <p:nvSpPr>
              <p:cNvPr id="75" name="Marcador de texto 2">
                <a:extLst>
                  <a:ext uri="{FF2B5EF4-FFF2-40B4-BE49-F238E27FC236}">
                    <a16:creationId xmlns:a16="http://schemas.microsoft.com/office/drawing/2014/main" id="{2ADA8068-7FD0-45D2-A475-728F84FB73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029" y="3078904"/>
                <a:ext cx="3758947" cy="334907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s-ES" sz="1200" dirty="0">
                    <a:solidFill>
                      <a:srgbClr val="007BBE"/>
                    </a:solidFill>
                  </a:rPr>
                  <a:t>Siembra y Reforestación</a:t>
                </a:r>
                <a:r>
                  <a:rPr lang="es-ES" sz="1000" dirty="0"/>
                  <a:t>: </a:t>
                </a:r>
                <a:r>
                  <a:rPr lang="es-ES" sz="1200" dirty="0"/>
                  <a:t>123.429 árboles sembrados</a:t>
                </a:r>
                <a:endParaRPr lang="es-CO" sz="1200" dirty="0"/>
              </a:p>
              <a:p>
                <a:pPr>
                  <a:spcBef>
                    <a:spcPts val="0"/>
                  </a:spcBef>
                </a:pPr>
                <a:endParaRPr lang="es-CO" sz="1200" dirty="0"/>
              </a:p>
              <a:p>
                <a:pPr>
                  <a:spcBef>
                    <a:spcPts val="0"/>
                  </a:spcBef>
                </a:pPr>
                <a:endParaRPr lang="es-CO" sz="1400" dirty="0"/>
              </a:p>
            </p:txBody>
          </p:sp>
        </p:grpSp>
        <p:pic>
          <p:nvPicPr>
            <p:cNvPr id="73" name="Picture 12" descr="Resultado de imagen para environment ICON">
              <a:extLst>
                <a:ext uri="{FF2B5EF4-FFF2-40B4-BE49-F238E27FC236}">
                  <a16:creationId xmlns:a16="http://schemas.microsoft.com/office/drawing/2014/main" id="{C62401F7-6C91-4210-9837-40775C45C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3529" y="5565184"/>
              <a:ext cx="323907" cy="32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4BAEDCB1-3395-4309-8693-2C6F7909B5DF}"/>
              </a:ext>
            </a:extLst>
          </p:cNvPr>
          <p:cNvGrpSpPr/>
          <p:nvPr/>
        </p:nvGrpSpPr>
        <p:grpSpPr>
          <a:xfrm>
            <a:off x="129816" y="6008748"/>
            <a:ext cx="4350985" cy="949867"/>
            <a:chOff x="381035" y="2561998"/>
            <a:chExt cx="3765616" cy="949867"/>
          </a:xfrm>
        </p:grpSpPr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3BFB27A7-6D73-4598-92A3-D03C9DA6E17C}"/>
                </a:ext>
              </a:extLst>
            </p:cNvPr>
            <p:cNvGrpSpPr/>
            <p:nvPr/>
          </p:nvGrpSpPr>
          <p:grpSpPr>
            <a:xfrm>
              <a:off x="492760" y="2561998"/>
              <a:ext cx="1023561" cy="557787"/>
              <a:chOff x="492759" y="2476872"/>
              <a:chExt cx="1432164" cy="923331"/>
            </a:xfrm>
          </p:grpSpPr>
          <p:pic>
            <p:nvPicPr>
              <p:cNvPr id="69" name="Imagen 68">
                <a:extLst>
                  <a:ext uri="{FF2B5EF4-FFF2-40B4-BE49-F238E27FC236}">
                    <a16:creationId xmlns:a16="http://schemas.microsoft.com/office/drawing/2014/main" id="{D0CAA42D-B6E7-4B2B-9EDA-123A6CCB9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492759" y="2476872"/>
                <a:ext cx="1432164" cy="923331"/>
              </a:xfrm>
              <a:prstGeom prst="rect">
                <a:avLst/>
              </a:prstGeom>
            </p:spPr>
          </p:pic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BABC1BC8-C476-4E0E-8AB1-D7B59E63B0E0}"/>
                  </a:ext>
                </a:extLst>
              </p:cNvPr>
              <p:cNvSpPr txBox="1"/>
              <p:nvPr/>
            </p:nvSpPr>
            <p:spPr>
              <a:xfrm>
                <a:off x="568173" y="2674246"/>
                <a:ext cx="1274097" cy="466129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UNGRD</a:t>
                </a:r>
              </a:p>
            </p:txBody>
          </p:sp>
        </p:grpSp>
        <p:sp>
          <p:nvSpPr>
            <p:cNvPr id="68" name="Marcador de texto 2">
              <a:extLst>
                <a:ext uri="{FF2B5EF4-FFF2-40B4-BE49-F238E27FC236}">
                  <a16:creationId xmlns:a16="http://schemas.microsoft.com/office/drawing/2014/main" id="{F8EE629D-FD9F-450B-A246-6D6912406634}"/>
                </a:ext>
              </a:extLst>
            </p:cNvPr>
            <p:cNvSpPr txBox="1">
              <a:spLocks/>
            </p:cNvSpPr>
            <p:nvPr/>
          </p:nvSpPr>
          <p:spPr>
            <a:xfrm>
              <a:off x="381035" y="3042493"/>
              <a:ext cx="3765616" cy="469372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s-CO" sz="1200" dirty="0">
                  <a:solidFill>
                    <a:srgbClr val="007BBE"/>
                  </a:solidFill>
                </a:rPr>
                <a:t>Inversión Ejecutada: </a:t>
              </a:r>
              <a:r>
                <a:rPr lang="es-CO" sz="1200" dirty="0"/>
                <a:t>$240 millones / 1 proyecto / 80 beneficiarios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D8C98CC-2B4A-46ED-8127-1E596BDA79F2}"/>
              </a:ext>
            </a:extLst>
          </p:cNvPr>
          <p:cNvGrpSpPr/>
          <p:nvPr/>
        </p:nvGrpSpPr>
        <p:grpSpPr>
          <a:xfrm>
            <a:off x="4419082" y="5417398"/>
            <a:ext cx="3469442" cy="1243428"/>
            <a:chOff x="5354294" y="4411444"/>
            <a:chExt cx="3469442" cy="1243428"/>
          </a:xfrm>
        </p:grpSpPr>
        <p:grpSp>
          <p:nvGrpSpPr>
            <p:cNvPr id="119" name="Grupo 118">
              <a:extLst>
                <a:ext uri="{FF2B5EF4-FFF2-40B4-BE49-F238E27FC236}">
                  <a16:creationId xmlns:a16="http://schemas.microsoft.com/office/drawing/2014/main" id="{CC45FAC9-5B98-4CB8-AC9F-7E00E29639C9}"/>
                </a:ext>
              </a:extLst>
            </p:cNvPr>
            <p:cNvGrpSpPr/>
            <p:nvPr/>
          </p:nvGrpSpPr>
          <p:grpSpPr>
            <a:xfrm>
              <a:off x="5354294" y="4411444"/>
              <a:ext cx="3469442" cy="1243428"/>
              <a:chOff x="19092" y="2558741"/>
              <a:chExt cx="2502332" cy="1243428"/>
            </a:xfrm>
          </p:grpSpPr>
          <p:grpSp>
            <p:nvGrpSpPr>
              <p:cNvPr id="120" name="Grupo 119">
                <a:extLst>
                  <a:ext uri="{FF2B5EF4-FFF2-40B4-BE49-F238E27FC236}">
                    <a16:creationId xmlns:a16="http://schemas.microsoft.com/office/drawing/2014/main" id="{3A216B6D-DC94-4DCE-8CA4-B7690D0CACEE}"/>
                  </a:ext>
                </a:extLst>
              </p:cNvPr>
              <p:cNvGrpSpPr/>
              <p:nvPr/>
            </p:nvGrpSpPr>
            <p:grpSpPr>
              <a:xfrm>
                <a:off x="138276" y="2558741"/>
                <a:ext cx="998945" cy="557787"/>
                <a:chOff x="-3233" y="2471481"/>
                <a:chExt cx="1397721" cy="923331"/>
              </a:xfrm>
            </p:grpSpPr>
            <p:pic>
              <p:nvPicPr>
                <p:cNvPr id="122" name="Imagen 121">
                  <a:extLst>
                    <a:ext uri="{FF2B5EF4-FFF2-40B4-BE49-F238E27FC236}">
                      <a16:creationId xmlns:a16="http://schemas.microsoft.com/office/drawing/2014/main" id="{E8CD4E12-1327-49AA-9235-A926CF6514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792" t="33894" r="79697" b="52643"/>
                <a:stretch/>
              </p:blipFill>
              <p:spPr>
                <a:xfrm>
                  <a:off x="-3233" y="2471481"/>
                  <a:ext cx="1397721" cy="923331"/>
                </a:xfrm>
                <a:prstGeom prst="rect">
                  <a:avLst/>
                </a:prstGeom>
              </p:spPr>
            </p:pic>
            <p:sp>
              <p:nvSpPr>
                <p:cNvPr id="123" name="CuadroTexto 122">
                  <a:extLst>
                    <a:ext uri="{FF2B5EF4-FFF2-40B4-BE49-F238E27FC236}">
                      <a16:creationId xmlns:a16="http://schemas.microsoft.com/office/drawing/2014/main" id="{3B698769-A2C2-4E4C-A3A8-7B68B167A1B3}"/>
                    </a:ext>
                  </a:extLst>
                </p:cNvPr>
                <p:cNvSpPr txBox="1"/>
                <p:nvPr/>
              </p:nvSpPr>
              <p:spPr>
                <a:xfrm>
                  <a:off x="68379" y="2668855"/>
                  <a:ext cx="1243455" cy="466129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MHCP</a:t>
                  </a:r>
                </a:p>
              </p:txBody>
            </p:sp>
          </p:grpSp>
          <p:sp>
            <p:nvSpPr>
              <p:cNvPr id="121" name="Marcador de texto 2">
                <a:extLst>
                  <a:ext uri="{FF2B5EF4-FFF2-40B4-BE49-F238E27FC236}">
                    <a16:creationId xmlns:a16="http://schemas.microsoft.com/office/drawing/2014/main" id="{67B9A9E8-E3BA-4C99-84D4-2B5AB0313F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92" y="3042492"/>
                <a:ext cx="2502332" cy="759677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100" b="1" dirty="0">
                    <a:solidFill>
                      <a:srgbClr val="007BBE"/>
                    </a:solidFill>
                  </a:rPr>
                  <a:t>Total inversión: </a:t>
                </a:r>
                <a:r>
                  <a:rPr lang="es-CO" sz="1100" b="1" dirty="0"/>
                  <a:t>$71.034 Millones</a:t>
                </a:r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r>
                  <a:rPr lang="es-CO" sz="1100" dirty="0">
                    <a:solidFill>
                      <a:srgbClr val="007BBE"/>
                    </a:solidFill>
                  </a:rPr>
                  <a:t>PAEF: </a:t>
                </a:r>
                <a:r>
                  <a:rPr lang="es-CO" sz="1100" dirty="0"/>
                  <a:t>$ 70.860 millones / </a:t>
                </a:r>
                <a:r>
                  <a:rPr lang="es-CO" sz="1100" dirty="0">
                    <a:solidFill>
                      <a:srgbClr val="007BBE"/>
                    </a:solidFill>
                  </a:rPr>
                  <a:t>Empresas: </a:t>
                </a:r>
                <a:r>
                  <a:rPr lang="es-CO" sz="1100" dirty="0"/>
                  <a:t>1.449 / </a:t>
                </a:r>
                <a:r>
                  <a:rPr lang="es-CO" sz="1100" dirty="0">
                    <a:solidFill>
                      <a:srgbClr val="007BBE"/>
                    </a:solidFill>
                  </a:rPr>
                  <a:t>Empleados: </a:t>
                </a:r>
                <a:r>
                  <a:rPr lang="es-CO" sz="1100" dirty="0"/>
                  <a:t>38.335</a:t>
                </a:r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r>
                  <a:rPr lang="es-CO" sz="1100" dirty="0">
                    <a:solidFill>
                      <a:srgbClr val="007BBE"/>
                    </a:solidFill>
                    <a:latin typeface="Calibri"/>
                  </a:rPr>
                  <a:t>Subsidio Jóvenes: </a:t>
                </a:r>
                <a:r>
                  <a:rPr lang="es-CO" sz="1100" dirty="0">
                    <a:solidFill>
                      <a:prstClr val="black"/>
                    </a:solidFill>
                    <a:latin typeface="Calibri"/>
                  </a:rPr>
                  <a:t>$ 174 millones  / </a:t>
                </a:r>
                <a:r>
                  <a:rPr lang="es-CO" sz="1100" dirty="0">
                    <a:solidFill>
                      <a:srgbClr val="007BBE"/>
                    </a:solidFill>
                    <a:latin typeface="Calibri"/>
                  </a:rPr>
                  <a:t>Empresas: </a:t>
                </a:r>
                <a:r>
                  <a:rPr lang="es-CO" sz="1100" dirty="0">
                    <a:solidFill>
                      <a:prstClr val="black"/>
                    </a:solidFill>
                    <a:latin typeface="Calibri"/>
                  </a:rPr>
                  <a:t>81 / </a:t>
                </a:r>
                <a:r>
                  <a:rPr lang="es-CO" sz="1100" dirty="0">
                    <a:solidFill>
                      <a:srgbClr val="007BBE"/>
                    </a:solidFill>
                    <a:latin typeface="Calibri"/>
                  </a:rPr>
                  <a:t>Empleados: </a:t>
                </a:r>
                <a:r>
                  <a:rPr lang="es-CO" sz="1100" dirty="0">
                    <a:solidFill>
                      <a:prstClr val="black"/>
                    </a:solidFill>
                    <a:latin typeface="Calibri"/>
                  </a:rPr>
                  <a:t>668</a:t>
                </a:r>
              </a:p>
            </p:txBody>
          </p:sp>
        </p:grpSp>
        <p:pic>
          <p:nvPicPr>
            <p:cNvPr id="1028" name="Picture 4" descr="Resultado de imagen para grant  ICON">
              <a:extLst>
                <a:ext uri="{FF2B5EF4-FFF2-40B4-BE49-F238E27FC236}">
                  <a16:creationId xmlns:a16="http://schemas.microsoft.com/office/drawing/2014/main" id="{63B2DDC2-1AA4-424C-BF3B-B7676195F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608" y="4518018"/>
              <a:ext cx="326051" cy="33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C3022C5-56CF-4B59-BA51-0184EEE5F213}"/>
              </a:ext>
            </a:extLst>
          </p:cNvPr>
          <p:cNvGrpSpPr/>
          <p:nvPr/>
        </p:nvGrpSpPr>
        <p:grpSpPr>
          <a:xfrm>
            <a:off x="6619375" y="3551175"/>
            <a:ext cx="5016680" cy="2424535"/>
            <a:chOff x="7636834" y="3761802"/>
            <a:chExt cx="3712236" cy="2031545"/>
          </a:xfrm>
        </p:grpSpPr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5BE61B62-0849-4A15-A1C5-65E5F2663AA2}"/>
                </a:ext>
              </a:extLst>
            </p:cNvPr>
            <p:cNvGrpSpPr/>
            <p:nvPr/>
          </p:nvGrpSpPr>
          <p:grpSpPr>
            <a:xfrm>
              <a:off x="7636834" y="3821888"/>
              <a:ext cx="3712236" cy="1971459"/>
              <a:chOff x="-27813" y="2561999"/>
              <a:chExt cx="3705449" cy="2014264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03D4FCEF-8452-4D64-8665-7DB8CB4B875E}"/>
                  </a:ext>
                </a:extLst>
              </p:cNvPr>
              <p:cNvGrpSpPr/>
              <p:nvPr/>
            </p:nvGrpSpPr>
            <p:grpSpPr>
              <a:xfrm>
                <a:off x="-1079" y="2561999"/>
                <a:ext cx="1947285" cy="557787"/>
                <a:chOff x="-198226" y="2476874"/>
                <a:chExt cx="2724639" cy="923331"/>
              </a:xfrm>
            </p:grpSpPr>
            <p:pic>
              <p:nvPicPr>
                <p:cNvPr id="51" name="Imagen 50">
                  <a:extLst>
                    <a:ext uri="{FF2B5EF4-FFF2-40B4-BE49-F238E27FC236}">
                      <a16:creationId xmlns:a16="http://schemas.microsoft.com/office/drawing/2014/main" id="{4DCE6320-A48C-4E4E-B04E-F163FDCAC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792" t="33894" r="79697" b="52643"/>
                <a:stretch/>
              </p:blipFill>
              <p:spPr>
                <a:xfrm>
                  <a:off x="-198226" y="2476874"/>
                  <a:ext cx="2724639" cy="923331"/>
                </a:xfrm>
                <a:prstGeom prst="rect">
                  <a:avLst/>
                </a:prstGeom>
              </p:spPr>
            </p:pic>
            <p:sp>
              <p:nvSpPr>
                <p:cNvPr id="60" name="CuadroTexto 59">
                  <a:extLst>
                    <a:ext uri="{FF2B5EF4-FFF2-40B4-BE49-F238E27FC236}">
                      <a16:creationId xmlns:a16="http://schemas.microsoft.com/office/drawing/2014/main" id="{4FD07581-B992-4023-B069-8ABB4C43F9AB}"/>
                    </a:ext>
                  </a:extLst>
                </p:cNvPr>
                <p:cNvSpPr txBox="1"/>
                <p:nvPr/>
              </p:nvSpPr>
              <p:spPr>
                <a:xfrm>
                  <a:off x="-122823" y="2674245"/>
                  <a:ext cx="2519994" cy="392549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MINAGRICULTURA</a:t>
                  </a:r>
                </a:p>
              </p:txBody>
            </p:sp>
          </p:grpSp>
          <p:sp>
            <p:nvSpPr>
              <p:cNvPr id="50" name="Marcador de texto 2">
                <a:extLst>
                  <a:ext uri="{FF2B5EF4-FFF2-40B4-BE49-F238E27FC236}">
                    <a16:creationId xmlns:a16="http://schemas.microsoft.com/office/drawing/2014/main" id="{F0A21C0A-FDAE-45AD-B66C-C99A5C8A15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7813" y="3078902"/>
                <a:ext cx="3705449" cy="1497361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100" b="1" dirty="0">
                    <a:solidFill>
                      <a:srgbClr val="007BBE"/>
                    </a:solidFill>
                  </a:rPr>
                  <a:t>Inversión ejecutada: </a:t>
                </a:r>
                <a:r>
                  <a:rPr lang="es-CO" sz="1100" b="1" dirty="0"/>
                  <a:t>$546.331 millones / 8 programas</a:t>
                </a:r>
              </a:p>
              <a:p>
                <a:pPr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Vivienda de interés social rural: </a:t>
                </a:r>
                <a:r>
                  <a:rPr lang="es-CO" sz="1100" dirty="0"/>
                  <a:t>$ 2.744 millones / 169 beneficiarios</a:t>
                </a:r>
              </a:p>
              <a:p>
                <a:pPr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Alianzas productivas para la vida: </a:t>
                </a:r>
                <a:r>
                  <a:rPr lang="es-CO" sz="1100" dirty="0"/>
                  <a:t>$ 2.179 millones / 390 beneficiarios </a:t>
                </a:r>
              </a:p>
              <a:p>
                <a:pPr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Agricultura por contrato: </a:t>
                </a:r>
                <a:r>
                  <a:rPr lang="es-CO" sz="1100" dirty="0"/>
                  <a:t>$ 4.292 millones / 1.013 beneficiarios</a:t>
                </a:r>
              </a:p>
              <a:p>
                <a:pPr>
                  <a:spcBef>
                    <a:spcPts val="0"/>
                  </a:spcBef>
                </a:pPr>
                <a:r>
                  <a:rPr lang="es-CO" sz="1100" dirty="0">
                    <a:solidFill>
                      <a:srgbClr val="007BBE"/>
                    </a:solidFill>
                  </a:rPr>
                  <a:t>Crédito de Fomento Agropecuario – CFA: </a:t>
                </a:r>
                <a:r>
                  <a:rPr lang="es-CO" sz="1100" dirty="0"/>
                  <a:t>$ 487.995 millones / 11.538 beneficiarios</a:t>
                </a:r>
              </a:p>
              <a:p>
                <a:pPr>
                  <a:spcBef>
                    <a:spcPts val="0"/>
                  </a:spcBef>
                </a:pPr>
                <a:r>
                  <a:rPr lang="es-ES" sz="1100" dirty="0">
                    <a:solidFill>
                      <a:srgbClr val="007BBE"/>
                    </a:solidFill>
                  </a:rPr>
                  <a:t>Línea Especial de Crédito – LEC: </a:t>
                </a:r>
                <a:r>
                  <a:rPr lang="es-ES" sz="1100" dirty="0"/>
                  <a:t>$48.036 millones / 882 beneficiarios</a:t>
                </a:r>
              </a:p>
              <a:p>
                <a:pPr>
                  <a:spcBef>
                    <a:spcPts val="0"/>
                  </a:spcBef>
                </a:pPr>
                <a:r>
                  <a:rPr lang="es-ES" sz="1100" dirty="0">
                    <a:solidFill>
                      <a:srgbClr val="007BBE"/>
                    </a:solidFill>
                  </a:rPr>
                  <a:t>Incentivo al Seguro Agropecuario – ISA: </a:t>
                </a:r>
                <a:r>
                  <a:rPr lang="es-ES" sz="1100" dirty="0"/>
                  <a:t>$ 974 millones / 2.481 áreas</a:t>
                </a:r>
              </a:p>
              <a:p>
                <a:pPr>
                  <a:spcBef>
                    <a:spcPts val="0"/>
                  </a:spcBef>
                </a:pPr>
                <a:r>
                  <a:rPr lang="es-ES" sz="1100" dirty="0">
                    <a:solidFill>
                      <a:srgbClr val="007BBE"/>
                    </a:solidFill>
                  </a:rPr>
                  <a:t>Programas cadenas agrícolas y pecuarias: </a:t>
                </a:r>
                <a:r>
                  <a:rPr lang="es-ES" sz="1100" dirty="0"/>
                  <a:t>$78 millones</a:t>
                </a:r>
              </a:p>
              <a:p>
                <a:pPr>
                  <a:spcBef>
                    <a:spcPts val="0"/>
                  </a:spcBef>
                </a:pPr>
                <a:r>
                  <a:rPr lang="es-ES" sz="1100" dirty="0">
                    <a:solidFill>
                      <a:srgbClr val="007BBE"/>
                    </a:solidFill>
                  </a:rPr>
                  <a:t>Restitución de tierras: </a:t>
                </a:r>
                <a:r>
                  <a:rPr lang="es-ES" sz="1100" dirty="0"/>
                  <a:t>$33 millones / 1 familia</a:t>
                </a:r>
                <a:endParaRPr lang="es-CO" sz="1100" dirty="0"/>
              </a:p>
              <a:p>
                <a:pPr>
                  <a:spcBef>
                    <a:spcPts val="0"/>
                  </a:spcBef>
                </a:pPr>
                <a:endParaRPr lang="es-CO" sz="1200" dirty="0"/>
              </a:p>
            </p:txBody>
          </p:sp>
        </p:grpSp>
        <p:pic>
          <p:nvPicPr>
            <p:cNvPr id="1030" name="Picture 6" descr="Resultado de imagen para FARM ICON">
              <a:extLst>
                <a:ext uri="{FF2B5EF4-FFF2-40B4-BE49-F238E27FC236}">
                  <a16:creationId xmlns:a16="http://schemas.microsoft.com/office/drawing/2014/main" id="{FA515490-94D3-4F62-BFBF-293DC3C20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9409" y="3761802"/>
              <a:ext cx="887101" cy="590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Gráfico 7" descr="Hombre trabajador de la construcción con relleno sólido">
            <a:extLst>
              <a:ext uri="{FF2B5EF4-FFF2-40B4-BE49-F238E27FC236}">
                <a16:creationId xmlns:a16="http://schemas.microsoft.com/office/drawing/2014/main" id="{DEB8CBD8-CF25-4222-8787-C11A3ADEA6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7240" y="6098813"/>
            <a:ext cx="356090" cy="356090"/>
          </a:xfrm>
          <a:prstGeom prst="rect">
            <a:avLst/>
          </a:prstGeom>
        </p:spPr>
      </p:pic>
      <p:sp>
        <p:nvSpPr>
          <p:cNvPr id="78" name="Marcador de texto 2">
            <a:extLst>
              <a:ext uri="{FF2B5EF4-FFF2-40B4-BE49-F238E27FC236}">
                <a16:creationId xmlns:a16="http://schemas.microsoft.com/office/drawing/2014/main" id="{BD231262-510B-468F-861F-186A84B39B9D}"/>
              </a:ext>
            </a:extLst>
          </p:cNvPr>
          <p:cNvSpPr txBox="1">
            <a:spLocks/>
          </p:cNvSpPr>
          <p:nvPr/>
        </p:nvSpPr>
        <p:spPr>
          <a:xfrm>
            <a:off x="5383673" y="818888"/>
            <a:ext cx="6496149" cy="13910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2">
              <a:spcBef>
                <a:spcPts val="0"/>
              </a:spcBef>
              <a:buNone/>
            </a:pPr>
            <a:r>
              <a:rPr lang="es-CO" sz="1200" b="1" dirty="0">
                <a:solidFill>
                  <a:srgbClr val="007BBE"/>
                </a:solidFill>
              </a:rPr>
              <a:t>Total inversión: </a:t>
            </a:r>
            <a:r>
              <a:rPr lang="es-CO" sz="1200" b="1" dirty="0"/>
              <a:t>$2,57 Billones</a:t>
            </a:r>
          </a:p>
          <a:p>
            <a:pPr marL="138430" indent="-138430" defTabSz="554492">
              <a:spcBef>
                <a:spcPts val="0"/>
              </a:spcBef>
            </a:pPr>
            <a:r>
              <a:rPr lang="es-CO" sz="1200" dirty="0">
                <a:solidFill>
                  <a:srgbClr val="007BBE"/>
                </a:solidFill>
              </a:rPr>
              <a:t>Compromiso por Colombia: </a:t>
            </a:r>
            <a:r>
              <a:rPr lang="es-CO" sz="1200" dirty="0"/>
              <a:t>$ 107.185 Millones / 4 proyectos</a:t>
            </a:r>
            <a:endParaRPr lang="es-CO" sz="1200" dirty="0">
              <a:solidFill>
                <a:srgbClr val="007BBE"/>
              </a:solidFill>
              <a:cs typeface="Calibri" panose="020F0502020204030204"/>
            </a:endParaRPr>
          </a:p>
          <a:p>
            <a:pPr marL="138430" indent="-138430" defTabSz="554492">
              <a:spcBef>
                <a:spcPts val="0"/>
              </a:spcBef>
            </a:pPr>
            <a:r>
              <a:rPr lang="es-CO" sz="1200" dirty="0">
                <a:solidFill>
                  <a:srgbClr val="007BBE"/>
                </a:solidFill>
              </a:rPr>
              <a:t>Inversión Ejecutada</a:t>
            </a:r>
            <a:r>
              <a:rPr lang="es-CO" sz="1200" dirty="0"/>
              <a:t>: $ 1,8 Billones / 27 proyectos / 33 programas</a:t>
            </a:r>
            <a:endParaRPr lang="es-CO" sz="1200" dirty="0">
              <a:solidFill>
                <a:prstClr val="black"/>
              </a:solidFill>
              <a:cs typeface="Calibri" panose="020F0502020204030204"/>
            </a:endParaRPr>
          </a:p>
          <a:p>
            <a:pPr marL="138430" indent="-138430" defTabSz="554492">
              <a:spcBef>
                <a:spcPts val="0"/>
              </a:spcBef>
            </a:pPr>
            <a:r>
              <a:rPr lang="es-CO" sz="1200" dirty="0">
                <a:solidFill>
                  <a:srgbClr val="007BBE"/>
                </a:solidFill>
              </a:rPr>
              <a:t>Inversión en ejecución: </a:t>
            </a:r>
            <a:r>
              <a:rPr lang="es-CO" sz="1200" dirty="0"/>
              <a:t>$ 302.576 Millones / 47 proyectos / 13 programas</a:t>
            </a:r>
          </a:p>
          <a:p>
            <a:pPr marL="138430" indent="-138430" defTabSz="554492">
              <a:spcBef>
                <a:spcPts val="0"/>
              </a:spcBef>
            </a:pPr>
            <a:r>
              <a:rPr lang="es-CO" sz="1200" dirty="0">
                <a:solidFill>
                  <a:srgbClr val="007BBE"/>
                </a:solidFill>
              </a:rPr>
              <a:t>Inversión en estructuración: </a:t>
            </a:r>
            <a:r>
              <a:rPr lang="es-CO" sz="1200" dirty="0"/>
              <a:t>$ 1,039 Billones</a:t>
            </a:r>
            <a:endParaRPr lang="es-CO" sz="1200" dirty="0">
              <a:solidFill>
                <a:prstClr val="black"/>
              </a:solidFill>
              <a:cs typeface="Calibri" panose="020F0502020204030204"/>
            </a:endParaRPr>
          </a:p>
          <a:p>
            <a:pPr marL="138430" indent="-138430" defTabSz="554492">
              <a:spcBef>
                <a:spcPts val="0"/>
              </a:spcBef>
            </a:pPr>
            <a:r>
              <a:rPr lang="es-CO" sz="1200" dirty="0">
                <a:solidFill>
                  <a:srgbClr val="007BBE"/>
                </a:solidFill>
              </a:rPr>
              <a:t>Otras Inversiones:</a:t>
            </a:r>
            <a:endParaRPr lang="es-CO" sz="1200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O" sz="1200" dirty="0">
                <a:solidFill>
                  <a:srgbClr val="007BBE"/>
                </a:solidFill>
              </a:rPr>
              <a:t>            Inversión Social: </a:t>
            </a:r>
            <a:r>
              <a:rPr lang="es-CO" sz="1200" dirty="0"/>
              <a:t>$ </a:t>
            </a:r>
            <a:r>
              <a:rPr lang="es-CO" sz="1200" dirty="0">
                <a:ea typeface="+mn-lt"/>
                <a:cs typeface="+mn-lt"/>
              </a:rPr>
              <a:t>360.253</a:t>
            </a:r>
            <a:r>
              <a:rPr lang="es-CO" sz="1200" dirty="0"/>
              <a:t> millones / 9 Programas / 142.350 beneficiarios</a:t>
            </a:r>
            <a:endParaRPr lang="es-CO" sz="12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ES" sz="1200" dirty="0">
                <a:solidFill>
                  <a:srgbClr val="007BBE"/>
                </a:solidFill>
              </a:rPr>
              <a:t>Siembra y Reforestación</a:t>
            </a:r>
            <a:r>
              <a:rPr lang="es-ES" sz="1000" dirty="0"/>
              <a:t>:  </a:t>
            </a:r>
            <a:r>
              <a:rPr lang="es-ES" sz="1200" dirty="0"/>
              <a:t>123.429 árboles sembrados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99260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BD74F5B-E9A0-44D0-8C01-71C18F4038FC}"/>
              </a:ext>
            </a:extLst>
          </p:cNvPr>
          <p:cNvSpPr/>
          <p:nvPr/>
        </p:nvSpPr>
        <p:spPr>
          <a:xfrm>
            <a:off x="-10139" y="13648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2268169" y="-22626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2003065" y="723239"/>
            <a:ext cx="3086376" cy="444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Inversión Gobierno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005C446C-0B06-4C0C-94DE-4B449C24F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38" t="4523" b="88500"/>
          <a:stretch/>
        </p:blipFill>
        <p:spPr>
          <a:xfrm>
            <a:off x="29879" y="248522"/>
            <a:ext cx="2065339" cy="32997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A974953-954D-445B-B0BF-66C51DE9F6AF}"/>
              </a:ext>
            </a:extLst>
          </p:cNvPr>
          <p:cNvGrpSpPr/>
          <p:nvPr/>
        </p:nvGrpSpPr>
        <p:grpSpPr>
          <a:xfrm>
            <a:off x="7309287" y="2263728"/>
            <a:ext cx="4480729" cy="2028440"/>
            <a:chOff x="7532200" y="3138685"/>
            <a:chExt cx="3721953" cy="2028440"/>
          </a:xfrm>
        </p:grpSpPr>
        <p:grpSp>
          <p:nvGrpSpPr>
            <p:cNvPr id="125" name="Grupo 124">
              <a:extLst>
                <a:ext uri="{FF2B5EF4-FFF2-40B4-BE49-F238E27FC236}">
                  <a16:creationId xmlns:a16="http://schemas.microsoft.com/office/drawing/2014/main" id="{64E356D0-F062-45B4-A303-BB0CA44EA45C}"/>
                </a:ext>
              </a:extLst>
            </p:cNvPr>
            <p:cNvGrpSpPr/>
            <p:nvPr/>
          </p:nvGrpSpPr>
          <p:grpSpPr>
            <a:xfrm>
              <a:off x="7532200" y="3138685"/>
              <a:ext cx="3721953" cy="2028440"/>
              <a:chOff x="462172" y="2561998"/>
              <a:chExt cx="5087849" cy="2386003"/>
            </a:xfrm>
          </p:grpSpPr>
          <p:grpSp>
            <p:nvGrpSpPr>
              <p:cNvPr id="127" name="Grupo 126">
                <a:extLst>
                  <a:ext uri="{FF2B5EF4-FFF2-40B4-BE49-F238E27FC236}">
                    <a16:creationId xmlns:a16="http://schemas.microsoft.com/office/drawing/2014/main" id="{5C00900F-4711-4213-B520-B46B8887A89E}"/>
                  </a:ext>
                </a:extLst>
              </p:cNvPr>
              <p:cNvGrpSpPr/>
              <p:nvPr/>
            </p:nvGrpSpPr>
            <p:grpSpPr>
              <a:xfrm>
                <a:off x="492760" y="2561998"/>
                <a:ext cx="2138199" cy="557787"/>
                <a:chOff x="492759" y="2476872"/>
                <a:chExt cx="2991763" cy="923331"/>
              </a:xfrm>
            </p:grpSpPr>
            <p:pic>
              <p:nvPicPr>
                <p:cNvPr id="129" name="Imagen 128">
                  <a:extLst>
                    <a:ext uri="{FF2B5EF4-FFF2-40B4-BE49-F238E27FC236}">
                      <a16:creationId xmlns:a16="http://schemas.microsoft.com/office/drawing/2014/main" id="{FBDAF1D6-BD68-4E0A-B929-7119337A4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92" t="33894" r="79697" b="52643"/>
                <a:stretch/>
              </p:blipFill>
              <p:spPr>
                <a:xfrm>
                  <a:off x="492759" y="2476872"/>
                  <a:ext cx="2991763" cy="923331"/>
                </a:xfrm>
                <a:prstGeom prst="rect">
                  <a:avLst/>
                </a:prstGeom>
              </p:spPr>
            </p:pic>
            <p:sp>
              <p:nvSpPr>
                <p:cNvPr id="130" name="CuadroTexto 129">
                  <a:extLst>
                    <a:ext uri="{FF2B5EF4-FFF2-40B4-BE49-F238E27FC236}">
                      <a16:creationId xmlns:a16="http://schemas.microsoft.com/office/drawing/2014/main" id="{6119103E-1E7F-476C-95AF-2EB5D5C6AD60}"/>
                    </a:ext>
                  </a:extLst>
                </p:cNvPr>
                <p:cNvSpPr txBox="1"/>
                <p:nvPr/>
              </p:nvSpPr>
              <p:spPr>
                <a:xfrm>
                  <a:off x="568170" y="2701488"/>
                  <a:ext cx="2575487" cy="539356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554492"/>
                  <a:r>
                    <a:rPr lang="es-CO" sz="1200" b="1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MIN TIC</a:t>
                  </a:r>
                </a:p>
              </p:txBody>
            </p:sp>
          </p:grpSp>
          <p:sp>
            <p:nvSpPr>
              <p:cNvPr id="128" name="Marcador de texto 2">
                <a:extLst>
                  <a:ext uri="{FF2B5EF4-FFF2-40B4-BE49-F238E27FC236}">
                    <a16:creationId xmlns:a16="http://schemas.microsoft.com/office/drawing/2014/main" id="{7FE1D112-26FE-4F4C-BB6F-7F0DAAEDDF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172" y="3042491"/>
                <a:ext cx="5087849" cy="1905510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200" b="1" dirty="0">
                    <a:solidFill>
                      <a:srgbClr val="007BBE"/>
                    </a:solidFill>
                  </a:rPr>
                  <a:t>Total inversión: </a:t>
                </a:r>
                <a:r>
                  <a:rPr lang="es-CO" sz="1200" b="1" dirty="0"/>
                  <a:t>$30.972 Millones</a:t>
                </a:r>
              </a:p>
              <a:p>
                <a:pPr>
                  <a:spcBef>
                    <a:spcPts val="0"/>
                  </a:spcBef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Ejecutada: </a:t>
                </a:r>
                <a:r>
                  <a:rPr lang="es-CO" sz="1200" dirty="0"/>
                  <a:t>$13.286 Millones / 4 programas</a:t>
                </a:r>
              </a:p>
              <a:p>
                <a:pPr lvl="1" defTabSz="554492">
                  <a:spcBef>
                    <a:spcPts val="0"/>
                  </a:spcBef>
                </a:pPr>
                <a:r>
                  <a:rPr lang="es-CO" sz="1200" dirty="0">
                    <a:cs typeface="Calibri"/>
                  </a:rPr>
                  <a:t>1.892</a:t>
                </a:r>
                <a:r>
                  <a:rPr lang="es-ES" sz="1200" dirty="0">
                    <a:cs typeface="Calibri"/>
                  </a:rPr>
                  <a:t> Terminales de cómputo </a:t>
                </a:r>
                <a:endParaRPr lang="en-US" sz="1200" dirty="0">
                  <a:cs typeface="Calibri"/>
                </a:endParaRPr>
              </a:p>
              <a:p>
                <a:pPr lvl="1" defTabSz="554492">
                  <a:spcBef>
                    <a:spcPts val="0"/>
                  </a:spcBef>
                </a:pPr>
                <a:r>
                  <a:rPr lang="es-CO" sz="1200" dirty="0">
                    <a:cs typeface="Calibri"/>
                  </a:rPr>
                  <a:t>9.943</a:t>
                </a:r>
                <a:r>
                  <a:rPr lang="es-ES" sz="1200" dirty="0">
                    <a:cs typeface="Calibri"/>
                  </a:rPr>
                  <a:t> Hogares Conectados</a:t>
                </a:r>
              </a:p>
              <a:p>
                <a:pPr lvl="1" defTabSz="554492">
                  <a:spcBef>
                    <a:spcPts val="0"/>
                  </a:spcBef>
                </a:pPr>
                <a:r>
                  <a:rPr lang="es-ES" sz="1200" dirty="0">
                    <a:cs typeface="Calibri"/>
                  </a:rPr>
                  <a:t>9 Zonas Digitales Rurales</a:t>
                </a:r>
                <a:endParaRPr lang="en-US" sz="1200" dirty="0">
                  <a:cs typeface="Calibri"/>
                </a:endParaRPr>
              </a:p>
              <a:p>
                <a:pPr lvl="1" defTabSz="554492">
                  <a:spcBef>
                    <a:spcPts val="0"/>
                  </a:spcBef>
                </a:pPr>
                <a:r>
                  <a:rPr lang="es-ES" sz="1200" dirty="0">
                    <a:cs typeface="Calibri"/>
                  </a:rPr>
                  <a:t>12 Zo</a:t>
                </a:r>
                <a:r>
                  <a:rPr lang="es-ES" sz="1200" dirty="0">
                    <a:ea typeface="+mn-lt"/>
                    <a:cs typeface="+mn-lt"/>
                  </a:rPr>
                  <a:t>nas Digitales Urbanas</a:t>
                </a:r>
                <a:endParaRPr lang="en-US" sz="1200" dirty="0">
                  <a:ea typeface="+mn-lt"/>
                  <a:cs typeface="+mn-lt"/>
                </a:endParaRPr>
              </a:p>
              <a:p>
                <a:pPr defTabSz="554492">
                  <a:spcBef>
                    <a:spcPts val="0"/>
                  </a:spcBef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en Ejecución: </a:t>
                </a:r>
                <a:r>
                  <a:rPr lang="es-CO" sz="1200" dirty="0"/>
                  <a:t>$17.686 Millones / 1 programa</a:t>
                </a:r>
              </a:p>
              <a:p>
                <a:pPr lvl="1" defTabSz="554492">
                  <a:spcBef>
                    <a:spcPts val="0"/>
                  </a:spcBef>
                </a:pPr>
                <a:r>
                  <a:rPr lang="es-CO" sz="1200" dirty="0">
                    <a:cs typeface="Calibri"/>
                  </a:rPr>
                  <a:t>120 Centros Digitales</a:t>
                </a:r>
              </a:p>
              <a:p>
                <a:pPr marL="457200" lvl="1" indent="0" defTabSz="554492">
                  <a:spcBef>
                    <a:spcPts val="0"/>
                  </a:spcBef>
                  <a:buNone/>
                </a:pPr>
                <a:endParaRPr lang="es-ES" sz="1200" dirty="0">
                  <a:ea typeface="+mn-lt"/>
                  <a:cs typeface="+mn-lt"/>
                </a:endParaRPr>
              </a:p>
            </p:txBody>
          </p:sp>
        </p:grpSp>
        <p:pic>
          <p:nvPicPr>
            <p:cNvPr id="1026" name="Picture 2" descr="Resultado de imagen para wifi icon">
              <a:extLst>
                <a:ext uri="{FF2B5EF4-FFF2-40B4-BE49-F238E27FC236}">
                  <a16:creationId xmlns:a16="http://schemas.microsoft.com/office/drawing/2014/main" id="{3F8B26B0-6383-47FD-8F09-C4A08175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4344" y="3185359"/>
              <a:ext cx="371528" cy="37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1" name="Grupo 140">
            <a:extLst>
              <a:ext uri="{FF2B5EF4-FFF2-40B4-BE49-F238E27FC236}">
                <a16:creationId xmlns:a16="http://schemas.microsoft.com/office/drawing/2014/main" id="{FBF38488-D956-4FCF-A34B-0D3C2D1C37E9}"/>
              </a:ext>
            </a:extLst>
          </p:cNvPr>
          <p:cNvGrpSpPr/>
          <p:nvPr/>
        </p:nvGrpSpPr>
        <p:grpSpPr>
          <a:xfrm>
            <a:off x="6900191" y="4013060"/>
            <a:ext cx="4653639" cy="1423683"/>
            <a:chOff x="9886582" y="5874868"/>
            <a:chExt cx="4494390" cy="1423683"/>
          </a:xfrm>
        </p:grpSpPr>
        <p:grpSp>
          <p:nvGrpSpPr>
            <p:cNvPr id="142" name="Grupo 141">
              <a:extLst>
                <a:ext uri="{FF2B5EF4-FFF2-40B4-BE49-F238E27FC236}">
                  <a16:creationId xmlns:a16="http://schemas.microsoft.com/office/drawing/2014/main" id="{B95C73FD-B2FC-44A9-8BA6-21F756A91F3C}"/>
                </a:ext>
              </a:extLst>
            </p:cNvPr>
            <p:cNvGrpSpPr/>
            <p:nvPr/>
          </p:nvGrpSpPr>
          <p:grpSpPr>
            <a:xfrm>
              <a:off x="9886582" y="5876518"/>
              <a:ext cx="4494390" cy="1422033"/>
              <a:chOff x="461743" y="2561998"/>
              <a:chExt cx="2495877" cy="1422033"/>
            </a:xfrm>
          </p:grpSpPr>
          <p:grpSp>
            <p:nvGrpSpPr>
              <p:cNvPr id="144" name="Grupo 143">
                <a:extLst>
                  <a:ext uri="{FF2B5EF4-FFF2-40B4-BE49-F238E27FC236}">
                    <a16:creationId xmlns:a16="http://schemas.microsoft.com/office/drawing/2014/main" id="{51BCE5FB-8E26-4575-8C62-EB7485E7DFA3}"/>
                  </a:ext>
                </a:extLst>
              </p:cNvPr>
              <p:cNvGrpSpPr/>
              <p:nvPr/>
            </p:nvGrpSpPr>
            <p:grpSpPr>
              <a:xfrm>
                <a:off x="492760" y="2561998"/>
                <a:ext cx="1023561" cy="557787"/>
                <a:chOff x="492759" y="2476872"/>
                <a:chExt cx="1432164" cy="923331"/>
              </a:xfrm>
            </p:grpSpPr>
            <p:pic>
              <p:nvPicPr>
                <p:cNvPr id="151" name="Imagen 150">
                  <a:extLst>
                    <a:ext uri="{FF2B5EF4-FFF2-40B4-BE49-F238E27FC236}">
                      <a16:creationId xmlns:a16="http://schemas.microsoft.com/office/drawing/2014/main" id="{9D0B33C1-F8F1-45CA-81A3-A9AEBB761E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92" t="33894" r="79697" b="52643"/>
                <a:stretch/>
              </p:blipFill>
              <p:spPr>
                <a:xfrm>
                  <a:off x="492759" y="2476872"/>
                  <a:ext cx="1432164" cy="923331"/>
                </a:xfrm>
                <a:prstGeom prst="rect">
                  <a:avLst/>
                </a:prstGeom>
              </p:spPr>
            </p:pic>
            <p:sp>
              <p:nvSpPr>
                <p:cNvPr id="152" name="CuadroTexto 151">
                  <a:extLst>
                    <a:ext uri="{FF2B5EF4-FFF2-40B4-BE49-F238E27FC236}">
                      <a16:creationId xmlns:a16="http://schemas.microsoft.com/office/drawing/2014/main" id="{82390C95-2589-44F7-9FB9-BD0CF7990233}"/>
                    </a:ext>
                  </a:extLst>
                </p:cNvPr>
                <p:cNvSpPr txBox="1"/>
                <p:nvPr/>
              </p:nvSpPr>
              <p:spPr>
                <a:xfrm>
                  <a:off x="568173" y="2674246"/>
                  <a:ext cx="1274097" cy="466129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ICBF</a:t>
                  </a:r>
                </a:p>
              </p:txBody>
            </p:sp>
          </p:grpSp>
          <p:sp>
            <p:nvSpPr>
              <p:cNvPr id="145" name="Marcador de texto 2">
                <a:extLst>
                  <a:ext uri="{FF2B5EF4-FFF2-40B4-BE49-F238E27FC236}">
                    <a16:creationId xmlns:a16="http://schemas.microsoft.com/office/drawing/2014/main" id="{EA1A59E3-A54C-43F7-BEDF-0A8EDAF60D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743" y="3088792"/>
                <a:ext cx="2495877" cy="895239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200" b="1" dirty="0">
                    <a:solidFill>
                      <a:srgbClr val="007BBE"/>
                    </a:solidFill>
                  </a:rPr>
                  <a:t>Total inversión: </a:t>
                </a:r>
                <a:r>
                  <a:rPr lang="es-CO" sz="1200" b="1" dirty="0"/>
                  <a:t>$222.308 Millones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Ejecutada</a:t>
                </a:r>
                <a:r>
                  <a:rPr lang="es-CO" sz="1200" dirty="0"/>
                  <a:t>: $ 162.858 millones / 7 programas / 84.778 beneficiarios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En Ejecución</a:t>
                </a:r>
                <a:r>
                  <a:rPr lang="es-CO" sz="1200" dirty="0"/>
                  <a:t>: $ 59.450 millones / 11 programas / 24.297 beneficiarios</a:t>
                </a:r>
              </a:p>
            </p:txBody>
          </p:sp>
        </p:grpSp>
        <p:pic>
          <p:nvPicPr>
            <p:cNvPr id="143" name="Picture 2" descr="Care, childcare, children, kids, love, protection, rights icon - Download  on Iconfinder">
              <a:extLst>
                <a:ext uri="{FF2B5EF4-FFF2-40B4-BE49-F238E27FC236}">
                  <a16:creationId xmlns:a16="http://schemas.microsoft.com/office/drawing/2014/main" id="{C2F3A741-93A3-4A79-8936-EA89F4FF8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6139" y="5874868"/>
              <a:ext cx="537662" cy="53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3" name="Grupo 172">
            <a:extLst>
              <a:ext uri="{FF2B5EF4-FFF2-40B4-BE49-F238E27FC236}">
                <a16:creationId xmlns:a16="http://schemas.microsoft.com/office/drawing/2014/main" id="{FD8E31B0-F5CA-4AC2-A66E-933BB435B916}"/>
              </a:ext>
            </a:extLst>
          </p:cNvPr>
          <p:cNvGrpSpPr/>
          <p:nvPr/>
        </p:nvGrpSpPr>
        <p:grpSpPr>
          <a:xfrm>
            <a:off x="138128" y="1111961"/>
            <a:ext cx="4036789" cy="1965867"/>
            <a:chOff x="8160882" y="3035275"/>
            <a:chExt cx="3655508" cy="1751594"/>
          </a:xfrm>
        </p:grpSpPr>
        <p:grpSp>
          <p:nvGrpSpPr>
            <p:cNvPr id="174" name="Grupo 173">
              <a:extLst>
                <a:ext uri="{FF2B5EF4-FFF2-40B4-BE49-F238E27FC236}">
                  <a16:creationId xmlns:a16="http://schemas.microsoft.com/office/drawing/2014/main" id="{09DE4F25-0999-4C01-BAA7-484AA9A2CB47}"/>
                </a:ext>
              </a:extLst>
            </p:cNvPr>
            <p:cNvGrpSpPr/>
            <p:nvPr/>
          </p:nvGrpSpPr>
          <p:grpSpPr>
            <a:xfrm>
              <a:off x="8160882" y="3035275"/>
              <a:ext cx="3655508" cy="1751594"/>
              <a:chOff x="493297" y="2561997"/>
              <a:chExt cx="3655508" cy="1751594"/>
            </a:xfrm>
          </p:grpSpPr>
          <p:grpSp>
            <p:nvGrpSpPr>
              <p:cNvPr id="176" name="Grupo 175">
                <a:extLst>
                  <a:ext uri="{FF2B5EF4-FFF2-40B4-BE49-F238E27FC236}">
                    <a16:creationId xmlns:a16="http://schemas.microsoft.com/office/drawing/2014/main" id="{72F6B314-C392-4D7B-A2E9-440035B88D01}"/>
                  </a:ext>
                </a:extLst>
              </p:cNvPr>
              <p:cNvGrpSpPr/>
              <p:nvPr/>
            </p:nvGrpSpPr>
            <p:grpSpPr>
              <a:xfrm>
                <a:off x="527265" y="2561997"/>
                <a:ext cx="1466900" cy="457262"/>
                <a:chOff x="541036" y="2476872"/>
                <a:chExt cx="2052487" cy="756928"/>
              </a:xfrm>
            </p:grpSpPr>
            <p:pic>
              <p:nvPicPr>
                <p:cNvPr id="178" name="Imagen 177">
                  <a:extLst>
                    <a:ext uri="{FF2B5EF4-FFF2-40B4-BE49-F238E27FC236}">
                      <a16:creationId xmlns:a16="http://schemas.microsoft.com/office/drawing/2014/main" id="{62EC6B8A-FB98-4043-A2D1-1057EF1404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92" t="33894" r="79697" b="52643"/>
                <a:stretch/>
              </p:blipFill>
              <p:spPr>
                <a:xfrm>
                  <a:off x="541036" y="2476872"/>
                  <a:ext cx="2052487" cy="756928"/>
                </a:xfrm>
                <a:prstGeom prst="rect">
                  <a:avLst/>
                </a:prstGeom>
              </p:spPr>
            </p:pic>
            <p:sp>
              <p:nvSpPr>
                <p:cNvPr id="179" name="CuadroTexto 178">
                  <a:extLst>
                    <a:ext uri="{FF2B5EF4-FFF2-40B4-BE49-F238E27FC236}">
                      <a16:creationId xmlns:a16="http://schemas.microsoft.com/office/drawing/2014/main" id="{F804D627-D07F-4F43-9D2A-0DAFA41D2C8D}"/>
                    </a:ext>
                  </a:extLst>
                </p:cNvPr>
                <p:cNvSpPr txBox="1"/>
                <p:nvPr/>
              </p:nvSpPr>
              <p:spPr>
                <a:xfrm>
                  <a:off x="568169" y="2636214"/>
                  <a:ext cx="1798124" cy="408552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554492"/>
                  <a:r>
                    <a:rPr lang="es-CO" sz="1200" b="1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MINEDUCACIÓN</a:t>
                  </a:r>
                </a:p>
              </p:txBody>
            </p:sp>
          </p:grpSp>
          <p:sp>
            <p:nvSpPr>
              <p:cNvPr id="177" name="Marcador de texto 2">
                <a:extLst>
                  <a:ext uri="{FF2B5EF4-FFF2-40B4-BE49-F238E27FC236}">
                    <a16:creationId xmlns:a16="http://schemas.microsoft.com/office/drawing/2014/main" id="{F12C1641-AB4F-4EE2-AE91-D18034E87C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297" y="2933049"/>
                <a:ext cx="3655508" cy="1380542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200" b="1" dirty="0">
                    <a:solidFill>
                      <a:srgbClr val="007BBE"/>
                    </a:solidFill>
                  </a:rPr>
                  <a:t>Total inversión: </a:t>
                </a:r>
                <a:r>
                  <a:rPr lang="es-CO" sz="1200" b="1" dirty="0"/>
                  <a:t>$67.622 Millones</a:t>
                </a:r>
              </a:p>
              <a:p>
                <a:pPr>
                  <a:spcBef>
                    <a:spcPts val="0"/>
                  </a:spcBef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Ejecutada: </a:t>
                </a:r>
                <a:r>
                  <a:rPr lang="es-CO" sz="1200" dirty="0"/>
                  <a:t>$926 Millones / 7 programas / 16.610 beneficiarios</a:t>
                </a:r>
              </a:p>
              <a:p>
                <a:pPr>
                  <a:spcBef>
                    <a:spcPts val="0"/>
                  </a:spcBef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En Ejecución:</a:t>
                </a:r>
                <a:r>
                  <a:rPr lang="es-CO" sz="1200" dirty="0">
                    <a:solidFill>
                      <a:srgbClr val="FF0000"/>
                    </a:solidFill>
                  </a:rPr>
                  <a:t> </a:t>
                </a:r>
                <a:r>
                  <a:rPr lang="es-CO" sz="1200" dirty="0"/>
                  <a:t>$59.041 Millones / 14 proyectos Instituciones Educativas / 10.294 beneficiarios</a:t>
                </a:r>
              </a:p>
              <a:p>
                <a:pPr>
                  <a:spcBef>
                    <a:spcPts val="0"/>
                  </a:spcBef>
                </a:pPr>
                <a:r>
                  <a:rPr lang="es-CO" sz="1200" dirty="0">
                    <a:solidFill>
                      <a:srgbClr val="007BBE"/>
                    </a:solidFill>
                  </a:rPr>
                  <a:t>Generación E:</a:t>
                </a:r>
                <a:r>
                  <a:rPr lang="es-CO" sz="1200" dirty="0"/>
                  <a:t> $5.957 millones / 2.236 beneficiarios</a:t>
                </a:r>
                <a:endParaRPr lang="es-CO" sz="1200" dirty="0">
                  <a:cs typeface="Calibri"/>
                </a:endParaRPr>
              </a:p>
              <a:p>
                <a:pPr>
                  <a:spcBef>
                    <a:spcPts val="0"/>
                  </a:spcBef>
                </a:pPr>
                <a:r>
                  <a:rPr lang="es-CO" sz="1200" dirty="0">
                    <a:solidFill>
                      <a:srgbClr val="007BBE"/>
                    </a:solidFill>
                  </a:rPr>
                  <a:t>Matrícula Cero:</a:t>
                </a:r>
                <a:r>
                  <a:rPr lang="es-CO" sz="1200" dirty="0"/>
                  <a:t> 13.600 beneficiarios</a:t>
                </a:r>
                <a:endParaRPr lang="es-CO" sz="1200" dirty="0">
                  <a:cs typeface="Calibri"/>
                </a:endParaRPr>
              </a:p>
              <a:p>
                <a:pPr>
                  <a:spcBef>
                    <a:spcPts val="0"/>
                  </a:spcBef>
                </a:pPr>
                <a:r>
                  <a:rPr lang="es-ES" sz="1200" dirty="0">
                    <a:solidFill>
                      <a:srgbClr val="007BBE"/>
                    </a:solidFill>
                  </a:rPr>
                  <a:t>Fondo Solidario para Educación: </a:t>
                </a:r>
                <a:r>
                  <a:rPr lang="es-CO" sz="1200" dirty="0"/>
                  <a:t>$</a:t>
                </a:r>
                <a:r>
                  <a:rPr lang="es-ES" sz="1200" b="0" dirty="0">
                    <a:solidFill>
                      <a:schemeClr val="dk1"/>
                    </a:solidFill>
                  </a:rPr>
                  <a:t> 1.698</a:t>
                </a:r>
                <a:r>
                  <a:rPr lang="es-CO" sz="1200" dirty="0"/>
                  <a:t> </a:t>
                </a:r>
                <a:r>
                  <a:rPr lang="es-ES" sz="1200" dirty="0">
                    <a:solidFill>
                      <a:schemeClr val="dk1"/>
                    </a:solidFill>
                  </a:rPr>
                  <a:t>millones / 2.056 beneficiarios</a:t>
                </a:r>
                <a:endParaRPr lang="es-ES" sz="1200" dirty="0">
                  <a:solidFill>
                    <a:schemeClr val="dk1"/>
                  </a:solidFill>
                  <a:cs typeface="Calibri"/>
                </a:endParaRPr>
              </a:p>
              <a:p>
                <a:pPr marL="0" indent="0" defTabSz="554492">
                  <a:spcBef>
                    <a:spcPts val="606"/>
                  </a:spcBef>
                  <a:buNone/>
                </a:pPr>
                <a:endParaRPr lang="es-CO" sz="11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75" name="Gráfico 174" descr="Libros">
              <a:extLst>
                <a:ext uri="{FF2B5EF4-FFF2-40B4-BE49-F238E27FC236}">
                  <a16:creationId xmlns:a16="http://schemas.microsoft.com/office/drawing/2014/main" id="{32F0056B-0D4E-43D8-A460-105B7DF8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99250" y="3098772"/>
              <a:ext cx="266573" cy="266573"/>
            </a:xfrm>
            <a:prstGeom prst="rect">
              <a:avLst/>
            </a:prstGeom>
          </p:spPr>
        </p:pic>
      </p:grpSp>
      <p:pic>
        <p:nvPicPr>
          <p:cNvPr id="54" name="Imagen 53">
            <a:extLst>
              <a:ext uri="{FF2B5EF4-FFF2-40B4-BE49-F238E27FC236}">
                <a16:creationId xmlns:a16="http://schemas.microsoft.com/office/drawing/2014/main" id="{AB822D76-B0B0-443F-9CF4-E8C45DBB5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464" y="2757663"/>
            <a:ext cx="2324284" cy="250778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0161FDBE-787A-4489-B581-D28644060714}"/>
              </a:ext>
            </a:extLst>
          </p:cNvPr>
          <p:cNvGrpSpPr/>
          <p:nvPr/>
        </p:nvGrpSpPr>
        <p:grpSpPr>
          <a:xfrm>
            <a:off x="401984" y="3135914"/>
            <a:ext cx="4410440" cy="2423447"/>
            <a:chOff x="640594" y="3651593"/>
            <a:chExt cx="4410440" cy="2423447"/>
          </a:xfrm>
        </p:grpSpPr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9FE1DAB8-2A2A-4FFC-BFE4-4DE72DCC6F13}"/>
                </a:ext>
              </a:extLst>
            </p:cNvPr>
            <p:cNvGrpSpPr/>
            <p:nvPr/>
          </p:nvGrpSpPr>
          <p:grpSpPr>
            <a:xfrm>
              <a:off x="640594" y="3651593"/>
              <a:ext cx="4410440" cy="2423447"/>
              <a:chOff x="462171" y="2561998"/>
              <a:chExt cx="2148701" cy="2423447"/>
            </a:xfrm>
          </p:grpSpPr>
          <p:grpSp>
            <p:nvGrpSpPr>
              <p:cNvPr id="164" name="Grupo 163">
                <a:extLst>
                  <a:ext uri="{FF2B5EF4-FFF2-40B4-BE49-F238E27FC236}">
                    <a16:creationId xmlns:a16="http://schemas.microsoft.com/office/drawing/2014/main" id="{516F99FF-5A85-4A5E-B41F-C420CF6A5CCF}"/>
                  </a:ext>
                </a:extLst>
              </p:cNvPr>
              <p:cNvGrpSpPr/>
              <p:nvPr/>
            </p:nvGrpSpPr>
            <p:grpSpPr>
              <a:xfrm>
                <a:off x="492760" y="2561998"/>
                <a:ext cx="1023561" cy="557787"/>
                <a:chOff x="492759" y="2476872"/>
                <a:chExt cx="1432164" cy="923331"/>
              </a:xfrm>
            </p:grpSpPr>
            <p:pic>
              <p:nvPicPr>
                <p:cNvPr id="166" name="Imagen 165">
                  <a:extLst>
                    <a:ext uri="{FF2B5EF4-FFF2-40B4-BE49-F238E27FC236}">
                      <a16:creationId xmlns:a16="http://schemas.microsoft.com/office/drawing/2014/main" id="{539BD112-9936-4FEC-A20F-BD95D07F13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92" t="33894" r="79697" b="52643"/>
                <a:stretch/>
              </p:blipFill>
              <p:spPr>
                <a:xfrm>
                  <a:off x="492759" y="2476872"/>
                  <a:ext cx="1432164" cy="923331"/>
                </a:xfrm>
                <a:prstGeom prst="rect">
                  <a:avLst/>
                </a:prstGeom>
              </p:spPr>
            </p:pic>
            <p:sp>
              <p:nvSpPr>
                <p:cNvPr id="167" name="CuadroTexto 166">
                  <a:extLst>
                    <a:ext uri="{FF2B5EF4-FFF2-40B4-BE49-F238E27FC236}">
                      <a16:creationId xmlns:a16="http://schemas.microsoft.com/office/drawing/2014/main" id="{5C5CAC83-3195-404C-AD33-88694D53D161}"/>
                    </a:ext>
                  </a:extLst>
                </p:cNvPr>
                <p:cNvSpPr txBox="1"/>
                <p:nvPr/>
              </p:nvSpPr>
              <p:spPr>
                <a:xfrm>
                  <a:off x="568173" y="2674246"/>
                  <a:ext cx="1274097" cy="466129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SENA</a:t>
                  </a:r>
                </a:p>
              </p:txBody>
            </p:sp>
          </p:grpSp>
          <p:sp>
            <p:nvSpPr>
              <p:cNvPr id="165" name="Marcador de texto 2">
                <a:extLst>
                  <a:ext uri="{FF2B5EF4-FFF2-40B4-BE49-F238E27FC236}">
                    <a16:creationId xmlns:a16="http://schemas.microsoft.com/office/drawing/2014/main" id="{AC755591-B178-4238-AFEF-425E872CCA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171" y="3065239"/>
                <a:ext cx="2148701" cy="1920206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200" b="1" dirty="0">
                    <a:solidFill>
                      <a:srgbClr val="007BBE"/>
                    </a:solidFill>
                  </a:rPr>
                  <a:t>Total inversión: </a:t>
                </a:r>
                <a:r>
                  <a:rPr lang="es-CO" sz="1200" b="1" dirty="0"/>
                  <a:t>$51.882 Millones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Ejecutada</a:t>
                </a:r>
                <a:r>
                  <a:rPr lang="es-CO" sz="1200" dirty="0"/>
                  <a:t>: $ 50.733 millones / 5 programas: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ES" sz="1100" dirty="0">
                    <a:ea typeface="+mn-lt"/>
                    <a:cs typeface="+mn-lt"/>
                  </a:rPr>
                  <a:t>- </a:t>
                </a:r>
                <a:r>
                  <a:rPr lang="es-ES" sz="1100" b="1" dirty="0">
                    <a:cs typeface="Calibri"/>
                  </a:rPr>
                  <a:t>Agencia Pública de Empleo:</a:t>
                </a:r>
                <a:r>
                  <a:rPr lang="es-ES" sz="1100" dirty="0">
                    <a:cs typeface="Calibri"/>
                  </a:rPr>
                  <a:t> 3.810 Beneficiarios</a:t>
                </a:r>
                <a:endParaRPr lang="es-ES" sz="1100" dirty="0">
                  <a:ea typeface="+mn-lt"/>
                  <a:cs typeface="+mn-lt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ES" sz="1100" b="1" dirty="0">
                    <a:ea typeface="+mn-lt"/>
                    <a:cs typeface="+mn-lt"/>
                  </a:rPr>
                  <a:t>- Programas SENA Emprende Rural:</a:t>
                </a:r>
                <a:r>
                  <a:rPr lang="es-ES" sz="1100" dirty="0">
                    <a:ea typeface="+mn-lt"/>
                    <a:cs typeface="+mn-lt"/>
                  </a:rPr>
                  <a:t> $ 634 millones - 2.391 Beneficiarios  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ES" sz="1100" b="1" dirty="0">
                    <a:ea typeface="+mn-lt"/>
                    <a:cs typeface="+mn-lt"/>
                  </a:rPr>
                  <a:t>- </a:t>
                </a:r>
                <a:r>
                  <a:rPr lang="es-ES" sz="1100" b="1" dirty="0">
                    <a:cs typeface="Calibri"/>
                  </a:rPr>
                  <a:t>Formación </a:t>
                </a:r>
                <a:r>
                  <a:rPr lang="es-ES" sz="1100" b="1" dirty="0">
                    <a:ea typeface="+mn-lt"/>
                    <a:cs typeface="+mn-lt"/>
                  </a:rPr>
                  <a:t>Profesional Integral:</a:t>
                </a:r>
                <a:r>
                  <a:rPr lang="es-ES" sz="1100" dirty="0">
                    <a:ea typeface="+mn-lt"/>
                    <a:cs typeface="+mn-lt"/>
                  </a:rPr>
                  <a:t> $ 47.378 millones – 258.148 beneficiario</a:t>
                </a:r>
                <a:r>
                  <a:rPr lang="es-ES" sz="1100" dirty="0">
                    <a:cs typeface="Calibri"/>
                  </a:rPr>
                  <a:t>s</a:t>
                </a:r>
                <a:endParaRPr lang="es-ES" sz="1100" dirty="0">
                  <a:ea typeface="+mn-lt"/>
                  <a:cs typeface="+mn-lt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ES" sz="1100" b="1" dirty="0">
                    <a:ea typeface="+mn-lt"/>
                    <a:cs typeface="+mn-lt"/>
                  </a:rPr>
                  <a:t>- Certificación de Competencias Laborales</a:t>
                </a:r>
                <a:r>
                  <a:rPr lang="es-ES" sz="1100" dirty="0">
                    <a:ea typeface="+mn-lt"/>
                    <a:cs typeface="+mn-lt"/>
                  </a:rPr>
                  <a:t>: $512 millones - 1.286 beneficiarios 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ES" sz="1100" dirty="0">
                    <a:solidFill>
                      <a:srgbClr val="000000"/>
                    </a:solidFill>
                    <a:ea typeface="+mn-lt"/>
                    <a:cs typeface="+mn-lt"/>
                  </a:rPr>
                  <a:t>-</a:t>
                </a:r>
                <a:r>
                  <a:rPr lang="es-ES" sz="1100" b="1" dirty="0">
                    <a:solidFill>
                      <a:srgbClr val="000000"/>
                    </a:solidFill>
                    <a:ea typeface="+mn-lt"/>
                    <a:cs typeface="+mn-lt"/>
                  </a:rPr>
                  <a:t> Doble Titulación:</a:t>
                </a:r>
                <a:r>
                  <a:rPr lang="es-ES" sz="1100" dirty="0">
                    <a:solidFill>
                      <a:srgbClr val="000000"/>
                    </a:solidFill>
                    <a:ea typeface="+mn-lt"/>
                    <a:cs typeface="+mn-lt"/>
                  </a:rPr>
                  <a:t> $2.209 millones – 7.492 beneficiarios</a:t>
                </a:r>
                <a:endParaRPr lang="es-ES" sz="1100" dirty="0">
                  <a:ea typeface="+mn-lt"/>
                  <a:cs typeface="+mn-lt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en Ejecución</a:t>
                </a:r>
                <a:r>
                  <a:rPr lang="es-CO" sz="1200" dirty="0"/>
                  <a:t>: $ 1.149 millones / 1 programa (Fondo Emprender) / 13 beneficiarios</a:t>
                </a:r>
                <a:endParaRPr lang="es-CO" sz="1200" dirty="0">
                  <a:cs typeface="Calibri"/>
                </a:endParaRPr>
              </a:p>
            </p:txBody>
          </p:sp>
        </p:grpSp>
        <p:pic>
          <p:nvPicPr>
            <p:cNvPr id="2050" name="Picture 2" descr="Resultado de imagen para education ICON">
              <a:extLst>
                <a:ext uri="{FF2B5EF4-FFF2-40B4-BE49-F238E27FC236}">
                  <a16:creationId xmlns:a16="http://schemas.microsoft.com/office/drawing/2014/main" id="{4700B3A1-AF34-4753-9A17-EB810E43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612" y="3695924"/>
              <a:ext cx="378539" cy="378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B79CCC8-107E-47EE-9970-D42FFEDE58D2}"/>
              </a:ext>
            </a:extLst>
          </p:cNvPr>
          <p:cNvGrpSpPr/>
          <p:nvPr/>
        </p:nvGrpSpPr>
        <p:grpSpPr>
          <a:xfrm>
            <a:off x="160248" y="5627409"/>
            <a:ext cx="3339914" cy="949867"/>
            <a:chOff x="1991739" y="5366952"/>
            <a:chExt cx="3339914" cy="949867"/>
          </a:xfrm>
        </p:grpSpPr>
        <p:grpSp>
          <p:nvGrpSpPr>
            <p:cNvPr id="158" name="Grupo 157">
              <a:extLst>
                <a:ext uri="{FF2B5EF4-FFF2-40B4-BE49-F238E27FC236}">
                  <a16:creationId xmlns:a16="http://schemas.microsoft.com/office/drawing/2014/main" id="{27988FA9-B411-487D-8F62-888CFAF8C76A}"/>
                </a:ext>
              </a:extLst>
            </p:cNvPr>
            <p:cNvGrpSpPr/>
            <p:nvPr/>
          </p:nvGrpSpPr>
          <p:grpSpPr>
            <a:xfrm>
              <a:off x="1991739" y="5366952"/>
              <a:ext cx="3339914" cy="949867"/>
              <a:chOff x="462170" y="2561998"/>
              <a:chExt cx="2408909" cy="949867"/>
            </a:xfrm>
          </p:grpSpPr>
          <p:grpSp>
            <p:nvGrpSpPr>
              <p:cNvPr id="159" name="Grupo 158">
                <a:extLst>
                  <a:ext uri="{FF2B5EF4-FFF2-40B4-BE49-F238E27FC236}">
                    <a16:creationId xmlns:a16="http://schemas.microsoft.com/office/drawing/2014/main" id="{3DA3533A-008D-4A40-97E5-91087E9D841C}"/>
                  </a:ext>
                </a:extLst>
              </p:cNvPr>
              <p:cNvGrpSpPr/>
              <p:nvPr/>
            </p:nvGrpSpPr>
            <p:grpSpPr>
              <a:xfrm>
                <a:off x="492760" y="2561998"/>
                <a:ext cx="1023561" cy="557787"/>
                <a:chOff x="492759" y="2476872"/>
                <a:chExt cx="1432164" cy="923331"/>
              </a:xfrm>
            </p:grpSpPr>
            <p:pic>
              <p:nvPicPr>
                <p:cNvPr id="161" name="Imagen 160">
                  <a:extLst>
                    <a:ext uri="{FF2B5EF4-FFF2-40B4-BE49-F238E27FC236}">
                      <a16:creationId xmlns:a16="http://schemas.microsoft.com/office/drawing/2014/main" id="{6D0052AB-CFEB-4A72-8AB6-AE482B8676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92" t="33894" r="79697" b="52643"/>
                <a:stretch/>
              </p:blipFill>
              <p:spPr>
                <a:xfrm>
                  <a:off x="492759" y="2476872"/>
                  <a:ext cx="1432164" cy="923331"/>
                </a:xfrm>
                <a:prstGeom prst="rect">
                  <a:avLst/>
                </a:prstGeom>
              </p:spPr>
            </p:pic>
            <p:sp>
              <p:nvSpPr>
                <p:cNvPr id="162" name="CuadroTexto 161">
                  <a:extLst>
                    <a:ext uri="{FF2B5EF4-FFF2-40B4-BE49-F238E27FC236}">
                      <a16:creationId xmlns:a16="http://schemas.microsoft.com/office/drawing/2014/main" id="{21360B3E-CC32-4A7E-9F67-C5C55E712BC0}"/>
                    </a:ext>
                  </a:extLst>
                </p:cNvPr>
                <p:cNvSpPr txBox="1"/>
                <p:nvPr/>
              </p:nvSpPr>
              <p:spPr>
                <a:xfrm>
                  <a:off x="568173" y="2674246"/>
                  <a:ext cx="1274097" cy="466129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MINJUSTICIA</a:t>
                  </a:r>
                </a:p>
              </p:txBody>
            </p:sp>
          </p:grpSp>
          <p:sp>
            <p:nvSpPr>
              <p:cNvPr id="160" name="Marcador de texto 2">
                <a:extLst>
                  <a:ext uri="{FF2B5EF4-FFF2-40B4-BE49-F238E27FC236}">
                    <a16:creationId xmlns:a16="http://schemas.microsoft.com/office/drawing/2014/main" id="{092AFF5C-58F8-411E-9A5D-D8C9071DD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170" y="3042493"/>
                <a:ext cx="2408909" cy="469372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Ejecutada</a:t>
                </a:r>
                <a:r>
                  <a:rPr lang="es-CO" sz="1200" dirty="0"/>
                  <a:t>: $192 millones / 3 proyectos / 162 beneficiarios</a:t>
                </a:r>
              </a:p>
            </p:txBody>
          </p:sp>
        </p:grpSp>
        <p:pic>
          <p:nvPicPr>
            <p:cNvPr id="2052" name="Picture 4" descr="Resultado de imagen para justice ICON">
              <a:extLst>
                <a:ext uri="{FF2B5EF4-FFF2-40B4-BE49-F238E27FC236}">
                  <a16:creationId xmlns:a16="http://schemas.microsoft.com/office/drawing/2014/main" id="{D0A52C3E-F701-466A-A291-79D7B8AFE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935" y="5425792"/>
              <a:ext cx="319367" cy="3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5DF264A-476B-4298-A818-4C6C35744E68}"/>
              </a:ext>
            </a:extLst>
          </p:cNvPr>
          <p:cNvGrpSpPr/>
          <p:nvPr/>
        </p:nvGrpSpPr>
        <p:grpSpPr>
          <a:xfrm>
            <a:off x="3441274" y="5551958"/>
            <a:ext cx="2491310" cy="1028001"/>
            <a:chOff x="5968616" y="5440946"/>
            <a:chExt cx="2491310" cy="1028001"/>
          </a:xfrm>
        </p:grpSpPr>
        <p:grpSp>
          <p:nvGrpSpPr>
            <p:cNvPr id="153" name="Grupo 152">
              <a:extLst>
                <a:ext uri="{FF2B5EF4-FFF2-40B4-BE49-F238E27FC236}">
                  <a16:creationId xmlns:a16="http://schemas.microsoft.com/office/drawing/2014/main" id="{57CE1233-7CE3-417C-8837-7D6EC10C5D57}"/>
                </a:ext>
              </a:extLst>
            </p:cNvPr>
            <p:cNvGrpSpPr/>
            <p:nvPr/>
          </p:nvGrpSpPr>
          <p:grpSpPr>
            <a:xfrm>
              <a:off x="5968616" y="5440946"/>
              <a:ext cx="2491310" cy="1028001"/>
              <a:chOff x="462171" y="2561998"/>
              <a:chExt cx="1796854" cy="1028001"/>
            </a:xfrm>
          </p:grpSpPr>
          <p:grpSp>
            <p:nvGrpSpPr>
              <p:cNvPr id="154" name="Grupo 153">
                <a:extLst>
                  <a:ext uri="{FF2B5EF4-FFF2-40B4-BE49-F238E27FC236}">
                    <a16:creationId xmlns:a16="http://schemas.microsoft.com/office/drawing/2014/main" id="{6D98B595-52F9-45F0-A267-9C8953287578}"/>
                  </a:ext>
                </a:extLst>
              </p:cNvPr>
              <p:cNvGrpSpPr/>
              <p:nvPr/>
            </p:nvGrpSpPr>
            <p:grpSpPr>
              <a:xfrm>
                <a:off x="492760" y="2561998"/>
                <a:ext cx="1265175" cy="557787"/>
                <a:chOff x="492759" y="2476872"/>
                <a:chExt cx="1770230" cy="923331"/>
              </a:xfrm>
            </p:grpSpPr>
            <p:pic>
              <p:nvPicPr>
                <p:cNvPr id="156" name="Imagen 155">
                  <a:extLst>
                    <a:ext uri="{FF2B5EF4-FFF2-40B4-BE49-F238E27FC236}">
                      <a16:creationId xmlns:a16="http://schemas.microsoft.com/office/drawing/2014/main" id="{DC6646B4-2CC7-45DC-9630-3BB0F14B4F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92" t="33894" r="79697" b="52643"/>
                <a:stretch/>
              </p:blipFill>
              <p:spPr>
                <a:xfrm>
                  <a:off x="492759" y="2476872"/>
                  <a:ext cx="1770230" cy="923331"/>
                </a:xfrm>
                <a:prstGeom prst="rect">
                  <a:avLst/>
                </a:prstGeom>
              </p:spPr>
            </p:pic>
            <p:sp>
              <p:nvSpPr>
                <p:cNvPr id="157" name="CuadroTexto 156">
                  <a:extLst>
                    <a:ext uri="{FF2B5EF4-FFF2-40B4-BE49-F238E27FC236}">
                      <a16:creationId xmlns:a16="http://schemas.microsoft.com/office/drawing/2014/main" id="{CA5E023E-D2B3-4509-822A-8CA012D8B502}"/>
                    </a:ext>
                  </a:extLst>
                </p:cNvPr>
                <p:cNvSpPr txBox="1"/>
                <p:nvPr/>
              </p:nvSpPr>
              <p:spPr>
                <a:xfrm>
                  <a:off x="568173" y="2674246"/>
                  <a:ext cx="1515365" cy="509478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MINTRABAJO</a:t>
                  </a:r>
                </a:p>
              </p:txBody>
            </p:sp>
          </p:grpSp>
          <p:sp>
            <p:nvSpPr>
              <p:cNvPr id="155" name="Marcador de texto 2">
                <a:extLst>
                  <a:ext uri="{FF2B5EF4-FFF2-40B4-BE49-F238E27FC236}">
                    <a16:creationId xmlns:a16="http://schemas.microsoft.com/office/drawing/2014/main" id="{8415DF72-5EE7-42CF-A54D-5679409F52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171" y="3042493"/>
                <a:ext cx="1796854" cy="54750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Ejecutada</a:t>
                </a:r>
                <a:r>
                  <a:rPr lang="es-CO" sz="1200" dirty="0"/>
                  <a:t>: $ 589 millones  / 2 programas</a:t>
                </a:r>
              </a:p>
            </p:txBody>
          </p:sp>
        </p:grpSp>
        <p:pic>
          <p:nvPicPr>
            <p:cNvPr id="2054" name="Picture 6" descr="Resultado de imagen para job ICON">
              <a:extLst>
                <a:ext uri="{FF2B5EF4-FFF2-40B4-BE49-F238E27FC236}">
                  <a16:creationId xmlns:a16="http://schemas.microsoft.com/office/drawing/2014/main" id="{4547B9FE-6711-43A3-985D-85EB17B52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574" y="5473178"/>
              <a:ext cx="455688" cy="45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8F12C66C-79FF-46BD-84DC-DE909889F5AE}"/>
              </a:ext>
            </a:extLst>
          </p:cNvPr>
          <p:cNvGrpSpPr/>
          <p:nvPr/>
        </p:nvGrpSpPr>
        <p:grpSpPr>
          <a:xfrm>
            <a:off x="8943749" y="5343093"/>
            <a:ext cx="2982480" cy="972013"/>
            <a:chOff x="9205541" y="5303648"/>
            <a:chExt cx="2982480" cy="972013"/>
          </a:xfrm>
        </p:grpSpPr>
        <p:grpSp>
          <p:nvGrpSpPr>
            <p:cNvPr id="180" name="Grupo 179">
              <a:extLst>
                <a:ext uri="{FF2B5EF4-FFF2-40B4-BE49-F238E27FC236}">
                  <a16:creationId xmlns:a16="http://schemas.microsoft.com/office/drawing/2014/main" id="{F494AF52-09BE-40C0-81FF-F4C1FA751AF4}"/>
                </a:ext>
              </a:extLst>
            </p:cNvPr>
            <p:cNvGrpSpPr/>
            <p:nvPr/>
          </p:nvGrpSpPr>
          <p:grpSpPr>
            <a:xfrm>
              <a:off x="9205541" y="5310435"/>
              <a:ext cx="2982480" cy="965226"/>
              <a:chOff x="399338" y="2561998"/>
              <a:chExt cx="4864365" cy="1135371"/>
            </a:xfrm>
          </p:grpSpPr>
          <p:grpSp>
            <p:nvGrpSpPr>
              <p:cNvPr id="181" name="Grupo 180">
                <a:extLst>
                  <a:ext uri="{FF2B5EF4-FFF2-40B4-BE49-F238E27FC236}">
                    <a16:creationId xmlns:a16="http://schemas.microsoft.com/office/drawing/2014/main" id="{305A3EDB-CA1C-43B6-A0A7-9DAF39E86659}"/>
                  </a:ext>
                </a:extLst>
              </p:cNvPr>
              <p:cNvGrpSpPr/>
              <p:nvPr/>
            </p:nvGrpSpPr>
            <p:grpSpPr>
              <a:xfrm>
                <a:off x="492760" y="2561998"/>
                <a:ext cx="2138199" cy="557787"/>
                <a:chOff x="492759" y="2476872"/>
                <a:chExt cx="2991763" cy="923331"/>
              </a:xfrm>
            </p:grpSpPr>
            <p:pic>
              <p:nvPicPr>
                <p:cNvPr id="183" name="Imagen 182">
                  <a:extLst>
                    <a:ext uri="{FF2B5EF4-FFF2-40B4-BE49-F238E27FC236}">
                      <a16:creationId xmlns:a16="http://schemas.microsoft.com/office/drawing/2014/main" id="{DEA34218-3C58-41D1-8516-F4F6466C4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92" t="33894" r="79697" b="52643"/>
                <a:stretch/>
              </p:blipFill>
              <p:spPr>
                <a:xfrm>
                  <a:off x="492759" y="2476872"/>
                  <a:ext cx="2991763" cy="923331"/>
                </a:xfrm>
                <a:prstGeom prst="rect">
                  <a:avLst/>
                </a:prstGeom>
              </p:spPr>
            </p:pic>
            <p:sp>
              <p:nvSpPr>
                <p:cNvPr id="184" name="CuadroTexto 183">
                  <a:extLst>
                    <a:ext uri="{FF2B5EF4-FFF2-40B4-BE49-F238E27FC236}">
                      <a16:creationId xmlns:a16="http://schemas.microsoft.com/office/drawing/2014/main" id="{25BF2ED8-B1D6-40F6-A594-F0714EAF5E27}"/>
                    </a:ext>
                  </a:extLst>
                </p:cNvPr>
                <p:cNvSpPr txBox="1"/>
                <p:nvPr/>
              </p:nvSpPr>
              <p:spPr>
                <a:xfrm>
                  <a:off x="568171" y="2701488"/>
                  <a:ext cx="2575487" cy="539356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554492"/>
                  <a:r>
                    <a:rPr lang="es-CO" sz="1200" b="1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MINSALUD</a:t>
                  </a:r>
                </a:p>
              </p:txBody>
            </p:sp>
          </p:grpSp>
          <p:sp>
            <p:nvSpPr>
              <p:cNvPr id="182" name="Marcador de texto 2">
                <a:extLst>
                  <a:ext uri="{FF2B5EF4-FFF2-40B4-BE49-F238E27FC236}">
                    <a16:creationId xmlns:a16="http://schemas.microsoft.com/office/drawing/2014/main" id="{F6666FB0-1285-4266-ADFE-6BFF6D949E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338" y="3041258"/>
                <a:ext cx="4864365" cy="65611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s-CO" sz="1200" dirty="0">
                    <a:solidFill>
                      <a:srgbClr val="007BBE"/>
                    </a:solidFill>
                  </a:rPr>
                  <a:t>Inversión en Ejecución: </a:t>
                </a:r>
                <a:r>
                  <a:rPr lang="es-CO" sz="1200" dirty="0"/>
                  <a:t>$2.661 Millones  / 2 proyectos</a:t>
                </a:r>
              </a:p>
              <a:p>
                <a:pPr defTabSz="554492">
                  <a:spcBef>
                    <a:spcPts val="0"/>
                  </a:spcBef>
                </a:pPr>
                <a:endParaRPr lang="es-CO" sz="1200" dirty="0"/>
              </a:p>
            </p:txBody>
          </p:sp>
        </p:grpSp>
        <p:pic>
          <p:nvPicPr>
            <p:cNvPr id="2056" name="Picture 8" descr="Resultado de imagen para health ICON">
              <a:extLst>
                <a:ext uri="{FF2B5EF4-FFF2-40B4-BE49-F238E27FC236}">
                  <a16:creationId xmlns:a16="http://schemas.microsoft.com/office/drawing/2014/main" id="{04884B01-D253-42F3-8A24-332194F98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7558" y="5303648"/>
              <a:ext cx="449832" cy="449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F4EB9EC9-C3D5-47D9-B34D-003BEE0BD4A8}"/>
              </a:ext>
            </a:extLst>
          </p:cNvPr>
          <p:cNvGrpSpPr/>
          <p:nvPr/>
        </p:nvGrpSpPr>
        <p:grpSpPr>
          <a:xfrm>
            <a:off x="5958603" y="5444004"/>
            <a:ext cx="2982480" cy="965226"/>
            <a:chOff x="399338" y="2561998"/>
            <a:chExt cx="4864365" cy="1135371"/>
          </a:xfrm>
        </p:grpSpPr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AD5BD5A3-E259-40C3-B4C3-614B1CDF873D}"/>
                </a:ext>
              </a:extLst>
            </p:cNvPr>
            <p:cNvGrpSpPr/>
            <p:nvPr/>
          </p:nvGrpSpPr>
          <p:grpSpPr>
            <a:xfrm>
              <a:off x="492760" y="2561998"/>
              <a:ext cx="2138199" cy="557787"/>
              <a:chOff x="492759" y="2476872"/>
              <a:chExt cx="2991763" cy="923331"/>
            </a:xfrm>
          </p:grpSpPr>
          <p:pic>
            <p:nvPicPr>
              <p:cNvPr id="73" name="Imagen 72">
                <a:extLst>
                  <a:ext uri="{FF2B5EF4-FFF2-40B4-BE49-F238E27FC236}">
                    <a16:creationId xmlns:a16="http://schemas.microsoft.com/office/drawing/2014/main" id="{9D826DE1-DA19-4767-8563-9F7E2294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792" t="33894" r="79697" b="52643"/>
              <a:stretch/>
            </p:blipFill>
            <p:spPr>
              <a:xfrm>
                <a:off x="492759" y="2476872"/>
                <a:ext cx="2991763" cy="923331"/>
              </a:xfrm>
              <a:prstGeom prst="rect">
                <a:avLst/>
              </a:prstGeom>
            </p:spPr>
          </p:pic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29E3F169-9DAF-4BD1-BBC1-DB274EC23D98}"/>
                  </a:ext>
                </a:extLst>
              </p:cNvPr>
              <p:cNvSpPr txBox="1"/>
              <p:nvPr/>
            </p:nvSpPr>
            <p:spPr>
              <a:xfrm>
                <a:off x="568171" y="2701488"/>
                <a:ext cx="2575487" cy="539356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pPr defTabSz="554492"/>
                <a:r>
                  <a:rPr lang="es-ES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</a:t>
                </a:r>
                <a:r>
                  <a:rPr lang="es-CO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NTERIOR</a:t>
                </a:r>
              </a:p>
            </p:txBody>
          </p:sp>
        </p:grpSp>
        <p:sp>
          <p:nvSpPr>
            <p:cNvPr id="72" name="Marcador de texto 2">
              <a:extLst>
                <a:ext uri="{FF2B5EF4-FFF2-40B4-BE49-F238E27FC236}">
                  <a16:creationId xmlns:a16="http://schemas.microsoft.com/office/drawing/2014/main" id="{62CFCC5D-4DD7-46AC-BC04-6511B90A7C2A}"/>
                </a:ext>
              </a:extLst>
            </p:cNvPr>
            <p:cNvSpPr txBox="1">
              <a:spLocks/>
            </p:cNvSpPr>
            <p:nvPr/>
          </p:nvSpPr>
          <p:spPr>
            <a:xfrm>
              <a:off x="399338" y="3041258"/>
              <a:ext cx="4864365" cy="65611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s-CO" sz="1200" dirty="0">
                  <a:solidFill>
                    <a:srgbClr val="007BBE"/>
                  </a:solidFill>
                </a:rPr>
                <a:t>Inversión en Ejecución: </a:t>
              </a:r>
              <a:r>
                <a:rPr lang="es-CO" sz="1200" dirty="0"/>
                <a:t>$2.364 Millones  / 2 proyectos</a:t>
              </a:r>
            </a:p>
            <a:p>
              <a:pPr defTabSz="554492">
                <a:spcBef>
                  <a:spcPts val="0"/>
                </a:spcBef>
              </a:pPr>
              <a:endParaRPr lang="es-CO" sz="1200" dirty="0"/>
            </a:p>
          </p:txBody>
        </p:sp>
      </p:grpSp>
      <p:pic>
        <p:nvPicPr>
          <p:cNvPr id="75" name="Google Shape;642;p4" descr="Templo griego">
            <a:extLst>
              <a:ext uri="{FF2B5EF4-FFF2-40B4-BE49-F238E27FC236}">
                <a16:creationId xmlns:a16="http://schemas.microsoft.com/office/drawing/2014/main" id="{3C2850BA-E870-407F-9EAF-8535D3801902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25321" y="5492900"/>
            <a:ext cx="336200" cy="33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rupo 69">
            <a:extLst>
              <a:ext uri="{FF2B5EF4-FFF2-40B4-BE49-F238E27FC236}">
                <a16:creationId xmlns:a16="http://schemas.microsoft.com/office/drawing/2014/main" id="{22039D4C-0417-44FD-874A-B77FC7858E20}"/>
              </a:ext>
            </a:extLst>
          </p:cNvPr>
          <p:cNvGrpSpPr/>
          <p:nvPr/>
        </p:nvGrpSpPr>
        <p:grpSpPr>
          <a:xfrm>
            <a:off x="5368041" y="193444"/>
            <a:ext cx="2320633" cy="784183"/>
            <a:chOff x="1274959" y="2139850"/>
            <a:chExt cx="3247027" cy="923332"/>
          </a:xfrm>
        </p:grpSpPr>
        <p:pic>
          <p:nvPicPr>
            <p:cNvPr id="76" name="Imagen 75">
              <a:extLst>
                <a:ext uri="{FF2B5EF4-FFF2-40B4-BE49-F238E27FC236}">
                  <a16:creationId xmlns:a16="http://schemas.microsoft.com/office/drawing/2014/main" id="{1AFA4F2F-04FB-4CFA-A78C-0A570BBD0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92" t="33894" r="79697" b="52643"/>
            <a:stretch/>
          </p:blipFill>
          <p:spPr>
            <a:xfrm>
              <a:off x="1274959" y="2139850"/>
              <a:ext cx="3247027" cy="923332"/>
            </a:xfrm>
            <a:prstGeom prst="rect">
              <a:avLst/>
            </a:prstGeom>
          </p:spPr>
        </p:pic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FA403661-79B6-4F39-BC3B-323750C8B843}"/>
                </a:ext>
              </a:extLst>
            </p:cNvPr>
            <p:cNvSpPr txBox="1"/>
            <p:nvPr/>
          </p:nvSpPr>
          <p:spPr>
            <a:xfrm>
              <a:off x="1378802" y="2339482"/>
              <a:ext cx="2901514" cy="362390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DEPARTAMENTAL</a:t>
              </a:r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DEDBD6F0-D56F-4AD3-8164-4F1456BB00D3}"/>
              </a:ext>
            </a:extLst>
          </p:cNvPr>
          <p:cNvSpPr/>
          <p:nvPr/>
        </p:nvSpPr>
        <p:spPr>
          <a:xfrm>
            <a:off x="5275608" y="38755"/>
            <a:ext cx="6778264" cy="2197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Marcador de texto 2">
            <a:extLst>
              <a:ext uri="{FF2B5EF4-FFF2-40B4-BE49-F238E27FC236}">
                <a16:creationId xmlns:a16="http://schemas.microsoft.com/office/drawing/2014/main" id="{7D121215-E53F-45FE-B974-9D11FD11C5E0}"/>
              </a:ext>
            </a:extLst>
          </p:cNvPr>
          <p:cNvSpPr txBox="1">
            <a:spLocks/>
          </p:cNvSpPr>
          <p:nvPr/>
        </p:nvSpPr>
        <p:spPr>
          <a:xfrm>
            <a:off x="5383673" y="818888"/>
            <a:ext cx="6496149" cy="13910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2">
              <a:spcBef>
                <a:spcPts val="0"/>
              </a:spcBef>
              <a:buNone/>
            </a:pPr>
            <a:r>
              <a:rPr lang="es-CO" sz="1200" b="1" dirty="0">
                <a:solidFill>
                  <a:srgbClr val="007BBE"/>
                </a:solidFill>
              </a:rPr>
              <a:t>Total inversión: </a:t>
            </a:r>
            <a:r>
              <a:rPr lang="es-CO" sz="1200" b="1" dirty="0"/>
              <a:t>$2,57 Billones</a:t>
            </a:r>
          </a:p>
          <a:p>
            <a:pPr marL="138430" indent="-138430" defTabSz="554492">
              <a:spcBef>
                <a:spcPts val="0"/>
              </a:spcBef>
            </a:pPr>
            <a:r>
              <a:rPr lang="es-CO" sz="1200" dirty="0">
                <a:solidFill>
                  <a:srgbClr val="007BBE"/>
                </a:solidFill>
              </a:rPr>
              <a:t>Compromiso por Colombia: </a:t>
            </a:r>
            <a:r>
              <a:rPr lang="es-CO" sz="1200" dirty="0"/>
              <a:t>$ 107.185 Millones / 4 proyectos</a:t>
            </a:r>
            <a:endParaRPr lang="es-CO" sz="1200" dirty="0">
              <a:solidFill>
                <a:srgbClr val="007BBE"/>
              </a:solidFill>
              <a:cs typeface="Calibri" panose="020F0502020204030204"/>
            </a:endParaRPr>
          </a:p>
          <a:p>
            <a:pPr marL="138430" indent="-138430" defTabSz="554492">
              <a:spcBef>
                <a:spcPts val="0"/>
              </a:spcBef>
            </a:pPr>
            <a:r>
              <a:rPr lang="es-CO" sz="1200" dirty="0">
                <a:solidFill>
                  <a:srgbClr val="007BBE"/>
                </a:solidFill>
              </a:rPr>
              <a:t>Inversión Ejecutada</a:t>
            </a:r>
            <a:r>
              <a:rPr lang="es-CO" sz="1200" dirty="0"/>
              <a:t>: $ 1,8 Billones / 27 proyectos / 33 programas</a:t>
            </a:r>
            <a:endParaRPr lang="es-CO" sz="1200" dirty="0">
              <a:solidFill>
                <a:prstClr val="black"/>
              </a:solidFill>
              <a:cs typeface="Calibri" panose="020F0502020204030204"/>
            </a:endParaRPr>
          </a:p>
          <a:p>
            <a:pPr marL="138430" indent="-138430" defTabSz="554492">
              <a:spcBef>
                <a:spcPts val="0"/>
              </a:spcBef>
            </a:pPr>
            <a:r>
              <a:rPr lang="es-CO" sz="1200" dirty="0">
                <a:solidFill>
                  <a:srgbClr val="007BBE"/>
                </a:solidFill>
              </a:rPr>
              <a:t>Inversión en ejecución: </a:t>
            </a:r>
            <a:r>
              <a:rPr lang="es-CO" sz="1200" dirty="0"/>
              <a:t>$ 302.576 Millones / 47 proyectos / 13 programas</a:t>
            </a:r>
          </a:p>
          <a:p>
            <a:pPr marL="138430" indent="-138430" defTabSz="554492">
              <a:spcBef>
                <a:spcPts val="0"/>
              </a:spcBef>
            </a:pPr>
            <a:r>
              <a:rPr lang="es-CO" sz="1200" dirty="0">
                <a:solidFill>
                  <a:srgbClr val="007BBE"/>
                </a:solidFill>
              </a:rPr>
              <a:t>Inversión en estructuración: </a:t>
            </a:r>
            <a:r>
              <a:rPr lang="es-CO" sz="1200" dirty="0"/>
              <a:t>$ 1,039 Billones</a:t>
            </a:r>
            <a:endParaRPr lang="es-CO" sz="1200" dirty="0">
              <a:solidFill>
                <a:prstClr val="black"/>
              </a:solidFill>
              <a:cs typeface="Calibri" panose="020F0502020204030204"/>
            </a:endParaRPr>
          </a:p>
          <a:p>
            <a:pPr marL="138430" indent="-138430" defTabSz="554492">
              <a:spcBef>
                <a:spcPts val="0"/>
              </a:spcBef>
            </a:pPr>
            <a:r>
              <a:rPr lang="es-CO" sz="1200" dirty="0">
                <a:solidFill>
                  <a:srgbClr val="007BBE"/>
                </a:solidFill>
              </a:rPr>
              <a:t>Otras Inversiones:</a:t>
            </a:r>
            <a:endParaRPr lang="es-CO" sz="1200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O" sz="1200" dirty="0">
                <a:solidFill>
                  <a:srgbClr val="007BBE"/>
                </a:solidFill>
              </a:rPr>
              <a:t>            Inversión Social: </a:t>
            </a:r>
            <a:r>
              <a:rPr lang="es-CO" sz="1200" dirty="0"/>
              <a:t>$ </a:t>
            </a:r>
            <a:r>
              <a:rPr lang="es-CO" sz="1200" dirty="0">
                <a:ea typeface="+mn-lt"/>
                <a:cs typeface="+mn-lt"/>
              </a:rPr>
              <a:t>360.253</a:t>
            </a:r>
            <a:r>
              <a:rPr lang="es-CO" sz="1200" dirty="0"/>
              <a:t> millones / 9 Programas / 142.350 beneficiarios</a:t>
            </a:r>
            <a:endParaRPr lang="es-CO" sz="12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ES" sz="1200" dirty="0">
                <a:solidFill>
                  <a:srgbClr val="007BBE"/>
                </a:solidFill>
              </a:rPr>
              <a:t>Siembra y Reforestación</a:t>
            </a:r>
            <a:r>
              <a:rPr lang="es-ES" sz="1000" dirty="0"/>
              <a:t>:  </a:t>
            </a:r>
            <a:r>
              <a:rPr lang="es-ES" sz="1200" dirty="0"/>
              <a:t>123.429 árboles sembrados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3769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5493-9956-4708-AD0E-B10DD584857C}"/>
              </a:ext>
            </a:extLst>
          </p:cNvPr>
          <p:cNvGrpSpPr/>
          <p:nvPr/>
        </p:nvGrpSpPr>
        <p:grpSpPr>
          <a:xfrm>
            <a:off x="0" y="6171"/>
            <a:ext cx="12192000" cy="6858000"/>
            <a:chOff x="0" y="0"/>
            <a:chExt cx="12192000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BD74F5B-E9A0-44D0-8C01-71C18F4038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ED3998-2476-4F98-9F14-82C9A55E1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36" t="7519" r="62148" b="69601"/>
            <a:stretch/>
          </p:blipFill>
          <p:spPr>
            <a:xfrm>
              <a:off x="136895" y="102779"/>
              <a:ext cx="1525893" cy="156912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4C0095-CA4F-4793-9FD0-6318C308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36" t="7519" r="62148" b="69601"/>
            <a:stretch/>
          </p:blipFill>
          <p:spPr>
            <a:xfrm rot="10800000">
              <a:off x="3300536" y="199008"/>
              <a:ext cx="1525893" cy="156912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1069516" y="438699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5063552" y="574374"/>
            <a:ext cx="4903408" cy="444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COMPROMISO POR COLOMBIA</a:t>
            </a:r>
          </a:p>
        </p:txBody>
      </p:sp>
      <p:grpSp>
        <p:nvGrpSpPr>
          <p:cNvPr id="93" name="Grupo 92">
            <a:extLst>
              <a:ext uri="{FF2B5EF4-FFF2-40B4-BE49-F238E27FC236}">
                <a16:creationId xmlns:a16="http://schemas.microsoft.com/office/drawing/2014/main" id="{7C0E85FE-35E7-4A48-A316-9D03094BC985}"/>
              </a:ext>
            </a:extLst>
          </p:cNvPr>
          <p:cNvGrpSpPr/>
          <p:nvPr/>
        </p:nvGrpSpPr>
        <p:grpSpPr>
          <a:xfrm>
            <a:off x="940112" y="2478922"/>
            <a:ext cx="4774412" cy="1545827"/>
            <a:chOff x="395659" y="2843152"/>
            <a:chExt cx="4428858" cy="1545827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39C252A2-00CE-4362-93E3-6F5CF0C1C6DA}"/>
                </a:ext>
              </a:extLst>
            </p:cNvPr>
            <p:cNvGrpSpPr/>
            <p:nvPr/>
          </p:nvGrpSpPr>
          <p:grpSpPr>
            <a:xfrm>
              <a:off x="395659" y="2843152"/>
              <a:ext cx="4428858" cy="1545827"/>
              <a:chOff x="492760" y="2325849"/>
              <a:chExt cx="4428858" cy="1545827"/>
            </a:xfrm>
          </p:grpSpPr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12CC28C1-37D6-4F20-A2DF-C601455791E4}"/>
                  </a:ext>
                </a:extLst>
              </p:cNvPr>
              <p:cNvGrpSpPr/>
              <p:nvPr/>
            </p:nvGrpSpPr>
            <p:grpSpPr>
              <a:xfrm>
                <a:off x="492760" y="2561999"/>
                <a:ext cx="2086295" cy="621040"/>
                <a:chOff x="492759" y="2476872"/>
                <a:chExt cx="2919142" cy="1028037"/>
              </a:xfrm>
            </p:grpSpPr>
            <p:pic>
              <p:nvPicPr>
                <p:cNvPr id="41" name="Imagen 40">
                  <a:extLst>
                    <a:ext uri="{FF2B5EF4-FFF2-40B4-BE49-F238E27FC236}">
                      <a16:creationId xmlns:a16="http://schemas.microsoft.com/office/drawing/2014/main" id="{943C401C-494A-4EAF-9F2D-4DB3AF8E8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792" t="33894" r="79697" b="52643"/>
                <a:stretch/>
              </p:blipFill>
              <p:spPr>
                <a:xfrm>
                  <a:off x="492759" y="2476872"/>
                  <a:ext cx="2919142" cy="1028037"/>
                </a:xfrm>
                <a:prstGeom prst="rect">
                  <a:avLst/>
                </a:prstGeom>
              </p:spPr>
            </p:pic>
            <p:sp>
              <p:nvSpPr>
                <p:cNvPr id="42" name="CuadroTexto 41">
                  <a:extLst>
                    <a:ext uri="{FF2B5EF4-FFF2-40B4-BE49-F238E27FC236}">
                      <a16:creationId xmlns:a16="http://schemas.microsoft.com/office/drawing/2014/main" id="{221780B7-D6FE-4CB7-BEA9-1CB04964CE38}"/>
                    </a:ext>
                  </a:extLst>
                </p:cNvPr>
                <p:cNvSpPr txBox="1"/>
                <p:nvPr/>
              </p:nvSpPr>
              <p:spPr>
                <a:xfrm>
                  <a:off x="568170" y="2611180"/>
                  <a:ext cx="2577599" cy="611373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MINVIVIENDA</a:t>
                  </a:r>
                </a:p>
              </p:txBody>
            </p:sp>
          </p:grpSp>
          <p:sp>
            <p:nvSpPr>
              <p:cNvPr id="40" name="Marcador de texto 2">
                <a:extLst>
                  <a:ext uri="{FF2B5EF4-FFF2-40B4-BE49-F238E27FC236}">
                    <a16:creationId xmlns:a16="http://schemas.microsoft.com/office/drawing/2014/main" id="{5900FAC4-61C3-45C6-B896-C897BCE3BA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7191" y="2325849"/>
                <a:ext cx="2294427" cy="1545827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s-CO" sz="1800" dirty="0">
                    <a:solidFill>
                      <a:srgbClr val="007BBE"/>
                    </a:solidFill>
                  </a:rPr>
                  <a:t>$3.511 Millones</a:t>
                </a:r>
              </a:p>
              <a:p>
                <a:pPr>
                  <a:spcBef>
                    <a:spcPts val="600"/>
                  </a:spcBef>
                </a:pPr>
                <a:r>
                  <a:rPr lang="es-CO" sz="1800" dirty="0">
                    <a:solidFill>
                      <a:srgbClr val="007BBE"/>
                    </a:solidFill>
                  </a:rPr>
                  <a:t>1 Proyecto</a:t>
                </a:r>
              </a:p>
              <a:p>
                <a:pPr>
                  <a:spcBef>
                    <a:spcPts val="600"/>
                  </a:spcBef>
                </a:pPr>
                <a:r>
                  <a:rPr lang="es-CO" sz="1800" dirty="0">
                    <a:solidFill>
                      <a:srgbClr val="007BBE"/>
                    </a:solidFill>
                  </a:rPr>
                  <a:t>30 Empleos</a:t>
                </a:r>
              </a:p>
              <a:p>
                <a:pPr>
                  <a:spcBef>
                    <a:spcPts val="600"/>
                  </a:spcBef>
                </a:pPr>
                <a:r>
                  <a:rPr lang="es-CO" sz="1800" dirty="0">
                    <a:solidFill>
                      <a:srgbClr val="007BBE"/>
                    </a:solidFill>
                  </a:rPr>
                  <a:t>5.443 Beneficiarios</a:t>
                </a:r>
              </a:p>
              <a:p>
                <a:pPr>
                  <a:spcBef>
                    <a:spcPts val="600"/>
                  </a:spcBef>
                </a:pPr>
                <a:endParaRPr lang="es-CO" sz="1400" dirty="0">
                  <a:cs typeface="Calibri" panose="020F0502020204030204"/>
                </a:endParaRPr>
              </a:p>
            </p:txBody>
          </p:sp>
        </p:grpSp>
        <p:pic>
          <p:nvPicPr>
            <p:cNvPr id="82" name="Gráfico 81" descr="Casa">
              <a:extLst>
                <a:ext uri="{FF2B5EF4-FFF2-40B4-BE49-F238E27FC236}">
                  <a16:creationId xmlns:a16="http://schemas.microsoft.com/office/drawing/2014/main" id="{8995357A-DDE1-4944-B241-5521BB5E9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53385" y="3184832"/>
              <a:ext cx="308718" cy="308718"/>
            </a:xfrm>
            <a:prstGeom prst="rect">
              <a:avLst/>
            </a:prstGeom>
          </p:spPr>
        </p:pic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ED890474-A61F-42EC-AC48-09487A00F238}"/>
              </a:ext>
            </a:extLst>
          </p:cNvPr>
          <p:cNvGrpSpPr/>
          <p:nvPr/>
        </p:nvGrpSpPr>
        <p:grpSpPr>
          <a:xfrm>
            <a:off x="3300536" y="4335914"/>
            <a:ext cx="5366172" cy="838200"/>
            <a:chOff x="397702" y="4216476"/>
            <a:chExt cx="4184979" cy="838200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5B0E8F7-B007-4846-B199-C93F2B7E8C9D}"/>
                </a:ext>
              </a:extLst>
            </p:cNvPr>
            <p:cNvGrpSpPr/>
            <p:nvPr/>
          </p:nvGrpSpPr>
          <p:grpSpPr>
            <a:xfrm>
              <a:off x="397702" y="4216476"/>
              <a:ext cx="4184979" cy="838200"/>
              <a:chOff x="492759" y="2488441"/>
              <a:chExt cx="4184979" cy="838200"/>
            </a:xfrm>
          </p:grpSpPr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758FE581-B71B-49E0-AE05-177B8BF2C332}"/>
                  </a:ext>
                </a:extLst>
              </p:cNvPr>
              <p:cNvGrpSpPr/>
              <p:nvPr/>
            </p:nvGrpSpPr>
            <p:grpSpPr>
              <a:xfrm>
                <a:off x="492759" y="2488441"/>
                <a:ext cx="2286036" cy="838200"/>
                <a:chOff x="492758" y="2355106"/>
                <a:chExt cx="3198619" cy="1387510"/>
              </a:xfrm>
            </p:grpSpPr>
            <p:pic>
              <p:nvPicPr>
                <p:cNvPr id="34" name="Imagen 33">
                  <a:extLst>
                    <a:ext uri="{FF2B5EF4-FFF2-40B4-BE49-F238E27FC236}">
                      <a16:creationId xmlns:a16="http://schemas.microsoft.com/office/drawing/2014/main" id="{F2E6C881-45F6-444D-98F7-C1EA7FDB31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792" t="33894" r="79697" b="52643"/>
                <a:stretch/>
              </p:blipFill>
              <p:spPr>
                <a:xfrm>
                  <a:off x="492758" y="2355106"/>
                  <a:ext cx="3198619" cy="1387510"/>
                </a:xfrm>
                <a:prstGeom prst="rect">
                  <a:avLst/>
                </a:prstGeom>
              </p:spPr>
            </p:pic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72ACFA3F-444C-4F37-9FB5-10CE37C6FA04}"/>
                    </a:ext>
                  </a:extLst>
                </p:cNvPr>
                <p:cNvSpPr txBox="1"/>
                <p:nvPr/>
              </p:nvSpPr>
              <p:spPr>
                <a:xfrm>
                  <a:off x="544189" y="2566864"/>
                  <a:ext cx="2915083" cy="866109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MINCOMERCIO, INDUSTRIA</a:t>
                  </a:r>
                </a:p>
                <a:p>
                  <a:r>
                    <a:rPr lang="es-CO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Y TURISMO</a:t>
                  </a:r>
                  <a:endParaRPr lang="es-CO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3" name="Marcador de texto 2">
                <a:extLst>
                  <a:ext uri="{FF2B5EF4-FFF2-40B4-BE49-F238E27FC236}">
                    <a16:creationId xmlns:a16="http://schemas.microsoft.com/office/drawing/2014/main" id="{0FEA549E-6CD9-436B-B57F-E184198378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7005" y="2488441"/>
                <a:ext cx="1930733" cy="838200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s-ES" sz="1800" dirty="0">
                    <a:solidFill>
                      <a:srgbClr val="007BBE"/>
                    </a:solidFill>
                  </a:rPr>
                  <a:t>$3.674 millones</a:t>
                </a:r>
              </a:p>
              <a:p>
                <a:pPr>
                  <a:spcBef>
                    <a:spcPts val="600"/>
                  </a:spcBef>
                </a:pPr>
                <a:r>
                  <a:rPr lang="es-ES" sz="1800" dirty="0">
                    <a:solidFill>
                      <a:srgbClr val="007BBE"/>
                    </a:solidFill>
                  </a:rPr>
                  <a:t>2 Proyectos</a:t>
                </a:r>
              </a:p>
              <a:p>
                <a:pPr>
                  <a:spcBef>
                    <a:spcPts val="600"/>
                  </a:spcBef>
                </a:pPr>
                <a:r>
                  <a:rPr lang="es-ES" sz="1800" dirty="0">
                    <a:solidFill>
                      <a:srgbClr val="007BBE"/>
                    </a:solidFill>
                  </a:rPr>
                  <a:t>14 Empleos</a:t>
                </a:r>
              </a:p>
              <a:p>
                <a:pPr>
                  <a:spcBef>
                    <a:spcPts val="600"/>
                  </a:spcBef>
                </a:pPr>
                <a:r>
                  <a:rPr lang="es-ES" sz="1800" dirty="0">
                    <a:solidFill>
                      <a:srgbClr val="007BBE"/>
                    </a:solidFill>
                  </a:rPr>
                  <a:t>956.715 Beneficiarios</a:t>
                </a:r>
              </a:p>
            </p:txBody>
          </p:sp>
        </p:grpSp>
        <p:pic>
          <p:nvPicPr>
            <p:cNvPr id="84" name="Gráfico 83" descr="Producción">
              <a:extLst>
                <a:ext uri="{FF2B5EF4-FFF2-40B4-BE49-F238E27FC236}">
                  <a16:creationId xmlns:a16="http://schemas.microsoft.com/office/drawing/2014/main" id="{72E4C280-D61B-46CF-A756-552664247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75895" y="4418588"/>
              <a:ext cx="335274" cy="335274"/>
            </a:xfrm>
            <a:prstGeom prst="rect">
              <a:avLst/>
            </a:prstGeom>
          </p:spPr>
        </p:pic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37E740F-653B-4A62-9098-E1BBEA9E6252}"/>
              </a:ext>
            </a:extLst>
          </p:cNvPr>
          <p:cNvGrpSpPr/>
          <p:nvPr/>
        </p:nvGrpSpPr>
        <p:grpSpPr>
          <a:xfrm>
            <a:off x="5448301" y="2480921"/>
            <a:ext cx="5370237" cy="855190"/>
            <a:chOff x="378848" y="1801141"/>
            <a:chExt cx="4721163" cy="855190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2DCE521A-2991-40CE-A33B-8F3FE39B09D6}"/>
                </a:ext>
              </a:extLst>
            </p:cNvPr>
            <p:cNvGrpSpPr/>
            <p:nvPr/>
          </p:nvGrpSpPr>
          <p:grpSpPr>
            <a:xfrm>
              <a:off x="378848" y="1801141"/>
              <a:ext cx="4721163" cy="855190"/>
              <a:chOff x="492761" y="2479823"/>
              <a:chExt cx="4721163" cy="855190"/>
            </a:xfrm>
          </p:grpSpPr>
          <p:grpSp>
            <p:nvGrpSpPr>
              <p:cNvPr id="27" name="Grupo 26">
                <a:extLst>
                  <a:ext uri="{FF2B5EF4-FFF2-40B4-BE49-F238E27FC236}">
                    <a16:creationId xmlns:a16="http://schemas.microsoft.com/office/drawing/2014/main" id="{C2A9891F-E313-401D-B43F-5B5E5057B081}"/>
                  </a:ext>
                </a:extLst>
              </p:cNvPr>
              <p:cNvGrpSpPr/>
              <p:nvPr/>
            </p:nvGrpSpPr>
            <p:grpSpPr>
              <a:xfrm>
                <a:off x="492761" y="2713973"/>
                <a:ext cx="2138198" cy="621040"/>
                <a:chOff x="492760" y="2728443"/>
                <a:chExt cx="2991765" cy="1028036"/>
              </a:xfrm>
            </p:grpSpPr>
            <p:pic>
              <p:nvPicPr>
                <p:cNvPr id="29" name="Imagen 28">
                  <a:extLst>
                    <a:ext uri="{FF2B5EF4-FFF2-40B4-BE49-F238E27FC236}">
                      <a16:creationId xmlns:a16="http://schemas.microsoft.com/office/drawing/2014/main" id="{FECAACA8-4FFE-4BB8-9F61-DA95E9C95F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792" t="33894" r="79697" b="52643"/>
                <a:stretch/>
              </p:blipFill>
              <p:spPr>
                <a:xfrm>
                  <a:off x="492760" y="2728443"/>
                  <a:ext cx="2991765" cy="1028036"/>
                </a:xfrm>
                <a:prstGeom prst="rect">
                  <a:avLst/>
                </a:prstGeom>
              </p:spPr>
            </p:pic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7F4124A8-F864-4E30-BEE9-9A206A109BDA}"/>
                    </a:ext>
                  </a:extLst>
                </p:cNvPr>
                <p:cNvSpPr txBox="1"/>
                <p:nvPr/>
              </p:nvSpPr>
              <p:spPr>
                <a:xfrm>
                  <a:off x="540517" y="2925820"/>
                  <a:ext cx="2638476" cy="611372"/>
                </a:xfrm>
                <a:prstGeom prst="rect">
                  <a:avLst/>
                </a:prstGeom>
                <a:solidFill>
                  <a:srgbClr val="FFCC6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MINTRANSPORTE</a:t>
                  </a:r>
                </a:p>
              </p:txBody>
            </p:sp>
          </p:grpSp>
          <p:sp>
            <p:nvSpPr>
              <p:cNvPr id="28" name="Marcador de texto 2">
                <a:extLst>
                  <a:ext uri="{FF2B5EF4-FFF2-40B4-BE49-F238E27FC236}">
                    <a16:creationId xmlns:a16="http://schemas.microsoft.com/office/drawing/2014/main" id="{99AEF8D5-FC58-43E7-B05B-2D32A3E5C5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7003" y="2479823"/>
                <a:ext cx="2456921" cy="582506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s-CO" sz="1800" dirty="0">
                    <a:solidFill>
                      <a:srgbClr val="007BBE"/>
                    </a:solidFill>
                  </a:rPr>
                  <a:t>$ 100.000 Millones</a:t>
                </a:r>
              </a:p>
              <a:p>
                <a:pPr>
                  <a:spcBef>
                    <a:spcPts val="600"/>
                  </a:spcBef>
                </a:pPr>
                <a:r>
                  <a:rPr lang="es-CO" sz="1800" dirty="0">
                    <a:solidFill>
                      <a:srgbClr val="007BBE"/>
                    </a:solidFill>
                  </a:rPr>
                  <a:t>1 Proyecto</a:t>
                </a:r>
              </a:p>
              <a:p>
                <a:pPr>
                  <a:spcBef>
                    <a:spcPts val="600"/>
                  </a:spcBef>
                </a:pPr>
                <a:r>
                  <a:rPr lang="es-CO" sz="1800" dirty="0">
                    <a:solidFill>
                      <a:srgbClr val="007BBE"/>
                    </a:solidFill>
                  </a:rPr>
                  <a:t> 1.507 Empleos</a:t>
                </a:r>
              </a:p>
              <a:p>
                <a:pPr>
                  <a:spcBef>
                    <a:spcPts val="600"/>
                  </a:spcBef>
                </a:pPr>
                <a:r>
                  <a:rPr lang="es-CO" sz="1800" dirty="0">
                    <a:solidFill>
                      <a:srgbClr val="007BBE"/>
                    </a:solidFill>
                    <a:ea typeface="+mn-lt"/>
                    <a:cs typeface="+mn-lt"/>
                  </a:rPr>
                  <a:t>117.354 Beneficiarios</a:t>
                </a:r>
                <a:endParaRPr lang="es-CO" dirty="0"/>
              </a:p>
            </p:txBody>
          </p:sp>
        </p:grpSp>
        <p:pic>
          <p:nvPicPr>
            <p:cNvPr id="86" name="Gráfico 85" descr="Tranvía">
              <a:extLst>
                <a:ext uri="{FF2B5EF4-FFF2-40B4-BE49-F238E27FC236}">
                  <a16:creationId xmlns:a16="http://schemas.microsoft.com/office/drawing/2014/main" id="{7DEE52B7-0519-41D2-ADF1-3854B8EB8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96828" y="2115096"/>
              <a:ext cx="365264" cy="365264"/>
            </a:xfrm>
            <a:prstGeom prst="rect">
              <a:avLst/>
            </a:prstGeom>
          </p:spPr>
        </p:pic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812C6775-9B34-4DA1-ABA8-5FBAF15FC815}"/>
              </a:ext>
            </a:extLst>
          </p:cNvPr>
          <p:cNvGrpSpPr/>
          <p:nvPr/>
        </p:nvGrpSpPr>
        <p:grpSpPr>
          <a:xfrm>
            <a:off x="5198872" y="1066959"/>
            <a:ext cx="6491718" cy="648309"/>
            <a:chOff x="492759" y="2561997"/>
            <a:chExt cx="6491718" cy="648309"/>
          </a:xfrm>
        </p:grpSpPr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5606E06B-F6A3-469B-824D-65950973F421}"/>
                </a:ext>
              </a:extLst>
            </p:cNvPr>
            <p:cNvGrpSpPr/>
            <p:nvPr/>
          </p:nvGrpSpPr>
          <p:grpSpPr>
            <a:xfrm>
              <a:off x="492759" y="2561997"/>
              <a:ext cx="2320633" cy="557788"/>
              <a:chOff x="492758" y="2476869"/>
              <a:chExt cx="3247027" cy="923332"/>
            </a:xfrm>
          </p:grpSpPr>
          <p:pic>
            <p:nvPicPr>
              <p:cNvPr id="131" name="Imagen 130">
                <a:extLst>
                  <a:ext uri="{FF2B5EF4-FFF2-40B4-BE49-F238E27FC236}">
                    <a16:creationId xmlns:a16="http://schemas.microsoft.com/office/drawing/2014/main" id="{CBF32D4F-2F4F-4320-B3D8-7B3770E74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92" t="33894" r="79697" b="52643"/>
              <a:stretch/>
            </p:blipFill>
            <p:spPr>
              <a:xfrm>
                <a:off x="492758" y="2476869"/>
                <a:ext cx="3247027" cy="923332"/>
              </a:xfrm>
              <a:prstGeom prst="rect">
                <a:avLst/>
              </a:prstGeom>
            </p:spPr>
          </p:pic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id="{276A5286-BEA3-4488-8024-136E0E7493A0}"/>
                  </a:ext>
                </a:extLst>
              </p:cNvPr>
              <p:cNvSpPr txBox="1"/>
              <p:nvPr/>
            </p:nvSpPr>
            <p:spPr>
              <a:xfrm>
                <a:off x="596601" y="2640609"/>
                <a:ext cx="2901514" cy="509477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130" name="Marcador de texto 2">
              <a:extLst>
                <a:ext uri="{FF2B5EF4-FFF2-40B4-BE49-F238E27FC236}">
                  <a16:creationId xmlns:a16="http://schemas.microsoft.com/office/drawing/2014/main" id="{F53FA42A-DACD-4062-9DFB-68F8C733FF0E}"/>
                </a:ext>
              </a:extLst>
            </p:cNvPr>
            <p:cNvSpPr txBox="1">
              <a:spLocks/>
            </p:cNvSpPr>
            <p:nvPr/>
          </p:nvSpPr>
          <p:spPr>
            <a:xfrm>
              <a:off x="2830795" y="2652518"/>
              <a:ext cx="4153682" cy="55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s-CO" sz="1800" dirty="0"/>
                <a:t>$107.185 Millones / 4 proyectos</a:t>
              </a: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A0AE43A-4720-47AA-87A5-A1A4AA85FC44}"/>
              </a:ext>
            </a:extLst>
          </p:cNvPr>
          <p:cNvSpPr txBox="1"/>
          <p:nvPr/>
        </p:nvSpPr>
        <p:spPr>
          <a:xfrm>
            <a:off x="9197266" y="6240349"/>
            <a:ext cx="2539281" cy="285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200" b="1" dirty="0"/>
              <a:t>DETALLE SIGUIENTE DIAPOSITIVA</a:t>
            </a:r>
            <a:endParaRPr lang="es-MX" sz="1200" dirty="0"/>
          </a:p>
        </p:txBody>
      </p:sp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B771DBAA-6EF3-4E16-85F2-1B9825C3185F}"/>
              </a:ext>
            </a:extLst>
          </p:cNvPr>
          <p:cNvSpPr/>
          <p:nvPr/>
        </p:nvSpPr>
        <p:spPr>
          <a:xfrm rot="5400000">
            <a:off x="11320282" y="6122971"/>
            <a:ext cx="785880" cy="502101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534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5493-9956-4708-AD0E-B10DD58485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BD74F5B-E9A0-44D0-8C01-71C18F4038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ED3998-2476-4F98-9F14-82C9A55E1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>
              <a:off x="136895" y="102779"/>
              <a:ext cx="1525893" cy="156912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4C0095-CA4F-4793-9FD0-6318C308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 rot="10800000">
              <a:off x="3300536" y="199008"/>
              <a:ext cx="1525893" cy="156912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1069516" y="438699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6" name="Pentágono regular 35"/>
          <p:cNvSpPr/>
          <p:nvPr/>
        </p:nvSpPr>
        <p:spPr>
          <a:xfrm>
            <a:off x="7689890" y="1857333"/>
            <a:ext cx="1697629" cy="1438718"/>
          </a:xfrm>
          <a:prstGeom prst="pen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extrusionH="76200" contourW="12700" prstMaterial="powder">
            <a:bevelT w="152400" h="50800" prst="softRound"/>
            <a:bevelB prst="angle"/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30</a:t>
            </a:r>
          </a:p>
          <a:p>
            <a:pPr algn="ctr"/>
            <a:r>
              <a:rPr lang="es-CO" sz="1600" b="1" dirty="0"/>
              <a:t>EMPLEOS</a:t>
            </a:r>
          </a:p>
        </p:txBody>
      </p:sp>
      <p:sp>
        <p:nvSpPr>
          <p:cNvPr id="38" name="Pentágono regular 37"/>
          <p:cNvSpPr/>
          <p:nvPr/>
        </p:nvSpPr>
        <p:spPr>
          <a:xfrm>
            <a:off x="4016636" y="1857333"/>
            <a:ext cx="1697629" cy="1438718"/>
          </a:xfrm>
          <a:prstGeom prst="pen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extrusionH="76200" contourW="12700" prstMaterial="powder">
            <a:bevelT w="152400" h="50800" prst="softRound"/>
            <a:bevelB prst="angle"/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$3.511 </a:t>
            </a:r>
            <a:r>
              <a:rPr lang="es-CO" sz="1200" b="1" dirty="0"/>
              <a:t>MILLONES</a:t>
            </a:r>
            <a:endParaRPr lang="es-CO" sz="1600" b="1" dirty="0"/>
          </a:p>
          <a:p>
            <a:pPr algn="ctr"/>
            <a:endParaRPr lang="es-CO" sz="1200" b="1" dirty="0"/>
          </a:p>
        </p:txBody>
      </p:sp>
      <p:sp>
        <p:nvSpPr>
          <p:cNvPr id="40" name="Pentágono regular 39"/>
          <p:cNvSpPr/>
          <p:nvPr/>
        </p:nvSpPr>
        <p:spPr>
          <a:xfrm>
            <a:off x="5852797" y="1848166"/>
            <a:ext cx="1698561" cy="1438718"/>
          </a:xfrm>
          <a:prstGeom prst="pen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extrusionH="76200" contourW="12700" prstMaterial="powder">
            <a:bevelT w="152400" h="50800" prst="softRound"/>
            <a:bevelB prst="angle"/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1</a:t>
            </a:r>
          </a:p>
          <a:p>
            <a:pPr algn="ctr"/>
            <a:r>
              <a:rPr lang="es-CO" sz="1200" b="1" dirty="0"/>
              <a:t>PROYECTO</a:t>
            </a:r>
          </a:p>
          <a:p>
            <a:pPr algn="ctr"/>
            <a:endParaRPr lang="es-CO" sz="1200" b="1" dirty="0"/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35486"/>
              </p:ext>
            </p:extLst>
          </p:nvPr>
        </p:nvGraphicFramePr>
        <p:xfrm>
          <a:off x="1198177" y="3617979"/>
          <a:ext cx="9932275" cy="201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3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932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TT Norms Heavy" panose="02000503030000020004"/>
                        </a:rPr>
                        <a:t>#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TT Norms Heavy" panose="02000503030000020004"/>
                        </a:rPr>
                        <a:t>PROYECTOS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617">
                <a:tc>
                  <a:txBody>
                    <a:bodyPr/>
                    <a:lstStyle/>
                    <a:p>
                      <a:pPr algn="ctr"/>
                      <a:r>
                        <a:rPr lang="es-CO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b="1" dirty="0">
                          <a:latin typeface="+mn-lt"/>
                        </a:rPr>
                        <a:t>OPTIMIZACIÓN DEL ALCANTARILLADO BARRIOS LA CLARITA, LA ISABELA, ZULDEMAIDA Y SIMÓN BOLÍVAR DEL MUNICIPIO DE ARMENIA</a:t>
                      </a:r>
                      <a:r>
                        <a:rPr lang="es-MX" sz="1500" dirty="0">
                          <a:latin typeface="+mn-lt"/>
                        </a:rPr>
                        <a:t> </a:t>
                      </a:r>
                      <a:r>
                        <a:rPr lang="es-CO" sz="1500" b="1" baseline="0" dirty="0">
                          <a:solidFill>
                            <a:srgbClr val="007BBE"/>
                          </a:solidFill>
                          <a:latin typeface="+mn-lt"/>
                        </a:rPr>
                        <a:t>$3.511 Millones – 5.443 Beneficiarios – 30 empleos generados</a:t>
                      </a:r>
                    </a:p>
                    <a:p>
                      <a:pPr algn="just"/>
                      <a:r>
                        <a:rPr lang="es-CO" sz="1500" b="1" baseline="0" dirty="0">
                          <a:solidFill>
                            <a:srgbClr val="007BBE"/>
                          </a:solidFill>
                          <a:latin typeface="+mn-lt"/>
                        </a:rPr>
                        <a:t>Por iniciar contratación </a:t>
                      </a:r>
                    </a:p>
                    <a:p>
                      <a:pPr algn="just"/>
                      <a:r>
                        <a:rPr lang="es-ES" sz="15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El 30 de agosto se celebró en convenio Municipio-EPA. El 3 de septiembre se realizará la junta con el fin de autorizar la incorporación de recursos y hasta el 6 de septiembre se publicaría el proceso de licitación.</a:t>
                      </a:r>
                    </a:p>
                    <a:p>
                      <a:pPr algn="just"/>
                      <a:r>
                        <a:rPr lang="es-ES" sz="15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Fecha Estimada Inicio.</a:t>
                      </a:r>
                      <a:r>
                        <a:rPr lang="es-ES" sz="15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Agosto 2021</a:t>
                      </a:r>
                      <a:endParaRPr lang="es-CO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Fecha Estimada Finalización.</a:t>
                      </a:r>
                      <a:r>
                        <a:rPr lang="es-ES" sz="15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Febrero 2022</a:t>
                      </a:r>
                      <a:endParaRPr lang="es-CO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A2898C05-C3CE-4223-B070-407DC682022C}"/>
              </a:ext>
            </a:extLst>
          </p:cNvPr>
          <p:cNvSpPr txBox="1">
            <a:spLocks/>
          </p:cNvSpPr>
          <p:nvPr/>
        </p:nvSpPr>
        <p:spPr>
          <a:xfrm>
            <a:off x="5063552" y="574374"/>
            <a:ext cx="4903408" cy="444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COMPROMISO POR COLOMBIA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70F31EC-6189-4B85-9A66-B7ABC34B102F}"/>
              </a:ext>
            </a:extLst>
          </p:cNvPr>
          <p:cNvGrpSpPr/>
          <p:nvPr/>
        </p:nvGrpSpPr>
        <p:grpSpPr>
          <a:xfrm>
            <a:off x="1069515" y="2104056"/>
            <a:ext cx="2808589" cy="1149218"/>
            <a:chOff x="5119293" y="1066960"/>
            <a:chExt cx="1684812" cy="613743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655CF0A2-5908-4F6E-A22A-DD238F694C17}"/>
                </a:ext>
              </a:extLst>
            </p:cNvPr>
            <p:cNvGrpSpPr/>
            <p:nvPr/>
          </p:nvGrpSpPr>
          <p:grpSpPr>
            <a:xfrm>
              <a:off x="5119293" y="1066960"/>
              <a:ext cx="1684812" cy="613743"/>
              <a:chOff x="381411" y="2476870"/>
              <a:chExt cx="2357387" cy="1015956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155C7FF5-AC2E-4A5F-9798-92359C86B3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381411" y="2476870"/>
                <a:ext cx="2357387" cy="1015956"/>
              </a:xfrm>
              <a:prstGeom prst="rect">
                <a:avLst/>
              </a:prstGeom>
            </p:spPr>
          </p:pic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D39472F0-A103-4C43-BD37-3833BF88B9C9}"/>
                  </a:ext>
                </a:extLst>
              </p:cNvPr>
              <p:cNvSpPr txBox="1"/>
              <p:nvPr/>
            </p:nvSpPr>
            <p:spPr>
              <a:xfrm>
                <a:off x="492760" y="2621555"/>
                <a:ext cx="2031086" cy="653010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MINVIVIENDA</a:t>
                </a:r>
              </a:p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AGUA Y SANEAMIENTO</a:t>
                </a:r>
              </a:p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BÁSICO</a:t>
                </a:r>
              </a:p>
            </p:txBody>
          </p:sp>
        </p:grpSp>
        <p:pic>
          <p:nvPicPr>
            <p:cNvPr id="3" name="Gráfico 2" descr="Casa">
              <a:extLst>
                <a:ext uri="{FF2B5EF4-FFF2-40B4-BE49-F238E27FC236}">
                  <a16:creationId xmlns:a16="http://schemas.microsoft.com/office/drawing/2014/main" id="{023135D4-CACA-4CBE-86D7-D708D2D45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75498" y="1195059"/>
              <a:ext cx="274982" cy="274982"/>
            </a:xfrm>
            <a:prstGeom prst="rect">
              <a:avLst/>
            </a:prstGeom>
          </p:spPr>
        </p:pic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CBA96FF9-E32A-4F92-883B-A1B4A827D7AB}"/>
              </a:ext>
            </a:extLst>
          </p:cNvPr>
          <p:cNvGrpSpPr/>
          <p:nvPr/>
        </p:nvGrpSpPr>
        <p:grpSpPr>
          <a:xfrm>
            <a:off x="5198872" y="1066959"/>
            <a:ext cx="2320633" cy="557788"/>
            <a:chOff x="492758" y="2476869"/>
            <a:chExt cx="3247027" cy="923332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81C365B1-0F5D-4262-BFBA-E24281D72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92758" y="2476869"/>
              <a:ext cx="3247027" cy="923332"/>
            </a:xfrm>
            <a:prstGeom prst="rect">
              <a:avLst/>
            </a:prstGeom>
          </p:spPr>
        </p:pic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0F8A9E0F-F1C1-4D28-9218-2C96BE253BC4}"/>
                </a:ext>
              </a:extLst>
            </p:cNvPr>
            <p:cNvSpPr txBox="1"/>
            <p:nvPr/>
          </p:nvSpPr>
          <p:spPr>
            <a:xfrm>
              <a:off x="596601" y="2640609"/>
              <a:ext cx="2901514" cy="509477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DEPARTAMENTAL</a:t>
              </a:r>
            </a:p>
          </p:txBody>
        </p:sp>
      </p:grpSp>
      <p:sp>
        <p:nvSpPr>
          <p:cNvPr id="22" name="Pentágono regular 35">
            <a:extLst>
              <a:ext uri="{FF2B5EF4-FFF2-40B4-BE49-F238E27FC236}">
                <a16:creationId xmlns:a16="http://schemas.microsoft.com/office/drawing/2014/main" id="{055C36FF-3082-428F-86FA-D2BD2E8B1CFC}"/>
              </a:ext>
            </a:extLst>
          </p:cNvPr>
          <p:cNvSpPr/>
          <p:nvPr/>
        </p:nvSpPr>
        <p:spPr>
          <a:xfrm>
            <a:off x="9498218" y="1857333"/>
            <a:ext cx="1902345" cy="1415972"/>
          </a:xfrm>
          <a:prstGeom prst="pen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extrusionH="76200" contourW="12700" prstMaterial="powder">
            <a:bevelT w="152400" h="50800" prst="softRound"/>
            <a:bevelB prst="angle"/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sz="1600" b="1"/>
              <a:t>5.443</a:t>
            </a:r>
            <a:endParaRPr lang="es-CO" sz="1600" b="1" dirty="0"/>
          </a:p>
          <a:p>
            <a:pPr algn="ctr"/>
            <a:r>
              <a:rPr lang="es-CO" sz="1200" b="1"/>
              <a:t>BENEFICIARIOS</a:t>
            </a:r>
            <a:endParaRPr lang="es-CO">
              <a:cs typeface="Calibri" panose="020F0502020204030204"/>
            </a:endParaRP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1E6E62B9-5BF5-468B-93E3-CF66E5B0F1C7}"/>
              </a:ext>
            </a:extLst>
          </p:cNvPr>
          <p:cNvSpPr txBox="1">
            <a:spLocks/>
          </p:cNvSpPr>
          <p:nvPr/>
        </p:nvSpPr>
        <p:spPr>
          <a:xfrm>
            <a:off x="7536908" y="1127984"/>
            <a:ext cx="4153682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1800" dirty="0"/>
              <a:t>$107.185 Millones / 4 proyectos</a:t>
            </a:r>
          </a:p>
        </p:txBody>
      </p:sp>
    </p:spTree>
    <p:extLst>
      <p:ext uri="{BB962C8B-B14F-4D97-AF65-F5344CB8AC3E}">
        <p14:creationId xmlns:p14="http://schemas.microsoft.com/office/powerpoint/2010/main" val="320850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5493-9956-4708-AD0E-B10DD58485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03446" y="-677711"/>
            <a:chExt cx="12192000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BD74F5B-E9A0-44D0-8C01-71C18F4038FC}"/>
                </a:ext>
              </a:extLst>
            </p:cNvPr>
            <p:cNvSpPr/>
            <p:nvPr/>
          </p:nvSpPr>
          <p:spPr>
            <a:xfrm>
              <a:off x="-103446" y="-677711"/>
              <a:ext cx="12192000" cy="68580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ED3998-2476-4F98-9F14-82C9A55E1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>
              <a:off x="36934" y="-500765"/>
              <a:ext cx="1525893" cy="156912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4C0095-CA4F-4793-9FD0-6318C308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36" t="7519" r="62148" b="69601"/>
            <a:stretch/>
          </p:blipFill>
          <p:spPr>
            <a:xfrm rot="10800000">
              <a:off x="2941919" y="-622092"/>
              <a:ext cx="1525893" cy="156912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906289" y="465929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5063552" y="574374"/>
            <a:ext cx="4903408" cy="444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COMPROMISO POR COLOMBIA</a:t>
            </a:r>
          </a:p>
        </p:txBody>
      </p:sp>
      <p:grpSp>
        <p:nvGrpSpPr>
          <p:cNvPr id="94" name="Grupo 93">
            <a:extLst>
              <a:ext uri="{FF2B5EF4-FFF2-40B4-BE49-F238E27FC236}">
                <a16:creationId xmlns:a16="http://schemas.microsoft.com/office/drawing/2014/main" id="{ED890474-A61F-42EC-AC48-09487A00F238}"/>
              </a:ext>
            </a:extLst>
          </p:cNvPr>
          <p:cNvGrpSpPr/>
          <p:nvPr/>
        </p:nvGrpSpPr>
        <p:grpSpPr>
          <a:xfrm>
            <a:off x="916981" y="4429831"/>
            <a:ext cx="2388193" cy="704909"/>
            <a:chOff x="397703" y="4290033"/>
            <a:chExt cx="2203430" cy="648131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758FE581-B71B-49E0-AE05-177B8BF2C332}"/>
                </a:ext>
              </a:extLst>
            </p:cNvPr>
            <p:cNvGrpSpPr/>
            <p:nvPr/>
          </p:nvGrpSpPr>
          <p:grpSpPr>
            <a:xfrm>
              <a:off x="397703" y="4290033"/>
              <a:ext cx="2203430" cy="648131"/>
              <a:chOff x="492759" y="2476869"/>
              <a:chExt cx="3083037" cy="1072880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F2E6C881-45F6-444D-98F7-C1EA7FDB31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492759" y="2476869"/>
                <a:ext cx="3083037" cy="1072880"/>
              </a:xfrm>
              <a:prstGeom prst="rect">
                <a:avLst/>
              </a:prstGeom>
            </p:spPr>
          </p:pic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72ACFA3F-444C-4F37-9FB5-10CE37C6FA04}"/>
                  </a:ext>
                </a:extLst>
              </p:cNvPr>
              <p:cNvSpPr txBox="1"/>
              <p:nvPr/>
            </p:nvSpPr>
            <p:spPr>
              <a:xfrm>
                <a:off x="544188" y="2592093"/>
                <a:ext cx="2797014" cy="702660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MINCOMERCIO, INDUSTRIA</a:t>
                </a:r>
              </a:p>
              <a:p>
                <a:r>
                  <a:rPr lang="es-CO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Y TURISMO</a:t>
                </a:r>
              </a:p>
            </p:txBody>
          </p:sp>
        </p:grpSp>
        <p:pic>
          <p:nvPicPr>
            <p:cNvPr id="84" name="Gráfico 83" descr="Producción">
              <a:extLst>
                <a:ext uri="{FF2B5EF4-FFF2-40B4-BE49-F238E27FC236}">
                  <a16:creationId xmlns:a16="http://schemas.microsoft.com/office/drawing/2014/main" id="{72E4C280-D61B-46CF-A756-552664247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63176" y="4405571"/>
              <a:ext cx="335274" cy="335274"/>
            </a:xfrm>
            <a:prstGeom prst="rect">
              <a:avLst/>
            </a:prstGeom>
          </p:spPr>
        </p:pic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37E740F-653B-4A62-9098-E1BBEA9E6252}"/>
              </a:ext>
            </a:extLst>
          </p:cNvPr>
          <p:cNvGrpSpPr/>
          <p:nvPr/>
        </p:nvGrpSpPr>
        <p:grpSpPr>
          <a:xfrm>
            <a:off x="902527" y="2729447"/>
            <a:ext cx="2138198" cy="557787"/>
            <a:chOff x="378848" y="2035292"/>
            <a:chExt cx="2138198" cy="557787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C2A9891F-E313-401D-B43F-5B5E5057B081}"/>
                </a:ext>
              </a:extLst>
            </p:cNvPr>
            <p:cNvGrpSpPr/>
            <p:nvPr/>
          </p:nvGrpSpPr>
          <p:grpSpPr>
            <a:xfrm>
              <a:off x="378848" y="2035292"/>
              <a:ext cx="2138198" cy="557787"/>
              <a:chOff x="492760" y="2728443"/>
              <a:chExt cx="2991765" cy="923330"/>
            </a:xfrm>
          </p:grpSpPr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FECAACA8-4FFE-4BB8-9F61-DA95E9C95F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492760" y="2728443"/>
                <a:ext cx="2991765" cy="923330"/>
              </a:xfrm>
              <a:prstGeom prst="rect">
                <a:avLst/>
              </a:prstGeom>
            </p:spPr>
          </p:pic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F4124A8-F864-4E30-BEE9-9A206A109BDA}"/>
                  </a:ext>
                </a:extLst>
              </p:cNvPr>
              <p:cNvSpPr txBox="1"/>
              <p:nvPr/>
            </p:nvSpPr>
            <p:spPr>
              <a:xfrm>
                <a:off x="568170" y="2925820"/>
                <a:ext cx="2683979" cy="484003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MINTRANSPORTE</a:t>
                </a:r>
              </a:p>
            </p:txBody>
          </p:sp>
        </p:grpSp>
        <p:pic>
          <p:nvPicPr>
            <p:cNvPr id="86" name="Gráfico 85" descr="Tranvía">
              <a:extLst>
                <a:ext uri="{FF2B5EF4-FFF2-40B4-BE49-F238E27FC236}">
                  <a16:creationId xmlns:a16="http://schemas.microsoft.com/office/drawing/2014/main" id="{7DEE52B7-0519-41D2-ADF1-3854B8EB8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96828" y="2115096"/>
              <a:ext cx="365264" cy="365264"/>
            </a:xfrm>
            <a:prstGeom prst="rect">
              <a:avLst/>
            </a:prstGeom>
          </p:spPr>
        </p:pic>
      </p:grp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5785768C-51EF-4FA2-BCEC-642757B5DC0A}"/>
              </a:ext>
            </a:extLst>
          </p:cNvPr>
          <p:cNvSpPr txBox="1"/>
          <p:nvPr/>
        </p:nvSpPr>
        <p:spPr>
          <a:xfrm>
            <a:off x="3710153" y="2751799"/>
            <a:ext cx="305217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CO" sz="1200" b="1" dirty="0"/>
              <a:t>Calarcá - Armenia - Quimbaya</a:t>
            </a:r>
          </a:p>
          <a:p>
            <a:r>
              <a:rPr lang="es-CO" sz="1200" dirty="0"/>
              <a:t>$100.000 Millones</a:t>
            </a:r>
          </a:p>
          <a:p>
            <a:r>
              <a:rPr lang="es-CO" sz="1200" dirty="0"/>
              <a:t>1.507 empleos</a:t>
            </a:r>
          </a:p>
          <a:p>
            <a:r>
              <a:rPr lang="es-CO" sz="1200" dirty="0">
                <a:ea typeface="+mn-lt"/>
                <a:cs typeface="+mn-lt"/>
              </a:rPr>
              <a:t>117.354 Beneficiarios</a:t>
            </a:r>
            <a:endParaRPr lang="es-CO" dirty="0"/>
          </a:p>
          <a:p>
            <a:r>
              <a:rPr lang="es-ES" sz="1200" dirty="0"/>
              <a:t>Adjudicado. Ene 2021</a:t>
            </a:r>
            <a:endParaRPr lang="es-CO" sz="1200" dirty="0"/>
          </a:p>
          <a:p>
            <a:r>
              <a:rPr lang="es-CO" sz="1200" dirty="0"/>
              <a:t>En ejecución</a:t>
            </a:r>
          </a:p>
          <a:p>
            <a:r>
              <a:rPr lang="es-CO" sz="1200" dirty="0"/>
              <a:t>Fecha estimada de finalización MAY-22</a:t>
            </a:r>
          </a:p>
          <a:p>
            <a:r>
              <a:rPr lang="es-CO" sz="1200" dirty="0">
                <a:cs typeface="Calibri"/>
              </a:rPr>
              <a:t>Por contratar Doble calzada totalidad del Corredor por $250.000 Millones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93F94FA9-4D3F-48A2-B625-BB0F5B1E14EE}"/>
              </a:ext>
            </a:extLst>
          </p:cNvPr>
          <p:cNvSpPr txBox="1"/>
          <p:nvPr/>
        </p:nvSpPr>
        <p:spPr>
          <a:xfrm>
            <a:off x="3705148" y="4555846"/>
            <a:ext cx="319176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just"/>
            <a:r>
              <a:rPr lang="es-CO" sz="1200" dirty="0">
                <a:latin typeface="+mn-lt"/>
              </a:rPr>
              <a:t>Obras complementarias Recinto Gastronómico  y Artesanal Villa de Nueva Salento</a:t>
            </a:r>
          </a:p>
          <a:p>
            <a:r>
              <a:rPr lang="es-CO" sz="1200" b="0" dirty="0">
                <a:latin typeface="+mn-lt"/>
              </a:rPr>
              <a:t>$2.261 Millones </a:t>
            </a:r>
          </a:p>
          <a:p>
            <a:r>
              <a:rPr lang="es-CO" sz="1200" b="0" dirty="0">
                <a:latin typeface="+mn-lt"/>
                <a:cs typeface="Calibri"/>
              </a:rPr>
              <a:t>914.552 Beneficiarios</a:t>
            </a:r>
          </a:p>
          <a:p>
            <a:r>
              <a:rPr lang="es-ES" sz="1200" b="0" dirty="0">
                <a:latin typeface="+mn-lt"/>
              </a:rPr>
              <a:t>Lineamientos de contratación en revisión para proceder con su publicación, la cual esta prevista para la última semana de septiembre</a:t>
            </a:r>
            <a:r>
              <a:rPr lang="es-MX" sz="1200" b="0" dirty="0">
                <a:latin typeface="+mn-lt"/>
              </a:rPr>
              <a:t>.</a:t>
            </a:r>
            <a:endParaRPr lang="es-CO" sz="1200" b="0" dirty="0">
              <a:latin typeface="+mn-lt"/>
            </a:endParaRPr>
          </a:p>
          <a:p>
            <a:r>
              <a:rPr lang="es-ES" sz="1200" b="0" dirty="0">
                <a:latin typeface="+mn-lt"/>
              </a:rPr>
              <a:t>Sin Contratar </a:t>
            </a:r>
            <a:endParaRPr lang="es-CO" sz="1200" b="0" dirty="0">
              <a:latin typeface="+mn-lt"/>
            </a:endParaRP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677B5612-2188-4F99-836E-670B25C83907}"/>
              </a:ext>
            </a:extLst>
          </p:cNvPr>
          <p:cNvSpPr txBox="1"/>
          <p:nvPr/>
        </p:nvSpPr>
        <p:spPr>
          <a:xfrm>
            <a:off x="3705148" y="2314173"/>
            <a:ext cx="569071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/>
              <a:t>PROYECTOS</a:t>
            </a:r>
            <a:endParaRPr lang="es-MX" sz="1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9690A8-9B88-480C-91B1-426AAFA90F00}"/>
              </a:ext>
            </a:extLst>
          </p:cNvPr>
          <p:cNvSpPr txBox="1">
            <a:spLocks/>
          </p:cNvSpPr>
          <p:nvPr/>
        </p:nvSpPr>
        <p:spPr>
          <a:xfrm>
            <a:off x="1154332" y="3292681"/>
            <a:ext cx="2036781" cy="10601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CO" sz="1400" dirty="0">
                <a:solidFill>
                  <a:srgbClr val="007BBE"/>
                </a:solidFill>
              </a:rPr>
              <a:t>$ 100.000 Millones</a:t>
            </a:r>
          </a:p>
          <a:p>
            <a:pPr>
              <a:spcBef>
                <a:spcPts val="600"/>
              </a:spcBef>
            </a:pPr>
            <a:r>
              <a:rPr lang="es-CO" sz="1400" dirty="0">
                <a:solidFill>
                  <a:srgbClr val="007BBE"/>
                </a:solidFill>
              </a:rPr>
              <a:t>1 Proyecto</a:t>
            </a:r>
          </a:p>
          <a:p>
            <a:pPr>
              <a:spcBef>
                <a:spcPts val="600"/>
              </a:spcBef>
            </a:pPr>
            <a:r>
              <a:rPr lang="es-CO" sz="1400" dirty="0">
                <a:solidFill>
                  <a:srgbClr val="007BBE"/>
                </a:solidFill>
              </a:rPr>
              <a:t>1.507 Empleos</a:t>
            </a:r>
          </a:p>
          <a:p>
            <a:pPr>
              <a:spcBef>
                <a:spcPts val="600"/>
              </a:spcBef>
            </a:pPr>
            <a:r>
              <a:rPr lang="es-CO" sz="1400" dirty="0">
                <a:solidFill>
                  <a:srgbClr val="007BBE"/>
                </a:solidFill>
              </a:rPr>
              <a:t>117.354 Beneficiarios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D5ED64B3-B55F-4312-AF6B-BD8973E12407}"/>
              </a:ext>
            </a:extLst>
          </p:cNvPr>
          <p:cNvSpPr txBox="1">
            <a:spLocks/>
          </p:cNvSpPr>
          <p:nvPr/>
        </p:nvSpPr>
        <p:spPr>
          <a:xfrm>
            <a:off x="1303673" y="5125387"/>
            <a:ext cx="2093525" cy="11793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CO" sz="1400" dirty="0">
                <a:solidFill>
                  <a:srgbClr val="007BBE"/>
                </a:solidFill>
              </a:rPr>
              <a:t>$3.674 millones</a:t>
            </a:r>
          </a:p>
          <a:p>
            <a:pPr>
              <a:spcBef>
                <a:spcPts val="600"/>
              </a:spcBef>
            </a:pPr>
            <a:r>
              <a:rPr lang="es-CO" sz="1400" dirty="0">
                <a:solidFill>
                  <a:srgbClr val="007BBE"/>
                </a:solidFill>
              </a:rPr>
              <a:t>2 Proyectos</a:t>
            </a:r>
          </a:p>
          <a:p>
            <a:pPr>
              <a:spcBef>
                <a:spcPts val="600"/>
              </a:spcBef>
            </a:pPr>
            <a:r>
              <a:rPr lang="es-CO" sz="1400" dirty="0">
                <a:solidFill>
                  <a:srgbClr val="007BBE"/>
                </a:solidFill>
                <a:cs typeface="Calibri" panose="020F0502020204030204"/>
              </a:rPr>
              <a:t>14 Empleos</a:t>
            </a:r>
            <a:endParaRPr lang="es-CO" sz="14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spcBef>
                <a:spcPts val="600"/>
              </a:spcBef>
            </a:pPr>
            <a:r>
              <a:rPr lang="es-CO" sz="1400" dirty="0">
                <a:solidFill>
                  <a:srgbClr val="007BBE"/>
                </a:solidFill>
              </a:rPr>
              <a:t>956.715 Beneficiarios</a:t>
            </a: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68CA47AC-6DBA-41B2-AC84-F7A2F34C6F61}"/>
              </a:ext>
            </a:extLst>
          </p:cNvPr>
          <p:cNvGrpSpPr/>
          <p:nvPr/>
        </p:nvGrpSpPr>
        <p:grpSpPr>
          <a:xfrm>
            <a:off x="5198872" y="1066959"/>
            <a:ext cx="2320633" cy="557788"/>
            <a:chOff x="492758" y="2476869"/>
            <a:chExt cx="3247027" cy="923332"/>
          </a:xfrm>
        </p:grpSpPr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35F18D13-F95A-4FBA-9CD1-ADB421F62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92758" y="2476869"/>
              <a:ext cx="3247027" cy="923332"/>
            </a:xfrm>
            <a:prstGeom prst="rect">
              <a:avLst/>
            </a:prstGeom>
          </p:spPr>
        </p:pic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E09907DB-3CF6-4205-BEF2-7C767509B954}"/>
                </a:ext>
              </a:extLst>
            </p:cNvPr>
            <p:cNvSpPr txBox="1"/>
            <p:nvPr/>
          </p:nvSpPr>
          <p:spPr>
            <a:xfrm>
              <a:off x="596601" y="2640609"/>
              <a:ext cx="2901514" cy="509477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DEPARTAMENTAL</a:t>
              </a: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E6A5DF4-0752-4B22-8A06-E7AE466A10D6}"/>
              </a:ext>
            </a:extLst>
          </p:cNvPr>
          <p:cNvSpPr txBox="1"/>
          <p:nvPr/>
        </p:nvSpPr>
        <p:spPr>
          <a:xfrm>
            <a:off x="7038492" y="4555846"/>
            <a:ext cx="423652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just"/>
            <a:r>
              <a:rPr lang="es-ES" sz="1200" dirty="0">
                <a:latin typeface="+mn-lt"/>
              </a:rPr>
              <a:t>Construcción y Adecuación Corredor Gastronómico y Artesanal Plaza Nueva en el Municipio de la Tebaida</a:t>
            </a:r>
          </a:p>
          <a:p>
            <a:pPr algn="just"/>
            <a:r>
              <a:rPr lang="es-CO" sz="1200" b="0" dirty="0">
                <a:latin typeface="+mn-lt"/>
              </a:rPr>
              <a:t>$1.413,3 Millones </a:t>
            </a:r>
          </a:p>
          <a:p>
            <a:r>
              <a:rPr lang="es-CO" sz="1200" b="0" dirty="0">
                <a:latin typeface="+mn-lt"/>
                <a:cs typeface="Calibri"/>
              </a:rPr>
              <a:t>42.163 Beneficiarios – 14 Empleos</a:t>
            </a:r>
          </a:p>
          <a:p>
            <a:r>
              <a:rPr lang="es-ES" sz="1200" b="0" dirty="0">
                <a:latin typeface="+mn-lt"/>
              </a:rPr>
              <a:t>En ejecución. Se solicita prórroga por 2 meses, con motivo de inclusión ítems no previstos y compensación de retrasos presentados por paro nacional. Se realizará comité de obra entre supervisores y contratistas el 14 de oct, con el fin de realizar seguimiento de avance de obra.</a:t>
            </a:r>
            <a:endParaRPr lang="es-CO" sz="1200" b="0" dirty="0">
              <a:latin typeface="+mn-lt"/>
            </a:endParaRP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2416E8F8-C096-4BC6-BCCA-037F77E57AC5}"/>
              </a:ext>
            </a:extLst>
          </p:cNvPr>
          <p:cNvSpPr txBox="1">
            <a:spLocks/>
          </p:cNvSpPr>
          <p:nvPr/>
        </p:nvSpPr>
        <p:spPr>
          <a:xfrm>
            <a:off x="7536908" y="1137816"/>
            <a:ext cx="4153682" cy="55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1800" dirty="0"/>
              <a:t>$107.185 Millones / 4 proyectos</a:t>
            </a:r>
          </a:p>
        </p:txBody>
      </p:sp>
    </p:spTree>
    <p:extLst>
      <p:ext uri="{BB962C8B-B14F-4D97-AF65-F5344CB8AC3E}">
        <p14:creationId xmlns:p14="http://schemas.microsoft.com/office/powerpoint/2010/main" val="160311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5493-9956-4708-AD0E-B10DD58485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BD74F5B-E9A0-44D0-8C01-71C18F4038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0ED3998-2476-4F98-9F14-82C9A55E1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36" t="7519" r="62148" b="69601"/>
            <a:stretch/>
          </p:blipFill>
          <p:spPr>
            <a:xfrm>
              <a:off x="136895" y="102779"/>
              <a:ext cx="1525893" cy="156912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C4C0095-CA4F-4793-9FD0-6318C308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36" t="7519" r="62148" b="69601"/>
            <a:stretch/>
          </p:blipFill>
          <p:spPr>
            <a:xfrm rot="10800000">
              <a:off x="2369069" y="138360"/>
              <a:ext cx="1525893" cy="156912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D8F6BDE-0EFE-49B7-A216-39ACDB1E9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38" t="1758" b="88500"/>
          <a:stretch/>
        </p:blipFill>
        <p:spPr>
          <a:xfrm>
            <a:off x="9197266" y="0"/>
            <a:ext cx="2994734" cy="6680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2C1A0D-4B11-4393-85FF-75A058B8D4CA}"/>
              </a:ext>
            </a:extLst>
          </p:cNvPr>
          <p:cNvSpPr/>
          <p:nvPr/>
        </p:nvSpPr>
        <p:spPr>
          <a:xfrm>
            <a:off x="136895" y="438699"/>
            <a:ext cx="3758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5063552" y="313117"/>
            <a:ext cx="4903408" cy="444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>
                <a:solidFill>
                  <a:srgbClr val="00B050"/>
                </a:solidFill>
              </a:rPr>
              <a:t>INVERSIÓN SOCIAL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DCE521A-2991-40CE-A33B-8F3FE39B09D6}"/>
              </a:ext>
            </a:extLst>
          </p:cNvPr>
          <p:cNvGrpSpPr/>
          <p:nvPr/>
        </p:nvGrpSpPr>
        <p:grpSpPr>
          <a:xfrm>
            <a:off x="452094" y="2948914"/>
            <a:ext cx="4281145" cy="1426878"/>
            <a:chOff x="492761" y="2713973"/>
            <a:chExt cx="4281145" cy="1426878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C2A9891F-E313-401D-B43F-5B5E5057B081}"/>
                </a:ext>
              </a:extLst>
            </p:cNvPr>
            <p:cNvGrpSpPr/>
            <p:nvPr/>
          </p:nvGrpSpPr>
          <p:grpSpPr>
            <a:xfrm>
              <a:off x="492761" y="2713973"/>
              <a:ext cx="2138198" cy="755041"/>
              <a:chOff x="492760" y="2728443"/>
              <a:chExt cx="2991765" cy="1249854"/>
            </a:xfrm>
          </p:grpSpPr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FECAACA8-4FFE-4BB8-9F61-DA95E9C95F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92" t="33894" r="79697" b="52643"/>
              <a:stretch/>
            </p:blipFill>
            <p:spPr>
              <a:xfrm>
                <a:off x="492760" y="2728443"/>
                <a:ext cx="2991765" cy="1249854"/>
              </a:xfrm>
              <a:prstGeom prst="rect">
                <a:avLst/>
              </a:prstGeom>
            </p:spPr>
          </p:pic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F4124A8-F864-4E30-BEE9-9A206A109BDA}"/>
                  </a:ext>
                </a:extLst>
              </p:cNvPr>
              <p:cNvSpPr txBox="1"/>
              <p:nvPr/>
            </p:nvSpPr>
            <p:spPr>
              <a:xfrm>
                <a:off x="568170" y="2873627"/>
                <a:ext cx="2683979" cy="866110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TRANSFERENCIAS MONETARIAS - DPS</a:t>
                </a:r>
              </a:p>
            </p:txBody>
          </p:sp>
        </p:grpSp>
        <p:sp>
          <p:nvSpPr>
            <p:cNvPr id="28" name="Marcador de texto 2">
              <a:extLst>
                <a:ext uri="{FF2B5EF4-FFF2-40B4-BE49-F238E27FC236}">
                  <a16:creationId xmlns:a16="http://schemas.microsoft.com/office/drawing/2014/main" id="{99AEF8D5-FC58-43E7-B05B-2D32A3E5C5CB}"/>
                </a:ext>
              </a:extLst>
            </p:cNvPr>
            <p:cNvSpPr txBox="1">
              <a:spLocks/>
            </p:cNvSpPr>
            <p:nvPr/>
          </p:nvSpPr>
          <p:spPr>
            <a:xfrm>
              <a:off x="2737125" y="2832467"/>
              <a:ext cx="2036781" cy="130838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s-CO" sz="1400" dirty="0">
                  <a:solidFill>
                    <a:srgbClr val="007BBE"/>
                  </a:solidFill>
                </a:rPr>
                <a:t>$281.564 millones</a:t>
              </a:r>
            </a:p>
            <a:p>
              <a:pPr>
                <a:spcBef>
                  <a:spcPts val="600"/>
                </a:spcBef>
              </a:pPr>
              <a:r>
                <a:rPr lang="es-CO" sz="1400" dirty="0">
                  <a:solidFill>
                    <a:srgbClr val="007BBE"/>
                  </a:solidFill>
                </a:rPr>
                <a:t>99.055 beneficiarios</a:t>
              </a:r>
              <a:endParaRPr lang="es-CO" sz="1400" dirty="0"/>
            </a:p>
          </p:txBody>
        </p:sp>
      </p:grp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5785768C-51EF-4FA2-BCEC-642757B5DC0A}"/>
              </a:ext>
            </a:extLst>
          </p:cNvPr>
          <p:cNvSpPr txBox="1"/>
          <p:nvPr/>
        </p:nvSpPr>
        <p:spPr>
          <a:xfrm>
            <a:off x="4738097" y="2379221"/>
            <a:ext cx="308021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s-MX" sz="1400" b="1" dirty="0"/>
              <a:t>Familias en Acción</a:t>
            </a:r>
          </a:p>
          <a:p>
            <a:r>
              <a:rPr lang="es-MX" sz="1400" b="1" dirty="0">
                <a:ea typeface="+mn-lt"/>
                <a:cs typeface="Calibri"/>
                <a:sym typeface="Calibri"/>
              </a:rPr>
              <a:t>18 pagos ordinarios / 5 extraordinarios</a:t>
            </a:r>
          </a:p>
          <a:p>
            <a:r>
              <a:rPr lang="es-MX" sz="1400" b="1" dirty="0">
                <a:ea typeface="+mn-lt"/>
                <a:cs typeface="Calibri"/>
                <a:sym typeface="Calibri"/>
              </a:rPr>
              <a:t>(Agosto 2018 a Agosto 2021)</a:t>
            </a:r>
          </a:p>
          <a:p>
            <a:r>
              <a:rPr lang="es-MX" sz="1400" dirty="0"/>
              <a:t>$ 53.661 millones</a:t>
            </a:r>
            <a:endParaRPr lang="es-MX" sz="1400" dirty="0">
              <a:cs typeface="Calibri"/>
            </a:endParaRPr>
          </a:p>
          <a:p>
            <a:r>
              <a:rPr lang="es-MX" sz="1400" dirty="0"/>
              <a:t>15.669 familias beneficiarias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C9389319-A167-4C12-B162-FED491372785}"/>
              </a:ext>
            </a:extLst>
          </p:cNvPr>
          <p:cNvSpPr txBox="1"/>
          <p:nvPr/>
        </p:nvSpPr>
        <p:spPr>
          <a:xfrm>
            <a:off x="7987015" y="2367848"/>
            <a:ext cx="356348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s-MX" sz="1400" b="1" dirty="0"/>
              <a:t>Ingreso Solidario </a:t>
            </a:r>
          </a:p>
          <a:p>
            <a:r>
              <a:rPr lang="es-ES" sz="1400" b="1" dirty="0">
                <a:ea typeface="Calibri"/>
                <a:cs typeface="Calibri"/>
                <a:sym typeface="Calibri"/>
              </a:rPr>
              <a:t>(17 pagos 2020 – Septiembre 2021)</a:t>
            </a:r>
          </a:p>
          <a:p>
            <a:r>
              <a:rPr lang="es-MX" sz="1400" dirty="0"/>
              <a:t>$ 102.892 millones</a:t>
            </a:r>
            <a:endParaRPr lang="es-MX" sz="1400" dirty="0">
              <a:cs typeface="Calibri"/>
            </a:endParaRPr>
          </a:p>
          <a:p>
            <a:r>
              <a:rPr lang="es-MX" sz="1400" dirty="0"/>
              <a:t>37.710 familias beneficiarias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677B5612-2188-4F99-836E-670B25C83907}"/>
              </a:ext>
            </a:extLst>
          </p:cNvPr>
          <p:cNvSpPr txBox="1"/>
          <p:nvPr/>
        </p:nvSpPr>
        <p:spPr>
          <a:xfrm>
            <a:off x="4733239" y="1970273"/>
            <a:ext cx="681437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/>
              <a:t>PROGRAMAS</a:t>
            </a:r>
            <a:endParaRPr lang="es-MX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D151A2C-9DBF-4CA9-AF20-C72AFE050980}"/>
              </a:ext>
            </a:extLst>
          </p:cNvPr>
          <p:cNvSpPr txBox="1"/>
          <p:nvPr/>
        </p:nvSpPr>
        <p:spPr>
          <a:xfrm>
            <a:off x="7987035" y="4477191"/>
            <a:ext cx="3560579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s-MX" sz="1400" b="1" dirty="0"/>
              <a:t>Colombia Mayor</a:t>
            </a:r>
          </a:p>
          <a:p>
            <a:r>
              <a:rPr lang="es-ES" sz="1400" b="1" dirty="0">
                <a:ea typeface="+mn-lt"/>
                <a:cs typeface="Calibri"/>
                <a:sym typeface="Calibri"/>
              </a:rPr>
              <a:t>20 pagos ordinarios / 5 extraordinarios</a:t>
            </a:r>
          </a:p>
          <a:p>
            <a:r>
              <a:rPr lang="es-ES" sz="1400" b="1" dirty="0">
                <a:ea typeface="+mn-lt"/>
                <a:cs typeface="Calibri"/>
                <a:sym typeface="Calibri"/>
              </a:rPr>
              <a:t>(2018 – Septiembre 2021)</a:t>
            </a:r>
          </a:p>
          <a:p>
            <a:r>
              <a:rPr lang="es-MX" sz="1400" dirty="0"/>
              <a:t>$ 87.848 millones</a:t>
            </a:r>
            <a:endParaRPr lang="es-MX" sz="1400" dirty="0">
              <a:cs typeface="Calibri"/>
            </a:endParaRPr>
          </a:p>
          <a:p>
            <a:r>
              <a:rPr lang="es-MX" sz="1400" dirty="0"/>
              <a:t>23.925 familias beneficiarias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0262C3-1781-4955-B8D3-B12C9109AABE}"/>
              </a:ext>
            </a:extLst>
          </p:cNvPr>
          <p:cNvSpPr txBox="1"/>
          <p:nvPr/>
        </p:nvSpPr>
        <p:spPr>
          <a:xfrm>
            <a:off x="7984127" y="3421685"/>
            <a:ext cx="356348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s-MX" sz="1400" b="1" dirty="0"/>
              <a:t>Compensación de IVA</a:t>
            </a:r>
          </a:p>
          <a:p>
            <a:r>
              <a:rPr lang="es-ES" sz="1400" b="1" dirty="0">
                <a:ea typeface="Calibri"/>
                <a:cs typeface="Calibri"/>
                <a:sym typeface="Calibri"/>
              </a:rPr>
              <a:t>(8 pagos  – Agosto 2021 – Pagos Bimestrales)</a:t>
            </a:r>
          </a:p>
          <a:p>
            <a:r>
              <a:rPr lang="es-MX" sz="1400" dirty="0"/>
              <a:t>$ 6.801 millones</a:t>
            </a:r>
            <a:endParaRPr lang="es-MX" sz="1400" dirty="0">
              <a:cs typeface="Calibri"/>
            </a:endParaRPr>
          </a:p>
          <a:p>
            <a:r>
              <a:rPr lang="es-MX" sz="1400" dirty="0"/>
              <a:t>14.526 familias beneficiarias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324548-F574-46A8-BE34-66ABE3B3E330}"/>
              </a:ext>
            </a:extLst>
          </p:cNvPr>
          <p:cNvSpPr txBox="1"/>
          <p:nvPr/>
        </p:nvSpPr>
        <p:spPr>
          <a:xfrm>
            <a:off x="4733239" y="3849672"/>
            <a:ext cx="308021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s-MX" sz="1400" b="1" dirty="0"/>
              <a:t>Jóvenes en Acción</a:t>
            </a:r>
          </a:p>
          <a:p>
            <a:r>
              <a:rPr lang="es-MX" sz="1400" b="1" dirty="0">
                <a:ea typeface="+mn-lt"/>
                <a:cs typeface="Calibri"/>
                <a:sym typeface="Calibri"/>
              </a:rPr>
              <a:t>18 pagos ordinarios / 5 extraordinarios</a:t>
            </a:r>
          </a:p>
          <a:p>
            <a:r>
              <a:rPr lang="es-MX" sz="1400" b="1" dirty="0">
                <a:ea typeface="+mn-lt"/>
                <a:cs typeface="Calibri"/>
                <a:sym typeface="Calibri"/>
              </a:rPr>
              <a:t>(Agosto 2018 a Agosto 2021)</a:t>
            </a:r>
          </a:p>
          <a:p>
            <a:r>
              <a:rPr lang="es-MX" sz="1400" dirty="0"/>
              <a:t>$ 30.362 millones</a:t>
            </a:r>
            <a:endParaRPr lang="es-MX" sz="1400" dirty="0">
              <a:cs typeface="Calibri"/>
            </a:endParaRPr>
          </a:p>
          <a:p>
            <a:r>
              <a:rPr lang="es-MX" sz="1400" dirty="0"/>
              <a:t>7.233 personas beneficiarias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473BCEEA-1B48-4062-8380-B8C548C65800}"/>
              </a:ext>
            </a:extLst>
          </p:cNvPr>
          <p:cNvGrpSpPr/>
          <p:nvPr/>
        </p:nvGrpSpPr>
        <p:grpSpPr>
          <a:xfrm>
            <a:off x="5198872" y="805702"/>
            <a:ext cx="6474315" cy="702087"/>
            <a:chOff x="492759" y="2561997"/>
            <a:chExt cx="6474315" cy="702087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F95005B6-ED32-42F0-9F8D-AD8CEF15AD38}"/>
                </a:ext>
              </a:extLst>
            </p:cNvPr>
            <p:cNvGrpSpPr/>
            <p:nvPr/>
          </p:nvGrpSpPr>
          <p:grpSpPr>
            <a:xfrm>
              <a:off x="492759" y="2561997"/>
              <a:ext cx="2320633" cy="557788"/>
              <a:chOff x="492758" y="2476869"/>
              <a:chExt cx="3247027" cy="923332"/>
            </a:xfrm>
          </p:grpSpPr>
          <p:pic>
            <p:nvPicPr>
              <p:cNvPr id="50" name="Imagen 49">
                <a:extLst>
                  <a:ext uri="{FF2B5EF4-FFF2-40B4-BE49-F238E27FC236}">
                    <a16:creationId xmlns:a16="http://schemas.microsoft.com/office/drawing/2014/main" id="{6F1CB282-E0AB-4C6E-8F65-2FFFD4A0C1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92" t="33894" r="79697" b="52643"/>
              <a:stretch/>
            </p:blipFill>
            <p:spPr>
              <a:xfrm>
                <a:off x="492758" y="2476869"/>
                <a:ext cx="3247027" cy="923332"/>
              </a:xfrm>
              <a:prstGeom prst="rect">
                <a:avLst/>
              </a:prstGeom>
            </p:spPr>
          </p:pic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65ABC561-D446-4751-A2A1-4C7CC18B0612}"/>
                  </a:ext>
                </a:extLst>
              </p:cNvPr>
              <p:cNvSpPr txBox="1"/>
              <p:nvPr/>
            </p:nvSpPr>
            <p:spPr>
              <a:xfrm>
                <a:off x="596601" y="2640609"/>
                <a:ext cx="2901514" cy="509477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42" name="Marcador de texto 2">
              <a:extLst>
                <a:ext uri="{FF2B5EF4-FFF2-40B4-BE49-F238E27FC236}">
                  <a16:creationId xmlns:a16="http://schemas.microsoft.com/office/drawing/2014/main" id="{182DF02E-A873-4EEF-B26C-ABFCD05068CC}"/>
                </a:ext>
              </a:extLst>
            </p:cNvPr>
            <p:cNvSpPr txBox="1">
              <a:spLocks/>
            </p:cNvSpPr>
            <p:nvPr/>
          </p:nvSpPr>
          <p:spPr>
            <a:xfrm>
              <a:off x="2813392" y="2706296"/>
              <a:ext cx="4153682" cy="55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endParaRPr lang="es-CO" sz="1400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261EDDC-30ED-4988-B7D3-DB3C63E12135}"/>
              </a:ext>
            </a:extLst>
          </p:cNvPr>
          <p:cNvGrpSpPr/>
          <p:nvPr/>
        </p:nvGrpSpPr>
        <p:grpSpPr>
          <a:xfrm>
            <a:off x="452093" y="5910318"/>
            <a:ext cx="4037529" cy="672144"/>
            <a:chOff x="492760" y="2581358"/>
            <a:chExt cx="4037529" cy="672144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B8ACC74B-6A0B-46E6-B10F-14AEA6D80D5B}"/>
                </a:ext>
              </a:extLst>
            </p:cNvPr>
            <p:cNvGrpSpPr/>
            <p:nvPr/>
          </p:nvGrpSpPr>
          <p:grpSpPr>
            <a:xfrm>
              <a:off x="492760" y="2596906"/>
              <a:ext cx="2138199" cy="557787"/>
              <a:chOff x="492759" y="2534657"/>
              <a:chExt cx="2991766" cy="923331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984B91CC-FA73-4745-B84D-EA85626430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92" t="33894" r="79697" b="52643"/>
              <a:stretch/>
            </p:blipFill>
            <p:spPr>
              <a:xfrm>
                <a:off x="492759" y="2534657"/>
                <a:ext cx="2991766" cy="923331"/>
              </a:xfrm>
              <a:prstGeom prst="rect">
                <a:avLst/>
              </a:prstGeom>
            </p:spPr>
          </p:pic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898C71-4375-4833-9434-0907AC000B98}"/>
                  </a:ext>
                </a:extLst>
              </p:cNvPr>
              <p:cNvSpPr txBox="1"/>
              <p:nvPr/>
            </p:nvSpPr>
            <p:spPr>
              <a:xfrm>
                <a:off x="568170" y="2726717"/>
                <a:ext cx="2575487" cy="509478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EDUCACIÓN</a:t>
                </a:r>
              </a:p>
            </p:txBody>
          </p:sp>
        </p:grpSp>
        <p:sp>
          <p:nvSpPr>
            <p:cNvPr id="33" name="Marcador de texto 2">
              <a:extLst>
                <a:ext uri="{FF2B5EF4-FFF2-40B4-BE49-F238E27FC236}">
                  <a16:creationId xmlns:a16="http://schemas.microsoft.com/office/drawing/2014/main" id="{E0C3155A-DC1F-45FF-8F1F-0BF4056B1D22}"/>
                </a:ext>
              </a:extLst>
            </p:cNvPr>
            <p:cNvSpPr txBox="1">
              <a:spLocks/>
            </p:cNvSpPr>
            <p:nvPr/>
          </p:nvSpPr>
          <p:spPr>
            <a:xfrm>
              <a:off x="2737124" y="2581358"/>
              <a:ext cx="1793165" cy="67214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s-CO" sz="1400" dirty="0">
                  <a:solidFill>
                    <a:srgbClr val="007BBE"/>
                  </a:solidFill>
                </a:rPr>
                <a:t>$ 7.655 millones</a:t>
              </a:r>
            </a:p>
            <a:p>
              <a:pPr>
                <a:spcBef>
                  <a:spcPts val="600"/>
                </a:spcBef>
              </a:pPr>
              <a:r>
                <a:rPr lang="es-CO" sz="1400" dirty="0">
                  <a:solidFill>
                    <a:srgbClr val="007BBE"/>
                  </a:solidFill>
                </a:rPr>
                <a:t>4.292 estudiantes</a:t>
              </a:r>
              <a:endParaRPr lang="es-CO" sz="1400" dirty="0"/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9892E8D-0416-4727-A4B6-53945892EC45}"/>
              </a:ext>
            </a:extLst>
          </p:cNvPr>
          <p:cNvSpPr txBox="1"/>
          <p:nvPr/>
        </p:nvSpPr>
        <p:spPr>
          <a:xfrm>
            <a:off x="4733239" y="5745357"/>
            <a:ext cx="171619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es-ES" sz="1400" dirty="0">
                <a:solidFill>
                  <a:schemeClr val="dk1"/>
                </a:solidFill>
                <a:latin typeface="+mn-lt"/>
                <a:ea typeface="+mn-ea"/>
              </a:rPr>
              <a:t>Generación E</a:t>
            </a:r>
          </a:p>
          <a:p>
            <a:r>
              <a:rPr lang="es-ES" sz="1400" b="0" dirty="0">
                <a:solidFill>
                  <a:schemeClr val="dk1"/>
                </a:solidFill>
                <a:latin typeface="+mn-lt"/>
                <a:ea typeface="+mn-ea"/>
              </a:rPr>
              <a:t>$ 5.957 millones </a:t>
            </a:r>
          </a:p>
          <a:p>
            <a:r>
              <a:rPr lang="es-ES" sz="1400" b="0" dirty="0">
                <a:solidFill>
                  <a:schemeClr val="dk1"/>
                </a:solidFill>
                <a:latin typeface="+mn-lt"/>
                <a:ea typeface="+mn-ea"/>
              </a:rPr>
              <a:t>2.236 estudiantes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9D19FB5-DABA-4689-AE5E-5913E2DB3A7E}"/>
              </a:ext>
            </a:extLst>
          </p:cNvPr>
          <p:cNvSpPr txBox="1"/>
          <p:nvPr/>
        </p:nvSpPr>
        <p:spPr>
          <a:xfrm>
            <a:off x="6664791" y="5750788"/>
            <a:ext cx="2951270" cy="9079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es-ES" sz="1400" dirty="0">
                <a:solidFill>
                  <a:schemeClr val="dk1"/>
                </a:solidFill>
                <a:latin typeface="+mn-lt"/>
                <a:ea typeface="+mn-ea"/>
              </a:rPr>
              <a:t>Fondo Solidario para la Educación</a:t>
            </a:r>
          </a:p>
          <a:p>
            <a:r>
              <a:rPr lang="es-ES" sz="1100" b="0" dirty="0">
                <a:solidFill>
                  <a:schemeClr val="dk1"/>
                </a:solidFill>
                <a:latin typeface="+mn-lt"/>
                <a:ea typeface="+mn-ea"/>
              </a:rPr>
              <a:t>(Jardines, Ed. Desarrollo Humano, Ed. Superior)</a:t>
            </a:r>
            <a:endParaRPr lang="es-ES" sz="1400" b="0" dirty="0">
              <a:solidFill>
                <a:schemeClr val="dk1"/>
              </a:solidFill>
              <a:latin typeface="+mn-lt"/>
              <a:ea typeface="+mn-ea"/>
            </a:endParaRPr>
          </a:p>
          <a:p>
            <a:r>
              <a:rPr lang="es-ES" sz="1400" b="0" dirty="0">
                <a:solidFill>
                  <a:schemeClr val="dk1"/>
                </a:solidFill>
                <a:latin typeface="+mn-lt"/>
                <a:ea typeface="+mn-ea"/>
              </a:rPr>
              <a:t>$ 1.698 millones </a:t>
            </a:r>
            <a:endParaRPr lang="es-ES" sz="1400" b="0" dirty="0">
              <a:solidFill>
                <a:schemeClr val="dk1"/>
              </a:solidFill>
              <a:latin typeface="+mn-lt"/>
              <a:ea typeface="+mn-ea"/>
              <a:cs typeface="Calibri"/>
            </a:endParaRPr>
          </a:p>
          <a:p>
            <a:r>
              <a:rPr lang="es-ES" sz="1400" b="0" dirty="0">
                <a:solidFill>
                  <a:schemeClr val="dk1"/>
                </a:solidFill>
                <a:latin typeface="+mn-lt"/>
                <a:ea typeface="+mn-ea"/>
              </a:rPr>
              <a:t>2.056 Estudiantes</a:t>
            </a:r>
            <a:endParaRPr lang="es-ES" sz="1400" b="0" dirty="0">
              <a:solidFill>
                <a:schemeClr val="dk1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E7DABF4-0B17-415C-9A5B-3E717442C212}"/>
              </a:ext>
            </a:extLst>
          </p:cNvPr>
          <p:cNvSpPr txBox="1"/>
          <p:nvPr/>
        </p:nvSpPr>
        <p:spPr>
          <a:xfrm>
            <a:off x="7535411" y="790367"/>
            <a:ext cx="4539849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dirty="0">
                <a:solidFill>
                  <a:srgbClr val="007BBE"/>
                </a:solidFill>
              </a:rPr>
              <a:t>$ 360.253 millones</a:t>
            </a:r>
          </a:p>
          <a:p>
            <a:r>
              <a:rPr lang="es-CO" dirty="0">
                <a:solidFill>
                  <a:srgbClr val="007BBE"/>
                </a:solidFill>
              </a:rPr>
              <a:t>9 Programas </a:t>
            </a:r>
            <a:r>
              <a:rPr lang="es-CO" sz="1600" dirty="0">
                <a:solidFill>
                  <a:srgbClr val="007BBE"/>
                </a:solidFill>
              </a:rPr>
              <a:t>(Transferencias – Educación – PAEF)</a:t>
            </a:r>
          </a:p>
          <a:p>
            <a:r>
              <a:rPr lang="es-CO" sz="1600" dirty="0">
                <a:solidFill>
                  <a:srgbClr val="007BBE"/>
                </a:solidFill>
              </a:rPr>
              <a:t>142.350 beneficiarios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676D182-2F53-4A92-8E29-B0AAD698DE30}"/>
              </a:ext>
            </a:extLst>
          </p:cNvPr>
          <p:cNvSpPr txBox="1"/>
          <p:nvPr/>
        </p:nvSpPr>
        <p:spPr>
          <a:xfrm>
            <a:off x="9836533" y="5741807"/>
            <a:ext cx="17161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es-ES" sz="1400" dirty="0">
                <a:solidFill>
                  <a:schemeClr val="dk1"/>
                </a:solidFill>
                <a:latin typeface="+mn-lt"/>
                <a:ea typeface="+mn-ea"/>
              </a:rPr>
              <a:t>Matrícula Cero</a:t>
            </a:r>
            <a:r>
              <a:rPr lang="es-ES" sz="1400" b="0" dirty="0">
                <a:solidFill>
                  <a:schemeClr val="dk1"/>
                </a:solidFill>
                <a:latin typeface="+mn-lt"/>
                <a:ea typeface="+mn-ea"/>
              </a:rPr>
              <a:t> </a:t>
            </a:r>
          </a:p>
          <a:p>
            <a:r>
              <a:rPr lang="es-ES" sz="1400" b="0" dirty="0">
                <a:solidFill>
                  <a:schemeClr val="dk1"/>
                </a:solidFill>
                <a:latin typeface="+mn-lt"/>
                <a:ea typeface="+mn-ea"/>
              </a:rPr>
              <a:t>13.600 estudiantes*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B2E572C-C30E-46D5-913C-54D3E335CC86}"/>
              </a:ext>
            </a:extLst>
          </p:cNvPr>
          <p:cNvSpPr txBox="1"/>
          <p:nvPr/>
        </p:nvSpPr>
        <p:spPr>
          <a:xfrm>
            <a:off x="9806165" y="6302734"/>
            <a:ext cx="1759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* Es </a:t>
            </a:r>
            <a:r>
              <a:rPr lang="es-ES" sz="1000" i="1" dirty="0">
                <a:solidFill>
                  <a:srgbClr val="333333"/>
                </a:solidFill>
                <a:latin typeface="Source Sans Pro" panose="020B0503030403020204" pitchFamily="34" charset="0"/>
              </a:rPr>
              <a:t>una proyección y no suma a los beneficiarios totales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25060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o 65">
            <a:extLst>
              <a:ext uri="{FF2B5EF4-FFF2-40B4-BE49-F238E27FC236}">
                <a16:creationId xmlns:a16="http://schemas.microsoft.com/office/drawing/2014/main" id="{02F8284F-8A9C-406A-A50A-6E12A6775420}"/>
              </a:ext>
            </a:extLst>
          </p:cNvPr>
          <p:cNvGrpSpPr/>
          <p:nvPr/>
        </p:nvGrpSpPr>
        <p:grpSpPr>
          <a:xfrm>
            <a:off x="-10205" y="481"/>
            <a:ext cx="12191144" cy="6857519"/>
            <a:chOff x="0" y="397"/>
            <a:chExt cx="20104100" cy="11308556"/>
          </a:xfrm>
        </p:grpSpPr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EDFF3BCA-F0B4-44FD-B241-85B7647B8C22}"/>
                </a:ext>
              </a:extLst>
            </p:cNvPr>
            <p:cNvGrpSpPr/>
            <p:nvPr/>
          </p:nvGrpSpPr>
          <p:grpSpPr>
            <a:xfrm>
              <a:off x="0" y="397"/>
              <a:ext cx="20104100" cy="11308556"/>
              <a:chOff x="0" y="0"/>
              <a:chExt cx="12192000" cy="6858000"/>
            </a:xfrm>
          </p:grpSpPr>
          <p:sp>
            <p:nvSpPr>
              <p:cNvPr id="70" name="Rectángulo 69">
                <a:extLst>
                  <a:ext uri="{FF2B5EF4-FFF2-40B4-BE49-F238E27FC236}">
                    <a16:creationId xmlns:a16="http://schemas.microsoft.com/office/drawing/2014/main" id="{B02A2E6C-DF23-43C8-AEB9-B43D24C5C740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pic>
            <p:nvPicPr>
              <p:cNvPr id="80" name="Imagen 79">
                <a:extLst>
                  <a:ext uri="{FF2B5EF4-FFF2-40B4-BE49-F238E27FC236}">
                    <a16:creationId xmlns:a16="http://schemas.microsoft.com/office/drawing/2014/main" id="{82F4D81E-49B5-412E-AC83-2AE0282C8B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336" t="7519" r="62148" b="69601"/>
              <a:stretch/>
            </p:blipFill>
            <p:spPr>
              <a:xfrm>
                <a:off x="136895" y="102779"/>
                <a:ext cx="1525893" cy="1569128"/>
              </a:xfrm>
              <a:prstGeom prst="rect">
                <a:avLst/>
              </a:prstGeom>
            </p:spPr>
          </p:pic>
          <p:pic>
            <p:nvPicPr>
              <p:cNvPr id="81" name="Imagen 80">
                <a:extLst>
                  <a:ext uri="{FF2B5EF4-FFF2-40B4-BE49-F238E27FC236}">
                    <a16:creationId xmlns:a16="http://schemas.microsoft.com/office/drawing/2014/main" id="{13FC09C4-E9E8-4D82-B5FF-35314BC9E0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336" t="7519" r="62148" b="69601"/>
              <a:stretch/>
            </p:blipFill>
            <p:spPr>
              <a:xfrm rot="10800000">
                <a:off x="3300536" y="199008"/>
                <a:ext cx="1525893" cy="1569128"/>
              </a:xfrm>
              <a:prstGeom prst="rect">
                <a:avLst/>
              </a:prstGeom>
            </p:spPr>
          </p:pic>
        </p:grpSp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E3F12156-6DBE-46A1-94FC-EEA3E0BEB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438" t="1758" b="88500"/>
            <a:stretch/>
          </p:blipFill>
          <p:spPr>
            <a:xfrm>
              <a:off x="15165908" y="398"/>
              <a:ext cx="4938192" cy="1101578"/>
            </a:xfrm>
            <a:prstGeom prst="rect">
              <a:avLst/>
            </a:prstGeom>
          </p:spPr>
        </p:pic>
      </p:grp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372E06-2768-49D9-BBB6-1B9E7B46E0B3}"/>
              </a:ext>
            </a:extLst>
          </p:cNvPr>
          <p:cNvSpPr txBox="1">
            <a:spLocks/>
          </p:cNvSpPr>
          <p:nvPr/>
        </p:nvSpPr>
        <p:spPr>
          <a:xfrm>
            <a:off x="5180536" y="710739"/>
            <a:ext cx="7354283" cy="9503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sz="2183" b="1" dirty="0">
              <a:solidFill>
                <a:srgbClr val="00B050"/>
              </a:solidFill>
            </a:endParaRP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5705DEA-ECA2-4F63-8695-E648BD27BCE5}"/>
              </a:ext>
            </a:extLst>
          </p:cNvPr>
          <p:cNvSpPr txBox="1">
            <a:spLocks/>
          </p:cNvSpPr>
          <p:nvPr/>
        </p:nvSpPr>
        <p:spPr>
          <a:xfrm>
            <a:off x="4663066" y="3450434"/>
            <a:ext cx="1260000" cy="286351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solidFill>
                  <a:srgbClr val="007BBE"/>
                </a:solidFill>
                <a:cs typeface="Times New Roman" panose="02020603050405020304" pitchFamily="18" charset="0"/>
              </a:rPr>
              <a:t>TAMAÑO EMPRESAS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1200" b="1" dirty="0">
              <a:solidFill>
                <a:srgbClr val="007BBE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Muy Grande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dirty="0">
                <a:ea typeface="Calibri" panose="020F0502020204030204" pitchFamily="34" charset="0"/>
                <a:cs typeface="Times New Roman" panose="02020603050405020304" pitchFamily="18" charset="0"/>
              </a:rPr>
              <a:t>10 empresas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1200" b="1" dirty="0">
              <a:solidFill>
                <a:srgbClr val="007BBE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Grande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dirty="0">
                <a:ea typeface="Calibri" panose="020F0502020204030204" pitchFamily="34" charset="0"/>
                <a:cs typeface="Times New Roman" panose="02020603050405020304" pitchFamily="18" charset="0"/>
              </a:rPr>
              <a:t>17 empresas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Mediana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dirty="0">
                <a:ea typeface="Calibri" panose="020F0502020204030204" pitchFamily="34" charset="0"/>
                <a:cs typeface="Times New Roman" panose="02020603050405020304" pitchFamily="18" charset="0"/>
              </a:rPr>
              <a:t>98 empresas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Pequeña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dirty="0">
                <a:ea typeface="Calibri" panose="020F0502020204030204" pitchFamily="34" charset="0"/>
                <a:cs typeface="Times New Roman"/>
              </a:rPr>
              <a:t>382 empresas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1200" b="1" dirty="0"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cs typeface="Times New Roman" panose="02020603050405020304" pitchFamily="18" charset="0"/>
              </a:rPr>
              <a:t>Micro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dirty="0">
                <a:ea typeface="Calibri" panose="020F0502020204030204" pitchFamily="34" charset="0"/>
                <a:cs typeface="Times New Roman" panose="02020603050405020304" pitchFamily="18" charset="0"/>
              </a:rPr>
              <a:t>942 empresas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BD740FAE-517F-4D9C-9351-6D4BEB564B79}"/>
              </a:ext>
            </a:extLst>
          </p:cNvPr>
          <p:cNvSpPr txBox="1">
            <a:spLocks/>
          </p:cNvSpPr>
          <p:nvPr/>
        </p:nvSpPr>
        <p:spPr>
          <a:xfrm>
            <a:off x="142911" y="2547724"/>
            <a:ext cx="6026661" cy="2681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sz="1600" dirty="0">
                <a:solidFill>
                  <a:srgbClr val="007BBE"/>
                </a:solidFill>
              </a:rPr>
              <a:t>Inversión: </a:t>
            </a:r>
            <a:r>
              <a:rPr lang="es-CO" sz="1600" dirty="0"/>
              <a:t>$ 70.860 millones  / </a:t>
            </a:r>
            <a:r>
              <a:rPr lang="es-CO" sz="1600" dirty="0">
                <a:solidFill>
                  <a:srgbClr val="007BBE"/>
                </a:solidFill>
              </a:rPr>
              <a:t>Empresas: </a:t>
            </a:r>
            <a:r>
              <a:rPr lang="es-CO" sz="1600" dirty="0"/>
              <a:t>1.449 / </a:t>
            </a:r>
            <a:r>
              <a:rPr lang="es-CO" sz="1600" dirty="0">
                <a:solidFill>
                  <a:srgbClr val="007BBE"/>
                </a:solidFill>
              </a:rPr>
              <a:t>Empleados: </a:t>
            </a:r>
            <a:r>
              <a:rPr lang="es-CO" sz="1600" dirty="0"/>
              <a:t>38.335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8812BB67-7350-4D15-A4E7-529A914C7EF6}"/>
              </a:ext>
            </a:extLst>
          </p:cNvPr>
          <p:cNvSpPr txBox="1"/>
          <p:nvPr/>
        </p:nvSpPr>
        <p:spPr>
          <a:xfrm>
            <a:off x="142912" y="2191545"/>
            <a:ext cx="5375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B050"/>
                </a:solidFill>
              </a:rPr>
              <a:t>PROGRAMA DE APOYO AL EMPLEO FORMAL -PAEF</a:t>
            </a:r>
          </a:p>
        </p:txBody>
      </p:sp>
      <p:sp>
        <p:nvSpPr>
          <p:cNvPr id="72" name="Marcador de texto 2">
            <a:extLst>
              <a:ext uri="{FF2B5EF4-FFF2-40B4-BE49-F238E27FC236}">
                <a16:creationId xmlns:a16="http://schemas.microsoft.com/office/drawing/2014/main" id="{4D576F0B-E156-4456-89CF-B0D1C6866772}"/>
              </a:ext>
            </a:extLst>
          </p:cNvPr>
          <p:cNvSpPr txBox="1">
            <a:spLocks/>
          </p:cNvSpPr>
          <p:nvPr/>
        </p:nvSpPr>
        <p:spPr>
          <a:xfrm>
            <a:off x="5063625" y="574575"/>
            <a:ext cx="4903064" cy="444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911" b="1" dirty="0">
                <a:solidFill>
                  <a:srgbClr val="00B050"/>
                </a:solidFill>
              </a:rPr>
              <a:t>INVERSIÓN SOCIAL</a:t>
            </a:r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id="{DE8FB07C-9D5D-4A1F-A07E-7814C9DDE98F}"/>
              </a:ext>
            </a:extLst>
          </p:cNvPr>
          <p:cNvGrpSpPr/>
          <p:nvPr/>
        </p:nvGrpSpPr>
        <p:grpSpPr>
          <a:xfrm>
            <a:off x="5198935" y="1067125"/>
            <a:ext cx="6473861" cy="808961"/>
            <a:chOff x="492759" y="2561997"/>
            <a:chExt cx="6474315" cy="809017"/>
          </a:xfrm>
        </p:grpSpPr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61FF0183-DE8B-4972-9EE3-C5F1A5998C64}"/>
                </a:ext>
              </a:extLst>
            </p:cNvPr>
            <p:cNvGrpSpPr/>
            <p:nvPr/>
          </p:nvGrpSpPr>
          <p:grpSpPr>
            <a:xfrm>
              <a:off x="492759" y="2561997"/>
              <a:ext cx="2320633" cy="809017"/>
              <a:chOff x="492758" y="2476869"/>
              <a:chExt cx="3247027" cy="1339203"/>
            </a:xfrm>
          </p:grpSpPr>
          <p:pic>
            <p:nvPicPr>
              <p:cNvPr id="78" name="Imagen 77">
                <a:extLst>
                  <a:ext uri="{FF2B5EF4-FFF2-40B4-BE49-F238E27FC236}">
                    <a16:creationId xmlns:a16="http://schemas.microsoft.com/office/drawing/2014/main" id="{97E68531-ACEC-4774-9B89-AB75511DCB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92" t="33894" r="79697" b="52643"/>
              <a:stretch/>
            </p:blipFill>
            <p:spPr>
              <a:xfrm>
                <a:off x="492758" y="2476869"/>
                <a:ext cx="3247027" cy="1339203"/>
              </a:xfrm>
              <a:prstGeom prst="rect">
                <a:avLst/>
              </a:prstGeom>
            </p:spPr>
          </p:pic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FA1B54BB-B0DD-456D-864F-BF667ABA3CE3}"/>
                  </a:ext>
                </a:extLst>
              </p:cNvPr>
              <p:cNvSpPr txBox="1"/>
              <p:nvPr/>
            </p:nvSpPr>
            <p:spPr>
              <a:xfrm>
                <a:off x="596601" y="2741526"/>
                <a:ext cx="2901514" cy="523523"/>
              </a:xfrm>
              <a:prstGeom prst="rect">
                <a:avLst/>
              </a:prstGeom>
              <a:solidFill>
                <a:srgbClr val="FFCC6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1455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 DEPARTAMENTAL</a:t>
                </a:r>
              </a:p>
            </p:txBody>
          </p:sp>
        </p:grpSp>
        <p:sp>
          <p:nvSpPr>
            <p:cNvPr id="77" name="Marcador de texto 2">
              <a:extLst>
                <a:ext uri="{FF2B5EF4-FFF2-40B4-BE49-F238E27FC236}">
                  <a16:creationId xmlns:a16="http://schemas.microsoft.com/office/drawing/2014/main" id="{3C71B795-BE01-444F-9D93-8F265FD5BB0A}"/>
                </a:ext>
              </a:extLst>
            </p:cNvPr>
            <p:cNvSpPr txBox="1">
              <a:spLocks/>
            </p:cNvSpPr>
            <p:nvPr/>
          </p:nvSpPr>
          <p:spPr>
            <a:xfrm>
              <a:off x="2813392" y="2706296"/>
              <a:ext cx="4153682" cy="55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endParaRPr lang="es-CO" sz="1455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39B3B300-8D9D-48F9-904E-6F69E519B10A}"/>
              </a:ext>
            </a:extLst>
          </p:cNvPr>
          <p:cNvGrpSpPr/>
          <p:nvPr/>
        </p:nvGrpSpPr>
        <p:grpSpPr>
          <a:xfrm>
            <a:off x="219851" y="3090837"/>
            <a:ext cx="2859684" cy="468098"/>
            <a:chOff x="440175" y="2862339"/>
            <a:chExt cx="6131588" cy="573021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9BB0CB62-28F2-491F-954B-7C530A83A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8E23745E-AC89-4758-85F6-84F57668F43B}"/>
                </a:ext>
              </a:extLst>
            </p:cNvPr>
            <p:cNvSpPr txBox="1"/>
            <p:nvPr/>
          </p:nvSpPr>
          <p:spPr>
            <a:xfrm>
              <a:off x="541314" y="2981109"/>
              <a:ext cx="5347664" cy="34152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2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Comercio y reparación de vehículos</a:t>
              </a:r>
            </a:p>
          </p:txBody>
        </p:sp>
      </p:grp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B6440F6D-AA38-444C-9304-0B9EB558E310}"/>
              </a:ext>
            </a:extLst>
          </p:cNvPr>
          <p:cNvSpPr txBox="1">
            <a:spLocks/>
          </p:cNvSpPr>
          <p:nvPr/>
        </p:nvSpPr>
        <p:spPr>
          <a:xfrm>
            <a:off x="3306271" y="3209617"/>
            <a:ext cx="1260000" cy="3139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0" b="1" dirty="0">
                <a:solidFill>
                  <a:srgbClr val="007BBE"/>
                </a:solidFill>
                <a:cs typeface="Times New Roman"/>
              </a:rPr>
              <a:t>385 empresas</a:t>
            </a:r>
            <a:endParaRPr lang="es-CO" sz="1450" dirty="0">
              <a:solidFill>
                <a:srgbClr val="007BBE"/>
              </a:solidFill>
              <a:cs typeface="Times New Roman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29E43633-84A9-4242-BCEA-45CA13CF3EC6}"/>
              </a:ext>
            </a:extLst>
          </p:cNvPr>
          <p:cNvSpPr txBox="1">
            <a:spLocks/>
          </p:cNvSpPr>
          <p:nvPr/>
        </p:nvSpPr>
        <p:spPr>
          <a:xfrm>
            <a:off x="3306271" y="3585878"/>
            <a:ext cx="1260000" cy="313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5" b="1" dirty="0">
                <a:solidFill>
                  <a:srgbClr val="007BBE"/>
                </a:solidFill>
                <a:cs typeface="Times New Roman" panose="02020603050405020304" pitchFamily="18" charset="0"/>
              </a:rPr>
              <a:t>177 empresas</a:t>
            </a:r>
            <a:endParaRPr lang="es-CO" sz="1455" dirty="0">
              <a:solidFill>
                <a:srgbClr val="007BBE"/>
              </a:solidFill>
            </a:endParaRPr>
          </a:p>
        </p:txBody>
      </p:sp>
      <p:sp>
        <p:nvSpPr>
          <p:cNvPr id="54" name="Marcador de texto 2">
            <a:extLst>
              <a:ext uri="{FF2B5EF4-FFF2-40B4-BE49-F238E27FC236}">
                <a16:creationId xmlns:a16="http://schemas.microsoft.com/office/drawing/2014/main" id="{625F14F6-C59F-49EE-9E24-F5182ADB619E}"/>
              </a:ext>
            </a:extLst>
          </p:cNvPr>
          <p:cNvSpPr txBox="1">
            <a:spLocks/>
          </p:cNvSpPr>
          <p:nvPr/>
        </p:nvSpPr>
        <p:spPr>
          <a:xfrm>
            <a:off x="3306271" y="4029512"/>
            <a:ext cx="1260000" cy="313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5" b="1" dirty="0">
                <a:solidFill>
                  <a:srgbClr val="007BBE"/>
                </a:solidFill>
                <a:cs typeface="Times New Roman" panose="02020603050405020304" pitchFamily="18" charset="0"/>
              </a:rPr>
              <a:t>148 empresas</a:t>
            </a:r>
            <a:endParaRPr lang="es-CO" sz="1455" dirty="0">
              <a:solidFill>
                <a:srgbClr val="007BBE"/>
              </a:solidFill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DEC83110-2F32-4FE6-821E-DA2D4347AD4E}"/>
              </a:ext>
            </a:extLst>
          </p:cNvPr>
          <p:cNvSpPr txBox="1">
            <a:spLocks/>
          </p:cNvSpPr>
          <p:nvPr/>
        </p:nvSpPr>
        <p:spPr>
          <a:xfrm>
            <a:off x="3306271" y="4502301"/>
            <a:ext cx="1260000" cy="3139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0" b="1" dirty="0">
                <a:solidFill>
                  <a:srgbClr val="007BBE"/>
                </a:solidFill>
                <a:cs typeface="Times New Roman"/>
              </a:rPr>
              <a:t>143 empresas</a:t>
            </a:r>
            <a:endParaRPr lang="es-CO" sz="1450" dirty="0">
              <a:solidFill>
                <a:srgbClr val="007BBE"/>
              </a:solidFill>
              <a:cs typeface="Times New Roman"/>
            </a:endParaRPr>
          </a:p>
        </p:txBody>
      </p:sp>
      <p:sp>
        <p:nvSpPr>
          <p:cNvPr id="56" name="Marcador de texto 2">
            <a:extLst>
              <a:ext uri="{FF2B5EF4-FFF2-40B4-BE49-F238E27FC236}">
                <a16:creationId xmlns:a16="http://schemas.microsoft.com/office/drawing/2014/main" id="{A1FDED44-5F86-4CDF-9DB4-EEBCDEFA51E3}"/>
              </a:ext>
            </a:extLst>
          </p:cNvPr>
          <p:cNvSpPr txBox="1">
            <a:spLocks/>
          </p:cNvSpPr>
          <p:nvPr/>
        </p:nvSpPr>
        <p:spPr>
          <a:xfrm>
            <a:off x="3306271" y="4958421"/>
            <a:ext cx="1260000" cy="3139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0" b="1" dirty="0">
                <a:solidFill>
                  <a:srgbClr val="007BBE"/>
                </a:solidFill>
                <a:cs typeface="Times New Roman"/>
              </a:rPr>
              <a:t>115 empresas</a:t>
            </a:r>
            <a:endParaRPr lang="es-CO" sz="1450" dirty="0">
              <a:solidFill>
                <a:srgbClr val="007BBE"/>
              </a:solidFill>
              <a:cs typeface="Times New Roman"/>
            </a:endParaRPr>
          </a:p>
        </p:txBody>
      </p:sp>
      <p:sp>
        <p:nvSpPr>
          <p:cNvPr id="73" name="Marcador de texto 2">
            <a:extLst>
              <a:ext uri="{FF2B5EF4-FFF2-40B4-BE49-F238E27FC236}">
                <a16:creationId xmlns:a16="http://schemas.microsoft.com/office/drawing/2014/main" id="{C1D3E006-2E23-4677-A873-0AE70D30E834}"/>
              </a:ext>
            </a:extLst>
          </p:cNvPr>
          <p:cNvSpPr txBox="1">
            <a:spLocks/>
          </p:cNvSpPr>
          <p:nvPr/>
        </p:nvSpPr>
        <p:spPr>
          <a:xfrm>
            <a:off x="3306271" y="5879783"/>
            <a:ext cx="1260000" cy="313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5" b="1" dirty="0">
                <a:solidFill>
                  <a:srgbClr val="007BBE"/>
                </a:solidFill>
                <a:cs typeface="Times New Roman" panose="02020603050405020304" pitchFamily="18" charset="0"/>
              </a:rPr>
              <a:t>66 empresas</a:t>
            </a:r>
            <a:endParaRPr lang="es-CO" sz="1455" dirty="0">
              <a:solidFill>
                <a:srgbClr val="007BBE"/>
              </a:solidFill>
            </a:endParaRPr>
          </a:p>
        </p:txBody>
      </p:sp>
      <p:sp>
        <p:nvSpPr>
          <p:cNvPr id="91" name="Marcador de texto 2">
            <a:extLst>
              <a:ext uri="{FF2B5EF4-FFF2-40B4-BE49-F238E27FC236}">
                <a16:creationId xmlns:a16="http://schemas.microsoft.com/office/drawing/2014/main" id="{FFD88A5B-77A2-48C3-AEB9-00E649ABC0D8}"/>
              </a:ext>
            </a:extLst>
          </p:cNvPr>
          <p:cNvSpPr txBox="1">
            <a:spLocks/>
          </p:cNvSpPr>
          <p:nvPr/>
        </p:nvSpPr>
        <p:spPr>
          <a:xfrm>
            <a:off x="3306271" y="5438320"/>
            <a:ext cx="1260000" cy="313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5" b="1" dirty="0">
                <a:solidFill>
                  <a:srgbClr val="007BBE"/>
                </a:solidFill>
                <a:cs typeface="Times New Roman" panose="02020603050405020304" pitchFamily="18" charset="0"/>
              </a:rPr>
              <a:t>72 empresas</a:t>
            </a:r>
            <a:endParaRPr lang="es-CO" sz="1455" dirty="0">
              <a:solidFill>
                <a:srgbClr val="007BBE"/>
              </a:solidFill>
            </a:endParaRPr>
          </a:p>
        </p:txBody>
      </p:sp>
      <p:grpSp>
        <p:nvGrpSpPr>
          <p:cNvPr id="93" name="Grupo 92">
            <a:extLst>
              <a:ext uri="{FF2B5EF4-FFF2-40B4-BE49-F238E27FC236}">
                <a16:creationId xmlns:a16="http://schemas.microsoft.com/office/drawing/2014/main" id="{F4C83347-841E-433E-BB7C-5E299D9BCE3A}"/>
              </a:ext>
            </a:extLst>
          </p:cNvPr>
          <p:cNvGrpSpPr/>
          <p:nvPr/>
        </p:nvGrpSpPr>
        <p:grpSpPr>
          <a:xfrm>
            <a:off x="219851" y="3514296"/>
            <a:ext cx="2859684" cy="468098"/>
            <a:chOff x="440175" y="2862338"/>
            <a:chExt cx="6131588" cy="573021"/>
          </a:xfrm>
        </p:grpSpPr>
        <p:pic>
          <p:nvPicPr>
            <p:cNvPr id="94" name="Imagen 93">
              <a:extLst>
                <a:ext uri="{FF2B5EF4-FFF2-40B4-BE49-F238E27FC236}">
                  <a16:creationId xmlns:a16="http://schemas.microsoft.com/office/drawing/2014/main" id="{82EA3F1F-A242-4167-AC5F-289B711C6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8"/>
              <a:ext cx="6131588" cy="573021"/>
            </a:xfrm>
            <a:prstGeom prst="rect">
              <a:avLst/>
            </a:prstGeom>
          </p:spPr>
        </p:pic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71A76C7C-0726-48CC-A6FC-619FBBC5C127}"/>
                </a:ext>
              </a:extLst>
            </p:cNvPr>
            <p:cNvSpPr txBox="1"/>
            <p:nvPr/>
          </p:nvSpPr>
          <p:spPr>
            <a:xfrm>
              <a:off x="541314" y="2981110"/>
              <a:ext cx="5347665" cy="34152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2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Industrias Manufactureras</a:t>
              </a:r>
            </a:p>
          </p:txBody>
        </p: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3F9E3322-4E59-464B-A392-14C4FE6CFDEF}"/>
              </a:ext>
            </a:extLst>
          </p:cNvPr>
          <p:cNvGrpSpPr/>
          <p:nvPr/>
        </p:nvGrpSpPr>
        <p:grpSpPr>
          <a:xfrm>
            <a:off x="209746" y="3937750"/>
            <a:ext cx="2869789" cy="468098"/>
            <a:chOff x="440175" y="2862339"/>
            <a:chExt cx="6131588" cy="573021"/>
          </a:xfrm>
        </p:grpSpPr>
        <p:pic>
          <p:nvPicPr>
            <p:cNvPr id="97" name="Imagen 96">
              <a:extLst>
                <a:ext uri="{FF2B5EF4-FFF2-40B4-BE49-F238E27FC236}">
                  <a16:creationId xmlns:a16="http://schemas.microsoft.com/office/drawing/2014/main" id="{9E5145A0-C348-42AB-9A9D-EA9FBB3C5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B782336F-C336-4706-AA10-1932CC4EAAC0}"/>
                </a:ext>
              </a:extLst>
            </p:cNvPr>
            <p:cNvSpPr txBox="1"/>
            <p:nvPr/>
          </p:nvSpPr>
          <p:spPr>
            <a:xfrm>
              <a:off x="541314" y="2981109"/>
              <a:ext cx="5347664" cy="34152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2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Alojamiento y Servicios de Comida </a:t>
              </a: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FCE15461-10B3-4AEE-ADBD-67281DD42111}"/>
              </a:ext>
            </a:extLst>
          </p:cNvPr>
          <p:cNvGrpSpPr/>
          <p:nvPr/>
        </p:nvGrpSpPr>
        <p:grpSpPr>
          <a:xfrm>
            <a:off x="209098" y="4361206"/>
            <a:ext cx="2869789" cy="468098"/>
            <a:chOff x="440175" y="2862339"/>
            <a:chExt cx="6131588" cy="573021"/>
          </a:xfrm>
        </p:grpSpPr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27944257-4D16-47B5-8BDB-0896FDC26A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EE5C125C-372F-47D0-B07F-2C7A33052CA8}"/>
                </a:ext>
              </a:extLst>
            </p:cNvPr>
            <p:cNvSpPr txBox="1"/>
            <p:nvPr/>
          </p:nvSpPr>
          <p:spPr>
            <a:xfrm>
              <a:off x="541314" y="2981109"/>
              <a:ext cx="5347664" cy="34152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2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Construcción</a:t>
              </a:r>
            </a:p>
          </p:txBody>
        </p:sp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0AC6CB43-4956-4DE0-AC26-F33316F496D6}"/>
              </a:ext>
            </a:extLst>
          </p:cNvPr>
          <p:cNvGrpSpPr/>
          <p:nvPr/>
        </p:nvGrpSpPr>
        <p:grpSpPr>
          <a:xfrm>
            <a:off x="203923" y="4784662"/>
            <a:ext cx="2869789" cy="468098"/>
            <a:chOff x="440175" y="2862339"/>
            <a:chExt cx="6131588" cy="573021"/>
          </a:xfrm>
        </p:grpSpPr>
        <p:pic>
          <p:nvPicPr>
            <p:cNvPr id="103" name="Imagen 102">
              <a:extLst>
                <a:ext uri="{FF2B5EF4-FFF2-40B4-BE49-F238E27FC236}">
                  <a16:creationId xmlns:a16="http://schemas.microsoft.com/office/drawing/2014/main" id="{E04EFE03-9BBC-4F4D-8057-D49CE359D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6F490934-2916-4748-B9E7-65A91AD14FB4}"/>
                </a:ext>
              </a:extLst>
            </p:cNvPr>
            <p:cNvSpPr txBox="1"/>
            <p:nvPr/>
          </p:nvSpPr>
          <p:spPr>
            <a:xfrm>
              <a:off x="541316" y="2981109"/>
              <a:ext cx="5347665" cy="34152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2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Otras actividades  de servicios</a:t>
              </a: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E3411454-12AD-4E04-A220-8D9283FE11F0}"/>
              </a:ext>
            </a:extLst>
          </p:cNvPr>
          <p:cNvGrpSpPr/>
          <p:nvPr/>
        </p:nvGrpSpPr>
        <p:grpSpPr>
          <a:xfrm>
            <a:off x="203923" y="5208122"/>
            <a:ext cx="2875612" cy="566391"/>
            <a:chOff x="440175" y="2862339"/>
            <a:chExt cx="6131588" cy="573021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id="{7A086914-38A2-4C72-8C27-072B2CDC4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CC20E32F-4E1E-4E7F-8A5F-4EE4EEC42779}"/>
                </a:ext>
              </a:extLst>
            </p:cNvPr>
            <p:cNvSpPr txBox="1"/>
            <p:nvPr/>
          </p:nvSpPr>
          <p:spPr>
            <a:xfrm>
              <a:off x="541316" y="2981110"/>
              <a:ext cx="5820712" cy="249103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</a:t>
              </a:r>
              <a:r>
                <a:rPr lang="es-CO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tividades profesionales, científicas y técnicas</a:t>
              </a:r>
            </a:p>
          </p:txBody>
        </p:sp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9F2DFFFF-6B02-453E-8E9B-6865F1B0C647}"/>
              </a:ext>
            </a:extLst>
          </p:cNvPr>
          <p:cNvGrpSpPr/>
          <p:nvPr/>
        </p:nvGrpSpPr>
        <p:grpSpPr>
          <a:xfrm>
            <a:off x="194133" y="5729872"/>
            <a:ext cx="2879580" cy="468098"/>
            <a:chOff x="440175" y="2862339"/>
            <a:chExt cx="6131588" cy="573021"/>
          </a:xfrm>
        </p:grpSpPr>
        <p:pic>
          <p:nvPicPr>
            <p:cNvPr id="109" name="Imagen 108">
              <a:extLst>
                <a:ext uri="{FF2B5EF4-FFF2-40B4-BE49-F238E27FC236}">
                  <a16:creationId xmlns:a16="http://schemas.microsoft.com/office/drawing/2014/main" id="{B22436D2-6600-47C1-B9A3-BF867BA63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10" name="CuadroTexto 109">
              <a:extLst>
                <a:ext uri="{FF2B5EF4-FFF2-40B4-BE49-F238E27FC236}">
                  <a16:creationId xmlns:a16="http://schemas.microsoft.com/office/drawing/2014/main" id="{FED3CB37-B6C1-4EF0-B2FB-FD45424AE84C}"/>
                </a:ext>
              </a:extLst>
            </p:cNvPr>
            <p:cNvSpPr txBox="1"/>
            <p:nvPr/>
          </p:nvSpPr>
          <p:spPr>
            <a:xfrm>
              <a:off x="541314" y="2981109"/>
              <a:ext cx="5347664" cy="34152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2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Transporte y almacenamiento</a:t>
              </a:r>
            </a:p>
          </p:txBody>
        </p:sp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4DBA22B1-7647-4496-AEFB-0E01872A72E1}"/>
              </a:ext>
            </a:extLst>
          </p:cNvPr>
          <p:cNvGrpSpPr/>
          <p:nvPr/>
        </p:nvGrpSpPr>
        <p:grpSpPr>
          <a:xfrm>
            <a:off x="195175" y="6153324"/>
            <a:ext cx="2875611" cy="468098"/>
            <a:chOff x="440175" y="2862339"/>
            <a:chExt cx="6131588" cy="573021"/>
          </a:xfrm>
        </p:grpSpPr>
        <p:pic>
          <p:nvPicPr>
            <p:cNvPr id="112" name="Imagen 111">
              <a:extLst>
                <a:ext uri="{FF2B5EF4-FFF2-40B4-BE49-F238E27FC236}">
                  <a16:creationId xmlns:a16="http://schemas.microsoft.com/office/drawing/2014/main" id="{6A5CF207-5829-4014-B5D4-E6625D478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49BC6937-1045-4F1F-A8C9-7F26D6E210E6}"/>
                </a:ext>
              </a:extLst>
            </p:cNvPr>
            <p:cNvSpPr txBox="1"/>
            <p:nvPr/>
          </p:nvSpPr>
          <p:spPr>
            <a:xfrm>
              <a:off x="541314" y="2981109"/>
              <a:ext cx="5347664" cy="34152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MX" sz="12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Otras</a:t>
              </a:r>
              <a:endParaRPr lang="es-CO" sz="12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4" name="Marcador de texto 2">
            <a:extLst>
              <a:ext uri="{FF2B5EF4-FFF2-40B4-BE49-F238E27FC236}">
                <a16:creationId xmlns:a16="http://schemas.microsoft.com/office/drawing/2014/main" id="{F71FBDFE-FD0E-478E-9AB8-3A930BFA735D}"/>
              </a:ext>
            </a:extLst>
          </p:cNvPr>
          <p:cNvSpPr txBox="1">
            <a:spLocks/>
          </p:cNvSpPr>
          <p:nvPr/>
        </p:nvSpPr>
        <p:spPr>
          <a:xfrm>
            <a:off x="3306271" y="6287415"/>
            <a:ext cx="1260000" cy="37261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0" b="1" dirty="0">
                <a:solidFill>
                  <a:srgbClr val="007BBE"/>
                </a:solidFill>
                <a:cs typeface="Times New Roman"/>
              </a:rPr>
              <a:t>343 empresas</a:t>
            </a:r>
            <a:endParaRPr lang="es-CO" sz="1450" dirty="0">
              <a:solidFill>
                <a:srgbClr val="007BBE"/>
              </a:solidFill>
              <a:cs typeface="Times New Roman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64A5749A-6D55-4D54-AA6B-89F19CE97CAC}"/>
              </a:ext>
            </a:extLst>
          </p:cNvPr>
          <p:cNvSpPr/>
          <p:nvPr/>
        </p:nvSpPr>
        <p:spPr>
          <a:xfrm>
            <a:off x="957834" y="448166"/>
            <a:ext cx="2947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QUINDÍO</a:t>
            </a:r>
            <a:endParaRPr lang="es-E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1" name="Google Shape;817;p6">
            <a:extLst>
              <a:ext uri="{FF2B5EF4-FFF2-40B4-BE49-F238E27FC236}">
                <a16:creationId xmlns:a16="http://schemas.microsoft.com/office/drawing/2014/main" id="{9C9259DF-2B55-4F4B-971B-220BC8C2BAA9}"/>
              </a:ext>
            </a:extLst>
          </p:cNvPr>
          <p:cNvSpPr txBox="1"/>
          <p:nvPr/>
        </p:nvSpPr>
        <p:spPr>
          <a:xfrm>
            <a:off x="2645509" y="3179608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63" name="Google Shape;817;p6">
            <a:extLst>
              <a:ext uri="{FF2B5EF4-FFF2-40B4-BE49-F238E27FC236}">
                <a16:creationId xmlns:a16="http://schemas.microsoft.com/office/drawing/2014/main" id="{400EA58D-DF63-4869-A6BA-934A75120F39}"/>
              </a:ext>
            </a:extLst>
          </p:cNvPr>
          <p:cNvSpPr txBox="1"/>
          <p:nvPr/>
        </p:nvSpPr>
        <p:spPr>
          <a:xfrm>
            <a:off x="2645508" y="4057044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64" name="Google Shape;817;p6">
            <a:extLst>
              <a:ext uri="{FF2B5EF4-FFF2-40B4-BE49-F238E27FC236}">
                <a16:creationId xmlns:a16="http://schemas.microsoft.com/office/drawing/2014/main" id="{0148231D-C6C8-4297-8D59-E24BC31F5497}"/>
              </a:ext>
            </a:extLst>
          </p:cNvPr>
          <p:cNvSpPr txBox="1"/>
          <p:nvPr/>
        </p:nvSpPr>
        <p:spPr>
          <a:xfrm>
            <a:off x="2645508" y="4480378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65" name="Google Shape;817;p6">
            <a:extLst>
              <a:ext uri="{FF2B5EF4-FFF2-40B4-BE49-F238E27FC236}">
                <a16:creationId xmlns:a16="http://schemas.microsoft.com/office/drawing/2014/main" id="{5BBF6A9F-5F55-4095-82F7-40B5E7F6DA03}"/>
              </a:ext>
            </a:extLst>
          </p:cNvPr>
          <p:cNvSpPr txBox="1"/>
          <p:nvPr/>
        </p:nvSpPr>
        <p:spPr>
          <a:xfrm>
            <a:off x="2645508" y="4871957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69" name="Google Shape;817;p6">
            <a:extLst>
              <a:ext uri="{FF2B5EF4-FFF2-40B4-BE49-F238E27FC236}">
                <a16:creationId xmlns:a16="http://schemas.microsoft.com/office/drawing/2014/main" id="{5856682C-82A8-462C-84ED-5AEAB3E6DFAD}"/>
              </a:ext>
            </a:extLst>
          </p:cNvPr>
          <p:cNvSpPr txBox="1"/>
          <p:nvPr/>
        </p:nvSpPr>
        <p:spPr>
          <a:xfrm>
            <a:off x="2645511" y="3596676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82" name="Google Shape;817;p6">
            <a:extLst>
              <a:ext uri="{FF2B5EF4-FFF2-40B4-BE49-F238E27FC236}">
                <a16:creationId xmlns:a16="http://schemas.microsoft.com/office/drawing/2014/main" id="{C0FEB558-0C07-416C-9A8D-F5DB88984895}"/>
              </a:ext>
            </a:extLst>
          </p:cNvPr>
          <p:cNvSpPr txBox="1"/>
          <p:nvPr/>
        </p:nvSpPr>
        <p:spPr>
          <a:xfrm>
            <a:off x="2645508" y="5387371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83" name="Google Shape;817;p6">
            <a:extLst>
              <a:ext uri="{FF2B5EF4-FFF2-40B4-BE49-F238E27FC236}">
                <a16:creationId xmlns:a16="http://schemas.microsoft.com/office/drawing/2014/main" id="{27833101-57D6-4198-8A27-61DAFDF10B59}"/>
              </a:ext>
            </a:extLst>
          </p:cNvPr>
          <p:cNvSpPr txBox="1"/>
          <p:nvPr/>
        </p:nvSpPr>
        <p:spPr>
          <a:xfrm>
            <a:off x="2645511" y="5837158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85" name="Google Shape;817;p6">
            <a:extLst>
              <a:ext uri="{FF2B5EF4-FFF2-40B4-BE49-F238E27FC236}">
                <a16:creationId xmlns:a16="http://schemas.microsoft.com/office/drawing/2014/main" id="{E7613341-8DB1-4720-B7C6-32089F020579}"/>
              </a:ext>
            </a:extLst>
          </p:cNvPr>
          <p:cNvSpPr txBox="1"/>
          <p:nvPr/>
        </p:nvSpPr>
        <p:spPr>
          <a:xfrm>
            <a:off x="2635986" y="6236151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87" name="Marcador de texto 2">
            <a:extLst>
              <a:ext uri="{FF2B5EF4-FFF2-40B4-BE49-F238E27FC236}">
                <a16:creationId xmlns:a16="http://schemas.microsoft.com/office/drawing/2014/main" id="{D6B3A5D6-C6FB-47DD-B97D-4F671A68DAA1}"/>
              </a:ext>
            </a:extLst>
          </p:cNvPr>
          <p:cNvSpPr txBox="1">
            <a:spLocks/>
          </p:cNvSpPr>
          <p:nvPr/>
        </p:nvSpPr>
        <p:spPr>
          <a:xfrm>
            <a:off x="10774802" y="3455693"/>
            <a:ext cx="1260000" cy="286351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solidFill>
                  <a:srgbClr val="007BBE"/>
                </a:solidFill>
                <a:cs typeface="Times New Roman" panose="02020603050405020304" pitchFamily="18" charset="0"/>
              </a:rPr>
              <a:t>TAMAÑO EMPRESAS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1200" b="1" dirty="0">
              <a:solidFill>
                <a:srgbClr val="007BBE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Muy Grande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dirty="0">
                <a:ea typeface="Calibri" panose="020F0502020204030204" pitchFamily="34" charset="0"/>
                <a:cs typeface="Times New Roman" panose="02020603050405020304" pitchFamily="18" charset="0"/>
              </a:rPr>
              <a:t>4 empresas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1200" b="1" dirty="0">
              <a:solidFill>
                <a:srgbClr val="007BBE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Grande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dirty="0">
                <a:ea typeface="Calibri" panose="020F0502020204030204" pitchFamily="34" charset="0"/>
                <a:cs typeface="Times New Roman" panose="02020603050405020304" pitchFamily="18" charset="0"/>
              </a:rPr>
              <a:t>4 empresas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Mediana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dirty="0">
                <a:ea typeface="Calibri" panose="020F0502020204030204" pitchFamily="34" charset="0"/>
                <a:cs typeface="Times New Roman" panose="02020603050405020304" pitchFamily="18" charset="0"/>
              </a:rPr>
              <a:t>10 empresas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Pequeña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dirty="0">
                <a:ea typeface="Calibri" panose="020F0502020204030204" pitchFamily="34" charset="0"/>
                <a:cs typeface="Times New Roman"/>
              </a:rPr>
              <a:t>27 empresas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1200" b="1" dirty="0"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b="1" dirty="0">
                <a:cs typeface="Times New Roman" panose="02020603050405020304" pitchFamily="18" charset="0"/>
              </a:rPr>
              <a:t>Micro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1200" dirty="0">
                <a:ea typeface="Calibri" panose="020F0502020204030204" pitchFamily="34" charset="0"/>
                <a:cs typeface="Times New Roman" panose="02020603050405020304" pitchFamily="18" charset="0"/>
              </a:rPr>
              <a:t>36 empresas</a:t>
            </a:r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8F5AEA3B-2FCC-4EDE-82C4-7ED7446B9F7F}"/>
              </a:ext>
            </a:extLst>
          </p:cNvPr>
          <p:cNvGrpSpPr/>
          <p:nvPr/>
        </p:nvGrpSpPr>
        <p:grpSpPr>
          <a:xfrm>
            <a:off x="6331587" y="3096096"/>
            <a:ext cx="2859684" cy="468098"/>
            <a:chOff x="440175" y="2862339"/>
            <a:chExt cx="6131588" cy="573021"/>
          </a:xfrm>
        </p:grpSpPr>
        <p:pic>
          <p:nvPicPr>
            <p:cNvPr id="117" name="Imagen 116">
              <a:extLst>
                <a:ext uri="{FF2B5EF4-FFF2-40B4-BE49-F238E27FC236}">
                  <a16:creationId xmlns:a16="http://schemas.microsoft.com/office/drawing/2014/main" id="{3EF20E03-F996-46D7-88E5-635F7F2C97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id="{F75E76C0-1336-44D8-96F5-25E2A7C0A493}"/>
                </a:ext>
              </a:extLst>
            </p:cNvPr>
            <p:cNvSpPr txBox="1"/>
            <p:nvPr/>
          </p:nvSpPr>
          <p:spPr>
            <a:xfrm>
              <a:off x="541314" y="2981109"/>
              <a:ext cx="5347664" cy="34152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2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Comercio y reparación de vehículos</a:t>
              </a:r>
            </a:p>
          </p:txBody>
        </p:sp>
      </p:grpSp>
      <p:sp>
        <p:nvSpPr>
          <p:cNvPr id="119" name="Marcador de texto 2">
            <a:extLst>
              <a:ext uri="{FF2B5EF4-FFF2-40B4-BE49-F238E27FC236}">
                <a16:creationId xmlns:a16="http://schemas.microsoft.com/office/drawing/2014/main" id="{45D37DEF-AAD3-40B1-9E36-2B63E79995B5}"/>
              </a:ext>
            </a:extLst>
          </p:cNvPr>
          <p:cNvSpPr txBox="1">
            <a:spLocks/>
          </p:cNvSpPr>
          <p:nvPr/>
        </p:nvSpPr>
        <p:spPr>
          <a:xfrm>
            <a:off x="9418007" y="3214876"/>
            <a:ext cx="1260000" cy="3139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0" b="1" dirty="0">
                <a:solidFill>
                  <a:srgbClr val="007BBE"/>
                </a:solidFill>
                <a:cs typeface="Times New Roman"/>
              </a:rPr>
              <a:t>19 empresas</a:t>
            </a:r>
            <a:endParaRPr lang="es-CO" sz="1450" dirty="0">
              <a:solidFill>
                <a:srgbClr val="007BBE"/>
              </a:solidFill>
              <a:cs typeface="Times New Roman"/>
            </a:endParaRPr>
          </a:p>
        </p:txBody>
      </p:sp>
      <p:sp>
        <p:nvSpPr>
          <p:cNvPr id="120" name="Marcador de texto 2">
            <a:extLst>
              <a:ext uri="{FF2B5EF4-FFF2-40B4-BE49-F238E27FC236}">
                <a16:creationId xmlns:a16="http://schemas.microsoft.com/office/drawing/2014/main" id="{4515F863-C654-41AB-B625-54421AD713DC}"/>
              </a:ext>
            </a:extLst>
          </p:cNvPr>
          <p:cNvSpPr txBox="1">
            <a:spLocks/>
          </p:cNvSpPr>
          <p:nvPr/>
        </p:nvSpPr>
        <p:spPr>
          <a:xfrm>
            <a:off x="9418007" y="3591137"/>
            <a:ext cx="1260000" cy="313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5" b="1" dirty="0">
                <a:solidFill>
                  <a:srgbClr val="007BBE"/>
                </a:solidFill>
                <a:cs typeface="Times New Roman" panose="02020603050405020304" pitchFamily="18" charset="0"/>
              </a:rPr>
              <a:t>12 empresas</a:t>
            </a:r>
            <a:endParaRPr lang="es-CO" sz="1455" dirty="0">
              <a:solidFill>
                <a:srgbClr val="007BBE"/>
              </a:solidFill>
            </a:endParaRPr>
          </a:p>
        </p:txBody>
      </p:sp>
      <p:sp>
        <p:nvSpPr>
          <p:cNvPr id="121" name="Marcador de texto 2">
            <a:extLst>
              <a:ext uri="{FF2B5EF4-FFF2-40B4-BE49-F238E27FC236}">
                <a16:creationId xmlns:a16="http://schemas.microsoft.com/office/drawing/2014/main" id="{2AD623DA-1919-47E9-AFB1-C43FB6E59DD4}"/>
              </a:ext>
            </a:extLst>
          </p:cNvPr>
          <p:cNvSpPr txBox="1">
            <a:spLocks/>
          </p:cNvSpPr>
          <p:nvPr/>
        </p:nvSpPr>
        <p:spPr>
          <a:xfrm>
            <a:off x="9418007" y="4034771"/>
            <a:ext cx="1260000" cy="313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5" b="1" dirty="0">
                <a:solidFill>
                  <a:srgbClr val="007BBE"/>
                </a:solidFill>
                <a:cs typeface="Times New Roman" panose="02020603050405020304" pitchFamily="18" charset="0"/>
              </a:rPr>
              <a:t>8 empresas</a:t>
            </a:r>
            <a:endParaRPr lang="es-CO" sz="1455" dirty="0">
              <a:solidFill>
                <a:srgbClr val="007BBE"/>
              </a:solidFill>
            </a:endParaRPr>
          </a:p>
        </p:txBody>
      </p:sp>
      <p:sp>
        <p:nvSpPr>
          <p:cNvPr id="122" name="Marcador de texto 2">
            <a:extLst>
              <a:ext uri="{FF2B5EF4-FFF2-40B4-BE49-F238E27FC236}">
                <a16:creationId xmlns:a16="http://schemas.microsoft.com/office/drawing/2014/main" id="{8BA2A013-92F1-4BC4-87B8-EEA5C4565735}"/>
              </a:ext>
            </a:extLst>
          </p:cNvPr>
          <p:cNvSpPr txBox="1">
            <a:spLocks/>
          </p:cNvSpPr>
          <p:nvPr/>
        </p:nvSpPr>
        <p:spPr>
          <a:xfrm>
            <a:off x="9418007" y="4507560"/>
            <a:ext cx="1260000" cy="3139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0" b="1" dirty="0">
                <a:solidFill>
                  <a:srgbClr val="007BBE"/>
                </a:solidFill>
                <a:cs typeface="Times New Roman"/>
              </a:rPr>
              <a:t>8 empresas</a:t>
            </a:r>
            <a:endParaRPr lang="es-CO" sz="1450" dirty="0">
              <a:solidFill>
                <a:srgbClr val="007BBE"/>
              </a:solidFill>
              <a:cs typeface="Times New Roman"/>
            </a:endParaRPr>
          </a:p>
        </p:txBody>
      </p:sp>
      <p:sp>
        <p:nvSpPr>
          <p:cNvPr id="123" name="Marcador de texto 2">
            <a:extLst>
              <a:ext uri="{FF2B5EF4-FFF2-40B4-BE49-F238E27FC236}">
                <a16:creationId xmlns:a16="http://schemas.microsoft.com/office/drawing/2014/main" id="{CA3D12D0-1083-4106-AD6B-0304F878D17C}"/>
              </a:ext>
            </a:extLst>
          </p:cNvPr>
          <p:cNvSpPr txBox="1">
            <a:spLocks/>
          </p:cNvSpPr>
          <p:nvPr/>
        </p:nvSpPr>
        <p:spPr>
          <a:xfrm>
            <a:off x="9418007" y="4963680"/>
            <a:ext cx="1260000" cy="3139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0" b="1" dirty="0">
                <a:solidFill>
                  <a:srgbClr val="007BBE"/>
                </a:solidFill>
                <a:cs typeface="Times New Roman"/>
              </a:rPr>
              <a:t>7 empresas</a:t>
            </a:r>
            <a:endParaRPr lang="es-CO" sz="1450" dirty="0">
              <a:solidFill>
                <a:srgbClr val="007BBE"/>
              </a:solidFill>
              <a:cs typeface="Times New Roman"/>
            </a:endParaRPr>
          </a:p>
        </p:txBody>
      </p:sp>
      <p:sp>
        <p:nvSpPr>
          <p:cNvPr id="124" name="Marcador de texto 2">
            <a:extLst>
              <a:ext uri="{FF2B5EF4-FFF2-40B4-BE49-F238E27FC236}">
                <a16:creationId xmlns:a16="http://schemas.microsoft.com/office/drawing/2014/main" id="{9CB7C353-816C-49F9-BFF5-CC5D21385DC3}"/>
              </a:ext>
            </a:extLst>
          </p:cNvPr>
          <p:cNvSpPr txBox="1">
            <a:spLocks/>
          </p:cNvSpPr>
          <p:nvPr/>
        </p:nvSpPr>
        <p:spPr>
          <a:xfrm>
            <a:off x="9418007" y="5885042"/>
            <a:ext cx="1260000" cy="313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5" b="1" dirty="0">
                <a:solidFill>
                  <a:srgbClr val="007BBE"/>
                </a:solidFill>
                <a:cs typeface="Times New Roman" panose="02020603050405020304" pitchFamily="18" charset="0"/>
              </a:rPr>
              <a:t>6 empresas</a:t>
            </a:r>
            <a:endParaRPr lang="es-CO" sz="1455" dirty="0">
              <a:solidFill>
                <a:srgbClr val="007BBE"/>
              </a:solidFill>
            </a:endParaRPr>
          </a:p>
        </p:txBody>
      </p:sp>
      <p:sp>
        <p:nvSpPr>
          <p:cNvPr id="125" name="Marcador de texto 2">
            <a:extLst>
              <a:ext uri="{FF2B5EF4-FFF2-40B4-BE49-F238E27FC236}">
                <a16:creationId xmlns:a16="http://schemas.microsoft.com/office/drawing/2014/main" id="{CFD2E684-844D-47A0-8318-02E9A5881297}"/>
              </a:ext>
            </a:extLst>
          </p:cNvPr>
          <p:cNvSpPr txBox="1">
            <a:spLocks/>
          </p:cNvSpPr>
          <p:nvPr/>
        </p:nvSpPr>
        <p:spPr>
          <a:xfrm>
            <a:off x="9418007" y="5443579"/>
            <a:ext cx="1260000" cy="313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5" b="1" dirty="0">
                <a:solidFill>
                  <a:srgbClr val="007BBE"/>
                </a:solidFill>
                <a:cs typeface="Times New Roman" panose="02020603050405020304" pitchFamily="18" charset="0"/>
              </a:rPr>
              <a:t>6 empresas</a:t>
            </a:r>
            <a:endParaRPr lang="es-CO" sz="1455" dirty="0">
              <a:solidFill>
                <a:srgbClr val="007BBE"/>
              </a:solidFill>
            </a:endParaRPr>
          </a:p>
        </p:txBody>
      </p: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D6A7A7B6-471C-476F-B994-40F32576B6B3}"/>
              </a:ext>
            </a:extLst>
          </p:cNvPr>
          <p:cNvGrpSpPr/>
          <p:nvPr/>
        </p:nvGrpSpPr>
        <p:grpSpPr>
          <a:xfrm>
            <a:off x="6331587" y="3519555"/>
            <a:ext cx="2859684" cy="468098"/>
            <a:chOff x="440175" y="2862338"/>
            <a:chExt cx="6131588" cy="573021"/>
          </a:xfrm>
        </p:grpSpPr>
        <p:pic>
          <p:nvPicPr>
            <p:cNvPr id="127" name="Imagen 126">
              <a:extLst>
                <a:ext uri="{FF2B5EF4-FFF2-40B4-BE49-F238E27FC236}">
                  <a16:creationId xmlns:a16="http://schemas.microsoft.com/office/drawing/2014/main" id="{EE5D9ECF-A722-41AC-9EA6-EAAE00F48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8"/>
              <a:ext cx="6131588" cy="573021"/>
            </a:xfrm>
            <a:prstGeom prst="rect">
              <a:avLst/>
            </a:prstGeom>
          </p:spPr>
        </p:pic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E1B07558-0A17-4F15-8359-CE51DB682171}"/>
                </a:ext>
              </a:extLst>
            </p:cNvPr>
            <p:cNvSpPr txBox="1"/>
            <p:nvPr/>
          </p:nvSpPr>
          <p:spPr>
            <a:xfrm>
              <a:off x="541314" y="2981110"/>
              <a:ext cx="5757833" cy="320249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Industrias manufactureras</a:t>
              </a:r>
            </a:p>
          </p:txBody>
        </p:sp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372628CF-0F02-4927-95FC-F16BE6CC5778}"/>
              </a:ext>
            </a:extLst>
          </p:cNvPr>
          <p:cNvGrpSpPr/>
          <p:nvPr/>
        </p:nvGrpSpPr>
        <p:grpSpPr>
          <a:xfrm>
            <a:off x="6321482" y="3943009"/>
            <a:ext cx="2869789" cy="468098"/>
            <a:chOff x="440175" y="2862339"/>
            <a:chExt cx="6131588" cy="573021"/>
          </a:xfrm>
        </p:grpSpPr>
        <p:pic>
          <p:nvPicPr>
            <p:cNvPr id="130" name="Imagen 129">
              <a:extLst>
                <a:ext uri="{FF2B5EF4-FFF2-40B4-BE49-F238E27FC236}">
                  <a16:creationId xmlns:a16="http://schemas.microsoft.com/office/drawing/2014/main" id="{FAAB2927-04DB-446A-88FE-617A83AD0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A3A96471-F3F1-461A-9EFC-50D1993C28A0}"/>
                </a:ext>
              </a:extLst>
            </p:cNvPr>
            <p:cNvSpPr txBox="1"/>
            <p:nvPr/>
          </p:nvSpPr>
          <p:spPr>
            <a:xfrm>
              <a:off x="541314" y="2981109"/>
              <a:ext cx="5347664" cy="34152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CO" sz="12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Información y comunicaciones</a:t>
              </a:r>
            </a:p>
          </p:txBody>
        </p:sp>
      </p:grp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AE9E941F-208A-4200-AA9A-37EE8E1C80AB}"/>
              </a:ext>
            </a:extLst>
          </p:cNvPr>
          <p:cNvGrpSpPr/>
          <p:nvPr/>
        </p:nvGrpSpPr>
        <p:grpSpPr>
          <a:xfrm>
            <a:off x="6320834" y="4366465"/>
            <a:ext cx="2869789" cy="468098"/>
            <a:chOff x="440175" y="2862339"/>
            <a:chExt cx="6131588" cy="573021"/>
          </a:xfrm>
        </p:grpSpPr>
        <p:pic>
          <p:nvPicPr>
            <p:cNvPr id="133" name="Imagen 132">
              <a:extLst>
                <a:ext uri="{FF2B5EF4-FFF2-40B4-BE49-F238E27FC236}">
                  <a16:creationId xmlns:a16="http://schemas.microsoft.com/office/drawing/2014/main" id="{3E7FDDBB-1F8D-4ADA-9D57-B341C22C1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9AD58048-D6DF-44DA-B39C-B86B21FB51F9}"/>
                </a:ext>
              </a:extLst>
            </p:cNvPr>
            <p:cNvSpPr txBox="1"/>
            <p:nvPr/>
          </p:nvSpPr>
          <p:spPr>
            <a:xfrm>
              <a:off x="541311" y="2957038"/>
              <a:ext cx="5680428" cy="339086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ES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</a:t>
              </a:r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profesionales científicas y técnicas</a:t>
              </a:r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FDEDCC6D-4B01-461F-B64D-6AC6AF0BC8EC}"/>
              </a:ext>
            </a:extLst>
          </p:cNvPr>
          <p:cNvGrpSpPr/>
          <p:nvPr/>
        </p:nvGrpSpPr>
        <p:grpSpPr>
          <a:xfrm>
            <a:off x="6315659" y="4789921"/>
            <a:ext cx="2869789" cy="468098"/>
            <a:chOff x="440175" y="2862339"/>
            <a:chExt cx="6131588" cy="573021"/>
          </a:xfrm>
        </p:grpSpPr>
        <p:pic>
          <p:nvPicPr>
            <p:cNvPr id="136" name="Imagen 135">
              <a:extLst>
                <a:ext uri="{FF2B5EF4-FFF2-40B4-BE49-F238E27FC236}">
                  <a16:creationId xmlns:a16="http://schemas.microsoft.com/office/drawing/2014/main" id="{A2E8DF87-F4B9-447E-8DA4-749806450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D5E97325-1BB0-4AB4-AD98-968435284053}"/>
                </a:ext>
              </a:extLst>
            </p:cNvPr>
            <p:cNvSpPr txBox="1"/>
            <p:nvPr/>
          </p:nvSpPr>
          <p:spPr>
            <a:xfrm>
              <a:off x="541315" y="2968244"/>
              <a:ext cx="5771234" cy="320249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MX" sz="1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</a:t>
              </a:r>
              <a:r>
                <a:rPr lang="es-MX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de servicios administrativos</a:t>
              </a:r>
            </a:p>
          </p:txBody>
        </p:sp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92D48C3A-61C2-4F06-8C4A-553D9C3B559B}"/>
              </a:ext>
            </a:extLst>
          </p:cNvPr>
          <p:cNvGrpSpPr/>
          <p:nvPr/>
        </p:nvGrpSpPr>
        <p:grpSpPr>
          <a:xfrm>
            <a:off x="6315659" y="5213381"/>
            <a:ext cx="2875612" cy="566391"/>
            <a:chOff x="440175" y="2862339"/>
            <a:chExt cx="6131588" cy="573021"/>
          </a:xfrm>
        </p:grpSpPr>
        <p:pic>
          <p:nvPicPr>
            <p:cNvPr id="139" name="Imagen 138">
              <a:extLst>
                <a:ext uri="{FF2B5EF4-FFF2-40B4-BE49-F238E27FC236}">
                  <a16:creationId xmlns:a16="http://schemas.microsoft.com/office/drawing/2014/main" id="{9E0C6F73-B77B-493F-8774-F4754CADB3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40" name="CuadroTexto 139">
              <a:extLst>
                <a:ext uri="{FF2B5EF4-FFF2-40B4-BE49-F238E27FC236}">
                  <a16:creationId xmlns:a16="http://schemas.microsoft.com/office/drawing/2014/main" id="{548C3C04-958A-4489-969A-62FAE4F6D2B3}"/>
                </a:ext>
              </a:extLst>
            </p:cNvPr>
            <p:cNvSpPr txBox="1"/>
            <p:nvPr/>
          </p:nvSpPr>
          <p:spPr>
            <a:xfrm>
              <a:off x="541315" y="2981110"/>
              <a:ext cx="5820711" cy="28024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Alojamiento y Servicios de Comida </a:t>
              </a:r>
            </a:p>
          </p:txBody>
        </p:sp>
      </p:grpSp>
      <p:grpSp>
        <p:nvGrpSpPr>
          <p:cNvPr id="141" name="Grupo 140">
            <a:extLst>
              <a:ext uri="{FF2B5EF4-FFF2-40B4-BE49-F238E27FC236}">
                <a16:creationId xmlns:a16="http://schemas.microsoft.com/office/drawing/2014/main" id="{0B3B0F15-D551-4B64-A42E-4484CD76AD99}"/>
              </a:ext>
            </a:extLst>
          </p:cNvPr>
          <p:cNvGrpSpPr/>
          <p:nvPr/>
        </p:nvGrpSpPr>
        <p:grpSpPr>
          <a:xfrm>
            <a:off x="6305869" y="5735131"/>
            <a:ext cx="2879580" cy="468098"/>
            <a:chOff x="440175" y="2862339"/>
            <a:chExt cx="6131588" cy="573021"/>
          </a:xfrm>
        </p:grpSpPr>
        <p:pic>
          <p:nvPicPr>
            <p:cNvPr id="142" name="Imagen 141">
              <a:extLst>
                <a:ext uri="{FF2B5EF4-FFF2-40B4-BE49-F238E27FC236}">
                  <a16:creationId xmlns:a16="http://schemas.microsoft.com/office/drawing/2014/main" id="{323533FD-69AD-4E0A-B824-3B744835F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43" name="CuadroTexto 142">
              <a:extLst>
                <a:ext uri="{FF2B5EF4-FFF2-40B4-BE49-F238E27FC236}">
                  <a16:creationId xmlns:a16="http://schemas.microsoft.com/office/drawing/2014/main" id="{0BE438A8-A7BF-4660-A3A1-B2D2FD822DD2}"/>
                </a:ext>
              </a:extLst>
            </p:cNvPr>
            <p:cNvSpPr txBox="1"/>
            <p:nvPr/>
          </p:nvSpPr>
          <p:spPr>
            <a:xfrm>
              <a:off x="541314" y="2981109"/>
              <a:ext cx="5347663" cy="34152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ES" sz="12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Construcción</a:t>
              </a:r>
            </a:p>
          </p:txBody>
        </p:sp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CE3CCD1E-289B-4E5C-A8A9-D7515759A72A}"/>
              </a:ext>
            </a:extLst>
          </p:cNvPr>
          <p:cNvGrpSpPr/>
          <p:nvPr/>
        </p:nvGrpSpPr>
        <p:grpSpPr>
          <a:xfrm>
            <a:off x="6306911" y="6158583"/>
            <a:ext cx="2875611" cy="468098"/>
            <a:chOff x="440175" y="2862339"/>
            <a:chExt cx="6131588" cy="573021"/>
          </a:xfrm>
        </p:grpSpPr>
        <p:pic>
          <p:nvPicPr>
            <p:cNvPr id="145" name="Imagen 144">
              <a:extLst>
                <a:ext uri="{FF2B5EF4-FFF2-40B4-BE49-F238E27FC236}">
                  <a16:creationId xmlns:a16="http://schemas.microsoft.com/office/drawing/2014/main" id="{5DCFF1EC-A35B-463A-B890-3FFEE916E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2" t="33894" r="79697" b="52643"/>
            <a:stretch/>
          </p:blipFill>
          <p:spPr>
            <a:xfrm>
              <a:off x="440175" y="2862339"/>
              <a:ext cx="6131588" cy="573021"/>
            </a:xfrm>
            <a:prstGeom prst="rect">
              <a:avLst/>
            </a:prstGeom>
          </p:spPr>
        </p:pic>
        <p:sp>
          <p:nvSpPr>
            <p:cNvPr id="146" name="CuadroTexto 145">
              <a:extLst>
                <a:ext uri="{FF2B5EF4-FFF2-40B4-BE49-F238E27FC236}">
                  <a16:creationId xmlns:a16="http://schemas.microsoft.com/office/drawing/2014/main" id="{A5445449-6285-4933-8F80-B463884DDCF9}"/>
                </a:ext>
              </a:extLst>
            </p:cNvPr>
            <p:cNvSpPr txBox="1"/>
            <p:nvPr/>
          </p:nvSpPr>
          <p:spPr>
            <a:xfrm>
              <a:off x="541313" y="2957038"/>
              <a:ext cx="5347664" cy="341521"/>
            </a:xfrm>
            <a:prstGeom prst="rect">
              <a:avLst/>
            </a:prstGeom>
            <a:solidFill>
              <a:srgbClr val="FFCC61"/>
            </a:solidFill>
          </p:spPr>
          <p:txBody>
            <a:bodyPr wrap="square" rtlCol="0">
              <a:spAutoFit/>
            </a:bodyPr>
            <a:lstStyle/>
            <a:p>
              <a:r>
                <a:rPr lang="es-MX" sz="12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Otras</a:t>
              </a:r>
            </a:p>
          </p:txBody>
        </p:sp>
      </p:grpSp>
      <p:sp>
        <p:nvSpPr>
          <p:cNvPr id="147" name="Marcador de texto 2">
            <a:extLst>
              <a:ext uri="{FF2B5EF4-FFF2-40B4-BE49-F238E27FC236}">
                <a16:creationId xmlns:a16="http://schemas.microsoft.com/office/drawing/2014/main" id="{9125AC95-4B26-4B23-B620-D2081E862BDA}"/>
              </a:ext>
            </a:extLst>
          </p:cNvPr>
          <p:cNvSpPr txBox="1">
            <a:spLocks/>
          </p:cNvSpPr>
          <p:nvPr/>
        </p:nvSpPr>
        <p:spPr>
          <a:xfrm>
            <a:off x="9418007" y="6292674"/>
            <a:ext cx="1260000" cy="37261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1450" b="1" dirty="0">
                <a:solidFill>
                  <a:srgbClr val="007BBE"/>
                </a:solidFill>
                <a:cs typeface="Times New Roman"/>
              </a:rPr>
              <a:t>15 empresas</a:t>
            </a:r>
            <a:endParaRPr lang="es-CO" sz="1450" dirty="0">
              <a:solidFill>
                <a:srgbClr val="007BBE"/>
              </a:solidFill>
              <a:cs typeface="Times New Roman"/>
            </a:endParaRPr>
          </a:p>
        </p:txBody>
      </p:sp>
      <p:sp>
        <p:nvSpPr>
          <p:cNvPr id="148" name="Google Shape;817;p6">
            <a:extLst>
              <a:ext uri="{FF2B5EF4-FFF2-40B4-BE49-F238E27FC236}">
                <a16:creationId xmlns:a16="http://schemas.microsoft.com/office/drawing/2014/main" id="{A0F174A8-3D23-4978-813D-12DE901D5BE5}"/>
              </a:ext>
            </a:extLst>
          </p:cNvPr>
          <p:cNvSpPr txBox="1"/>
          <p:nvPr/>
        </p:nvSpPr>
        <p:spPr>
          <a:xfrm>
            <a:off x="8757245" y="3184867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149" name="Google Shape;817;p6">
            <a:extLst>
              <a:ext uri="{FF2B5EF4-FFF2-40B4-BE49-F238E27FC236}">
                <a16:creationId xmlns:a16="http://schemas.microsoft.com/office/drawing/2014/main" id="{4AD812EE-F8B1-4FE0-B3C4-73B9E4256B42}"/>
              </a:ext>
            </a:extLst>
          </p:cNvPr>
          <p:cNvSpPr txBox="1"/>
          <p:nvPr/>
        </p:nvSpPr>
        <p:spPr>
          <a:xfrm>
            <a:off x="8757244" y="4062303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150" name="Google Shape;817;p6">
            <a:extLst>
              <a:ext uri="{FF2B5EF4-FFF2-40B4-BE49-F238E27FC236}">
                <a16:creationId xmlns:a16="http://schemas.microsoft.com/office/drawing/2014/main" id="{8A34DC3D-A8EA-47C5-A7EE-F03B0CAA1E98}"/>
              </a:ext>
            </a:extLst>
          </p:cNvPr>
          <p:cNvSpPr txBox="1"/>
          <p:nvPr/>
        </p:nvSpPr>
        <p:spPr>
          <a:xfrm>
            <a:off x="8757244" y="4485637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151" name="Google Shape;817;p6">
            <a:extLst>
              <a:ext uri="{FF2B5EF4-FFF2-40B4-BE49-F238E27FC236}">
                <a16:creationId xmlns:a16="http://schemas.microsoft.com/office/drawing/2014/main" id="{FB526AEB-2855-48F4-925F-A1176B4A4CDD}"/>
              </a:ext>
            </a:extLst>
          </p:cNvPr>
          <p:cNvSpPr txBox="1"/>
          <p:nvPr/>
        </p:nvSpPr>
        <p:spPr>
          <a:xfrm>
            <a:off x="8757244" y="4877216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152" name="Google Shape;817;p6">
            <a:extLst>
              <a:ext uri="{FF2B5EF4-FFF2-40B4-BE49-F238E27FC236}">
                <a16:creationId xmlns:a16="http://schemas.microsoft.com/office/drawing/2014/main" id="{8088E786-64B7-47E5-B6D4-19A16BF32AEA}"/>
              </a:ext>
            </a:extLst>
          </p:cNvPr>
          <p:cNvSpPr txBox="1"/>
          <p:nvPr/>
        </p:nvSpPr>
        <p:spPr>
          <a:xfrm>
            <a:off x="8757247" y="3601935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153" name="Google Shape;817;p6">
            <a:extLst>
              <a:ext uri="{FF2B5EF4-FFF2-40B4-BE49-F238E27FC236}">
                <a16:creationId xmlns:a16="http://schemas.microsoft.com/office/drawing/2014/main" id="{F92F6534-572B-4744-B5B2-E9BE5BBE6AB8}"/>
              </a:ext>
            </a:extLst>
          </p:cNvPr>
          <p:cNvSpPr txBox="1"/>
          <p:nvPr/>
        </p:nvSpPr>
        <p:spPr>
          <a:xfrm>
            <a:off x="8757244" y="5392630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154" name="Google Shape;817;p6">
            <a:extLst>
              <a:ext uri="{FF2B5EF4-FFF2-40B4-BE49-F238E27FC236}">
                <a16:creationId xmlns:a16="http://schemas.microsoft.com/office/drawing/2014/main" id="{54964A8E-4824-4549-BE6C-1AC7AA94240A}"/>
              </a:ext>
            </a:extLst>
          </p:cNvPr>
          <p:cNvSpPr txBox="1"/>
          <p:nvPr/>
        </p:nvSpPr>
        <p:spPr>
          <a:xfrm>
            <a:off x="8757247" y="5842417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155" name="Google Shape;817;p6">
            <a:extLst>
              <a:ext uri="{FF2B5EF4-FFF2-40B4-BE49-F238E27FC236}">
                <a16:creationId xmlns:a16="http://schemas.microsoft.com/office/drawing/2014/main" id="{AA1E8863-287E-48FF-9FE0-6CD50A9D0274}"/>
              </a:ext>
            </a:extLst>
          </p:cNvPr>
          <p:cNvSpPr txBox="1"/>
          <p:nvPr/>
        </p:nvSpPr>
        <p:spPr>
          <a:xfrm>
            <a:off x="8747722" y="6241410"/>
            <a:ext cx="823895" cy="4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.  .  .  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  <a:p>
            <a:pPr algn="r">
              <a:lnSpc>
                <a:spcPct val="90000"/>
              </a:lnSpc>
              <a:buClr>
                <a:srgbClr val="007BBE"/>
              </a:buClr>
              <a:buSzPts val="2400"/>
              <a:buFont typeface="Arial"/>
              <a:buNone/>
            </a:pPr>
            <a:r>
              <a:rPr lang="es-CO" b="1" kern="0" dirty="0">
                <a:solidFill>
                  <a:srgbClr val="007BBE"/>
                </a:solidFill>
                <a:cs typeface="Calibri" panose="020F0502020204030204" pitchFamily="34" charset="0"/>
                <a:sym typeface="Arial"/>
              </a:rPr>
              <a:t>  </a:t>
            </a:r>
            <a:endParaRPr kern="0" dirty="0">
              <a:solidFill>
                <a:srgbClr val="007BB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156" name="Marcador de texto 2">
            <a:extLst>
              <a:ext uri="{FF2B5EF4-FFF2-40B4-BE49-F238E27FC236}">
                <a16:creationId xmlns:a16="http://schemas.microsoft.com/office/drawing/2014/main" id="{57A65E2C-C81F-4101-9910-87208FEF3915}"/>
              </a:ext>
            </a:extLst>
          </p:cNvPr>
          <p:cNvSpPr txBox="1">
            <a:spLocks/>
          </p:cNvSpPr>
          <p:nvPr/>
        </p:nvSpPr>
        <p:spPr>
          <a:xfrm>
            <a:off x="6305869" y="2552144"/>
            <a:ext cx="6026661" cy="2681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s-CO" sz="1600" dirty="0">
                <a:solidFill>
                  <a:srgbClr val="007BBE"/>
                </a:solidFill>
                <a:latin typeface="Calibri"/>
              </a:rPr>
              <a:t>Inversión: </a:t>
            </a:r>
            <a:r>
              <a:rPr lang="es-CO" sz="1600" dirty="0">
                <a:solidFill>
                  <a:prstClr val="black"/>
                </a:solidFill>
                <a:latin typeface="Calibri"/>
              </a:rPr>
              <a:t>$ 174 millones  / </a:t>
            </a:r>
            <a:r>
              <a:rPr lang="es-CO" sz="1600" dirty="0">
                <a:solidFill>
                  <a:srgbClr val="007BBE"/>
                </a:solidFill>
                <a:latin typeface="Calibri"/>
              </a:rPr>
              <a:t>Empresas: </a:t>
            </a:r>
            <a:r>
              <a:rPr lang="es-CO" sz="1600" dirty="0">
                <a:solidFill>
                  <a:prstClr val="black"/>
                </a:solidFill>
                <a:latin typeface="Calibri"/>
              </a:rPr>
              <a:t>81 / </a:t>
            </a:r>
            <a:r>
              <a:rPr lang="es-CO" sz="1600" dirty="0">
                <a:solidFill>
                  <a:srgbClr val="007BBE"/>
                </a:solidFill>
                <a:latin typeface="Calibri"/>
              </a:rPr>
              <a:t>Empleados: </a:t>
            </a:r>
            <a:r>
              <a:rPr lang="es-CO" sz="1600" dirty="0">
                <a:solidFill>
                  <a:prstClr val="black"/>
                </a:solidFill>
                <a:latin typeface="Calibri"/>
              </a:rPr>
              <a:t>668</a:t>
            </a: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9613441A-3172-49CA-A1DE-1B5D9D01B4C4}"/>
              </a:ext>
            </a:extLst>
          </p:cNvPr>
          <p:cNvSpPr txBox="1"/>
          <p:nvPr/>
        </p:nvSpPr>
        <p:spPr>
          <a:xfrm>
            <a:off x="6305870" y="2195965"/>
            <a:ext cx="5375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CO" sz="1800" b="1" kern="1200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SUBSIDIO AL EMPLEO - JÓVENES</a:t>
            </a:r>
          </a:p>
        </p:txBody>
      </p:sp>
      <p:cxnSp>
        <p:nvCxnSpPr>
          <p:cNvPr id="158" name="Conector recto 157">
            <a:extLst>
              <a:ext uri="{FF2B5EF4-FFF2-40B4-BE49-F238E27FC236}">
                <a16:creationId xmlns:a16="http://schemas.microsoft.com/office/drawing/2014/main" id="{294ADC99-F143-4178-8F13-D6AA08C6FF47}"/>
              </a:ext>
            </a:extLst>
          </p:cNvPr>
          <p:cNvCxnSpPr>
            <a:cxnSpLocks/>
          </p:cNvCxnSpPr>
          <p:nvPr/>
        </p:nvCxnSpPr>
        <p:spPr>
          <a:xfrm>
            <a:off x="6096000" y="2203977"/>
            <a:ext cx="0" cy="448254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EEB70D7-23BD-4224-8218-4E37B634FBD0}"/>
              </a:ext>
            </a:extLst>
          </p:cNvPr>
          <p:cNvSpPr txBox="1"/>
          <p:nvPr/>
        </p:nvSpPr>
        <p:spPr>
          <a:xfrm>
            <a:off x="7535411" y="1006676"/>
            <a:ext cx="4539849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dirty="0">
                <a:solidFill>
                  <a:srgbClr val="007BBE"/>
                </a:solidFill>
              </a:rPr>
              <a:t>$ 360.253 millones</a:t>
            </a:r>
          </a:p>
          <a:p>
            <a:r>
              <a:rPr lang="es-CO" dirty="0">
                <a:solidFill>
                  <a:srgbClr val="007BBE"/>
                </a:solidFill>
              </a:rPr>
              <a:t>9 Programas </a:t>
            </a:r>
            <a:r>
              <a:rPr lang="es-CO" sz="1600" dirty="0">
                <a:solidFill>
                  <a:srgbClr val="007BBE"/>
                </a:solidFill>
              </a:rPr>
              <a:t>(Transferencias – Educación – PAEF)</a:t>
            </a:r>
          </a:p>
          <a:p>
            <a:r>
              <a:rPr lang="es-CO" sz="1600" dirty="0">
                <a:solidFill>
                  <a:srgbClr val="007BBE"/>
                </a:solidFill>
              </a:rPr>
              <a:t>142.350 beneficiarios</a:t>
            </a:r>
          </a:p>
        </p:txBody>
      </p:sp>
    </p:spTree>
    <p:extLst>
      <p:ext uri="{BB962C8B-B14F-4D97-AF65-F5344CB8AC3E}">
        <p14:creationId xmlns:p14="http://schemas.microsoft.com/office/powerpoint/2010/main" val="1532432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6B0B8636B1F854C9E8D2E7ACC728F85" ma:contentTypeVersion="12" ma:contentTypeDescription="Crear nuevo documento." ma:contentTypeScope="" ma:versionID="6cf54bbff035ca382d8a728cdec0e826">
  <xsd:schema xmlns:xsd="http://www.w3.org/2001/XMLSchema" xmlns:xs="http://www.w3.org/2001/XMLSchema" xmlns:p="http://schemas.microsoft.com/office/2006/metadata/properties" xmlns:ns2="41d9e0a9-de05-4c29-9122-b2c4d51d4bcb" xmlns:ns3="ac997ddc-d74a-45dd-bd20-88f5a90d041c" targetNamespace="http://schemas.microsoft.com/office/2006/metadata/properties" ma:root="true" ma:fieldsID="279093266e011f23bb73ec89e911a035" ns2:_="" ns3:_="">
    <xsd:import namespace="41d9e0a9-de05-4c29-9122-b2c4d51d4bcb"/>
    <xsd:import namespace="ac997ddc-d74a-45dd-bd20-88f5a90d0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9e0a9-de05-4c29-9122-b2c4d51d4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97ddc-d74a-45dd-bd20-88f5a90d0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997ddc-d74a-45dd-bd20-88f5a90d041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F4B7C94-A83F-4B6D-AF76-1154E0185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AEBE6-D5A2-4D27-A8FA-7B7271E42CDE}"/>
</file>

<file path=customXml/itemProps3.xml><?xml version="1.0" encoding="utf-8"?>
<ds:datastoreItem xmlns:ds="http://schemas.openxmlformats.org/officeDocument/2006/customXml" ds:itemID="{D744E08C-5FDD-45EB-8615-786D2D71FFDB}">
  <ds:schemaRefs>
    <ds:schemaRef ds:uri="http://schemas.microsoft.com/office/2006/metadata/properties"/>
    <ds:schemaRef ds:uri="http://schemas.microsoft.com/office/2006/documentManagement/types"/>
    <ds:schemaRef ds:uri="0de7774d-137f-45fa-b4d0-bac0b57dcf30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46d7701a-441d-4ed3-9c74-ebd49a8870a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11008</TotalTime>
  <Words>5802</Words>
  <Application>Microsoft Office PowerPoint</Application>
  <PresentationFormat>Panorámica</PresentationFormat>
  <Paragraphs>1107</Paragraphs>
  <Slides>23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Arial,Sans-Serif</vt:lpstr>
      <vt:lpstr>Calibri</vt:lpstr>
      <vt:lpstr>Calibri Light</vt:lpstr>
      <vt:lpstr>Montserrat</vt:lpstr>
      <vt:lpstr>Source Sans Pro</vt:lpstr>
      <vt:lpstr>TT Norms Heavy</vt:lpstr>
      <vt:lpstr>Work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Camilo Caicedo L.</dc:creator>
  <cp:lastModifiedBy>Ana Sofía Mariño Gómez</cp:lastModifiedBy>
  <cp:revision>1252</cp:revision>
  <dcterms:created xsi:type="dcterms:W3CDTF">2020-10-27T15:34:25Z</dcterms:created>
  <dcterms:modified xsi:type="dcterms:W3CDTF">2021-11-29T18:42:48Z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0x01010006B0B8636B1F854C9E8D2E7ACC728F85</vt:lpwstr>
  </property>
  <property fmtid="{D5CDD505-2E9C-101B-9397-08002B2CF9AE}" pid="3" name="Order">
    <vt:r8>396500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</Properties>
</file>