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notesSlides/notesSlide2.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86" r:id="rId4"/>
    <p:sldId id="305" r:id="rId5"/>
    <p:sldId id="289" r:id="rId6"/>
    <p:sldId id="332" r:id="rId7"/>
    <p:sldId id="326" r:id="rId8"/>
    <p:sldId id="344" r:id="rId9"/>
    <p:sldId id="306" r:id="rId10"/>
    <p:sldId id="330" r:id="rId11"/>
    <p:sldId id="333" r:id="rId12"/>
    <p:sldId id="307" r:id="rId13"/>
    <p:sldId id="345" r:id="rId14"/>
    <p:sldId id="347" r:id="rId15"/>
    <p:sldId id="309" r:id="rId16"/>
    <p:sldId id="341" r:id="rId17"/>
    <p:sldId id="318" r:id="rId18"/>
    <p:sldId id="334" r:id="rId19"/>
    <p:sldId id="316" r:id="rId20"/>
    <p:sldId id="310" r:id="rId21"/>
    <p:sldId id="312" r:id="rId22"/>
    <p:sldId id="319" r:id="rId23"/>
    <p:sldId id="335" r:id="rId24"/>
    <p:sldId id="311" r:id="rId25"/>
    <p:sldId id="313" r:id="rId26"/>
    <p:sldId id="314" r:id="rId27"/>
    <p:sldId id="320" r:id="rId28"/>
    <p:sldId id="346" r:id="rId29"/>
    <p:sldId id="337" r:id="rId30"/>
    <p:sldId id="317" r:id="rId31"/>
    <p:sldId id="323" r:id="rId32"/>
    <p:sldId id="322" r:id="rId33"/>
    <p:sldId id="274" r:id="rId34"/>
    <p:sldId id="340" r:id="rId35"/>
    <p:sldId id="342" r:id="rId36"/>
    <p:sldId id="343"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3045F0F-C72B-C244-ADCC-192174C4247B}">
          <p14:sldIdLst>
            <p14:sldId id="256"/>
            <p14:sldId id="257"/>
          </p14:sldIdLst>
        </p14:section>
        <p14:section name="Contexto" id="{8EE9EEB0-A08D-AA41-B01D-06461A5E03DE}">
          <p14:sldIdLst>
            <p14:sldId id="286"/>
            <p14:sldId id="305"/>
          </p14:sldIdLst>
        </p14:section>
        <p14:section name="Panorama" id="{38E8E8DD-3422-6043-A999-F2F768935B8A}">
          <p14:sldIdLst>
            <p14:sldId id="289"/>
            <p14:sldId id="332"/>
          </p14:sldIdLst>
        </p14:section>
        <p14:section name="Lucha contra la pobreza" id="{55BBB164-FE2D-F641-81DE-1AAEF1BBED66}">
          <p14:sldIdLst>
            <p14:sldId id="326"/>
            <p14:sldId id="344"/>
            <p14:sldId id="306"/>
            <p14:sldId id="330"/>
            <p14:sldId id="333"/>
            <p14:sldId id="307"/>
            <p14:sldId id="345"/>
            <p14:sldId id="347"/>
            <p14:sldId id="309"/>
            <p14:sldId id="341"/>
            <p14:sldId id="318"/>
          </p14:sldIdLst>
        </p14:section>
        <p14:section name="Seguridad y convivencia" id="{31ED6D8F-5B02-4446-9198-10F689C5B9A3}">
          <p14:sldIdLst>
            <p14:sldId id="334"/>
            <p14:sldId id="316"/>
            <p14:sldId id="310"/>
            <p14:sldId id="312"/>
            <p14:sldId id="319"/>
          </p14:sldIdLst>
        </p14:section>
        <p14:section name="Desarrollo de empresa" id="{62623C9F-9564-6649-9151-3A29D29E01DF}">
          <p14:sldIdLst>
            <p14:sldId id="335"/>
            <p14:sldId id="311"/>
            <p14:sldId id="313"/>
            <p14:sldId id="314"/>
            <p14:sldId id="320"/>
            <p14:sldId id="346"/>
          </p14:sldIdLst>
        </p14:section>
        <p14:section name="Eficacia del Estado" id="{4B1C54B5-B287-1849-9041-071EB9B5FD71}">
          <p14:sldIdLst>
            <p14:sldId id="337"/>
            <p14:sldId id="317"/>
            <p14:sldId id="323"/>
            <p14:sldId id="322"/>
          </p14:sldIdLst>
        </p14:section>
        <p14:section name="Conclusiones" id="{760457C2-9D13-5F4C-990E-5548A34DE9F0}">
          <p14:sldIdLst>
            <p14:sldId id="274"/>
            <p14:sldId id="340"/>
            <p14:sldId id="342"/>
            <p14:sldId id="34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suario de Microsoft Office" initials="Office [5] [2]" lastIdx="1" clrIdx="6"/>
  <p:cmAuthor id="1" name="Diego Dorado" initials="DD" lastIdx="18" clrIdx="0"/>
  <p:cmAuthor id="8" name="Usuario de Microsoft Office" initials="Office [5] [2] [2]" lastIdx="1" clrIdx="7"/>
  <p:cmAuthor id="2" name="Usuario de Microsoft Office" initials="Office" lastIdx="1" clrIdx="1"/>
  <p:cmAuthor id="9" name="Usuario de Microsoft Office" initials="Office [5] [2] [3]" lastIdx="1" clrIdx="8"/>
  <p:cmAuthor id="3" name="Usuario de Microsoft Office" initials="Office [2]" lastIdx="1" clrIdx="2"/>
  <p:cmAuthor id="4" name="Usuario de Microsoft Office" initials="Office [3]" lastIdx="1" clrIdx="3"/>
  <p:cmAuthor id="5" name="Usuario de Microsoft Office" initials="Office [4]" lastIdx="1" clrIdx="4"/>
  <p:cmAuthor id="6" name="Usuario de Microsoft Office" initials="Office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52B26A"/>
    <a:srgbClr val="FFC000"/>
    <a:srgbClr val="FF8005"/>
    <a:srgbClr val="FF7F6F"/>
    <a:srgbClr val="FFE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34" autoAdjust="0"/>
    <p:restoredTop sz="89380" autoAdjust="0"/>
  </p:normalViewPr>
  <p:slideViewPr>
    <p:cSldViewPr snapToGrid="0">
      <p:cViewPr varScale="1">
        <p:scale>
          <a:sx n="117" d="100"/>
          <a:sy n="117" d="100"/>
        </p:scale>
        <p:origin x="10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aosolano/Downloads/Gra&#769;fica%20Catatumbo%20IPM%20vs%20valor%20agregado%20munciiapl%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natalia/Desktop/4p%20Consultores/Perfilamiento%20CD/Gra&#769;ficos%20y%20tablas%20NdS%20y%20promedio%20naciona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natalia/Desktop/4p%20Consultores/Perfilamiento%20CD/Gra&#769;ficos%20y%20tablas%20NdS%20y%20promedio%20naciona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oleObject" Target="file://///Users/natalia/Downloads/anexo_dep_21%20(1)%20(1).xls" TargetMode="Externa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natalia/Desktop/4p%20Consultores/Perfilamiento%20CD/Gra&#769;ficos%20y%20tablas%20NdS%20y%20promedio%20nacio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1E00-4149-AAED-7044B4A937F9}"/>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1E00-4149-AAED-7044B4A937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00-4149-AAED-7044B4A937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00-4149-AAED-7044B4A937F9}"/>
              </c:ext>
            </c:extLst>
          </c:dPt>
          <c:dLbls>
            <c:dLbl>
              <c:idx val="0"/>
              <c:layout>
                <c:manualLayout>
                  <c:x val="-0.22615126989512599"/>
                  <c:y val="-4.2635744654494302E-2"/>
                </c:manualLayout>
              </c:layout>
              <c:tx>
                <c:rich>
                  <a:bodyPr/>
                  <a:lstStyle/>
                  <a:p>
                    <a:fld id="{B924BAE6-164E-F748-8D21-B3DF5C00C134}" type="VALUE">
                      <a:rPr lang="en-US" sz="116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1E00-4149-AAED-7044B4A937F9}"/>
                </c:ext>
              </c:extLst>
            </c:dLbl>
            <c:dLbl>
              <c:idx val="1"/>
              <c:delete val="1"/>
              <c:extLst>
                <c:ext xmlns:c15="http://schemas.microsoft.com/office/drawing/2012/chart" uri="{CE6537A1-D6FC-4f65-9D91-7224C49458BB}"/>
                <c:ext xmlns:c16="http://schemas.microsoft.com/office/drawing/2014/chart" uri="{C3380CC4-5D6E-409C-BE32-E72D297353CC}">
                  <c16:uniqueId val="{00000003-1E00-4149-AAED-7044B4A937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0.00%</c:formatCode>
                <c:ptCount val="4"/>
                <c:pt idx="0" formatCode="0.0%">
                  <c:v>0.52500000000000002</c:v>
                </c:pt>
                <c:pt idx="1">
                  <c:v>0.47499999999999998</c:v>
                </c:pt>
              </c:numCache>
            </c:numRef>
          </c:val>
          <c:extLst>
            <c:ext xmlns:c16="http://schemas.microsoft.com/office/drawing/2014/chart" uri="{C3380CC4-5D6E-409C-BE32-E72D297353CC}">
              <c16:uniqueId val="{00000008-1E00-4149-AAED-7044B4A937F9}"/>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Peso municipal en</a:t>
            </a:r>
            <a:r>
              <a:rPr lang="es-ES_tradnl" baseline="0"/>
              <a:t> valor agregado departamental vs PM Municipal </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'Gráfica valor agregadox cat nbi'!$B$1</c:f>
              <c:strCache>
                <c:ptCount val="1"/>
                <c:pt idx="0">
                  <c:v>Peso relativo municipal en el valor agregado departamental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valor agregadox cat nbi'!$A$3:$A$12</c:f>
              <c:strCache>
                <c:ptCount val="10"/>
                <c:pt idx="0">
                  <c:v>Tibú</c:v>
                </c:pt>
                <c:pt idx="1">
                  <c:v>Ábrego</c:v>
                </c:pt>
                <c:pt idx="2">
                  <c:v>Sardinata</c:v>
                </c:pt>
                <c:pt idx="3">
                  <c:v>Teorama</c:v>
                </c:pt>
                <c:pt idx="4">
                  <c:v>Convención</c:v>
                </c:pt>
                <c:pt idx="5">
                  <c:v>El Carmen</c:v>
                </c:pt>
                <c:pt idx="6">
                  <c:v>El Tarra</c:v>
                </c:pt>
                <c:pt idx="7">
                  <c:v>San Calixto</c:v>
                </c:pt>
                <c:pt idx="8">
                  <c:v>La Playa</c:v>
                </c:pt>
                <c:pt idx="9">
                  <c:v>Hacarí</c:v>
                </c:pt>
              </c:strCache>
            </c:strRef>
          </c:cat>
          <c:val>
            <c:numRef>
              <c:f>'Gráfica valor agregadox cat nbi'!$B$3:$B$12</c:f>
              <c:numCache>
                <c:formatCode>_(* #,##0.0_);_(* \(#,##0.0\);_(* "-"??_);_(@_)</c:formatCode>
                <c:ptCount val="10"/>
                <c:pt idx="0">
                  <c:v>3.386416412544492</c:v>
                </c:pt>
                <c:pt idx="1">
                  <c:v>1.922499155369634</c:v>
                </c:pt>
                <c:pt idx="2">
                  <c:v>1.613114309099404</c:v>
                </c:pt>
                <c:pt idx="3">
                  <c:v>1.0459235762362979</c:v>
                </c:pt>
                <c:pt idx="4">
                  <c:v>0.89308330715636097</c:v>
                </c:pt>
                <c:pt idx="5">
                  <c:v>0.87412509817950401</c:v>
                </c:pt>
                <c:pt idx="6">
                  <c:v>0.69075985988782496</c:v>
                </c:pt>
                <c:pt idx="7">
                  <c:v>0.62744822066625106</c:v>
                </c:pt>
                <c:pt idx="8">
                  <c:v>0.60539280608238399</c:v>
                </c:pt>
                <c:pt idx="9">
                  <c:v>0.41251115898861701</c:v>
                </c:pt>
              </c:numCache>
            </c:numRef>
          </c:val>
          <c:extLst>
            <c:ext xmlns:c16="http://schemas.microsoft.com/office/drawing/2014/chart" uri="{C3380CC4-5D6E-409C-BE32-E72D297353CC}">
              <c16:uniqueId val="{00000000-D13A-F141-AF66-9B193A6DBE4C}"/>
            </c:ext>
          </c:extLst>
        </c:ser>
        <c:ser>
          <c:idx val="1"/>
          <c:order val="1"/>
          <c:tx>
            <c:strRef>
              <c:f>'Gráfica valor agregadox cat nbi'!$C$1</c:f>
              <c:strCache>
                <c:ptCount val="1"/>
                <c:pt idx="0">
                  <c:v>Medida de Pobreza Multidimensional Municipal total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valor agregadox cat nbi'!$A$3:$A$12</c:f>
              <c:strCache>
                <c:ptCount val="10"/>
                <c:pt idx="0">
                  <c:v>Tibú</c:v>
                </c:pt>
                <c:pt idx="1">
                  <c:v>Ábrego</c:v>
                </c:pt>
                <c:pt idx="2">
                  <c:v>Sardinata</c:v>
                </c:pt>
                <c:pt idx="3">
                  <c:v>Teorama</c:v>
                </c:pt>
                <c:pt idx="4">
                  <c:v>Convención</c:v>
                </c:pt>
                <c:pt idx="5">
                  <c:v>El Carmen</c:v>
                </c:pt>
                <c:pt idx="6">
                  <c:v>El Tarra</c:v>
                </c:pt>
                <c:pt idx="7">
                  <c:v>San Calixto</c:v>
                </c:pt>
                <c:pt idx="8">
                  <c:v>La Playa</c:v>
                </c:pt>
                <c:pt idx="9">
                  <c:v>Hacarí</c:v>
                </c:pt>
              </c:strCache>
            </c:strRef>
          </c:cat>
          <c:val>
            <c:numRef>
              <c:f>'Gráfica valor agregadox cat nbi'!$C$3:$C$12</c:f>
              <c:numCache>
                <c:formatCode>General</c:formatCode>
                <c:ptCount val="10"/>
                <c:pt idx="0">
                  <c:v>57.6</c:v>
                </c:pt>
                <c:pt idx="1">
                  <c:v>55.8</c:v>
                </c:pt>
                <c:pt idx="2">
                  <c:v>53.8</c:v>
                </c:pt>
                <c:pt idx="3">
                  <c:v>67.099999999999994</c:v>
                </c:pt>
                <c:pt idx="4">
                  <c:v>64</c:v>
                </c:pt>
                <c:pt idx="5">
                  <c:v>68.900000000000006</c:v>
                </c:pt>
                <c:pt idx="6">
                  <c:v>71.2</c:v>
                </c:pt>
                <c:pt idx="7">
                  <c:v>73.5</c:v>
                </c:pt>
                <c:pt idx="8">
                  <c:v>67.900000000000006</c:v>
                </c:pt>
                <c:pt idx="9">
                  <c:v>73.400000000000006</c:v>
                </c:pt>
              </c:numCache>
            </c:numRef>
          </c:val>
          <c:extLst>
            <c:ext xmlns:c16="http://schemas.microsoft.com/office/drawing/2014/chart" uri="{C3380CC4-5D6E-409C-BE32-E72D297353CC}">
              <c16:uniqueId val="{00000001-D13A-F141-AF66-9B193A6DBE4C}"/>
            </c:ext>
          </c:extLst>
        </c:ser>
        <c:ser>
          <c:idx val="2"/>
          <c:order val="2"/>
          <c:tx>
            <c:strRef>
              <c:f>'Gráfica valor agregadox cat nbi'!$D$1</c:f>
              <c:strCache>
                <c:ptCount val="1"/>
                <c:pt idx="0">
                  <c:v>MPM Centros poblados y rural disperso</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valor agregadox cat nbi'!$A$3:$A$12</c:f>
              <c:strCache>
                <c:ptCount val="10"/>
                <c:pt idx="0">
                  <c:v>Tibú</c:v>
                </c:pt>
                <c:pt idx="1">
                  <c:v>Ábrego</c:v>
                </c:pt>
                <c:pt idx="2">
                  <c:v>Sardinata</c:v>
                </c:pt>
                <c:pt idx="3">
                  <c:v>Teorama</c:v>
                </c:pt>
                <c:pt idx="4">
                  <c:v>Convención</c:v>
                </c:pt>
                <c:pt idx="5">
                  <c:v>El Carmen</c:v>
                </c:pt>
                <c:pt idx="6">
                  <c:v>El Tarra</c:v>
                </c:pt>
                <c:pt idx="7">
                  <c:v>San Calixto</c:v>
                </c:pt>
                <c:pt idx="8">
                  <c:v>La Playa</c:v>
                </c:pt>
                <c:pt idx="9">
                  <c:v>Hacarí</c:v>
                </c:pt>
              </c:strCache>
            </c:strRef>
          </c:cat>
          <c:val>
            <c:numRef>
              <c:f>'Gráfica valor agregadox cat nbi'!$D$3:$D$12</c:f>
              <c:numCache>
                <c:formatCode>General</c:formatCode>
                <c:ptCount val="10"/>
                <c:pt idx="0">
                  <c:v>65.2</c:v>
                </c:pt>
                <c:pt idx="1">
                  <c:v>72.900000000000006</c:v>
                </c:pt>
                <c:pt idx="2">
                  <c:v>67.599999999999994</c:v>
                </c:pt>
                <c:pt idx="3">
                  <c:v>73.599999999999994</c:v>
                </c:pt>
                <c:pt idx="4">
                  <c:v>79.3</c:v>
                </c:pt>
                <c:pt idx="5">
                  <c:v>75.900000000000006</c:v>
                </c:pt>
                <c:pt idx="6">
                  <c:v>77.599999999999994</c:v>
                </c:pt>
                <c:pt idx="7">
                  <c:v>80.7</c:v>
                </c:pt>
                <c:pt idx="8">
                  <c:v>74</c:v>
                </c:pt>
                <c:pt idx="9">
                  <c:v>78</c:v>
                </c:pt>
              </c:numCache>
            </c:numRef>
          </c:val>
          <c:extLst>
            <c:ext xmlns:c16="http://schemas.microsoft.com/office/drawing/2014/chart" uri="{C3380CC4-5D6E-409C-BE32-E72D297353CC}">
              <c16:uniqueId val="{00000002-D13A-F141-AF66-9B193A6DBE4C}"/>
            </c:ext>
          </c:extLst>
        </c:ser>
        <c:ser>
          <c:idx val="3"/>
          <c:order val="3"/>
          <c:tx>
            <c:strRef>
              <c:f>'Gráfica valor agregadox cat nbi'!$E$1</c:f>
              <c:strCache>
                <c:ptCount val="1"/>
                <c:pt idx="0">
                  <c:v>NBI</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valor agregadox cat nbi'!$A$3:$A$12</c:f>
              <c:strCache>
                <c:ptCount val="10"/>
                <c:pt idx="0">
                  <c:v>Tibú</c:v>
                </c:pt>
                <c:pt idx="1">
                  <c:v>Ábrego</c:v>
                </c:pt>
                <c:pt idx="2">
                  <c:v>Sardinata</c:v>
                </c:pt>
                <c:pt idx="3">
                  <c:v>Teorama</c:v>
                </c:pt>
                <c:pt idx="4">
                  <c:v>Convención</c:v>
                </c:pt>
                <c:pt idx="5">
                  <c:v>El Carmen</c:v>
                </c:pt>
                <c:pt idx="6">
                  <c:v>El Tarra</c:v>
                </c:pt>
                <c:pt idx="7">
                  <c:v>San Calixto</c:v>
                </c:pt>
                <c:pt idx="8">
                  <c:v>La Playa</c:v>
                </c:pt>
                <c:pt idx="9">
                  <c:v>Hacarí</c:v>
                </c:pt>
              </c:strCache>
            </c:strRef>
          </c:cat>
          <c:val>
            <c:numRef>
              <c:f>'Gráfica valor agregadox cat nbi'!$E$3:$E$12</c:f>
              <c:numCache>
                <c:formatCode>0.00</c:formatCode>
                <c:ptCount val="10"/>
                <c:pt idx="0">
                  <c:v>57.093586875466073</c:v>
                </c:pt>
                <c:pt idx="1">
                  <c:v>40.623514229436942</c:v>
                </c:pt>
                <c:pt idx="2">
                  <c:v>53.415163660654599</c:v>
                </c:pt>
                <c:pt idx="3">
                  <c:v>42.45218910785357</c:v>
                </c:pt>
                <c:pt idx="4">
                  <c:v>38.877358490566017</c:v>
                </c:pt>
                <c:pt idx="5">
                  <c:v>55.635370295426952</c:v>
                </c:pt>
                <c:pt idx="6">
                  <c:v>58.908820522353373</c:v>
                </c:pt>
                <c:pt idx="7">
                  <c:v>43.00416564567508</c:v>
                </c:pt>
                <c:pt idx="8">
                  <c:v>26.351771286513362</c:v>
                </c:pt>
                <c:pt idx="9">
                  <c:v>46.023266856600173</c:v>
                </c:pt>
              </c:numCache>
            </c:numRef>
          </c:val>
          <c:extLst>
            <c:ext xmlns:c16="http://schemas.microsoft.com/office/drawing/2014/chart" uri="{C3380CC4-5D6E-409C-BE32-E72D297353CC}">
              <c16:uniqueId val="{00000003-D13A-F141-AF66-9B193A6DBE4C}"/>
            </c:ext>
          </c:extLst>
        </c:ser>
        <c:dLbls>
          <c:showLegendKey val="0"/>
          <c:showVal val="1"/>
          <c:showCatName val="0"/>
          <c:showSerName val="0"/>
          <c:showPercent val="0"/>
          <c:showBubbleSize val="0"/>
        </c:dLbls>
        <c:gapWidth val="150"/>
        <c:axId val="-2108880208"/>
        <c:axId val="-2108905856"/>
      </c:barChart>
      <c:catAx>
        <c:axId val="-21088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8905856"/>
        <c:crosses val="autoZero"/>
        <c:auto val="1"/>
        <c:lblAlgn val="ctr"/>
        <c:lblOffset val="100"/>
        <c:noMultiLvlLbl val="0"/>
      </c:catAx>
      <c:valAx>
        <c:axId val="-2108905856"/>
        <c:scaling>
          <c:orientation val="minMax"/>
        </c:scaling>
        <c:delete val="1"/>
        <c:axPos val="l"/>
        <c:numFmt formatCode="_(* #,##0.0_);_(* \(#,##0.0\);_(* &quot;-&quot;??_);_(@_)" sourceLinked="1"/>
        <c:majorTickMark val="none"/>
        <c:minorTickMark val="none"/>
        <c:tickLblPos val="nextTo"/>
        <c:crossAx val="-210888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2AC1-F347-9B85-D4C83D6A3A01}"/>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2AC1-F347-9B85-D4C83D6A3A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C1-F347-9B85-D4C83D6A3A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C1-F347-9B85-D4C83D6A3A01}"/>
              </c:ext>
            </c:extLst>
          </c:dPt>
          <c:dLbls>
            <c:dLbl>
              <c:idx val="0"/>
              <c:layout>
                <c:manualLayout>
                  <c:x val="-0.19388088277705601"/>
                  <c:y val="0.12011375788677101"/>
                </c:manualLayout>
              </c:layout>
              <c:tx>
                <c:rich>
                  <a:bodyPr/>
                  <a:lstStyle/>
                  <a:p>
                    <a:fld id="{B924BAE6-164E-F748-8D21-B3DF5C00C134}" type="VALUE">
                      <a:rPr lang="en-US" sz="116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2AC1-F347-9B85-D4C83D6A3A01}"/>
                </c:ext>
              </c:extLst>
            </c:dLbl>
            <c:dLbl>
              <c:idx val="1"/>
              <c:delete val="1"/>
              <c:extLst>
                <c:ext xmlns:c15="http://schemas.microsoft.com/office/drawing/2012/chart" uri="{CE6537A1-D6FC-4f65-9D91-7224C49458BB}"/>
                <c:ext xmlns:c16="http://schemas.microsoft.com/office/drawing/2014/chart" uri="{C3380CC4-5D6E-409C-BE32-E72D297353CC}">
                  <c16:uniqueId val="{00000003-2AC1-F347-9B85-D4C83D6A3A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0.00%</c:formatCode>
                <c:ptCount val="4"/>
                <c:pt idx="0" formatCode="0%">
                  <c:v>0.28000000000000003</c:v>
                </c:pt>
                <c:pt idx="1">
                  <c:v>0.72</c:v>
                </c:pt>
              </c:numCache>
            </c:numRef>
          </c:val>
          <c:extLst>
            <c:ext xmlns:c16="http://schemas.microsoft.com/office/drawing/2014/chart" uri="{C3380CC4-5D6E-409C-BE32-E72D297353CC}">
              <c16:uniqueId val="{00000008-2AC1-F347-9B85-D4C83D6A3A01}"/>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733-E349-9521-A0495AEB8159}"/>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E733-E349-9521-A0495AEB81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33-E349-9521-A0495AEB81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33-E349-9521-A0495AEB8159}"/>
              </c:ext>
            </c:extLst>
          </c:dPt>
          <c:dLbls>
            <c:dLbl>
              <c:idx val="0"/>
              <c:layout>
                <c:manualLayout>
                  <c:x val="-9.7070665106522999E-2"/>
                  <c:y val="0.22590077549380599"/>
                </c:manualLayout>
              </c:layout>
              <c:tx>
                <c:rich>
                  <a:bodyPr/>
                  <a:lstStyle/>
                  <a:p>
                    <a:fld id="{B924BAE6-164E-F748-8D21-B3DF5C00C134}" type="VALUE">
                      <a:rPr lang="en-US" sz="116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E733-E349-9521-A0495AEB8159}"/>
                </c:ext>
              </c:extLst>
            </c:dLbl>
            <c:dLbl>
              <c:idx val="1"/>
              <c:delete val="1"/>
              <c:extLst>
                <c:ext xmlns:c15="http://schemas.microsoft.com/office/drawing/2012/chart" uri="{CE6537A1-D6FC-4f65-9D91-7224C49458BB}"/>
                <c:ext xmlns:c16="http://schemas.microsoft.com/office/drawing/2014/chart" uri="{C3380CC4-5D6E-409C-BE32-E72D297353CC}">
                  <c16:uniqueId val="{00000003-E733-E349-9521-A0495AEB815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_-* #,##0_-;\-* #,##0_-;_-* "-"_-;_-@_-</c:formatCode>
                <c:ptCount val="4"/>
                <c:pt idx="0">
                  <c:v>12</c:v>
                </c:pt>
                <c:pt idx="1">
                  <c:v>88</c:v>
                </c:pt>
              </c:numCache>
            </c:numRef>
          </c:val>
          <c:extLst>
            <c:ext xmlns:c16="http://schemas.microsoft.com/office/drawing/2014/chart" uri="{C3380CC4-5D6E-409C-BE32-E72D297353CC}">
              <c16:uniqueId val="{00000008-E733-E349-9521-A0495AEB8159}"/>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9909-3247-893F-D15C68F1CABF}"/>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9909-3247-893F-D15C68F1CA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09-3247-893F-D15C68F1CA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09-3247-893F-D15C68F1CABF}"/>
              </c:ext>
            </c:extLst>
          </c:dPt>
          <c:dLbls>
            <c:dLbl>
              <c:idx val="0"/>
              <c:layout>
                <c:manualLayout>
                  <c:x val="-0.25035350975153298"/>
                  <c:y val="-2.6360574184507699E-2"/>
                </c:manualLayout>
              </c:layout>
              <c:tx>
                <c:rich>
                  <a:bodyPr/>
                  <a:lstStyle/>
                  <a:p>
                    <a:fld id="{B924BAE6-164E-F748-8D21-B3DF5C00C134}" type="VALUE">
                      <a:rPr lang="en-US" sz="115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9909-3247-893F-D15C68F1CABF}"/>
                </c:ext>
              </c:extLst>
            </c:dLbl>
            <c:dLbl>
              <c:idx val="1"/>
              <c:delete val="1"/>
              <c:extLst>
                <c:ext xmlns:c15="http://schemas.microsoft.com/office/drawing/2012/chart" uri="{CE6537A1-D6FC-4f65-9D91-7224C49458BB}"/>
                <c:ext xmlns:c16="http://schemas.microsoft.com/office/drawing/2014/chart" uri="{C3380CC4-5D6E-409C-BE32-E72D297353CC}">
                  <c16:uniqueId val="{00000003-9909-3247-893F-D15C68F1CAB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_-* #,##0_-;\-* #,##0_-;_-* "-"_-;_-@_-</c:formatCode>
                <c:ptCount val="4"/>
                <c:pt idx="0">
                  <c:v>52</c:v>
                </c:pt>
                <c:pt idx="1">
                  <c:v>48</c:v>
                </c:pt>
              </c:numCache>
            </c:numRef>
          </c:val>
          <c:extLst>
            <c:ext xmlns:c16="http://schemas.microsoft.com/office/drawing/2014/chart" uri="{C3380CC4-5D6E-409C-BE32-E72D297353CC}">
              <c16:uniqueId val="{00000008-9909-3247-893F-D15C68F1CABF}"/>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5A17-5D45-8370-35D5ED3FE7B8}"/>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5A17-5D45-8370-35D5ED3FE7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17-5D45-8370-35D5ED3FE7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17-5D45-8370-35D5ED3FE7B8}"/>
              </c:ext>
            </c:extLst>
          </c:dPt>
          <c:dLbls>
            <c:dLbl>
              <c:idx val="0"/>
              <c:layout>
                <c:manualLayout>
                  <c:x val="-0.22615095533390001"/>
                  <c:y val="2.2464203172585299E-2"/>
                </c:manualLayout>
              </c:layout>
              <c:tx>
                <c:rich>
                  <a:bodyPr/>
                  <a:lstStyle/>
                  <a:p>
                    <a:fld id="{B924BAE6-164E-F748-8D21-B3DF5C00C134}" type="VALUE">
                      <a:rPr lang="en-US" sz="116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5A17-5D45-8370-35D5ED3FE7B8}"/>
                </c:ext>
              </c:extLst>
            </c:dLbl>
            <c:dLbl>
              <c:idx val="1"/>
              <c:delete val="1"/>
              <c:extLst>
                <c:ext xmlns:c15="http://schemas.microsoft.com/office/drawing/2012/chart" uri="{CE6537A1-D6FC-4f65-9D91-7224C49458BB}"/>
                <c:ext xmlns:c16="http://schemas.microsoft.com/office/drawing/2014/chart" uri="{C3380CC4-5D6E-409C-BE32-E72D297353CC}">
                  <c16:uniqueId val="{00000003-5A17-5D45-8370-35D5ED3FE7B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c:formatCode>
                <c:ptCount val="4"/>
                <c:pt idx="0" formatCode="0.0%">
                  <c:v>0.39700000000000002</c:v>
                </c:pt>
                <c:pt idx="1">
                  <c:v>0.60299999999999998</c:v>
                </c:pt>
              </c:numCache>
            </c:numRef>
          </c:val>
          <c:extLst>
            <c:ext xmlns:c16="http://schemas.microsoft.com/office/drawing/2014/chart" uri="{C3380CC4-5D6E-409C-BE32-E72D297353CC}">
              <c16:uniqueId val="{00000008-5A17-5D45-8370-35D5ED3FE7B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D09-4E3B-875B-9C6CE675B6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09-4E3B-875B-9C6CE675B63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09-4E3B-875B-9C6CE675B638}"/>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7D09-4E3B-875B-9C6CE675B638}"/>
              </c:ext>
            </c:extLst>
          </c:dPt>
          <c:cat>
            <c:strRef>
              <c:f>Sheet1!$A$2:$A$5</c:f>
              <c:strCache>
                <c:ptCount val="2"/>
                <c:pt idx="0">
                  <c:v>1st Qtr</c:v>
                </c:pt>
                <c:pt idx="1">
                  <c:v>2nd Qtr</c:v>
                </c:pt>
              </c:strCache>
            </c:strRef>
          </c:cat>
          <c:val>
            <c:numRef>
              <c:f>Sheet1!$B$2:$B$5</c:f>
              <c:numCache>
                <c:formatCode>General</c:formatCode>
                <c:ptCount val="4"/>
                <c:pt idx="0">
                  <c:v>3</c:v>
                </c:pt>
                <c:pt idx="1">
                  <c:v>3</c:v>
                </c:pt>
              </c:numCache>
            </c:numRef>
          </c:val>
          <c:extLst>
            <c:ext xmlns:c16="http://schemas.microsoft.com/office/drawing/2014/chart" uri="{C3380CC4-5D6E-409C-BE32-E72D297353CC}">
              <c16:uniqueId val="{00000008-7D09-4E3B-875B-9C6CE675B6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22F-4805-85C8-6F9B1CDEA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F750-4644-9063-8E7584F8AB5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22F-4805-85C8-6F9B1CDEA2D9}"/>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122F-4805-85C8-6F9B1CDEA2D9}"/>
              </c:ext>
            </c:extLst>
          </c:dPt>
          <c:cat>
            <c:strRef>
              <c:f>Sheet1!$A$2:$A$5</c:f>
              <c:strCache>
                <c:ptCount val="2"/>
                <c:pt idx="0">
                  <c:v>1st Qtr</c:v>
                </c:pt>
                <c:pt idx="1">
                  <c:v>2nd Qtr</c:v>
                </c:pt>
              </c:strCache>
            </c:strRef>
          </c:cat>
          <c:val>
            <c:numRef>
              <c:f>Sheet1!$B$2:$B$5</c:f>
              <c:numCache>
                <c:formatCode>General</c:formatCode>
                <c:ptCount val="4"/>
                <c:pt idx="0">
                  <c:v>6</c:v>
                </c:pt>
                <c:pt idx="1">
                  <c:v>1</c:v>
                </c:pt>
              </c:numCache>
            </c:numRef>
          </c:val>
          <c:extLst>
            <c:ext xmlns:c16="http://schemas.microsoft.com/office/drawing/2014/chart" uri="{C3380CC4-5D6E-409C-BE32-E72D297353CC}">
              <c16:uniqueId val="{00000000-F750-4644-9063-8E7584F8AB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47C2-4C4B-B878-AF76E402B326}"/>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47C2-4C4B-B878-AF76E402B3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C2-4C4B-B878-AF76E402B3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C2-4C4B-B878-AF76E402B326}"/>
              </c:ext>
            </c:extLst>
          </c:dPt>
          <c:dLbls>
            <c:dLbl>
              <c:idx val="0"/>
              <c:layout>
                <c:manualLayout>
                  <c:x val="-0.12934059584781599"/>
                  <c:y val="0.196593891566988"/>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95000"/>
                            <a:lumOff val="5000"/>
                          </a:schemeClr>
                        </a:solidFill>
                        <a:latin typeface="+mn-lt"/>
                        <a:ea typeface="+mn-ea"/>
                        <a:cs typeface="+mn-cs"/>
                      </a:defRPr>
                    </a:pPr>
                    <a:fld id="{B924BAE6-164E-F748-8D21-B3DF5C00C134}" type="VALUE">
                      <a:rPr lang="en-US" sz="1080" b="1" dirty="0">
                        <a:solidFill>
                          <a:srgbClr val="002060"/>
                        </a:solidFill>
                      </a:rPr>
                      <a:pPr>
                        <a:defRPr sz="1200" b="1">
                          <a:solidFill>
                            <a:schemeClr val="tx1">
                              <a:lumMod val="95000"/>
                              <a:lumOff val="5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067867230264"/>
                      <c:h val="0.25495385853341601"/>
                    </c:manualLayout>
                  </c15:layout>
                  <c15:dlblFieldTable/>
                  <c15:showDataLabelsRange val="0"/>
                </c:ext>
                <c:ext xmlns:c16="http://schemas.microsoft.com/office/drawing/2014/chart" uri="{C3380CC4-5D6E-409C-BE32-E72D297353CC}">
                  <c16:uniqueId val="{00000001-47C2-4C4B-B878-AF76E402B326}"/>
                </c:ext>
              </c:extLst>
            </c:dLbl>
            <c:dLbl>
              <c:idx val="1"/>
              <c:delete val="1"/>
              <c:extLst>
                <c:ext xmlns:c15="http://schemas.microsoft.com/office/drawing/2012/chart" uri="{CE6537A1-D6FC-4f65-9D91-7224C49458BB}"/>
                <c:ext xmlns:c16="http://schemas.microsoft.com/office/drawing/2014/chart" uri="{C3380CC4-5D6E-409C-BE32-E72D297353CC}">
                  <c16:uniqueId val="{00000003-47C2-4C4B-B878-AF76E402B3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0.00%</c:formatCode>
                <c:ptCount val="4"/>
                <c:pt idx="0" formatCode="0%">
                  <c:v>0.18099999999999999</c:v>
                </c:pt>
                <c:pt idx="1">
                  <c:v>0.81899999999999995</c:v>
                </c:pt>
              </c:numCache>
            </c:numRef>
          </c:val>
          <c:extLst>
            <c:ext xmlns:c16="http://schemas.microsoft.com/office/drawing/2014/chart" uri="{C3380CC4-5D6E-409C-BE32-E72D297353CC}">
              <c16:uniqueId val="{00000008-47C2-4C4B-B878-AF76E402B326}"/>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9A60-D349-A0C2-ACF5D9B5BF02}"/>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9A60-D349-A0C2-ACF5D9B5BF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60-D349-A0C2-ACF5D9B5BF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60-D349-A0C2-ACF5D9B5BF02}"/>
              </c:ext>
            </c:extLst>
          </c:dPt>
          <c:dLbls>
            <c:dLbl>
              <c:idx val="0"/>
              <c:delete val="1"/>
              <c:extLst>
                <c:ext xmlns:c15="http://schemas.microsoft.com/office/drawing/2012/chart" uri="{CE6537A1-D6FC-4f65-9D91-7224C49458BB}"/>
                <c:ext xmlns:c16="http://schemas.microsoft.com/office/drawing/2014/chart" uri="{C3380CC4-5D6E-409C-BE32-E72D297353CC}">
                  <c16:uniqueId val="{00000001-9A60-D349-A0C2-ACF5D9B5BF02}"/>
                </c:ext>
              </c:extLst>
            </c:dLbl>
            <c:dLbl>
              <c:idx val="1"/>
              <c:delete val="1"/>
              <c:extLst>
                <c:ext xmlns:c15="http://schemas.microsoft.com/office/drawing/2012/chart" uri="{CE6537A1-D6FC-4f65-9D91-7224C49458BB}"/>
                <c:ext xmlns:c16="http://schemas.microsoft.com/office/drawing/2014/chart" uri="{C3380CC4-5D6E-409C-BE32-E72D297353CC}">
                  <c16:uniqueId val="{00000003-9A60-D349-A0C2-ACF5D9B5BF0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c:formatCode>
                <c:ptCount val="4"/>
                <c:pt idx="0" formatCode="0.0%">
                  <c:v>0.66</c:v>
                </c:pt>
                <c:pt idx="1">
                  <c:v>0.33500000000000002</c:v>
                </c:pt>
              </c:numCache>
            </c:numRef>
          </c:val>
          <c:extLst>
            <c:ext xmlns:c16="http://schemas.microsoft.com/office/drawing/2014/chart" uri="{C3380CC4-5D6E-409C-BE32-E72D297353CC}">
              <c16:uniqueId val="{00000008-9A60-D349-A0C2-ACF5D9B5BF0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64E-B84D-A99E-3BB7BE459AD7}"/>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464E-B84D-A99E-3BB7BE459A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4E-B84D-A99E-3BB7BE459A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4E-B84D-A99E-3BB7BE459AD7}"/>
              </c:ext>
            </c:extLst>
          </c:dPt>
          <c:dLbls>
            <c:dLbl>
              <c:idx val="0"/>
              <c:layout>
                <c:manualLayout>
                  <c:x val="-4.05980381320456E-2"/>
                  <c:y val="-0.246072072291426"/>
                </c:manualLayout>
              </c:layout>
              <c:tx>
                <c:rich>
                  <a:bodyPr/>
                  <a:lstStyle/>
                  <a:p>
                    <a:fld id="{B924BAE6-164E-F748-8D21-B3DF5C00C134}" type="VALUE">
                      <a:rPr lang="en-US" sz="1150" dirty="0">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464E-B84D-A99E-3BB7BE459AD7}"/>
                </c:ext>
              </c:extLst>
            </c:dLbl>
            <c:dLbl>
              <c:idx val="1"/>
              <c:delete val="1"/>
              <c:extLst>
                <c:ext xmlns:c15="http://schemas.microsoft.com/office/drawing/2012/chart" uri="{CE6537A1-D6FC-4f65-9D91-7224C49458BB}"/>
                <c:ext xmlns:c16="http://schemas.microsoft.com/office/drawing/2014/chart" uri="{C3380CC4-5D6E-409C-BE32-E72D297353CC}">
                  <c16:uniqueId val="{00000003-464E-B84D-A99E-3BB7BE459AD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c:formatCode>
                <c:ptCount val="4"/>
                <c:pt idx="0">
                  <c:v>0.95199999999999996</c:v>
                </c:pt>
                <c:pt idx="1">
                  <c:v>4.8000000000000001E-2</c:v>
                </c:pt>
              </c:numCache>
            </c:numRef>
          </c:val>
          <c:extLst>
            <c:ext xmlns:c16="http://schemas.microsoft.com/office/drawing/2014/chart" uri="{C3380CC4-5D6E-409C-BE32-E72D297353CC}">
              <c16:uniqueId val="{00000008-464E-B84D-A99E-3BB7BE459AD7}"/>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5D2E-154F-9C08-5A16168B5F9A}"/>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5D2E-154F-9C08-5A16168B5F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2E-154F-9C08-5A16168B5F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2E-154F-9C08-5A16168B5F9A}"/>
              </c:ext>
            </c:extLst>
          </c:dPt>
          <c:dLbls>
            <c:dLbl>
              <c:idx val="0"/>
              <c:layout>
                <c:manualLayout>
                  <c:x val="-0.17774584649863401"/>
                  <c:y val="0.16080107235101601"/>
                </c:manualLayout>
              </c:layout>
              <c:tx>
                <c:rich>
                  <a:bodyPr/>
                  <a:lstStyle/>
                  <a:p>
                    <a:fld id="{B924BAE6-164E-F748-8D21-B3DF5C00C134}" type="VALUE">
                      <a:rPr lang="en-US" sz="116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5D2E-154F-9C08-5A16168B5F9A}"/>
                </c:ext>
              </c:extLst>
            </c:dLbl>
            <c:dLbl>
              <c:idx val="1"/>
              <c:delete val="1"/>
              <c:extLst>
                <c:ext xmlns:c15="http://schemas.microsoft.com/office/drawing/2012/chart" uri="{CE6537A1-D6FC-4f65-9D91-7224C49458BB}"/>
                <c:ext xmlns:c16="http://schemas.microsoft.com/office/drawing/2014/chart" uri="{C3380CC4-5D6E-409C-BE32-E72D297353CC}">
                  <c16:uniqueId val="{00000003-5D2E-154F-9C08-5A16168B5F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0.00%</c:formatCode>
                <c:ptCount val="4"/>
                <c:pt idx="0" formatCode="0.0%">
                  <c:v>0.247</c:v>
                </c:pt>
                <c:pt idx="1">
                  <c:v>0.754</c:v>
                </c:pt>
              </c:numCache>
            </c:numRef>
          </c:val>
          <c:extLst>
            <c:ext xmlns:c16="http://schemas.microsoft.com/office/drawing/2014/chart" uri="{C3380CC4-5D6E-409C-BE32-E72D297353CC}">
              <c16:uniqueId val="{00000008-5D2E-154F-9C08-5A16168B5F9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72F-B040-8A04-D773D3DD2C91}"/>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572F-B040-8A04-D773D3DD2C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2F-B040-8A04-D773D3DD2C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2F-B040-8A04-D773D3DD2C91}"/>
              </c:ext>
            </c:extLst>
          </c:dPt>
          <c:dLbls>
            <c:dLbl>
              <c:idx val="0"/>
              <c:delete val="1"/>
              <c:extLst>
                <c:ext xmlns:c15="http://schemas.microsoft.com/office/drawing/2012/chart" uri="{CE6537A1-D6FC-4f65-9D91-7224C49458BB}"/>
                <c:ext xmlns:c16="http://schemas.microsoft.com/office/drawing/2014/chart" uri="{C3380CC4-5D6E-409C-BE32-E72D297353CC}">
                  <c16:uniqueId val="{00000001-572F-B040-8A04-D773D3DD2C91}"/>
                </c:ext>
              </c:extLst>
            </c:dLbl>
            <c:dLbl>
              <c:idx val="1"/>
              <c:delete val="1"/>
              <c:extLst>
                <c:ext xmlns:c15="http://schemas.microsoft.com/office/drawing/2012/chart" uri="{CE6537A1-D6FC-4f65-9D91-7224C49458BB}"/>
                <c:ext xmlns:c16="http://schemas.microsoft.com/office/drawing/2014/chart" uri="{C3380CC4-5D6E-409C-BE32-E72D297353CC}">
                  <c16:uniqueId val="{00000003-572F-B040-8A04-D773D3DD2C9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_-* #,##0.00_-;\-* #,##0.00_-;_-* "-"_-;_-@_-</c:formatCode>
                <c:ptCount val="4"/>
                <c:pt idx="0">
                  <c:v>43.75</c:v>
                </c:pt>
                <c:pt idx="1">
                  <c:v>56.25</c:v>
                </c:pt>
              </c:numCache>
            </c:numRef>
          </c:val>
          <c:extLst>
            <c:ext xmlns:c16="http://schemas.microsoft.com/office/drawing/2014/chart" uri="{C3380CC4-5D6E-409C-BE32-E72D297353CC}">
              <c16:uniqueId val="{00000008-572F-B040-8A04-D773D3DD2C91}"/>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Empresas!$A$29</c:f>
              <c:strCache>
                <c:ptCount val="1"/>
                <c:pt idx="0">
                  <c:v>0- 5 años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Empresas!$B$29</c:f>
              <c:numCache>
                <c:formatCode>0.0%</c:formatCode>
                <c:ptCount val="1"/>
                <c:pt idx="0">
                  <c:v>0.61099999999999999</c:v>
                </c:pt>
              </c:numCache>
            </c:numRef>
          </c:val>
          <c:extLst>
            <c:ext xmlns:c16="http://schemas.microsoft.com/office/drawing/2014/chart" uri="{C3380CC4-5D6E-409C-BE32-E72D297353CC}">
              <c16:uniqueId val="{00000000-B984-1C4E-9001-059DF309977E}"/>
            </c:ext>
          </c:extLst>
        </c:ser>
        <c:ser>
          <c:idx val="1"/>
          <c:order val="1"/>
          <c:tx>
            <c:strRef>
              <c:f>Empresas!$A$30</c:f>
              <c:strCache>
                <c:ptCount val="1"/>
                <c:pt idx="0">
                  <c:v>6-10 años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1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Empresas!$B$30</c:f>
              <c:numCache>
                <c:formatCode>0.0%</c:formatCode>
                <c:ptCount val="1"/>
                <c:pt idx="0">
                  <c:v>0.19009999999999999</c:v>
                </c:pt>
              </c:numCache>
            </c:numRef>
          </c:val>
          <c:extLst>
            <c:ext xmlns:c16="http://schemas.microsoft.com/office/drawing/2014/chart" uri="{C3380CC4-5D6E-409C-BE32-E72D297353CC}">
              <c16:uniqueId val="{00000001-B984-1C4E-9001-059DF309977E}"/>
            </c:ext>
          </c:extLst>
        </c:ser>
        <c:ser>
          <c:idx val="2"/>
          <c:order val="2"/>
          <c:tx>
            <c:strRef>
              <c:f>Empresas!$A$31</c:f>
              <c:strCache>
                <c:ptCount val="1"/>
                <c:pt idx="0">
                  <c:v>11-20 años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Empresas!$B$31</c:f>
              <c:numCache>
                <c:formatCode>0.0%</c:formatCode>
                <c:ptCount val="1"/>
                <c:pt idx="0">
                  <c:v>0.15079999999999999</c:v>
                </c:pt>
              </c:numCache>
            </c:numRef>
          </c:val>
          <c:extLst>
            <c:ext xmlns:c16="http://schemas.microsoft.com/office/drawing/2014/chart" uri="{C3380CC4-5D6E-409C-BE32-E72D297353CC}">
              <c16:uniqueId val="{00000002-B984-1C4E-9001-059DF309977E}"/>
            </c:ext>
          </c:extLst>
        </c:ser>
        <c:ser>
          <c:idx val="3"/>
          <c:order val="3"/>
          <c:tx>
            <c:strRef>
              <c:f>Empresas!$A$32</c:f>
              <c:strCache>
                <c:ptCount val="1"/>
                <c:pt idx="0">
                  <c:v>21 años en adelante</c:v>
                </c:pt>
              </c:strCache>
            </c:strRef>
          </c:tx>
          <c:spPr>
            <a:solidFill>
              <a:schemeClr val="accent6">
                <a:lumMod val="60000"/>
              </a:schemeClr>
            </a:solidFill>
            <a:ln>
              <a:noFill/>
            </a:ln>
            <a:effectLst/>
          </c:spPr>
          <c:invertIfNegative val="0"/>
          <c:dLbls>
            <c:dLbl>
              <c:idx val="0"/>
              <c:layout>
                <c:manualLayout>
                  <c:x val="4.38018372703411E-2"/>
                  <c:y val="6.02409638554216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84-1C4E-9001-059DF30997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Empresas!$B$32</c:f>
              <c:numCache>
                <c:formatCode>0.0%</c:formatCode>
                <c:ptCount val="1"/>
                <c:pt idx="0">
                  <c:v>4.8099999999999997E-2</c:v>
                </c:pt>
              </c:numCache>
            </c:numRef>
          </c:val>
          <c:extLst>
            <c:ext xmlns:c16="http://schemas.microsoft.com/office/drawing/2014/chart" uri="{C3380CC4-5D6E-409C-BE32-E72D297353CC}">
              <c16:uniqueId val="{00000004-B984-1C4E-9001-059DF309977E}"/>
            </c:ext>
          </c:extLst>
        </c:ser>
        <c:dLbls>
          <c:dLblPos val="inBase"/>
          <c:showLegendKey val="0"/>
          <c:showVal val="1"/>
          <c:showCatName val="0"/>
          <c:showSerName val="0"/>
          <c:showPercent val="0"/>
          <c:showBubbleSize val="0"/>
        </c:dLbls>
        <c:gapWidth val="55"/>
        <c:overlap val="100"/>
        <c:axId val="2035493184"/>
        <c:axId val="2035878544"/>
      </c:barChart>
      <c:valAx>
        <c:axId val="2035878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493184"/>
        <c:crosses val="autoZero"/>
        <c:crossBetween val="between"/>
      </c:valAx>
      <c:catAx>
        <c:axId val="2035493184"/>
        <c:scaling>
          <c:orientation val="minMax"/>
        </c:scaling>
        <c:delete val="1"/>
        <c:axPos val="l"/>
        <c:numFmt formatCode="General" sourceLinked="1"/>
        <c:majorTickMark val="none"/>
        <c:minorTickMark val="none"/>
        <c:tickLblPos val="nextTo"/>
        <c:crossAx val="2035878544"/>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Lbls>
            <c:dLbl>
              <c:idx val="0"/>
              <c:layout>
                <c:manualLayout>
                  <c:x val="0.37162178622699799"/>
                  <c:y val="-1.0638297872340399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8895027624309402E-2"/>
                      <c:h val="9.2092477801976894E-2"/>
                    </c:manualLayout>
                  </c15:layout>
                </c:ext>
                <c:ext xmlns:c16="http://schemas.microsoft.com/office/drawing/2014/chart" uri="{C3380CC4-5D6E-409C-BE32-E72D297353CC}">
                  <c16:uniqueId val="{00000000-1967-1A4E-B859-5488C33D54BF}"/>
                </c:ext>
              </c:extLst>
            </c:dLbl>
            <c:dLbl>
              <c:idx val="1"/>
              <c:layout>
                <c:manualLayout>
                  <c:x val="6.0962270341207297E-2"/>
                  <c:y val="3.5460992907801999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2111111111110996E-2"/>
                      <c:h val="0.113369073546658"/>
                    </c:manualLayout>
                  </c15:layout>
                </c:ext>
                <c:ext xmlns:c16="http://schemas.microsoft.com/office/drawing/2014/chart" uri="{C3380CC4-5D6E-409C-BE32-E72D297353CC}">
                  <c16:uniqueId val="{00000001-1967-1A4E-B859-5488C33D54B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Empresas!$A$2:$A$5</c:f>
              <c:strCache>
                <c:ptCount val="4"/>
                <c:pt idx="0">
                  <c:v>Microempresas</c:v>
                </c:pt>
                <c:pt idx="1">
                  <c:v>Pequeñas</c:v>
                </c:pt>
                <c:pt idx="2">
                  <c:v>Medianas</c:v>
                </c:pt>
                <c:pt idx="3">
                  <c:v>Grandes</c:v>
                </c:pt>
              </c:strCache>
            </c:strRef>
          </c:cat>
          <c:val>
            <c:numRef>
              <c:f>Empresas!$B$2:$B$5</c:f>
              <c:numCache>
                <c:formatCode>0.00%</c:formatCode>
                <c:ptCount val="4"/>
                <c:pt idx="0" formatCode="0.0%">
                  <c:v>0.95230000000000004</c:v>
                </c:pt>
                <c:pt idx="1">
                  <c:v>3.6799999999999999E-2</c:v>
                </c:pt>
                <c:pt idx="2">
                  <c:v>8.6E-3</c:v>
                </c:pt>
                <c:pt idx="3">
                  <c:v>2.3E-3</c:v>
                </c:pt>
              </c:numCache>
            </c:numRef>
          </c:val>
          <c:extLst>
            <c:ext xmlns:c16="http://schemas.microsoft.com/office/drawing/2014/chart" uri="{C3380CC4-5D6E-409C-BE32-E72D297353CC}">
              <c16:uniqueId val="{00000002-1967-1A4E-B859-5488C33D54BF}"/>
            </c:ext>
          </c:extLst>
        </c:ser>
        <c:dLbls>
          <c:dLblPos val="ctr"/>
          <c:showLegendKey val="0"/>
          <c:showVal val="1"/>
          <c:showCatName val="0"/>
          <c:showSerName val="0"/>
          <c:showPercent val="0"/>
          <c:showBubbleSize val="0"/>
        </c:dLbls>
        <c:gapWidth val="150"/>
        <c:overlap val="100"/>
        <c:axId val="2088171392"/>
        <c:axId val="1679312256"/>
      </c:barChart>
      <c:catAx>
        <c:axId val="2088171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79312256"/>
        <c:crosses val="autoZero"/>
        <c:auto val="1"/>
        <c:lblAlgn val="ctr"/>
        <c:lblOffset val="100"/>
        <c:noMultiLvlLbl val="0"/>
      </c:catAx>
      <c:valAx>
        <c:axId val="167931225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8817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ysClr val="windowText" lastClr="000000"/>
                </a:solidFill>
                <a:latin typeface="+mn-lt"/>
                <a:ea typeface="+mn-ea"/>
                <a:cs typeface="+mn-cs"/>
              </a:defRPr>
            </a:pPr>
            <a:r>
              <a:rPr lang="es-ES_tradnl" sz="1300" b="1" i="0" noProof="0" dirty="0">
                <a:solidFill>
                  <a:srgbClr val="002060"/>
                </a:solidFill>
                <a:latin typeface="+mj-lt"/>
                <a:ea typeface="Calibri Light" charset="0"/>
                <a:cs typeface="Calibri Light" charset="0"/>
              </a:rPr>
              <a:t>Tasas de Desempleo e Informalidad, 2021</a:t>
            </a:r>
          </a:p>
        </c:rich>
      </c:tx>
      <c:layout>
        <c:manualLayout>
          <c:xMode val="edge"/>
          <c:yMode val="edge"/>
          <c:x val="0.151898433521758"/>
          <c:y val="2.7444876608991201E-2"/>
        </c:manualLayout>
      </c:layout>
      <c:overlay val="0"/>
      <c:spPr>
        <a:noFill/>
        <a:ln w="25400">
          <a:noFill/>
        </a:ln>
      </c:spPr>
    </c:title>
    <c:autoTitleDeleted val="0"/>
    <c:plotArea>
      <c:layout>
        <c:manualLayout>
          <c:layoutTarget val="inner"/>
          <c:xMode val="edge"/>
          <c:yMode val="edge"/>
          <c:x val="0.13823942142978399"/>
          <c:y val="0.106582365151522"/>
          <c:w val="0.72602590797942002"/>
          <c:h val="0.58217063239767697"/>
        </c:manualLayout>
      </c:layout>
      <c:lineChart>
        <c:grouping val="standard"/>
        <c:varyColors val="0"/>
        <c:ser>
          <c:idx val="0"/>
          <c:order val="0"/>
          <c:tx>
            <c:strRef>
              <c:f>Hoja1!$A$2</c:f>
              <c:strCache>
                <c:ptCount val="1"/>
                <c:pt idx="0">
                  <c:v>TD - Norte de Santander</c:v>
                </c:pt>
              </c:strCache>
            </c:strRef>
          </c:tx>
          <c:spPr>
            <a:ln w="25400">
              <a:solidFill>
                <a:schemeClr val="accent1"/>
              </a:solidFill>
              <a:prstDash val="solid"/>
            </a:ln>
          </c:spPr>
          <c:marker>
            <c:symbol val="none"/>
          </c:marker>
          <c:dLbls>
            <c:dLbl>
              <c:idx val="5"/>
              <c:spPr>
                <a:noFill/>
                <a:ln w="25400">
                  <a:noFill/>
                </a:ln>
              </c:spPr>
              <c:txPr>
                <a:bodyPr rot="0" spcFirstLastPara="1" vertOverflow="ellipsis" vert="horz" wrap="square" lIns="38100" tIns="19050" rIns="38100" bIns="19050" anchor="ctr" anchorCtr="0">
                  <a:spAutoFit/>
                </a:bodyPr>
                <a:lstStyle/>
                <a:p>
                  <a:pPr algn="ctr">
                    <a:defRPr lang="en-US"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E4-8D4D-BC73-9F5C8ECB3C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Hoja1!$K$1:$P$1</c:f>
              <c:numCache>
                <c:formatCode>General</c:formatCode>
                <c:ptCount val="6"/>
                <c:pt idx="0">
                  <c:v>2016</c:v>
                </c:pt>
                <c:pt idx="1">
                  <c:v>2017</c:v>
                </c:pt>
                <c:pt idx="2">
                  <c:v>2018</c:v>
                </c:pt>
                <c:pt idx="3">
                  <c:v>2019</c:v>
                </c:pt>
                <c:pt idx="4">
                  <c:v>2020</c:v>
                </c:pt>
                <c:pt idx="5">
                  <c:v>2021</c:v>
                </c:pt>
              </c:numCache>
            </c:numRef>
          </c:cat>
          <c:val>
            <c:numRef>
              <c:f>Hoja1!$K$2:$P$2</c:f>
              <c:numCache>
                <c:formatCode>0.0</c:formatCode>
                <c:ptCount val="6"/>
                <c:pt idx="0">
                  <c:v>12.510494147999999</c:v>
                </c:pt>
                <c:pt idx="1">
                  <c:v>12.417392859</c:v>
                </c:pt>
                <c:pt idx="2">
                  <c:v>13.229927437000001</c:v>
                </c:pt>
                <c:pt idx="3">
                  <c:v>14.450049081</c:v>
                </c:pt>
                <c:pt idx="4">
                  <c:v>20.887305912999999</c:v>
                </c:pt>
                <c:pt idx="5">
                  <c:v>18.111501500999999</c:v>
                </c:pt>
              </c:numCache>
            </c:numRef>
          </c:val>
          <c:smooth val="0"/>
          <c:extLst>
            <c:ext xmlns:c16="http://schemas.microsoft.com/office/drawing/2014/chart" uri="{C3380CC4-5D6E-409C-BE32-E72D297353CC}">
              <c16:uniqueId val="{00000001-36E4-8D4D-BC73-9F5C8ECB3C90}"/>
            </c:ext>
          </c:extLst>
        </c:ser>
        <c:ser>
          <c:idx val="1"/>
          <c:order val="1"/>
          <c:tx>
            <c:strRef>
              <c:f>Hoja1!$A$3</c:f>
              <c:strCache>
                <c:ptCount val="1"/>
                <c:pt idx="0">
                  <c:v>TD - Total Nacional</c:v>
                </c:pt>
              </c:strCache>
            </c:strRef>
          </c:tx>
          <c:spPr>
            <a:ln w="25400">
              <a:solidFill>
                <a:srgbClr val="C0C0C0"/>
              </a:solidFill>
              <a:prstDash val="solid"/>
            </a:ln>
          </c:spPr>
          <c:marker>
            <c:symbol val="none"/>
          </c:marker>
          <c:dLbls>
            <c:dLbl>
              <c:idx val="5"/>
              <c:spPr>
                <a:noFill/>
                <a:ln w="25400">
                  <a:noFill/>
                </a:ln>
              </c:spPr>
              <c:txPr>
                <a:bodyPr rot="0" spcFirstLastPara="1" vertOverflow="ellipsis" vert="horz" wrap="square" lIns="38100" tIns="19050" rIns="38100" bIns="19050" anchor="ctr" anchorCtr="0">
                  <a:spAutoFit/>
                </a:bodyPr>
                <a:lstStyle/>
                <a:p>
                  <a:pPr algn="ctr">
                    <a:defRPr lang="en-US"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E4-8D4D-BC73-9F5C8ECB3C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Hoja1!$K$1:$P$1</c:f>
              <c:numCache>
                <c:formatCode>General</c:formatCode>
                <c:ptCount val="6"/>
                <c:pt idx="0">
                  <c:v>2016</c:v>
                </c:pt>
                <c:pt idx="1">
                  <c:v>2017</c:v>
                </c:pt>
                <c:pt idx="2">
                  <c:v>2018</c:v>
                </c:pt>
                <c:pt idx="3">
                  <c:v>2019</c:v>
                </c:pt>
                <c:pt idx="4">
                  <c:v>2020</c:v>
                </c:pt>
                <c:pt idx="5">
                  <c:v>2021</c:v>
                </c:pt>
              </c:numCache>
            </c:numRef>
          </c:cat>
          <c:val>
            <c:numRef>
              <c:f>Hoja1!$K$3:$P$3</c:f>
              <c:numCache>
                <c:formatCode>0.0</c:formatCode>
                <c:ptCount val="6"/>
                <c:pt idx="0">
                  <c:v>9.2101520780000001</c:v>
                </c:pt>
                <c:pt idx="1">
                  <c:v>9.3400076100000007</c:v>
                </c:pt>
                <c:pt idx="2">
                  <c:v>9.5102931369999997</c:v>
                </c:pt>
                <c:pt idx="3">
                  <c:v>10.332289772999999</c:v>
                </c:pt>
                <c:pt idx="4">
                  <c:v>15.710186269999999</c:v>
                </c:pt>
                <c:pt idx="5">
                  <c:v>13.576874996999999</c:v>
                </c:pt>
              </c:numCache>
            </c:numRef>
          </c:val>
          <c:smooth val="0"/>
          <c:extLst>
            <c:ext xmlns:c16="http://schemas.microsoft.com/office/drawing/2014/chart" uri="{C3380CC4-5D6E-409C-BE32-E72D297353CC}">
              <c16:uniqueId val="{00000003-36E4-8D4D-BC73-9F5C8ECB3C90}"/>
            </c:ext>
          </c:extLst>
        </c:ser>
        <c:ser>
          <c:idx val="2"/>
          <c:order val="2"/>
          <c:tx>
            <c:strRef>
              <c:f>Hoja1!$A$4</c:f>
              <c:strCache>
                <c:ptCount val="1"/>
                <c:pt idx="0">
                  <c:v>TD - Cúcuta A.M</c:v>
                </c:pt>
              </c:strCache>
            </c:strRef>
          </c:tx>
          <c:spPr>
            <a:ln w="25400">
              <a:solidFill>
                <a:srgbClr val="FFCC00"/>
              </a:solidFill>
              <a:prstDash val="solid"/>
            </a:ln>
          </c:spPr>
          <c:marker>
            <c:symbol val="none"/>
          </c:marker>
          <c:dLbls>
            <c:dLbl>
              <c:idx val="5"/>
              <c:spPr>
                <a:noFill/>
                <a:ln w="25400">
                  <a:noFill/>
                </a:ln>
              </c:spPr>
              <c:txPr>
                <a:bodyPr rot="0" spcFirstLastPara="1" vertOverflow="ellipsis" vert="horz" wrap="square" lIns="38100" tIns="19050" rIns="38100" bIns="19050" anchor="ctr" anchorCtr="0">
                  <a:spAutoFit/>
                </a:bodyPr>
                <a:lstStyle/>
                <a:p>
                  <a:pPr algn="ctr">
                    <a:defRPr lang="en-US"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E4-8D4D-BC73-9F5C8ECB3C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Hoja1!$K$1:$P$1</c:f>
              <c:numCache>
                <c:formatCode>General</c:formatCode>
                <c:ptCount val="6"/>
                <c:pt idx="0">
                  <c:v>2016</c:v>
                </c:pt>
                <c:pt idx="1">
                  <c:v>2017</c:v>
                </c:pt>
                <c:pt idx="2">
                  <c:v>2018</c:v>
                </c:pt>
                <c:pt idx="3">
                  <c:v>2019</c:v>
                </c:pt>
                <c:pt idx="4">
                  <c:v>2020</c:v>
                </c:pt>
                <c:pt idx="5">
                  <c:v>2021</c:v>
                </c:pt>
              </c:numCache>
            </c:numRef>
          </c:cat>
          <c:val>
            <c:numRef>
              <c:f>Hoja1!$K$4:$P$4</c:f>
              <c:numCache>
                <c:formatCode>0.0</c:formatCode>
                <c:ptCount val="6"/>
                <c:pt idx="0">
                  <c:v>13.711472409109369</c:v>
                </c:pt>
                <c:pt idx="1">
                  <c:v>14.04336132771359</c:v>
                </c:pt>
                <c:pt idx="2">
                  <c:v>15.280565278008559</c:v>
                </c:pt>
                <c:pt idx="3">
                  <c:v>13.670944566337701</c:v>
                </c:pt>
                <c:pt idx="4">
                  <c:v>17.733625270777321</c:v>
                </c:pt>
                <c:pt idx="5">
                  <c:v>16.158343739032809</c:v>
                </c:pt>
              </c:numCache>
            </c:numRef>
          </c:val>
          <c:smooth val="0"/>
          <c:extLst>
            <c:ext xmlns:c16="http://schemas.microsoft.com/office/drawing/2014/chart" uri="{C3380CC4-5D6E-409C-BE32-E72D297353CC}">
              <c16:uniqueId val="{00000005-36E4-8D4D-BC73-9F5C8ECB3C90}"/>
            </c:ext>
          </c:extLst>
        </c:ser>
        <c:dLbls>
          <c:showLegendKey val="0"/>
          <c:showVal val="0"/>
          <c:showCatName val="0"/>
          <c:showSerName val="0"/>
          <c:showPercent val="0"/>
          <c:showBubbleSize val="0"/>
        </c:dLbls>
        <c:marker val="1"/>
        <c:smooth val="0"/>
        <c:axId val="2119097840"/>
        <c:axId val="2082158112"/>
      </c:lineChart>
      <c:lineChart>
        <c:grouping val="standard"/>
        <c:varyColors val="0"/>
        <c:ser>
          <c:idx val="3"/>
          <c:order val="3"/>
          <c:tx>
            <c:strRef>
              <c:f>Hoja1!$A$5</c:f>
              <c:strCache>
                <c:ptCount val="1"/>
                <c:pt idx="0">
                  <c:v>TI - Total 13 Ciudades</c:v>
                </c:pt>
              </c:strCache>
            </c:strRef>
          </c:tx>
          <c:spPr>
            <a:ln w="25400">
              <a:solidFill>
                <a:srgbClr val="C0C0C0"/>
              </a:solidFill>
              <a:prstDash val="lgDash"/>
            </a:ln>
          </c:spPr>
          <c:marker>
            <c:symbol val="none"/>
          </c:marker>
          <c:dLbls>
            <c:dLbl>
              <c:idx val="5"/>
              <c:spPr>
                <a:noFill/>
                <a:ln w="25400">
                  <a:noFill/>
                </a:ln>
              </c:spPr>
              <c:txPr>
                <a:bodyPr rot="0" spcFirstLastPara="1" vertOverflow="ellipsis" vert="horz" wrap="square" lIns="38100" tIns="19050" rIns="38100" bIns="19050" anchor="ctr" anchorCtr="0">
                  <a:spAutoFit/>
                </a:bodyPr>
                <a:lstStyle/>
                <a:p>
                  <a:pPr algn="ctr">
                    <a:defRPr lang="en-US"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E4-8D4D-BC73-9F5C8ECB3C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Hoja1!$K$1:$P$1</c:f>
              <c:numCache>
                <c:formatCode>General</c:formatCode>
                <c:ptCount val="6"/>
                <c:pt idx="0">
                  <c:v>2016</c:v>
                </c:pt>
                <c:pt idx="1">
                  <c:v>2017</c:v>
                </c:pt>
                <c:pt idx="2">
                  <c:v>2018</c:v>
                </c:pt>
                <c:pt idx="3">
                  <c:v>2019</c:v>
                </c:pt>
                <c:pt idx="4">
                  <c:v>2020</c:v>
                </c:pt>
                <c:pt idx="5">
                  <c:v>2021</c:v>
                </c:pt>
              </c:numCache>
            </c:numRef>
          </c:cat>
          <c:val>
            <c:numRef>
              <c:f>Hoja1!$K$5:$P$5</c:f>
              <c:numCache>
                <c:formatCode>0.0</c:formatCode>
                <c:ptCount val="6"/>
                <c:pt idx="0">
                  <c:v>47.505878751193137</c:v>
                </c:pt>
                <c:pt idx="1">
                  <c:v>47.157524061909847</c:v>
                </c:pt>
                <c:pt idx="2">
                  <c:v>46.902294599442541</c:v>
                </c:pt>
                <c:pt idx="3">
                  <c:v>46.530263984068903</c:v>
                </c:pt>
                <c:pt idx="4">
                  <c:v>48.060267938936171</c:v>
                </c:pt>
                <c:pt idx="5">
                  <c:v>46.789148562828359</c:v>
                </c:pt>
              </c:numCache>
            </c:numRef>
          </c:val>
          <c:smooth val="0"/>
          <c:extLst>
            <c:ext xmlns:c16="http://schemas.microsoft.com/office/drawing/2014/chart" uri="{C3380CC4-5D6E-409C-BE32-E72D297353CC}">
              <c16:uniqueId val="{00000007-36E4-8D4D-BC73-9F5C8ECB3C90}"/>
            </c:ext>
          </c:extLst>
        </c:ser>
        <c:ser>
          <c:idx val="4"/>
          <c:order val="4"/>
          <c:tx>
            <c:strRef>
              <c:f>Hoja1!$A$6</c:f>
              <c:strCache>
                <c:ptCount val="1"/>
                <c:pt idx="0">
                  <c:v>TI - Cúcuta A.M</c:v>
                </c:pt>
              </c:strCache>
            </c:strRef>
          </c:tx>
          <c:spPr>
            <a:ln w="25400">
              <a:solidFill>
                <a:srgbClr val="FFCC00"/>
              </a:solidFill>
              <a:prstDash val="lgDash"/>
            </a:ln>
          </c:spPr>
          <c:marker>
            <c:symbol val="none"/>
          </c:marker>
          <c:dLbls>
            <c:dLbl>
              <c:idx val="5"/>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E4-8D4D-BC73-9F5C8ECB3C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Hoja1!$K$1:$P$1</c:f>
              <c:numCache>
                <c:formatCode>General</c:formatCode>
                <c:ptCount val="6"/>
                <c:pt idx="0">
                  <c:v>2016</c:v>
                </c:pt>
                <c:pt idx="1">
                  <c:v>2017</c:v>
                </c:pt>
                <c:pt idx="2">
                  <c:v>2018</c:v>
                </c:pt>
                <c:pt idx="3">
                  <c:v>2019</c:v>
                </c:pt>
                <c:pt idx="4">
                  <c:v>2020</c:v>
                </c:pt>
                <c:pt idx="5">
                  <c:v>2021</c:v>
                </c:pt>
              </c:numCache>
            </c:numRef>
          </c:cat>
          <c:val>
            <c:numRef>
              <c:f>Hoja1!$K$6:$P$6</c:f>
              <c:numCache>
                <c:formatCode>0.0</c:formatCode>
                <c:ptCount val="6"/>
                <c:pt idx="0">
                  <c:v>69.825750851882546</c:v>
                </c:pt>
                <c:pt idx="1">
                  <c:v>72.414553949174604</c:v>
                </c:pt>
                <c:pt idx="2">
                  <c:v>70.571088944160479</c:v>
                </c:pt>
                <c:pt idx="3">
                  <c:v>71.229692461226037</c:v>
                </c:pt>
                <c:pt idx="4">
                  <c:v>72.907035272780846</c:v>
                </c:pt>
                <c:pt idx="5">
                  <c:v>70.347004372172094</c:v>
                </c:pt>
              </c:numCache>
            </c:numRef>
          </c:val>
          <c:smooth val="0"/>
          <c:extLst>
            <c:ext xmlns:c16="http://schemas.microsoft.com/office/drawing/2014/chart" uri="{C3380CC4-5D6E-409C-BE32-E72D297353CC}">
              <c16:uniqueId val="{00000009-36E4-8D4D-BC73-9F5C8ECB3C90}"/>
            </c:ext>
          </c:extLst>
        </c:ser>
        <c:dLbls>
          <c:showLegendKey val="0"/>
          <c:showVal val="0"/>
          <c:showCatName val="0"/>
          <c:showSerName val="0"/>
          <c:showPercent val="0"/>
          <c:showBubbleSize val="0"/>
        </c:dLbls>
        <c:marker val="1"/>
        <c:smooth val="0"/>
        <c:axId val="2081958864"/>
        <c:axId val="2081861888"/>
      </c:lineChart>
      <c:catAx>
        <c:axId val="2119097840"/>
        <c:scaling>
          <c:orientation val="minMax"/>
        </c:scaling>
        <c:delete val="0"/>
        <c:axPos val="b"/>
        <c:numFmt formatCode="General" sourceLinked="1"/>
        <c:majorTickMark val="none"/>
        <c:minorTickMark val="none"/>
        <c:tickLblPos val="nextTo"/>
        <c:spPr>
          <a:ln w="3175">
            <a:solidFill>
              <a:srgbClr val="EAEAEA"/>
            </a:solidFill>
            <a:prstDash val="solid"/>
          </a:ln>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82158112"/>
        <c:crosses val="autoZero"/>
        <c:auto val="1"/>
        <c:lblAlgn val="ctr"/>
        <c:lblOffset val="100"/>
        <c:noMultiLvlLbl val="0"/>
      </c:catAx>
      <c:valAx>
        <c:axId val="2082158112"/>
        <c:scaling>
          <c:orientation val="minMax"/>
          <c:min val="6"/>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1050" dirty="0" err="1">
                    <a:solidFill>
                      <a:sysClr val="windowText" lastClr="000000"/>
                    </a:solidFill>
                  </a:rPr>
                  <a:t>Tasa</a:t>
                </a:r>
                <a:r>
                  <a:rPr lang="en-US" sz="1050" baseline="0" dirty="0">
                    <a:solidFill>
                      <a:sysClr val="windowText" lastClr="000000"/>
                    </a:solidFill>
                  </a:rPr>
                  <a:t> de </a:t>
                </a:r>
                <a:r>
                  <a:rPr lang="en-US" sz="1050" baseline="0" dirty="0" err="1">
                    <a:solidFill>
                      <a:sysClr val="windowText" lastClr="000000"/>
                    </a:solidFill>
                  </a:rPr>
                  <a:t>Desempleo</a:t>
                </a:r>
                <a:r>
                  <a:rPr lang="en-US" sz="1050" baseline="0" dirty="0">
                    <a:solidFill>
                      <a:sysClr val="windowText" lastClr="000000"/>
                    </a:solidFill>
                  </a:rPr>
                  <a:t> (%)</a:t>
                </a:r>
                <a:endParaRPr lang="en-US" sz="1050" dirty="0">
                  <a:solidFill>
                    <a:sysClr val="windowText" lastClr="000000"/>
                  </a:solidFill>
                </a:endParaRPr>
              </a:p>
            </c:rich>
          </c:tx>
          <c:overlay val="0"/>
          <c:spPr>
            <a:noFill/>
            <a:ln w="25400">
              <a:noFill/>
            </a:ln>
          </c:spPr>
        </c:title>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097840"/>
        <c:crosses val="autoZero"/>
        <c:crossBetween val="between"/>
      </c:valAx>
      <c:catAx>
        <c:axId val="2081958864"/>
        <c:scaling>
          <c:orientation val="minMax"/>
        </c:scaling>
        <c:delete val="1"/>
        <c:axPos val="b"/>
        <c:numFmt formatCode="General" sourceLinked="1"/>
        <c:majorTickMark val="out"/>
        <c:minorTickMark val="none"/>
        <c:tickLblPos val="nextTo"/>
        <c:crossAx val="2081861888"/>
        <c:crosses val="autoZero"/>
        <c:auto val="1"/>
        <c:lblAlgn val="ctr"/>
        <c:lblOffset val="100"/>
        <c:noMultiLvlLbl val="0"/>
      </c:catAx>
      <c:valAx>
        <c:axId val="2081861888"/>
        <c:scaling>
          <c:orientation val="minMax"/>
          <c:min val="40"/>
        </c:scaling>
        <c:delete val="0"/>
        <c:axPos val="r"/>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en-US" sz="1050" dirty="0" err="1">
                    <a:solidFill>
                      <a:sysClr val="windowText" lastClr="000000"/>
                    </a:solidFill>
                  </a:rPr>
                  <a:t>Tasa</a:t>
                </a:r>
                <a:r>
                  <a:rPr lang="en-US" sz="1050" dirty="0">
                    <a:solidFill>
                      <a:sysClr val="windowText" lastClr="000000"/>
                    </a:solidFill>
                  </a:rPr>
                  <a:t> de </a:t>
                </a:r>
                <a:r>
                  <a:rPr lang="en-US" sz="1050" dirty="0" err="1">
                    <a:solidFill>
                      <a:sysClr val="windowText" lastClr="000000"/>
                    </a:solidFill>
                  </a:rPr>
                  <a:t>Informalidad</a:t>
                </a:r>
                <a:r>
                  <a:rPr lang="en-US" sz="1050" dirty="0">
                    <a:solidFill>
                      <a:sysClr val="windowText" lastClr="000000"/>
                    </a:solidFill>
                  </a:rPr>
                  <a:t> </a:t>
                </a:r>
                <a:r>
                  <a:rPr lang="en-US" sz="800" dirty="0">
                    <a:solidFill>
                      <a:sysClr val="windowText" lastClr="000000"/>
                    </a:solidFill>
                  </a:rPr>
                  <a:t>(%)</a:t>
                </a:r>
              </a:p>
            </c:rich>
          </c:tx>
          <c:overlay val="0"/>
          <c:spPr>
            <a:noFill/>
            <a:ln w="25400">
              <a:noFill/>
            </a:ln>
          </c:spPr>
        </c:title>
        <c:numFmt formatCode="0.0" sourceLinked="1"/>
        <c:majorTickMark val="out"/>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1958864"/>
        <c:crosses val="max"/>
        <c:crossBetween val="between"/>
      </c:valAx>
      <c:spPr>
        <a:noFill/>
        <a:ln w="25400">
          <a:noFill/>
        </a:ln>
      </c:spPr>
    </c:plotArea>
    <c:legend>
      <c:legendPos val="r"/>
      <c:layout>
        <c:manualLayout>
          <c:xMode val="edge"/>
          <c:yMode val="edge"/>
          <c:x val="8.3335924144149004E-2"/>
          <c:y val="0.75518604147627899"/>
          <c:w val="0.83209637316874197"/>
          <c:h val="0.21959174572373"/>
        </c:manualLayout>
      </c:layout>
      <c:overlay val="0"/>
      <c:spPr>
        <a:noFill/>
        <a:ln w="25400">
          <a:noFill/>
        </a:ln>
      </c:spPr>
      <c:txPr>
        <a:bodyPr rot="0" spcFirstLastPara="1" vertOverflow="ellipsis" vert="horz" wrap="square" anchor="ctr" anchorCtr="1"/>
        <a:lstStyle/>
        <a:p>
          <a:pPr>
            <a:defRPr sz="7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rgbClr val="FFFFFF"/>
    </a:solidFill>
    <a:ln w="3175">
      <a:solidFill>
        <a:srgbClr val="EAEAEA"/>
      </a:solidFill>
      <a:prstDash val="solid"/>
    </a:ln>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69D-8541-BB01-2077525BB734}"/>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569D-8541-BB01-2077525BB7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9D-8541-BB01-2077525BB7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9D-8541-BB01-2077525BB734}"/>
              </c:ext>
            </c:extLst>
          </c:dPt>
          <c:dLbls>
            <c:dLbl>
              <c:idx val="0"/>
              <c:layout>
                <c:manualLayout>
                  <c:x val="-0.15311487854012701"/>
                  <c:y val="-9.3010802690949398E-2"/>
                </c:manualLayout>
              </c:layout>
              <c:tx>
                <c:rich>
                  <a:bodyPr/>
                  <a:lstStyle/>
                  <a:p>
                    <a:fld id="{B924BAE6-164E-F748-8D21-B3DF5C00C134}" type="VALUE">
                      <a:rPr lang="en-US" sz="140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569D-8541-BB01-2077525BB734}"/>
                </c:ext>
              </c:extLst>
            </c:dLbl>
            <c:dLbl>
              <c:idx val="1"/>
              <c:delete val="1"/>
              <c:extLst>
                <c:ext xmlns:c15="http://schemas.microsoft.com/office/drawing/2012/chart" uri="{CE6537A1-D6FC-4f65-9D91-7224C49458BB}"/>
                <c:ext xmlns:c16="http://schemas.microsoft.com/office/drawing/2014/chart" uri="{C3380CC4-5D6E-409C-BE32-E72D297353CC}">
                  <c16:uniqueId val="{00000003-569D-8541-BB01-2077525BB73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_-* #,##0_-;\-* #,##0_-;_-* "-"_-;_-@_-</c:formatCode>
                <c:ptCount val="4"/>
                <c:pt idx="0">
                  <c:v>63</c:v>
                </c:pt>
                <c:pt idx="1">
                  <c:v>37</c:v>
                </c:pt>
              </c:numCache>
            </c:numRef>
          </c:val>
          <c:extLst>
            <c:ext xmlns:c16="http://schemas.microsoft.com/office/drawing/2014/chart" uri="{C3380CC4-5D6E-409C-BE32-E72D297353CC}">
              <c16:uniqueId val="{00000008-569D-8541-BB01-2077525BB734}"/>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8857-234C-92C3-7CF255158B07}"/>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8857-234C-92C3-7CF255158B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57-234C-92C3-7CF255158B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57-234C-92C3-7CF255158B07}"/>
              </c:ext>
            </c:extLst>
          </c:dPt>
          <c:dLbls>
            <c:dLbl>
              <c:idx val="0"/>
              <c:delete val="1"/>
              <c:extLst>
                <c:ext xmlns:c15="http://schemas.microsoft.com/office/drawing/2012/chart" uri="{CE6537A1-D6FC-4f65-9D91-7224C49458BB}"/>
                <c:ext xmlns:c16="http://schemas.microsoft.com/office/drawing/2014/chart" uri="{C3380CC4-5D6E-409C-BE32-E72D297353CC}">
                  <c16:uniqueId val="{00000001-8857-234C-92C3-7CF255158B07}"/>
                </c:ext>
              </c:extLst>
            </c:dLbl>
            <c:dLbl>
              <c:idx val="1"/>
              <c:delete val="1"/>
              <c:extLst>
                <c:ext xmlns:c15="http://schemas.microsoft.com/office/drawing/2012/chart" uri="{CE6537A1-D6FC-4f65-9D91-7224C49458BB}"/>
                <c:ext xmlns:c16="http://schemas.microsoft.com/office/drawing/2014/chart" uri="{C3380CC4-5D6E-409C-BE32-E72D297353CC}">
                  <c16:uniqueId val="{00000003-8857-234C-92C3-7CF255158B0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c:formatCode>
                <c:ptCount val="4"/>
                <c:pt idx="0" formatCode="0.0%">
                  <c:v>0.66</c:v>
                </c:pt>
                <c:pt idx="1">
                  <c:v>0.33500000000000002</c:v>
                </c:pt>
              </c:numCache>
            </c:numRef>
          </c:val>
          <c:extLst>
            <c:ext xmlns:c16="http://schemas.microsoft.com/office/drawing/2014/chart" uri="{C3380CC4-5D6E-409C-BE32-E72D297353CC}">
              <c16:uniqueId val="{00000008-8857-234C-92C3-7CF255158B07}"/>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2458-2544-B5D8-4408CAEC00D2}"/>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2458-2544-B5D8-4408CAEC00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58-2544-B5D8-4408CAEC00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58-2544-B5D8-4408CAEC00D2}"/>
              </c:ext>
            </c:extLst>
          </c:dPt>
          <c:dLbls>
            <c:dLbl>
              <c:idx val="0"/>
              <c:delete val="1"/>
              <c:extLst>
                <c:ext xmlns:c15="http://schemas.microsoft.com/office/drawing/2012/chart" uri="{CE6537A1-D6FC-4f65-9D91-7224C49458BB}"/>
                <c:ext xmlns:c16="http://schemas.microsoft.com/office/drawing/2014/chart" uri="{C3380CC4-5D6E-409C-BE32-E72D297353CC}">
                  <c16:uniqueId val="{00000001-2458-2544-B5D8-4408CAEC00D2}"/>
                </c:ext>
              </c:extLst>
            </c:dLbl>
            <c:dLbl>
              <c:idx val="1"/>
              <c:delete val="1"/>
              <c:extLst>
                <c:ext xmlns:c15="http://schemas.microsoft.com/office/drawing/2012/chart" uri="{CE6537A1-D6FC-4f65-9D91-7224C49458BB}"/>
                <c:ext xmlns:c16="http://schemas.microsoft.com/office/drawing/2014/chart" uri="{C3380CC4-5D6E-409C-BE32-E72D297353CC}">
                  <c16:uniqueId val="{00000003-2458-2544-B5D8-4408CAEC00D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_-* #,##0.00_-;\-* #,##0.00_-;_-* "-"_-;_-@_-</c:formatCode>
                <c:ptCount val="4"/>
                <c:pt idx="0">
                  <c:v>43.75</c:v>
                </c:pt>
                <c:pt idx="1">
                  <c:v>56.25</c:v>
                </c:pt>
              </c:numCache>
            </c:numRef>
          </c:val>
          <c:extLst>
            <c:ext xmlns:c16="http://schemas.microsoft.com/office/drawing/2014/chart" uri="{C3380CC4-5D6E-409C-BE32-E72D297353CC}">
              <c16:uniqueId val="{00000008-2458-2544-B5D8-4408CAEC00D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F5C-4F68-B4D0-E306D997D2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5C-4F68-B4D0-E306D997D2F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F5C-4F68-B4D0-E306D997D2FD}"/>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4F5C-4F68-B4D0-E306D997D2FD}"/>
              </c:ext>
            </c:extLst>
          </c:dPt>
          <c:cat>
            <c:strRef>
              <c:f>Sheet1!$A$2:$A$5</c:f>
              <c:strCache>
                <c:ptCount val="2"/>
                <c:pt idx="0">
                  <c:v>1st Qtr</c:v>
                </c:pt>
                <c:pt idx="1">
                  <c:v>2nd Qtr</c:v>
                </c:pt>
              </c:strCache>
            </c:strRef>
          </c:cat>
          <c:val>
            <c:numRef>
              <c:f>Sheet1!$B$2:$B$5</c:f>
              <c:numCache>
                <c:formatCode>General</c:formatCode>
                <c:ptCount val="4"/>
                <c:pt idx="0">
                  <c:v>3</c:v>
                </c:pt>
                <c:pt idx="1">
                  <c:v>0</c:v>
                </c:pt>
              </c:numCache>
            </c:numRef>
          </c:val>
          <c:extLst>
            <c:ext xmlns:c16="http://schemas.microsoft.com/office/drawing/2014/chart" uri="{C3380CC4-5D6E-409C-BE32-E72D297353CC}">
              <c16:uniqueId val="{00000008-4F5C-4F68-B4D0-E306D997D2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481-4E4D-BA66-42ED8113D58C}"/>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4481-4E4D-BA66-42ED8113D5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81-4E4D-BA66-42ED8113D5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81-4E4D-BA66-42ED8113D58C}"/>
              </c:ext>
            </c:extLst>
          </c:dPt>
          <c:dLbls>
            <c:dLbl>
              <c:idx val="0"/>
              <c:layout>
                <c:manualLayout>
                  <c:x val="-0.14547577394178901"/>
                  <c:y val="0.17707599813671299"/>
                </c:manualLayout>
              </c:layout>
              <c:tx>
                <c:rich>
                  <a:bodyPr/>
                  <a:lstStyle/>
                  <a:p>
                    <a:fld id="{B924BAE6-164E-F748-8D21-B3DF5C00C134}" type="VALUE">
                      <a:rPr lang="en-US" sz="115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4481-4E4D-BA66-42ED8113D58C}"/>
                </c:ext>
              </c:extLst>
            </c:dLbl>
            <c:dLbl>
              <c:idx val="1"/>
              <c:delete val="1"/>
              <c:extLst>
                <c:ext xmlns:c15="http://schemas.microsoft.com/office/drawing/2012/chart" uri="{CE6537A1-D6FC-4f65-9D91-7224C49458BB}"/>
                <c:ext xmlns:c16="http://schemas.microsoft.com/office/drawing/2014/chart" uri="{C3380CC4-5D6E-409C-BE32-E72D297353CC}">
                  <c16:uniqueId val="{00000003-4481-4E4D-BA66-42ED8113D5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0.00%</c:formatCode>
                <c:ptCount val="4"/>
                <c:pt idx="0" formatCode="0.0%">
                  <c:v>0.184</c:v>
                </c:pt>
                <c:pt idx="1">
                  <c:v>0.81599999999999995</c:v>
                </c:pt>
              </c:numCache>
            </c:numRef>
          </c:val>
          <c:extLst>
            <c:ext xmlns:c16="http://schemas.microsoft.com/office/drawing/2014/chart" uri="{C3380CC4-5D6E-409C-BE32-E72D297353CC}">
              <c16:uniqueId val="{00000008-4481-4E4D-BA66-42ED8113D58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73F-1A45-AC67-66D3B0E11C5F}"/>
              </c:ext>
            </c:extLst>
          </c:dPt>
          <c:dPt>
            <c:idx val="1"/>
            <c:bubble3D val="0"/>
            <c:spPr>
              <a:solidFill>
                <a:schemeClr val="bg1"/>
              </a:solidFill>
              <a:ln w="19050">
                <a:solidFill>
                  <a:schemeClr val="bg2">
                    <a:lumMod val="50000"/>
                  </a:schemeClr>
                </a:solidFill>
              </a:ln>
              <a:effectLst/>
            </c:spPr>
            <c:extLst>
              <c:ext xmlns:c16="http://schemas.microsoft.com/office/drawing/2014/chart" uri="{C3380CC4-5D6E-409C-BE32-E72D297353CC}">
                <c16:uniqueId val="{00000003-E73F-1A45-AC67-66D3B0E11C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3F-1A45-AC67-66D3B0E11C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3F-1A45-AC67-66D3B0E11C5F}"/>
              </c:ext>
            </c:extLst>
          </c:dPt>
          <c:dLbls>
            <c:dLbl>
              <c:idx val="0"/>
              <c:layout>
                <c:manualLayout>
                  <c:x val="-0.22615095533390001"/>
                  <c:y val="2.2464203172585299E-2"/>
                </c:manualLayout>
              </c:layout>
              <c:tx>
                <c:rich>
                  <a:bodyPr/>
                  <a:lstStyle/>
                  <a:p>
                    <a:fld id="{B924BAE6-164E-F748-8D21-B3DF5C00C134}" type="VALUE">
                      <a:rPr lang="en-US" sz="1200" dirty="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8506758359916101"/>
                      <c:h val="0.26474284902995998"/>
                    </c:manualLayout>
                  </c15:layout>
                  <c15:dlblFieldTable/>
                  <c15:showDataLabelsRange val="0"/>
                </c:ext>
                <c:ext xmlns:c16="http://schemas.microsoft.com/office/drawing/2014/chart" uri="{C3380CC4-5D6E-409C-BE32-E72D297353CC}">
                  <c16:uniqueId val="{00000001-E73F-1A45-AC67-66D3B0E11C5F}"/>
                </c:ext>
              </c:extLst>
            </c:dLbl>
            <c:dLbl>
              <c:idx val="1"/>
              <c:delete val="1"/>
              <c:extLst>
                <c:ext xmlns:c15="http://schemas.microsoft.com/office/drawing/2012/chart" uri="{CE6537A1-D6FC-4f65-9D91-7224C49458BB}"/>
                <c:ext xmlns:c16="http://schemas.microsoft.com/office/drawing/2014/chart" uri="{C3380CC4-5D6E-409C-BE32-E72D297353CC}">
                  <c16:uniqueId val="{00000003-E73F-1A45-AC67-66D3B0E11C5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1"/>
                <c:pt idx="0">
                  <c:v>PM</c:v>
                </c:pt>
              </c:strCache>
            </c:strRef>
          </c:cat>
          <c:val>
            <c:numRef>
              <c:f>Hoja1!$B$2:$B$5</c:f>
              <c:numCache>
                <c:formatCode>0.00%</c:formatCode>
                <c:ptCount val="4"/>
                <c:pt idx="0" formatCode="_-* #,##0.00_-;\-* #,##0.00_-;_-* &quot;-&quot;_-;_-@_-">
                  <c:v>0.47</c:v>
                </c:pt>
                <c:pt idx="1">
                  <c:v>0.53</c:v>
                </c:pt>
              </c:numCache>
            </c:numRef>
          </c:val>
          <c:extLst>
            <c:ext xmlns:c16="http://schemas.microsoft.com/office/drawing/2014/chart" uri="{C3380CC4-5D6E-409C-BE32-E72D297353CC}">
              <c16:uniqueId val="{00000008-E73F-1A45-AC67-66D3B0E11C5F}"/>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C00-4588-BFBA-535CFBC16B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00-4588-BFBA-535CFBC16B2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C00-4588-BFBA-535CFBC16B2C}"/>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CC00-4588-BFBA-535CFBC16B2C}"/>
              </c:ext>
            </c:extLst>
          </c:dPt>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6="http://schemas.microsoft.com/office/drawing/2014/chart" uri="{C3380CC4-5D6E-409C-BE32-E72D297353CC}">
              <c16:uniqueId val="{00000008-CC00-4588-BFBA-535CFBC16B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sz="1100" b="1" noProof="0" dirty="0">
                <a:solidFill>
                  <a:schemeClr val="bg2">
                    <a:lumMod val="50000"/>
                  </a:schemeClr>
                </a:solidFill>
              </a:rPr>
              <a:t>Porcentaje</a:t>
            </a:r>
            <a:r>
              <a:rPr lang="es-ES_tradnl" sz="1100" b="1" baseline="0" noProof="0" dirty="0">
                <a:solidFill>
                  <a:schemeClr val="bg2">
                    <a:lumMod val="50000"/>
                  </a:schemeClr>
                </a:solidFill>
              </a:rPr>
              <a:t> de hogares que experimentan cada una de las privaciones que mide el IPM 2021</a:t>
            </a:r>
            <a:endParaRPr lang="es-ES_tradnl" sz="1100" b="1" noProof="0" dirty="0">
              <a:solidFill>
                <a:schemeClr val="bg2">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'IPM (2)'!$B$3</c:f>
              <c:strCache>
                <c:ptCount val="1"/>
              </c:strCache>
            </c:strRef>
          </c:tx>
          <c:spPr>
            <a:solidFill>
              <a:srgbClr val="FF8400"/>
            </a:solidFill>
            <a:ln>
              <a:noFill/>
            </a:ln>
            <a:effectLst/>
          </c:spPr>
          <c:invertIfNegative val="0"/>
          <c:dPt>
            <c:idx val="0"/>
            <c:invertIfNegative val="0"/>
            <c:bubble3D val="0"/>
            <c:spPr>
              <a:solidFill>
                <a:srgbClr val="FF6566"/>
              </a:solidFill>
              <a:ln>
                <a:noFill/>
              </a:ln>
              <a:effectLst/>
            </c:spPr>
            <c:extLst>
              <c:ext xmlns:c16="http://schemas.microsoft.com/office/drawing/2014/chart" uri="{C3380CC4-5D6E-409C-BE32-E72D297353CC}">
                <c16:uniqueId val="{00000001-A868-2A49-8316-814CD39B85DC}"/>
              </c:ext>
            </c:extLst>
          </c:dPt>
          <c:dPt>
            <c:idx val="1"/>
            <c:invertIfNegative val="0"/>
            <c:bubble3D val="0"/>
            <c:spPr>
              <a:solidFill>
                <a:srgbClr val="FF6566"/>
              </a:solidFill>
              <a:ln>
                <a:noFill/>
              </a:ln>
              <a:effectLst/>
            </c:spPr>
            <c:extLst>
              <c:ext xmlns:c16="http://schemas.microsoft.com/office/drawing/2014/chart" uri="{C3380CC4-5D6E-409C-BE32-E72D297353CC}">
                <c16:uniqueId val="{00000003-A868-2A49-8316-814CD39B85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'IPM (2)'!$A$4:$A$9</c:f>
              <c:strCache>
                <c:ptCount val="6"/>
                <c:pt idx="0">
                  <c:v>Trabajo informal</c:v>
                </c:pt>
                <c:pt idx="1">
                  <c:v>Bajo logro educativo</c:v>
                </c:pt>
                <c:pt idx="2">
                  <c:v>Rezago escolar</c:v>
                </c:pt>
                <c:pt idx="3">
                  <c:v>Sin aseguramiento en salud</c:v>
                </c:pt>
                <c:pt idx="4">
                  <c:v>Hacinamiento crítico</c:v>
                </c:pt>
                <c:pt idx="5">
                  <c:v>Sin acceso a fuente de agua mejorada</c:v>
                </c:pt>
              </c:strCache>
            </c:strRef>
          </c:cat>
          <c:val>
            <c:numRef>
              <c:f>'IPM (2)'!$B$4:$B$9</c:f>
              <c:numCache>
                <c:formatCode>0.0</c:formatCode>
                <c:ptCount val="6"/>
                <c:pt idx="0">
                  <c:v>86.6</c:v>
                </c:pt>
                <c:pt idx="1">
                  <c:v>48</c:v>
                </c:pt>
                <c:pt idx="2">
                  <c:v>28.2</c:v>
                </c:pt>
                <c:pt idx="3">
                  <c:v>22.7</c:v>
                </c:pt>
                <c:pt idx="4">
                  <c:v>13.9</c:v>
                </c:pt>
                <c:pt idx="5">
                  <c:v>13.5</c:v>
                </c:pt>
              </c:numCache>
            </c:numRef>
          </c:val>
          <c:extLst>
            <c:ext xmlns:c16="http://schemas.microsoft.com/office/drawing/2014/chart" uri="{C3380CC4-5D6E-409C-BE32-E72D297353CC}">
              <c16:uniqueId val="{00000004-A868-2A49-8316-814CD39B85DC}"/>
            </c:ext>
          </c:extLst>
        </c:ser>
        <c:dLbls>
          <c:showLegendKey val="0"/>
          <c:showVal val="1"/>
          <c:showCatName val="0"/>
          <c:showSerName val="0"/>
          <c:showPercent val="0"/>
          <c:showBubbleSize val="0"/>
        </c:dLbls>
        <c:gapWidth val="150"/>
        <c:overlap val="-25"/>
        <c:axId val="1682340656"/>
        <c:axId val="1682130272"/>
      </c:barChart>
      <c:catAx>
        <c:axId val="1682340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82130272"/>
        <c:crosses val="autoZero"/>
        <c:auto val="1"/>
        <c:lblAlgn val="ctr"/>
        <c:lblOffset val="100"/>
        <c:noMultiLvlLbl val="0"/>
      </c:catAx>
      <c:valAx>
        <c:axId val="1682130272"/>
        <c:scaling>
          <c:orientation val="minMax"/>
        </c:scaling>
        <c:delete val="1"/>
        <c:axPos val="b"/>
        <c:numFmt formatCode="0.0" sourceLinked="1"/>
        <c:majorTickMark val="none"/>
        <c:minorTickMark val="none"/>
        <c:tickLblPos val="nextTo"/>
        <c:crossAx val="168234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Alcantarillado</c:v>
                </c:pt>
                <c:pt idx="1">
                  <c:v>Acueducto</c:v>
                </c:pt>
                <c:pt idx="2">
                  <c:v>Recoleccción de basuras</c:v>
                </c:pt>
              </c:strCache>
            </c:strRef>
          </c:cat>
          <c:val>
            <c:numRef>
              <c:f>Hoja1!$B$2:$B$4</c:f>
              <c:numCache>
                <c:formatCode>0.00%</c:formatCode>
                <c:ptCount val="3"/>
                <c:pt idx="0">
                  <c:v>0.7228</c:v>
                </c:pt>
                <c:pt idx="1">
                  <c:v>0.83240000000000003</c:v>
                </c:pt>
                <c:pt idx="2">
                  <c:v>0.83020000000000005</c:v>
                </c:pt>
              </c:numCache>
            </c:numRef>
          </c:val>
          <c:extLst>
            <c:ext xmlns:c16="http://schemas.microsoft.com/office/drawing/2014/chart" uri="{C3380CC4-5D6E-409C-BE32-E72D297353CC}">
              <c16:uniqueId val="{00000000-D242-3A46-B6BA-80AA95D68A1A}"/>
            </c:ext>
          </c:extLst>
        </c:ser>
        <c:ser>
          <c:idx val="1"/>
          <c:order val="1"/>
          <c:tx>
            <c:strRef>
              <c:f>Hoja1!$C$1</c:f>
              <c:strCache>
                <c:ptCount val="1"/>
                <c:pt idx="0">
                  <c:v>Área rural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Alcantarillado</c:v>
                </c:pt>
                <c:pt idx="1">
                  <c:v>Acueducto</c:v>
                </c:pt>
                <c:pt idx="2">
                  <c:v>Recoleccción de basuras</c:v>
                </c:pt>
              </c:strCache>
            </c:strRef>
          </c:cat>
          <c:val>
            <c:numRef>
              <c:f>Hoja1!$C$2:$C$4</c:f>
              <c:numCache>
                <c:formatCode>0.00%</c:formatCode>
                <c:ptCount val="3"/>
                <c:pt idx="0">
                  <c:v>0.1734</c:v>
                </c:pt>
                <c:pt idx="1">
                  <c:v>0.35520000000000002</c:v>
                </c:pt>
                <c:pt idx="2">
                  <c:v>0.24199999999999999</c:v>
                </c:pt>
              </c:numCache>
            </c:numRef>
          </c:val>
          <c:extLst>
            <c:ext xmlns:c16="http://schemas.microsoft.com/office/drawing/2014/chart" uri="{C3380CC4-5D6E-409C-BE32-E72D297353CC}">
              <c16:uniqueId val="{00000001-D242-3A46-B6BA-80AA95D68A1A}"/>
            </c:ext>
          </c:extLst>
        </c:ser>
        <c:dLbls>
          <c:showLegendKey val="0"/>
          <c:showVal val="1"/>
          <c:showCatName val="0"/>
          <c:showSerName val="0"/>
          <c:showPercent val="0"/>
          <c:showBubbleSize val="0"/>
        </c:dLbls>
        <c:gapWidth val="150"/>
        <c:overlap val="-25"/>
        <c:axId val="-2108706864"/>
        <c:axId val="-2108852112"/>
      </c:barChart>
      <c:catAx>
        <c:axId val="-210870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8852112"/>
        <c:crosses val="autoZero"/>
        <c:auto val="1"/>
        <c:lblAlgn val="ctr"/>
        <c:lblOffset val="100"/>
        <c:noMultiLvlLbl val="0"/>
      </c:catAx>
      <c:valAx>
        <c:axId val="-2108852112"/>
        <c:scaling>
          <c:orientation val="minMax"/>
        </c:scaling>
        <c:delete val="1"/>
        <c:axPos val="l"/>
        <c:numFmt formatCode="0.00%" sourceLinked="1"/>
        <c:majorTickMark val="none"/>
        <c:minorTickMark val="none"/>
        <c:tickLblPos val="nextTo"/>
        <c:crossAx val="-2108706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4014968615802"/>
          <c:y val="0.100149101448431"/>
          <c:w val="0.57792794298527805"/>
          <c:h val="0.79970179710313705"/>
        </c:manualLayout>
      </c:layout>
      <c:barChart>
        <c:barDir val="bar"/>
        <c:grouping val="clustered"/>
        <c:varyColors val="0"/>
        <c:ser>
          <c:idx val="0"/>
          <c:order val="0"/>
          <c:tx>
            <c:strRef>
              <c:f>Hoja1!$B$1</c:f>
              <c:strCache>
                <c:ptCount val="1"/>
                <c:pt idx="0">
                  <c:v>Serie 1</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2.5991488892714899E-2"/>
                  <c:y val="0.1001494047467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04108012527701"/>
                      <c:h val="0.23581261502588299"/>
                    </c:manualLayout>
                  </c15:layout>
                </c:ext>
                <c:ext xmlns:c16="http://schemas.microsoft.com/office/drawing/2014/chart" uri="{C3380CC4-5D6E-409C-BE32-E72D297353CC}">
                  <c16:uniqueId val="{00000000-5DDB-4C16-A9EE-34A447FEA0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Déficit Cualitativo</c:v>
                </c:pt>
                <c:pt idx="1">
                  <c:v>Déficit Cuantitativo</c:v>
                </c:pt>
                <c:pt idx="2">
                  <c:v>Hacinamiento </c:v>
                </c:pt>
              </c:strCache>
            </c:strRef>
          </c:cat>
          <c:val>
            <c:numRef>
              <c:f>Hoja1!$B$2:$B$4</c:f>
              <c:numCache>
                <c:formatCode>0.00%</c:formatCode>
                <c:ptCount val="3"/>
                <c:pt idx="0">
                  <c:v>0.6421</c:v>
                </c:pt>
                <c:pt idx="1">
                  <c:v>0.16439999999999999</c:v>
                </c:pt>
                <c:pt idx="2">
                  <c:v>0.106</c:v>
                </c:pt>
              </c:numCache>
            </c:numRef>
          </c:val>
          <c:extLst>
            <c:ext xmlns:c16="http://schemas.microsoft.com/office/drawing/2014/chart" uri="{C3380CC4-5D6E-409C-BE32-E72D297353CC}">
              <c16:uniqueId val="{00000001-5DDB-4C16-A9EE-34A447FEA0D2}"/>
            </c:ext>
          </c:extLst>
        </c:ser>
        <c:dLbls>
          <c:showLegendKey val="0"/>
          <c:showVal val="1"/>
          <c:showCatName val="0"/>
          <c:showSerName val="0"/>
          <c:showPercent val="0"/>
          <c:showBubbleSize val="0"/>
        </c:dLbls>
        <c:gapWidth val="150"/>
        <c:overlap val="-25"/>
        <c:axId val="-2108892400"/>
        <c:axId val="-2108955536"/>
      </c:barChart>
      <c:catAx>
        <c:axId val="-21088924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bg2">
                    <a:lumMod val="25000"/>
                  </a:schemeClr>
                </a:solidFill>
                <a:latin typeface="+mn-lt"/>
                <a:ea typeface="+mn-ea"/>
                <a:cs typeface="+mn-cs"/>
              </a:defRPr>
            </a:pPr>
            <a:endParaRPr lang="en-US"/>
          </a:p>
        </c:txPr>
        <c:crossAx val="-2108955536"/>
        <c:crosses val="autoZero"/>
        <c:auto val="1"/>
        <c:lblAlgn val="ctr"/>
        <c:lblOffset val="100"/>
        <c:noMultiLvlLbl val="0"/>
      </c:catAx>
      <c:valAx>
        <c:axId val="-2108955536"/>
        <c:scaling>
          <c:orientation val="minMax"/>
        </c:scaling>
        <c:delete val="1"/>
        <c:axPos val="b"/>
        <c:numFmt formatCode="0.00%" sourceLinked="1"/>
        <c:majorTickMark val="none"/>
        <c:minorTickMark val="none"/>
        <c:tickLblPos val="nextTo"/>
        <c:crossAx val="-2108892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 proporción</c:v>
                </c:pt>
              </c:strCache>
            </c:strRef>
          </c:tx>
          <c:dPt>
            <c:idx val="0"/>
            <c:bubble3D val="0"/>
            <c:spPr>
              <a:solidFill>
                <a:srgbClr val="FFE80E"/>
              </a:solidFill>
              <a:ln w="19050">
                <a:solidFill>
                  <a:schemeClr val="lt1"/>
                </a:solidFill>
              </a:ln>
              <a:effectLst/>
            </c:spPr>
            <c:extLst>
              <c:ext xmlns:c16="http://schemas.microsoft.com/office/drawing/2014/chart" uri="{C3380CC4-5D6E-409C-BE32-E72D297353CC}">
                <c16:uniqueId val="{00000001-D3DA-F541-AAEC-0D02C85EC61A}"/>
              </c:ext>
            </c:extLst>
          </c:dPt>
          <c:dPt>
            <c:idx val="1"/>
            <c:bubble3D val="0"/>
            <c:spPr>
              <a:solidFill>
                <a:srgbClr val="FF8005"/>
              </a:solidFill>
              <a:ln w="19050">
                <a:solidFill>
                  <a:schemeClr val="lt1"/>
                </a:solidFill>
              </a:ln>
              <a:effectLst/>
            </c:spPr>
            <c:extLst>
              <c:ext xmlns:c16="http://schemas.microsoft.com/office/drawing/2014/chart" uri="{C3380CC4-5D6E-409C-BE32-E72D297353CC}">
                <c16:uniqueId val="{00000003-D3DA-F541-AAEC-0D02C85EC61A}"/>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D3DA-F541-AAEC-0D02C85EC6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DA-F541-AAEC-0D02C85EC61A}"/>
              </c:ext>
            </c:extLst>
          </c:dPt>
          <c:dLbls>
            <c:dLbl>
              <c:idx val="0"/>
              <c:tx>
                <c:rich>
                  <a:bodyPr/>
                  <a:lstStyle/>
                  <a:p>
                    <a:fld id="{7155BF4B-CFC6-4C46-91A2-D8DDC1F5835B}"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DA-F541-AAEC-0D02C85EC61A}"/>
                </c:ext>
              </c:extLst>
            </c:dLbl>
            <c:dLbl>
              <c:idx val="1"/>
              <c:tx>
                <c:rich>
                  <a:bodyPr/>
                  <a:lstStyle/>
                  <a:p>
                    <a:r>
                      <a:rPr lang="en-US" baseline="0">
                        <a:effectLst/>
                      </a:rPr>
                      <a:t>35%</a:t>
                    </a:r>
                    <a:endParaRPr lang="en-US" dirty="0"/>
                  </a:p>
                </c:rich>
              </c:tx>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3DA-F541-AAEC-0D02C85EC61A}"/>
                </c:ext>
              </c:extLst>
            </c:dLbl>
            <c:dLbl>
              <c:idx val="2"/>
              <c:tx>
                <c:rich>
                  <a:bodyPr/>
                  <a:lstStyle/>
                  <a:p>
                    <a:fld id="{4462ACF2-A7AC-764D-B167-2C1757C1966E}"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DA-F541-AAEC-0D02C85EC61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Hoja1!$A$2:$A$5</c:f>
              <c:numCache>
                <c:formatCode>General</c:formatCode>
                <c:ptCount val="4"/>
                <c:pt idx="0">
                  <c:v>16</c:v>
                </c:pt>
                <c:pt idx="1">
                  <c:v>14</c:v>
                </c:pt>
                <c:pt idx="2">
                  <c:v>10</c:v>
                </c:pt>
              </c:numCache>
            </c:numRef>
          </c:cat>
          <c:val>
            <c:numRef>
              <c:f>Hoja1!$B$2:$B$5</c:f>
              <c:numCache>
                <c:formatCode>0%</c:formatCode>
                <c:ptCount val="4"/>
                <c:pt idx="0">
                  <c:v>0.4</c:v>
                </c:pt>
                <c:pt idx="1">
                  <c:v>0.35</c:v>
                </c:pt>
                <c:pt idx="2">
                  <c:v>0.25</c:v>
                </c:pt>
              </c:numCache>
            </c:numRef>
          </c:val>
          <c:extLst>
            <c:ext xmlns:c16="http://schemas.microsoft.com/office/drawing/2014/chart" uri="{C3380CC4-5D6E-409C-BE32-E72D297353CC}">
              <c16:uniqueId val="{00000008-D3DA-F541-AAEC-0D02C85EC61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7F1E4-48AD-6E40-AB66-0EE9EC4843E8}" type="datetimeFigureOut">
              <a:rPr lang="es-ES_tradnl" smtClean="0"/>
              <a:t>26/9/22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25FE5-9792-414B-B3E8-329F495625D3}" type="slidenum">
              <a:rPr lang="es-ES_tradnl" smtClean="0"/>
              <a:t>‹#›</a:t>
            </a:fld>
            <a:endParaRPr lang="es-ES_tradnl"/>
          </a:p>
        </p:txBody>
      </p:sp>
    </p:spTree>
    <p:extLst>
      <p:ext uri="{BB962C8B-B14F-4D97-AF65-F5344CB8AC3E}">
        <p14:creationId xmlns:p14="http://schemas.microsoft.com/office/powerpoint/2010/main" val="40349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CC825FE5-9792-414B-B3E8-329F495625D3}" type="slidenum">
              <a:rPr lang="es-ES_tradnl" smtClean="0"/>
              <a:t>10</a:t>
            </a:fld>
            <a:endParaRPr lang="es-ES_tradnl"/>
          </a:p>
        </p:txBody>
      </p:sp>
    </p:spTree>
    <p:extLst>
      <p:ext uri="{BB962C8B-B14F-4D97-AF65-F5344CB8AC3E}">
        <p14:creationId xmlns:p14="http://schemas.microsoft.com/office/powerpoint/2010/main" val="172769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25FE5-9792-414B-B3E8-329F495625D3}" type="slidenum">
              <a:rPr lang="es-ES_tradnl" smtClean="0"/>
              <a:t>28</a:t>
            </a:fld>
            <a:endParaRPr lang="es-ES_tradnl"/>
          </a:p>
        </p:txBody>
      </p:sp>
    </p:spTree>
    <p:extLst>
      <p:ext uri="{BB962C8B-B14F-4D97-AF65-F5344CB8AC3E}">
        <p14:creationId xmlns:p14="http://schemas.microsoft.com/office/powerpoint/2010/main" val="215902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26/09/22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1963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26/09/22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160651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26/09/22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38559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26/09/22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1371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D3BF8EE-F2BE-4770-9E4A-C45FA973C0E6}" type="datetimeFigureOut">
              <a:rPr lang="es-CO" smtClean="0"/>
              <a:t>26/09/22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13567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D3BF8EE-F2BE-4770-9E4A-C45FA973C0E6}" type="datetimeFigureOut">
              <a:rPr lang="es-CO" smtClean="0"/>
              <a:t>26/09/22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47923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D3BF8EE-F2BE-4770-9E4A-C45FA973C0E6}" type="datetimeFigureOut">
              <a:rPr lang="es-CO" smtClean="0"/>
              <a:t>26/09/22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18337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D3BF8EE-F2BE-4770-9E4A-C45FA973C0E6}" type="datetimeFigureOut">
              <a:rPr lang="es-CO" smtClean="0"/>
              <a:t>26/09/22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264933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3BF8EE-F2BE-4770-9E4A-C45FA973C0E6}" type="datetimeFigureOut">
              <a:rPr lang="es-CO" smtClean="0"/>
              <a:t>26/09/22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285341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26/09/22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390958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26/09/22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a:t>
            </a:fld>
            <a:endParaRPr lang="es-CO"/>
          </a:p>
        </p:txBody>
      </p:sp>
    </p:spTree>
    <p:extLst>
      <p:ext uri="{BB962C8B-B14F-4D97-AF65-F5344CB8AC3E}">
        <p14:creationId xmlns:p14="http://schemas.microsoft.com/office/powerpoint/2010/main" val="42149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F8EE-F2BE-4770-9E4A-C45FA973C0E6}" type="datetimeFigureOut">
              <a:rPr lang="es-CO" smtClean="0"/>
              <a:t>26/09/22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DE04C-03B2-4B5C-9CBD-1F2202D3EC24}" type="slidenum">
              <a:rPr lang="es-CO" smtClean="0"/>
              <a:t>‹#›</a:t>
            </a:fld>
            <a:endParaRPr lang="es-CO"/>
          </a:p>
        </p:txBody>
      </p:sp>
    </p:spTree>
    <p:extLst>
      <p:ext uri="{BB962C8B-B14F-4D97-AF65-F5344CB8AC3E}">
        <p14:creationId xmlns:p14="http://schemas.microsoft.com/office/powerpoint/2010/main" val="238054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11.png"/><Relationship Id="rId7" Type="http://schemas.openxmlformats.org/officeDocument/2006/relationships/chart" Target="../charts/chart1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chart" Target="../charts/chart20.xml"/><Relationship Id="rId5" Type="http://schemas.openxmlformats.org/officeDocument/2006/relationships/image" Target="../media/image13.png"/><Relationship Id="rId10" Type="http://schemas.openxmlformats.org/officeDocument/2006/relationships/chart" Target="../charts/chart19.xml"/><Relationship Id="rId4" Type="http://schemas.openxmlformats.org/officeDocument/2006/relationships/image" Target="../media/image12.svg"/><Relationship Id="rId9"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image" Target="../media/image15.png"/><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tiff"/><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29487"/>
            <a:ext cx="9144000" cy="1731682"/>
          </a:xfrm>
        </p:spPr>
        <p:txBody>
          <a:bodyPr>
            <a:normAutofit fontScale="90000"/>
          </a:bodyPr>
          <a:lstStyle/>
          <a:p>
            <a:r>
              <a:rPr lang="es-ES" b="1" dirty="0"/>
              <a:t>Norte de Santander</a:t>
            </a:r>
            <a:br>
              <a:rPr lang="es-ES" b="1" dirty="0"/>
            </a:br>
            <a:r>
              <a:rPr lang="es-ES" b="1" dirty="0"/>
              <a:t>Necesidades y Oportunidades</a:t>
            </a:r>
            <a:endParaRPr lang="es-CO" b="1" dirty="0"/>
          </a:p>
        </p:txBody>
      </p:sp>
      <p:sp>
        <p:nvSpPr>
          <p:cNvPr id="3" name="Subtítulo 2"/>
          <p:cNvSpPr>
            <a:spLocks noGrp="1"/>
          </p:cNvSpPr>
          <p:nvPr>
            <p:ph type="subTitle" idx="1"/>
          </p:nvPr>
        </p:nvSpPr>
        <p:spPr>
          <a:xfrm>
            <a:off x="1524000" y="2125852"/>
            <a:ext cx="9144000" cy="2864224"/>
          </a:xfrm>
        </p:spPr>
        <p:txBody>
          <a:bodyPr>
            <a:normAutofit/>
          </a:bodyPr>
          <a:lstStyle/>
          <a:p>
            <a:r>
              <a:rPr lang="es-ES" sz="2600" b="1" dirty="0"/>
              <a:t>Diagnóstico, retos y conclusiones en cada uno de los ejes sombrilla del partido Centro Democrático</a:t>
            </a:r>
          </a:p>
          <a:p>
            <a:r>
              <a:rPr lang="es-ES" sz="2200" b="1" dirty="0"/>
              <a:t>Autor:</a:t>
            </a:r>
          </a:p>
          <a:p>
            <a:endParaRPr lang="es-ES" sz="2200" b="1" dirty="0"/>
          </a:p>
        </p:txBody>
      </p:sp>
      <p:sp>
        <p:nvSpPr>
          <p:cNvPr id="4" name="CuadroTexto 3">
            <a:extLst>
              <a:ext uri="{FF2B5EF4-FFF2-40B4-BE49-F238E27FC236}">
                <a16:creationId xmlns:a16="http://schemas.microsoft.com/office/drawing/2014/main" id="{207370A1-50DC-55CB-9D26-D9CE59ACF2DB}"/>
              </a:ext>
            </a:extLst>
          </p:cNvPr>
          <p:cNvSpPr txBox="1"/>
          <p:nvPr/>
        </p:nvSpPr>
        <p:spPr>
          <a:xfrm>
            <a:off x="8899711" y="4990076"/>
            <a:ext cx="2837329" cy="523220"/>
          </a:xfrm>
          <a:prstGeom prst="rect">
            <a:avLst/>
          </a:prstGeom>
          <a:noFill/>
        </p:spPr>
        <p:txBody>
          <a:bodyPr wrap="square" rtlCol="0">
            <a:spAutoFit/>
          </a:bodyPr>
          <a:lstStyle/>
          <a:p>
            <a:pPr algn="r"/>
            <a:r>
              <a:rPr lang="es-CO" sz="1400" dirty="0"/>
              <a:t>Revisado por Unidad de Gestión Territorial - UGT</a:t>
            </a:r>
          </a:p>
        </p:txBody>
      </p:sp>
      <p:sp>
        <p:nvSpPr>
          <p:cNvPr id="5" name="CuadroTexto 4">
            <a:extLst>
              <a:ext uri="{FF2B5EF4-FFF2-40B4-BE49-F238E27FC236}">
                <a16:creationId xmlns:a16="http://schemas.microsoft.com/office/drawing/2014/main" id="{A6D99260-1019-7B3F-0FFE-642254F14C5B}"/>
              </a:ext>
            </a:extLst>
          </p:cNvPr>
          <p:cNvSpPr txBox="1"/>
          <p:nvPr/>
        </p:nvSpPr>
        <p:spPr>
          <a:xfrm>
            <a:off x="454960" y="5122751"/>
            <a:ext cx="2740961" cy="307777"/>
          </a:xfrm>
          <a:prstGeom prst="rect">
            <a:avLst/>
          </a:prstGeom>
          <a:noFill/>
        </p:spPr>
        <p:txBody>
          <a:bodyPr wrap="square" rtlCol="0">
            <a:spAutoFit/>
          </a:bodyPr>
          <a:lstStyle/>
          <a:p>
            <a:r>
              <a:rPr lang="es-CO" sz="1400" dirty="0"/>
              <a:t>Septiembre, 2022</a:t>
            </a:r>
          </a:p>
        </p:txBody>
      </p:sp>
      <p:pic>
        <p:nvPicPr>
          <p:cNvPr id="1028" name="Picture 4" descr="https://lh6.googleusercontent.com/V-E9uyAAeN7xSGRafLl0Q33cwfzVnL7xMnGIlf1jWnwxYqwqGngu5kU7jO_6hyjABrr9qbyIUsrCQMvhi_yibd5LNQ0b5PG1dBx04UQMXlQOndE19oY9W7KExNTQoPMs1Elp0EZPlHYLe6KRPEvvY53LK5Ynnj9tbSEf5N5f4TicpxIxxG8mWkWzskKccPLEBGrDiA">
            <a:extLst>
              <a:ext uri="{FF2B5EF4-FFF2-40B4-BE49-F238E27FC236}">
                <a16:creationId xmlns:a16="http://schemas.microsoft.com/office/drawing/2014/main" id="{AFC3BF44-E22A-D04C-9BA4-CFCB2D7180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913" y="3356429"/>
            <a:ext cx="1435100" cy="14351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3">
            <a:extLst>
              <a:ext uri="{FF2B5EF4-FFF2-40B4-BE49-F238E27FC236}">
                <a16:creationId xmlns:a16="http://schemas.microsoft.com/office/drawing/2014/main" id="{07DD6327-788F-C448-AA57-9BE41CB0063D}"/>
              </a:ext>
            </a:extLst>
          </p:cNvPr>
          <p:cNvSpPr txBox="1"/>
          <p:nvPr/>
        </p:nvSpPr>
        <p:spPr>
          <a:xfrm>
            <a:off x="6260841" y="3704647"/>
            <a:ext cx="1524684" cy="738664"/>
          </a:xfrm>
          <a:prstGeom prst="rect">
            <a:avLst/>
          </a:prstGeom>
          <a:noFill/>
        </p:spPr>
        <p:txBody>
          <a:bodyPr wrap="square" rtlCol="0">
            <a:spAutoFit/>
          </a:bodyPr>
          <a:lstStyle/>
          <a:p>
            <a:pPr algn="r"/>
            <a:r>
              <a:rPr lang="es-CO" sz="1400" dirty="0"/>
              <a:t>Diego Dorado</a:t>
            </a:r>
          </a:p>
          <a:p>
            <a:pPr algn="r"/>
            <a:r>
              <a:rPr lang="es-CO" sz="1400" dirty="0"/>
              <a:t>Mauricio Solano</a:t>
            </a:r>
          </a:p>
          <a:p>
            <a:pPr algn="r"/>
            <a:r>
              <a:rPr lang="es-CO" sz="1400" dirty="0"/>
              <a:t>Natalia Galindo</a:t>
            </a:r>
          </a:p>
        </p:txBody>
      </p:sp>
    </p:spTree>
    <p:extLst>
      <p:ext uri="{BB962C8B-B14F-4D97-AF65-F5344CB8AC3E}">
        <p14:creationId xmlns:p14="http://schemas.microsoft.com/office/powerpoint/2010/main" val="78993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3" name="Rectángulo 20">
            <a:extLst>
              <a:ext uri="{FF2B5EF4-FFF2-40B4-BE49-F238E27FC236}">
                <a16:creationId xmlns:a16="http://schemas.microsoft.com/office/drawing/2014/main" id="{8D830B17-07E1-4ACF-9B2F-DF16B995F624}"/>
              </a:ext>
            </a:extLst>
          </p:cNvPr>
          <p:cNvSpPr/>
          <p:nvPr/>
        </p:nvSpPr>
        <p:spPr>
          <a:xfrm flipH="1">
            <a:off x="108776" y="1824296"/>
            <a:ext cx="3200400" cy="737055"/>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b="1" dirty="0">
                <a:solidFill>
                  <a:prstClr val="white"/>
                </a:solidFill>
                <a:latin typeface="+mj-lt"/>
              </a:rPr>
              <a:t>Salud</a:t>
            </a:r>
            <a:endParaRPr kumimoji="0" lang="es-CO" sz="1100" b="1" i="0" u="none" strike="noStrike" kern="1200" cap="none" spc="0" normalizeH="0" baseline="0" noProof="0" dirty="0">
              <a:ln>
                <a:noFill/>
              </a:ln>
              <a:solidFill>
                <a:prstClr val="white"/>
              </a:solidFill>
              <a:effectLst/>
              <a:uLnTx/>
              <a:uFillTx/>
              <a:latin typeface="+mj-lt"/>
              <a:ea typeface="+mn-ea"/>
              <a:cs typeface="+mn-cs"/>
            </a:endParaRPr>
          </a:p>
        </p:txBody>
      </p:sp>
      <p:sp>
        <p:nvSpPr>
          <p:cNvPr id="34" name="Oval 12">
            <a:extLst>
              <a:ext uri="{FF2B5EF4-FFF2-40B4-BE49-F238E27FC236}">
                <a16:creationId xmlns:a16="http://schemas.microsoft.com/office/drawing/2014/main" id="{0C2108AF-7742-40A3-8B18-361FB11A7CC9}"/>
              </a:ext>
            </a:extLst>
          </p:cNvPr>
          <p:cNvSpPr>
            <a:spLocks/>
          </p:cNvSpPr>
          <p:nvPr/>
        </p:nvSpPr>
        <p:spPr>
          <a:xfrm flipH="1">
            <a:off x="1452177" y="1527323"/>
            <a:ext cx="513598" cy="51359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chemeClr val="accent1"/>
                </a:solidFill>
                <a:effectLst/>
                <a:uLnTx/>
                <a:uFillTx/>
                <a:latin typeface="Trebuchet MS" panose="020B0603020202020204" pitchFamily="34" charset="0"/>
                <a:ea typeface="+mn-ea"/>
                <a:cs typeface="+mn-cs"/>
              </a:rPr>
              <a:t>A</a:t>
            </a:r>
          </a:p>
        </p:txBody>
      </p:sp>
      <p:sp>
        <p:nvSpPr>
          <p:cNvPr id="41" name="Rectangle 4">
            <a:extLst>
              <a:ext uri="{FF2B5EF4-FFF2-40B4-BE49-F238E27FC236}">
                <a16:creationId xmlns:a16="http://schemas.microsoft.com/office/drawing/2014/main" id="{D4D9D6B2-6746-495D-8672-E59EC53910DE}"/>
              </a:ext>
            </a:extLst>
          </p:cNvPr>
          <p:cNvSpPr/>
          <p:nvPr/>
        </p:nvSpPr>
        <p:spPr>
          <a:xfrm flipH="1">
            <a:off x="108776" y="2568471"/>
            <a:ext cx="3200400" cy="1477328"/>
          </a:xfrm>
          <a:prstGeom prst="rect">
            <a:avLst/>
          </a:prstGeom>
          <a:ln>
            <a:solidFill>
              <a:schemeClr val="accent1"/>
            </a:solidFill>
          </a:ln>
        </p:spPr>
        <p:txBody>
          <a:bodyPr wrap="square">
            <a:spAutoFit/>
          </a:bodyPr>
          <a:lstStyle/>
          <a:p>
            <a:pPr lvl="0" algn="ctr">
              <a:defRPr/>
            </a:pPr>
            <a:r>
              <a:rPr lang="es-CO" b="1" dirty="0">
                <a:solidFill>
                  <a:srgbClr val="002060"/>
                </a:solidFill>
              </a:rPr>
              <a:t>La principal causa </a:t>
            </a:r>
            <a:r>
              <a:rPr lang="es-CO" dirty="0">
                <a:solidFill>
                  <a:srgbClr val="002060"/>
                </a:solidFill>
              </a:rPr>
              <a:t>de consultas de urgencias y hospitalización </a:t>
            </a:r>
            <a:r>
              <a:rPr lang="es-CO" b="1" dirty="0">
                <a:solidFill>
                  <a:srgbClr val="002060"/>
                </a:solidFill>
              </a:rPr>
              <a:t>son las enfermedades de origen hídrico y origen vectorial. </a:t>
            </a:r>
            <a:endParaRPr kumimoji="0" lang="es-CO" sz="1800" b="1" i="0" u="none" strike="noStrike" kern="1200" cap="none" spc="0" normalizeH="0" baseline="0" noProof="0" dirty="0">
              <a:ln>
                <a:noFill/>
              </a:ln>
              <a:solidFill>
                <a:srgbClr val="001D70"/>
              </a:solidFill>
              <a:effectLst/>
              <a:uLnTx/>
              <a:uFillTx/>
              <a:latin typeface="Trebuchet MS" panose="020B0603020202020204" pitchFamily="34" charset="0"/>
            </a:endParaRPr>
          </a:p>
        </p:txBody>
      </p:sp>
      <p:sp>
        <p:nvSpPr>
          <p:cNvPr id="64" name="CuadroTexto 63"/>
          <p:cNvSpPr txBox="1"/>
          <p:nvPr/>
        </p:nvSpPr>
        <p:spPr>
          <a:xfrm>
            <a:off x="84804" y="929368"/>
            <a:ext cx="10459371" cy="461665"/>
          </a:xfrm>
          <a:prstGeom prst="rect">
            <a:avLst/>
          </a:prstGeom>
          <a:noFill/>
        </p:spPr>
        <p:txBody>
          <a:bodyPr wrap="square" rtlCol="0">
            <a:spAutoFit/>
          </a:bodyPr>
          <a:lstStyle/>
          <a:p>
            <a:pPr lvl="0"/>
            <a:r>
              <a:rPr lang="es-CO" sz="2400" b="1" dirty="0">
                <a:solidFill>
                  <a:srgbClr val="002060"/>
                </a:solidFill>
                <a:latin typeface="+mj-lt"/>
              </a:rPr>
              <a:t>La Salud y la baja calidad de servicios públicos </a:t>
            </a:r>
            <a:r>
              <a:rPr lang="es-CO" sz="2400" b="1" dirty="0">
                <a:solidFill>
                  <a:schemeClr val="accent2"/>
                </a:solidFill>
                <a:latin typeface="+mj-lt"/>
              </a:rPr>
              <a:t>están directamente relacionados.</a:t>
            </a:r>
            <a:endParaRPr lang="es-ES_tradnl" sz="2000" b="1" dirty="0">
              <a:solidFill>
                <a:srgbClr val="002060"/>
              </a:solidFill>
            </a:endParaRPr>
          </a:p>
        </p:txBody>
      </p:sp>
      <p:sp>
        <p:nvSpPr>
          <p:cNvPr id="68" name="Elipse 67"/>
          <p:cNvSpPr/>
          <p:nvPr/>
        </p:nvSpPr>
        <p:spPr>
          <a:xfrm>
            <a:off x="108776" y="4908461"/>
            <a:ext cx="3200400" cy="1020171"/>
          </a:xfrm>
          <a:prstGeom prst="roundRect">
            <a:avLst/>
          </a:prstGeom>
          <a:solidFill>
            <a:srgbClr val="FF7F6F"/>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1400" dirty="0">
                <a:solidFill>
                  <a:schemeClr val="bg1"/>
                </a:solidFill>
              </a:rPr>
              <a:t>Enfermedades causadas por intermitencia en SSPP, malas prácticas de autocuidado, bajo acceso alimentos alto valor nutricional</a:t>
            </a:r>
          </a:p>
        </p:txBody>
      </p:sp>
      <p:sp>
        <p:nvSpPr>
          <p:cNvPr id="70" name="Rectángulo 20">
            <a:extLst>
              <a:ext uri="{FF2B5EF4-FFF2-40B4-BE49-F238E27FC236}">
                <a16:creationId xmlns:a16="http://schemas.microsoft.com/office/drawing/2014/main" id="{8D830B17-07E1-4ACF-9B2F-DF16B995F624}"/>
              </a:ext>
            </a:extLst>
          </p:cNvPr>
          <p:cNvSpPr/>
          <p:nvPr/>
        </p:nvSpPr>
        <p:spPr>
          <a:xfrm flipH="1">
            <a:off x="3573389" y="1824296"/>
            <a:ext cx="3200400" cy="737055"/>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36000" rtlCol="0" anchor="ctr"/>
          <a:lstStyle/>
          <a:p>
            <a:pPr lvl="0" algn="ctr">
              <a:defRPr/>
            </a:pPr>
            <a:r>
              <a:rPr lang="es-CO" b="1" dirty="0">
                <a:solidFill>
                  <a:prstClr val="white"/>
                </a:solidFill>
                <a:latin typeface="+mj-lt"/>
              </a:rPr>
              <a:t>Alta brecha en servicios públicos</a:t>
            </a:r>
          </a:p>
        </p:txBody>
      </p:sp>
      <p:sp>
        <p:nvSpPr>
          <p:cNvPr id="71" name="Oval 12">
            <a:extLst>
              <a:ext uri="{FF2B5EF4-FFF2-40B4-BE49-F238E27FC236}">
                <a16:creationId xmlns:a16="http://schemas.microsoft.com/office/drawing/2014/main" id="{0C2108AF-7742-40A3-8B18-361FB11A7CC9}"/>
              </a:ext>
            </a:extLst>
          </p:cNvPr>
          <p:cNvSpPr>
            <a:spLocks/>
          </p:cNvSpPr>
          <p:nvPr/>
        </p:nvSpPr>
        <p:spPr>
          <a:xfrm flipH="1">
            <a:off x="4916790" y="1527323"/>
            <a:ext cx="513598" cy="51359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60" b="1" dirty="0">
                <a:solidFill>
                  <a:schemeClr val="accent1"/>
                </a:solidFill>
                <a:latin typeface="Trebuchet MS" panose="020B0603020202020204" pitchFamily="34" charset="0"/>
              </a:rPr>
              <a:t>B</a:t>
            </a:r>
            <a:endParaRPr kumimoji="0" lang="en-US" sz="2560" b="1" i="0" u="none" strike="noStrike" kern="1200" cap="none" spc="0" normalizeH="0" baseline="0" noProof="0" dirty="0">
              <a:ln>
                <a:noFill/>
              </a:ln>
              <a:solidFill>
                <a:schemeClr val="accent1"/>
              </a:solidFill>
              <a:effectLst/>
              <a:uLnTx/>
              <a:uFillTx/>
              <a:latin typeface="Trebuchet MS" panose="020B0603020202020204" pitchFamily="34" charset="0"/>
              <a:ea typeface="+mn-ea"/>
              <a:cs typeface="+mn-cs"/>
            </a:endParaRPr>
          </a:p>
        </p:txBody>
      </p:sp>
      <p:sp>
        <p:nvSpPr>
          <p:cNvPr id="73" name="Rectangle 4">
            <a:extLst>
              <a:ext uri="{FF2B5EF4-FFF2-40B4-BE49-F238E27FC236}">
                <a16:creationId xmlns:a16="http://schemas.microsoft.com/office/drawing/2014/main" id="{D4D9D6B2-6746-495D-8672-E59EC53910DE}"/>
              </a:ext>
            </a:extLst>
          </p:cNvPr>
          <p:cNvSpPr/>
          <p:nvPr/>
        </p:nvSpPr>
        <p:spPr>
          <a:xfrm flipH="1">
            <a:off x="3573389" y="2568471"/>
            <a:ext cx="3200400" cy="1323439"/>
          </a:xfrm>
          <a:prstGeom prst="rect">
            <a:avLst/>
          </a:prstGeom>
          <a:ln>
            <a:solidFill>
              <a:schemeClr val="accent1"/>
            </a:solidFill>
          </a:ln>
        </p:spPr>
        <p:txBody>
          <a:bodyPr wrap="square">
            <a:spAutoFit/>
          </a:bodyPr>
          <a:lstStyle/>
          <a:p>
            <a:pPr lvl="0" algn="ctr">
              <a:defRPr/>
            </a:pPr>
            <a:r>
              <a:rPr lang="es-CO" sz="1600" dirty="0">
                <a:solidFill>
                  <a:srgbClr val="002060"/>
                </a:solidFill>
                <a:latin typeface="Trebuchet MS" panose="020B0603020202020204" pitchFamily="34" charset="0"/>
              </a:rPr>
              <a:t>Existe una </a:t>
            </a:r>
            <a:r>
              <a:rPr lang="es-CO" sz="1600" b="1" dirty="0">
                <a:solidFill>
                  <a:srgbClr val="002060"/>
                </a:solidFill>
                <a:latin typeface="Trebuchet MS" panose="020B0603020202020204" pitchFamily="34" charset="0"/>
              </a:rPr>
              <a:t>brecha altisima </a:t>
            </a:r>
            <a:r>
              <a:rPr lang="es-CO" sz="1600" dirty="0">
                <a:solidFill>
                  <a:srgbClr val="002060"/>
                </a:solidFill>
                <a:latin typeface="Trebuchet MS" panose="020B0603020202020204" pitchFamily="34" charset="0"/>
              </a:rPr>
              <a:t>en materia de acceso a acueducto, alcantarillado y recolección de basuras entre las cabeceras y las zonas rurales.</a:t>
            </a:r>
          </a:p>
        </p:txBody>
      </p:sp>
      <p:graphicFrame>
        <p:nvGraphicFramePr>
          <p:cNvPr id="74" name="Gráfico 73"/>
          <p:cNvGraphicFramePr/>
          <p:nvPr>
            <p:extLst>
              <p:ext uri="{D42A27DB-BD31-4B8C-83A1-F6EECF244321}">
                <p14:modId xmlns:p14="http://schemas.microsoft.com/office/powerpoint/2010/main" val="4245519816"/>
              </p:ext>
            </p:extLst>
          </p:nvPr>
        </p:nvGraphicFramePr>
        <p:xfrm>
          <a:off x="3525764" y="3993379"/>
          <a:ext cx="3300431" cy="2443476"/>
        </p:xfrm>
        <a:graphic>
          <a:graphicData uri="http://schemas.openxmlformats.org/drawingml/2006/chart">
            <c:chart xmlns:c="http://schemas.openxmlformats.org/drawingml/2006/chart" xmlns:r="http://schemas.openxmlformats.org/officeDocument/2006/relationships" r:id="rId4"/>
          </a:graphicData>
        </a:graphic>
      </p:graphicFrame>
      <p:sp>
        <p:nvSpPr>
          <p:cNvPr id="75" name="Rectangle 8">
            <a:extLst>
              <a:ext uri="{FF2B5EF4-FFF2-40B4-BE49-F238E27FC236}">
                <a16:creationId xmlns:a16="http://schemas.microsoft.com/office/drawing/2014/main" id="{13504248-B86D-AF4B-AEF7-4F8F2401A2DB}"/>
              </a:ext>
            </a:extLst>
          </p:cNvPr>
          <p:cNvSpPr/>
          <p:nvPr/>
        </p:nvSpPr>
        <p:spPr>
          <a:xfrm>
            <a:off x="70216" y="6488668"/>
            <a:ext cx="6460454" cy="230832"/>
          </a:xfrm>
          <a:prstGeom prst="rect">
            <a:avLst/>
          </a:prstGeom>
        </p:spPr>
        <p:txBody>
          <a:bodyPr wrap="square">
            <a:spAutoFit/>
          </a:bodyPr>
          <a:lstStyle/>
          <a:p>
            <a:pPr marL="270510" marR="0">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Plan de Desarrollo Departamental; Censo Nacional de Población y Vivienda 2018; Instituto Departamental de Salud.</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3FFDFF2-66B7-9C29-D58B-002856F2E6A0}"/>
              </a:ext>
            </a:extLst>
          </p:cNvPr>
          <p:cNvSpPr txBox="1"/>
          <p:nvPr/>
        </p:nvSpPr>
        <p:spPr>
          <a:xfrm>
            <a:off x="6296024" y="259383"/>
            <a:ext cx="1323975"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Panorama</a:t>
            </a:r>
            <a:endParaRPr lang="es-CO" sz="1600" dirty="0"/>
          </a:p>
        </p:txBody>
      </p:sp>
      <p:sp>
        <p:nvSpPr>
          <p:cNvPr id="3" name="Título 1">
            <a:extLst>
              <a:ext uri="{FF2B5EF4-FFF2-40B4-BE49-F238E27FC236}">
                <a16:creationId xmlns:a16="http://schemas.microsoft.com/office/drawing/2014/main" id="{E82110F5-27AE-1E41-662B-5CCCA3ACAF2E}"/>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
        <p:nvSpPr>
          <p:cNvPr id="4" name="Arrow: Down 3">
            <a:extLst>
              <a:ext uri="{FF2B5EF4-FFF2-40B4-BE49-F238E27FC236}">
                <a16:creationId xmlns:a16="http://schemas.microsoft.com/office/drawing/2014/main" id="{1482CAB3-D95C-E934-CEA6-C85735136C87}"/>
              </a:ext>
            </a:extLst>
          </p:cNvPr>
          <p:cNvSpPr/>
          <p:nvPr/>
        </p:nvSpPr>
        <p:spPr>
          <a:xfrm>
            <a:off x="1506377" y="4419035"/>
            <a:ext cx="405198" cy="373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20">
            <a:extLst>
              <a:ext uri="{FF2B5EF4-FFF2-40B4-BE49-F238E27FC236}">
                <a16:creationId xmlns:a16="http://schemas.microsoft.com/office/drawing/2014/main" id="{1E48A903-0970-762B-EBDC-BEAE8BD92357}"/>
              </a:ext>
            </a:extLst>
          </p:cNvPr>
          <p:cNvSpPr/>
          <p:nvPr/>
        </p:nvSpPr>
        <p:spPr>
          <a:xfrm flipH="1">
            <a:off x="6946946" y="1833467"/>
            <a:ext cx="3027560" cy="742829"/>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36000" rtlCol="0" anchor="ctr"/>
          <a:lstStyle/>
          <a:p>
            <a:pPr algn="ctr">
              <a:defRPr/>
            </a:pPr>
            <a:r>
              <a:rPr lang="es-CO" b="1" dirty="0">
                <a:solidFill>
                  <a:prstClr val="white"/>
                </a:solidFill>
                <a:latin typeface="Calibri Light" panose="020F0302020204030204"/>
              </a:rPr>
              <a:t>Déficit de acceso y calidad  de Vivienda</a:t>
            </a:r>
          </a:p>
        </p:txBody>
      </p:sp>
      <p:sp>
        <p:nvSpPr>
          <p:cNvPr id="6" name="Oval 12">
            <a:extLst>
              <a:ext uri="{FF2B5EF4-FFF2-40B4-BE49-F238E27FC236}">
                <a16:creationId xmlns:a16="http://schemas.microsoft.com/office/drawing/2014/main" id="{E95F24D6-D03C-252B-7A2A-39322CA47526}"/>
              </a:ext>
            </a:extLst>
          </p:cNvPr>
          <p:cNvSpPr>
            <a:spLocks/>
          </p:cNvSpPr>
          <p:nvPr/>
        </p:nvSpPr>
        <p:spPr>
          <a:xfrm flipH="1">
            <a:off x="8225219" y="1527323"/>
            <a:ext cx="513598" cy="51359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algn="ctr">
              <a:defRPr/>
            </a:pPr>
            <a:r>
              <a:rPr lang="en-US" sz="2560" b="1" dirty="0">
                <a:solidFill>
                  <a:srgbClr val="5B9BD5"/>
                </a:solidFill>
                <a:latin typeface="Trebuchet MS" panose="020B0603020202020204" pitchFamily="34" charset="0"/>
              </a:rPr>
              <a:t>C</a:t>
            </a:r>
          </a:p>
        </p:txBody>
      </p:sp>
      <p:sp>
        <p:nvSpPr>
          <p:cNvPr id="7" name="Rectángulo 20">
            <a:extLst>
              <a:ext uri="{FF2B5EF4-FFF2-40B4-BE49-F238E27FC236}">
                <a16:creationId xmlns:a16="http://schemas.microsoft.com/office/drawing/2014/main" id="{DE1A49B4-F895-821B-A67B-E3B6F29F5F71}"/>
              </a:ext>
            </a:extLst>
          </p:cNvPr>
          <p:cNvSpPr/>
          <p:nvPr/>
        </p:nvSpPr>
        <p:spPr>
          <a:xfrm flipH="1">
            <a:off x="6942447" y="2581992"/>
            <a:ext cx="3027560" cy="161175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0" rtlCol="0" anchor="t"/>
          <a:lstStyle/>
          <a:p>
            <a:pPr algn="ctr">
              <a:spcBef>
                <a:spcPts val="1800"/>
              </a:spcBef>
              <a:defRPr/>
            </a:pPr>
            <a:r>
              <a:rPr lang="es-ES" sz="100" b="1" dirty="0">
                <a:solidFill>
                  <a:srgbClr val="001D70"/>
                </a:solidFill>
                <a:latin typeface="Trebuchet MS" panose="020B0603020202020204" pitchFamily="34" charset="0"/>
              </a:rPr>
              <a:t>©</a:t>
            </a:r>
          </a:p>
        </p:txBody>
      </p:sp>
      <p:sp>
        <p:nvSpPr>
          <p:cNvPr id="8" name="Rectangle 4">
            <a:extLst>
              <a:ext uri="{FF2B5EF4-FFF2-40B4-BE49-F238E27FC236}">
                <a16:creationId xmlns:a16="http://schemas.microsoft.com/office/drawing/2014/main" id="{7F8185FA-1E2B-F6BA-E052-50B72387E076}"/>
              </a:ext>
            </a:extLst>
          </p:cNvPr>
          <p:cNvSpPr/>
          <p:nvPr/>
        </p:nvSpPr>
        <p:spPr>
          <a:xfrm flipH="1">
            <a:off x="6946945" y="3026576"/>
            <a:ext cx="3027927" cy="1015663"/>
          </a:xfrm>
          <a:prstGeom prst="rect">
            <a:avLst/>
          </a:prstGeom>
        </p:spPr>
        <p:txBody>
          <a:bodyPr wrap="square">
            <a:spAutoFit/>
          </a:bodyPr>
          <a:lstStyle/>
          <a:p>
            <a:pPr algn="ctr">
              <a:defRPr/>
            </a:pPr>
            <a:r>
              <a:rPr lang="es-CO" sz="2000" dirty="0">
                <a:solidFill>
                  <a:srgbClr val="001D70"/>
                </a:solidFill>
                <a:latin typeface="Trebuchet MS" panose="020B0603020202020204" pitchFamily="34" charset="0"/>
              </a:rPr>
              <a:t>De los hogares tienen algún tipo de déficit de vivienda</a:t>
            </a:r>
          </a:p>
        </p:txBody>
      </p:sp>
      <p:sp>
        <p:nvSpPr>
          <p:cNvPr id="9" name="Rectangle 4">
            <a:extLst>
              <a:ext uri="{FF2B5EF4-FFF2-40B4-BE49-F238E27FC236}">
                <a16:creationId xmlns:a16="http://schemas.microsoft.com/office/drawing/2014/main" id="{FA3641B0-5826-8C81-653A-844004AF5BC1}"/>
              </a:ext>
            </a:extLst>
          </p:cNvPr>
          <p:cNvSpPr/>
          <p:nvPr/>
        </p:nvSpPr>
        <p:spPr>
          <a:xfrm flipH="1">
            <a:off x="6895579" y="2503415"/>
            <a:ext cx="3172878" cy="646331"/>
          </a:xfrm>
          <a:prstGeom prst="rect">
            <a:avLst/>
          </a:prstGeom>
        </p:spPr>
        <p:txBody>
          <a:bodyPr wrap="square">
            <a:spAutoFit/>
          </a:bodyPr>
          <a:lstStyle/>
          <a:p>
            <a:pPr algn="ctr">
              <a:defRPr/>
            </a:pPr>
            <a:r>
              <a:rPr lang="es-CO" sz="3600" b="1" dirty="0">
                <a:solidFill>
                  <a:srgbClr val="001D70"/>
                </a:solidFill>
                <a:latin typeface="Trebuchet MS" panose="020B0603020202020204" pitchFamily="34" charset="0"/>
              </a:rPr>
              <a:t>88,6% </a:t>
            </a:r>
          </a:p>
        </p:txBody>
      </p:sp>
      <p:graphicFrame>
        <p:nvGraphicFramePr>
          <p:cNvPr id="10" name="Gráfico 61">
            <a:extLst>
              <a:ext uri="{FF2B5EF4-FFF2-40B4-BE49-F238E27FC236}">
                <a16:creationId xmlns:a16="http://schemas.microsoft.com/office/drawing/2014/main" id="{332A97FA-9765-01EA-2700-AE984C08A5F2}"/>
              </a:ext>
            </a:extLst>
          </p:cNvPr>
          <p:cNvGraphicFramePr/>
          <p:nvPr>
            <p:extLst>
              <p:ext uri="{D42A27DB-BD31-4B8C-83A1-F6EECF244321}">
                <p14:modId xmlns:p14="http://schemas.microsoft.com/office/powerpoint/2010/main" val="279078231"/>
              </p:ext>
            </p:extLst>
          </p:nvPr>
        </p:nvGraphicFramePr>
        <p:xfrm>
          <a:off x="7071875" y="4269891"/>
          <a:ext cx="2931734" cy="16485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840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ángulo 20">
            <a:extLst>
              <a:ext uri="{FF2B5EF4-FFF2-40B4-BE49-F238E27FC236}">
                <a16:creationId xmlns:a16="http://schemas.microsoft.com/office/drawing/2014/main" id="{8D830B17-07E1-4ACF-9B2F-DF16B995F624}"/>
              </a:ext>
            </a:extLst>
          </p:cNvPr>
          <p:cNvSpPr/>
          <p:nvPr/>
        </p:nvSpPr>
        <p:spPr>
          <a:xfrm flipH="1">
            <a:off x="5871101" y="2081471"/>
            <a:ext cx="3027560" cy="742829"/>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36000" rtlCol="0" anchor="t"/>
          <a:lstStyle/>
          <a:p>
            <a:pPr algn="ctr">
              <a:defRPr/>
            </a:pPr>
            <a:r>
              <a:rPr lang="es-CO" sz="2000" b="1" dirty="0">
                <a:solidFill>
                  <a:prstClr val="white"/>
                </a:solidFill>
                <a:latin typeface="Calibri Light" panose="020F0302020204030204"/>
              </a:rPr>
              <a:t>Alta brecha urbano rural</a:t>
            </a:r>
          </a:p>
        </p:txBody>
      </p:sp>
      <p:sp>
        <p:nvSpPr>
          <p:cNvPr id="34" name="Oval 12">
            <a:extLst>
              <a:ext uri="{FF2B5EF4-FFF2-40B4-BE49-F238E27FC236}">
                <a16:creationId xmlns:a16="http://schemas.microsoft.com/office/drawing/2014/main" id="{0C2108AF-7742-40A3-8B18-361FB11A7CC9}"/>
              </a:ext>
            </a:extLst>
          </p:cNvPr>
          <p:cNvSpPr>
            <a:spLocks/>
          </p:cNvSpPr>
          <p:nvPr/>
        </p:nvSpPr>
        <p:spPr>
          <a:xfrm flipH="1">
            <a:off x="7128082" y="1812226"/>
            <a:ext cx="513598" cy="51359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algn="ctr">
              <a:defRPr/>
            </a:pPr>
            <a:r>
              <a:rPr lang="en-US" sz="2560" b="1" dirty="0">
                <a:solidFill>
                  <a:srgbClr val="5B9BD5"/>
                </a:solidFill>
                <a:latin typeface="Trebuchet MS" panose="020B0603020202020204" pitchFamily="34" charset="0"/>
              </a:rPr>
              <a:t>E</a:t>
            </a:r>
          </a:p>
        </p:txBody>
      </p:sp>
      <p:sp>
        <p:nvSpPr>
          <p:cNvPr id="37" name="Rectángulo 20">
            <a:extLst>
              <a:ext uri="{FF2B5EF4-FFF2-40B4-BE49-F238E27FC236}">
                <a16:creationId xmlns:a16="http://schemas.microsoft.com/office/drawing/2014/main" id="{CE11923D-9E85-4FEE-9870-AFA758E44B78}"/>
              </a:ext>
            </a:extLst>
          </p:cNvPr>
          <p:cNvSpPr/>
          <p:nvPr/>
        </p:nvSpPr>
        <p:spPr>
          <a:xfrm flipH="1">
            <a:off x="5871101" y="2982396"/>
            <a:ext cx="3027560" cy="1611756"/>
          </a:xfrm>
          <a:prstGeom prst="rect">
            <a:avLst/>
          </a:prstGeom>
          <a:solidFill>
            <a:schemeClr val="bg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216000" tIns="0" rtlCol="0" anchor="t"/>
          <a:lstStyle/>
          <a:p>
            <a:pPr algn="ctr">
              <a:spcBef>
                <a:spcPts val="1800"/>
              </a:spcBef>
              <a:defRPr/>
            </a:pPr>
            <a:r>
              <a:rPr lang="es-ES" sz="100" b="1" dirty="0">
                <a:solidFill>
                  <a:srgbClr val="001D70"/>
                </a:solidFill>
                <a:latin typeface="Trebuchet MS" panose="020B0603020202020204" pitchFamily="34" charset="0"/>
              </a:rPr>
              <a:t>©</a:t>
            </a:r>
          </a:p>
        </p:txBody>
      </p:sp>
      <p:sp>
        <p:nvSpPr>
          <p:cNvPr id="41" name="Rectangle 4">
            <a:extLst>
              <a:ext uri="{FF2B5EF4-FFF2-40B4-BE49-F238E27FC236}">
                <a16:creationId xmlns:a16="http://schemas.microsoft.com/office/drawing/2014/main" id="{D4D9D6B2-6746-495D-8672-E59EC53910DE}"/>
              </a:ext>
            </a:extLst>
          </p:cNvPr>
          <p:cNvSpPr/>
          <p:nvPr/>
        </p:nvSpPr>
        <p:spPr>
          <a:xfrm flipH="1">
            <a:off x="5870918" y="3426980"/>
            <a:ext cx="3027927" cy="1200329"/>
          </a:xfrm>
          <a:prstGeom prst="rect">
            <a:avLst/>
          </a:prstGeom>
        </p:spPr>
        <p:txBody>
          <a:bodyPr wrap="square">
            <a:spAutoFit/>
          </a:bodyPr>
          <a:lstStyle/>
          <a:p>
            <a:pPr algn="ctr">
              <a:defRPr/>
            </a:pPr>
            <a:r>
              <a:rPr lang="es-CO" dirty="0">
                <a:solidFill>
                  <a:srgbClr val="001D70"/>
                </a:solidFill>
                <a:latin typeface="Trebuchet MS" panose="020B0603020202020204" pitchFamily="34" charset="0"/>
              </a:rPr>
              <a:t>De los municipios tienen una alta o media proporción de necesidades básicas insatisfechas </a:t>
            </a:r>
          </a:p>
        </p:txBody>
      </p:sp>
      <p:sp>
        <p:nvSpPr>
          <p:cNvPr id="43" name="Rectangle 4">
            <a:extLst>
              <a:ext uri="{FF2B5EF4-FFF2-40B4-BE49-F238E27FC236}">
                <a16:creationId xmlns:a16="http://schemas.microsoft.com/office/drawing/2014/main" id="{D4D9D6B2-6746-495D-8672-E59EC53910DE}"/>
              </a:ext>
            </a:extLst>
          </p:cNvPr>
          <p:cNvSpPr/>
          <p:nvPr/>
        </p:nvSpPr>
        <p:spPr>
          <a:xfrm flipH="1">
            <a:off x="5798442" y="2920723"/>
            <a:ext cx="3172878" cy="646331"/>
          </a:xfrm>
          <a:prstGeom prst="rect">
            <a:avLst/>
          </a:prstGeom>
        </p:spPr>
        <p:txBody>
          <a:bodyPr wrap="square">
            <a:spAutoFit/>
          </a:bodyPr>
          <a:lstStyle/>
          <a:p>
            <a:pPr algn="ctr">
              <a:defRPr/>
            </a:pPr>
            <a:r>
              <a:rPr lang="es-CO" sz="3600" b="1">
                <a:solidFill>
                  <a:srgbClr val="001D70"/>
                </a:solidFill>
                <a:latin typeface="Trebuchet MS" panose="020B0603020202020204" pitchFamily="34" charset="0"/>
              </a:rPr>
              <a:t>60% </a:t>
            </a:r>
            <a:endParaRPr lang="es-CO" sz="3600" b="1" dirty="0">
              <a:solidFill>
                <a:srgbClr val="001D70"/>
              </a:solidFill>
              <a:latin typeface="Trebuchet MS" panose="020B0603020202020204" pitchFamily="34" charset="0"/>
            </a:endParaRPr>
          </a:p>
        </p:txBody>
      </p:sp>
      <p:graphicFrame>
        <p:nvGraphicFramePr>
          <p:cNvPr id="48" name="Gráfico 47"/>
          <p:cNvGraphicFramePr/>
          <p:nvPr>
            <p:extLst>
              <p:ext uri="{D42A27DB-BD31-4B8C-83A1-F6EECF244321}">
                <p14:modId xmlns:p14="http://schemas.microsoft.com/office/powerpoint/2010/main" val="3281061098"/>
              </p:ext>
            </p:extLst>
          </p:nvPr>
        </p:nvGraphicFramePr>
        <p:xfrm>
          <a:off x="6129370" y="4685752"/>
          <a:ext cx="2511022" cy="1470329"/>
        </p:xfrm>
        <a:graphic>
          <a:graphicData uri="http://schemas.openxmlformats.org/drawingml/2006/chart">
            <c:chart xmlns:c="http://schemas.openxmlformats.org/drawingml/2006/chart" xmlns:r="http://schemas.openxmlformats.org/officeDocument/2006/relationships" r:id="rId3"/>
          </a:graphicData>
        </a:graphic>
      </p:graphicFrame>
      <p:sp>
        <p:nvSpPr>
          <p:cNvPr id="57" name="Rectángulo 20">
            <a:extLst>
              <a:ext uri="{FF2B5EF4-FFF2-40B4-BE49-F238E27FC236}">
                <a16:creationId xmlns:a16="http://schemas.microsoft.com/office/drawing/2014/main" id="{8D830B17-07E1-4ACF-9B2F-DF16B995F624}"/>
              </a:ext>
            </a:extLst>
          </p:cNvPr>
          <p:cNvSpPr/>
          <p:nvPr/>
        </p:nvSpPr>
        <p:spPr>
          <a:xfrm flipH="1">
            <a:off x="1247368" y="2094515"/>
            <a:ext cx="3027560" cy="742829"/>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36000" rtlCol="0" anchor="t"/>
          <a:lstStyle/>
          <a:p>
            <a:pPr algn="ctr">
              <a:defRPr/>
            </a:pPr>
            <a:r>
              <a:rPr lang="es-CO" sz="2000" b="1" dirty="0">
                <a:solidFill>
                  <a:prstClr val="white"/>
                </a:solidFill>
                <a:latin typeface="Calibri Light" panose="020F0302020204030204"/>
              </a:rPr>
              <a:t>Alto nivel de desnutrición</a:t>
            </a:r>
          </a:p>
        </p:txBody>
      </p:sp>
      <p:sp>
        <p:nvSpPr>
          <p:cNvPr id="58" name="Oval 12">
            <a:extLst>
              <a:ext uri="{FF2B5EF4-FFF2-40B4-BE49-F238E27FC236}">
                <a16:creationId xmlns:a16="http://schemas.microsoft.com/office/drawing/2014/main" id="{0C2108AF-7742-40A3-8B18-361FB11A7CC9}"/>
              </a:ext>
            </a:extLst>
          </p:cNvPr>
          <p:cNvSpPr>
            <a:spLocks/>
          </p:cNvSpPr>
          <p:nvPr/>
        </p:nvSpPr>
        <p:spPr>
          <a:xfrm flipH="1">
            <a:off x="2446128" y="1825270"/>
            <a:ext cx="513598" cy="51359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algn="ctr">
              <a:defRPr/>
            </a:pPr>
            <a:r>
              <a:rPr lang="en-US" sz="2560" b="1" dirty="0">
                <a:solidFill>
                  <a:srgbClr val="5B9BD5"/>
                </a:solidFill>
                <a:latin typeface="Trebuchet MS" panose="020B0603020202020204" pitchFamily="34" charset="0"/>
              </a:rPr>
              <a:t>D</a:t>
            </a:r>
          </a:p>
        </p:txBody>
      </p:sp>
      <p:sp>
        <p:nvSpPr>
          <p:cNvPr id="59" name="Rectángulo 20">
            <a:extLst>
              <a:ext uri="{FF2B5EF4-FFF2-40B4-BE49-F238E27FC236}">
                <a16:creationId xmlns:a16="http://schemas.microsoft.com/office/drawing/2014/main" id="{CE11923D-9E85-4FEE-9870-AFA758E44B78}"/>
              </a:ext>
            </a:extLst>
          </p:cNvPr>
          <p:cNvSpPr/>
          <p:nvPr/>
        </p:nvSpPr>
        <p:spPr>
          <a:xfrm flipH="1">
            <a:off x="1261919" y="2995440"/>
            <a:ext cx="3027560" cy="1611756"/>
          </a:xfrm>
          <a:prstGeom prst="rect">
            <a:avLst/>
          </a:prstGeom>
          <a:solidFill>
            <a:schemeClr val="bg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lIns="216000" tIns="0" rtlCol="0" anchor="t"/>
          <a:lstStyle/>
          <a:p>
            <a:pPr algn="ctr">
              <a:spcBef>
                <a:spcPts val="1800"/>
              </a:spcBef>
              <a:defRPr/>
            </a:pPr>
            <a:r>
              <a:rPr lang="es-ES" sz="100" b="1" dirty="0">
                <a:solidFill>
                  <a:srgbClr val="001D70"/>
                </a:solidFill>
                <a:latin typeface="Trebuchet MS" panose="020B0603020202020204" pitchFamily="34" charset="0"/>
              </a:rPr>
              <a:t>©</a:t>
            </a:r>
          </a:p>
        </p:txBody>
      </p:sp>
      <p:sp>
        <p:nvSpPr>
          <p:cNvPr id="60" name="Rectangle 4">
            <a:extLst>
              <a:ext uri="{FF2B5EF4-FFF2-40B4-BE49-F238E27FC236}">
                <a16:creationId xmlns:a16="http://schemas.microsoft.com/office/drawing/2014/main" id="{D4D9D6B2-6746-495D-8672-E59EC53910DE}"/>
              </a:ext>
            </a:extLst>
          </p:cNvPr>
          <p:cNvSpPr/>
          <p:nvPr/>
        </p:nvSpPr>
        <p:spPr>
          <a:xfrm flipH="1">
            <a:off x="1247367" y="3380390"/>
            <a:ext cx="3027927" cy="1246495"/>
          </a:xfrm>
          <a:prstGeom prst="rect">
            <a:avLst/>
          </a:prstGeom>
        </p:spPr>
        <p:txBody>
          <a:bodyPr wrap="square">
            <a:spAutoFit/>
          </a:bodyPr>
          <a:lstStyle/>
          <a:p>
            <a:pPr algn="ctr">
              <a:defRPr/>
            </a:pPr>
            <a:r>
              <a:rPr lang="es-CO" sz="1500" dirty="0">
                <a:solidFill>
                  <a:srgbClr val="002060"/>
                </a:solidFill>
                <a:latin typeface="Trebuchet MS" panose="020B0603020202020204" pitchFamily="34" charset="0"/>
              </a:rPr>
              <a:t>De los niños y niñas entre 48 a 59 meses tienen prevalencia a la desnutrición aguda. </a:t>
            </a:r>
            <a:r>
              <a:rPr lang="es-CO" sz="1500" dirty="0">
                <a:solidFill>
                  <a:srgbClr val="002060"/>
                </a:solidFill>
              </a:rPr>
              <a:t>La prevalencia de desnutrición global en menores de 5 años es del 3%. </a:t>
            </a:r>
            <a:endParaRPr lang="es-CO" sz="1500" dirty="0">
              <a:solidFill>
                <a:srgbClr val="002060"/>
              </a:solidFill>
              <a:latin typeface="Trebuchet MS" panose="020B0603020202020204" pitchFamily="34" charset="0"/>
            </a:endParaRPr>
          </a:p>
        </p:txBody>
      </p:sp>
      <p:sp>
        <p:nvSpPr>
          <p:cNvPr id="61" name="Rectangle 4">
            <a:extLst>
              <a:ext uri="{FF2B5EF4-FFF2-40B4-BE49-F238E27FC236}">
                <a16:creationId xmlns:a16="http://schemas.microsoft.com/office/drawing/2014/main" id="{D4D9D6B2-6746-495D-8672-E59EC53910DE}"/>
              </a:ext>
            </a:extLst>
          </p:cNvPr>
          <p:cNvSpPr/>
          <p:nvPr/>
        </p:nvSpPr>
        <p:spPr>
          <a:xfrm flipH="1">
            <a:off x="1102786" y="2933767"/>
            <a:ext cx="3172878" cy="646331"/>
          </a:xfrm>
          <a:prstGeom prst="rect">
            <a:avLst/>
          </a:prstGeom>
        </p:spPr>
        <p:txBody>
          <a:bodyPr wrap="square">
            <a:spAutoFit/>
          </a:bodyPr>
          <a:lstStyle/>
          <a:p>
            <a:pPr algn="ctr">
              <a:defRPr/>
            </a:pPr>
            <a:r>
              <a:rPr lang="es-CO" sz="3600" b="1" dirty="0">
                <a:solidFill>
                  <a:srgbClr val="001D70"/>
                </a:solidFill>
                <a:latin typeface="Trebuchet MS" panose="020B0603020202020204" pitchFamily="34" charset="0"/>
              </a:rPr>
              <a:t>11% </a:t>
            </a:r>
          </a:p>
        </p:txBody>
      </p:sp>
      <p:sp>
        <p:nvSpPr>
          <p:cNvPr id="67" name="Elipse 66"/>
          <p:cNvSpPr/>
          <p:nvPr/>
        </p:nvSpPr>
        <p:spPr>
          <a:xfrm>
            <a:off x="2323621" y="4742891"/>
            <a:ext cx="1272210" cy="1116735"/>
          </a:xfrm>
          <a:prstGeom prst="ellipse">
            <a:avLst/>
          </a:prstGeom>
          <a:solidFill>
            <a:schemeClr val="accent3"/>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1200" dirty="0">
                <a:solidFill>
                  <a:schemeClr val="bg1"/>
                </a:solidFill>
              </a:rPr>
              <a:t>-La playa 20%</a:t>
            </a:r>
          </a:p>
          <a:p>
            <a:pPr algn="ctr"/>
            <a:r>
              <a:rPr lang="es-ES_tradnl" sz="1200" dirty="0">
                <a:solidFill>
                  <a:schemeClr val="bg1"/>
                </a:solidFill>
              </a:rPr>
              <a:t>-</a:t>
            </a:r>
            <a:r>
              <a:rPr lang="es-ES_tradnl" sz="1200" dirty="0" err="1">
                <a:solidFill>
                  <a:schemeClr val="bg1"/>
                </a:solidFill>
              </a:rPr>
              <a:t>Tibú</a:t>
            </a:r>
            <a:r>
              <a:rPr lang="es-ES_tradnl" sz="1200" dirty="0">
                <a:solidFill>
                  <a:schemeClr val="bg1"/>
                </a:solidFill>
              </a:rPr>
              <a:t> 11%</a:t>
            </a:r>
          </a:p>
        </p:txBody>
      </p:sp>
      <p:sp>
        <p:nvSpPr>
          <p:cNvPr id="22" name="Rectangle 8">
            <a:extLst>
              <a:ext uri="{FF2B5EF4-FFF2-40B4-BE49-F238E27FC236}">
                <a16:creationId xmlns:a16="http://schemas.microsoft.com/office/drawing/2014/main" id="{13504248-B86D-AF4B-AEF7-4F8F2401A2DB}"/>
              </a:ext>
            </a:extLst>
          </p:cNvPr>
          <p:cNvSpPr/>
          <p:nvPr/>
        </p:nvSpPr>
        <p:spPr>
          <a:xfrm>
            <a:off x="70215" y="6488668"/>
            <a:ext cx="6880577" cy="230832"/>
          </a:xfrm>
          <a:prstGeom prst="rect">
            <a:avLst/>
          </a:prstGeom>
        </p:spPr>
        <p:txBody>
          <a:bodyPr wrap="square">
            <a:spAutoFit/>
          </a:bodyPr>
          <a:lstStyle/>
          <a:p>
            <a:pPr marL="270510" marR="0">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Plan de Desarrollo Departamental; Censo Nacional de Población y Vivienda 2018; Instituto Departamental de Salud; DANE</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CuadroTexto 63">
            <a:extLst>
              <a:ext uri="{FF2B5EF4-FFF2-40B4-BE49-F238E27FC236}">
                <a16:creationId xmlns:a16="http://schemas.microsoft.com/office/drawing/2014/main" id="{F5861072-E348-ECC8-8FD5-90028AA58B97}"/>
              </a:ext>
            </a:extLst>
          </p:cNvPr>
          <p:cNvSpPr txBox="1"/>
          <p:nvPr/>
        </p:nvSpPr>
        <p:spPr>
          <a:xfrm>
            <a:off x="84804" y="929368"/>
            <a:ext cx="10459371" cy="461665"/>
          </a:xfrm>
          <a:prstGeom prst="rect">
            <a:avLst/>
          </a:prstGeom>
          <a:noFill/>
        </p:spPr>
        <p:txBody>
          <a:bodyPr wrap="square" rtlCol="0">
            <a:spAutoFit/>
          </a:bodyPr>
          <a:lstStyle/>
          <a:p>
            <a:pPr lvl="0"/>
            <a:r>
              <a:rPr lang="es-CO" sz="2400" b="1" dirty="0">
                <a:solidFill>
                  <a:srgbClr val="002060"/>
                </a:solidFill>
                <a:latin typeface="+mj-lt"/>
              </a:rPr>
              <a:t>La Salud y la baja calidad de servicios públicos </a:t>
            </a:r>
            <a:r>
              <a:rPr lang="es-CO" sz="2400" b="1" dirty="0">
                <a:solidFill>
                  <a:schemeClr val="accent2"/>
                </a:solidFill>
                <a:latin typeface="+mj-lt"/>
              </a:rPr>
              <a:t>están directamente relacionados.</a:t>
            </a:r>
            <a:endParaRPr lang="es-ES_tradnl" sz="2000" b="1" dirty="0">
              <a:solidFill>
                <a:srgbClr val="002060"/>
              </a:solidFill>
            </a:endParaRPr>
          </a:p>
        </p:txBody>
      </p:sp>
      <p:sp>
        <p:nvSpPr>
          <p:cNvPr id="3" name="TextBox 2">
            <a:extLst>
              <a:ext uri="{FF2B5EF4-FFF2-40B4-BE49-F238E27FC236}">
                <a16:creationId xmlns:a16="http://schemas.microsoft.com/office/drawing/2014/main" id="{E2DEB4F0-5485-C137-2FB1-2019EF9D1787}"/>
              </a:ext>
            </a:extLst>
          </p:cNvPr>
          <p:cNvSpPr txBox="1"/>
          <p:nvPr/>
        </p:nvSpPr>
        <p:spPr>
          <a:xfrm>
            <a:off x="6296024" y="259383"/>
            <a:ext cx="1323975"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Panorama</a:t>
            </a:r>
            <a:endParaRPr lang="es-CO" sz="1600" dirty="0"/>
          </a:p>
        </p:txBody>
      </p:sp>
      <p:sp>
        <p:nvSpPr>
          <p:cNvPr id="4" name="Título 1">
            <a:extLst>
              <a:ext uri="{FF2B5EF4-FFF2-40B4-BE49-F238E27FC236}">
                <a16:creationId xmlns:a16="http://schemas.microsoft.com/office/drawing/2014/main" id="{34ABB91D-4F53-21E5-20E8-F033A85A439A}"/>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Tree>
    <p:extLst>
      <p:ext uri="{BB962C8B-B14F-4D97-AF65-F5344CB8AC3E}">
        <p14:creationId xmlns:p14="http://schemas.microsoft.com/office/powerpoint/2010/main" val="37471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6786" y="1355896"/>
            <a:ext cx="6424612" cy="4584845"/>
          </a:xfrm>
        </p:spPr>
        <p:txBody>
          <a:bodyPr>
            <a:spAutoFit/>
          </a:bodyPr>
          <a:lstStyle/>
          <a:p>
            <a:r>
              <a:rPr lang="es-CO" sz="1680" b="1" dirty="0">
                <a:solidFill>
                  <a:srgbClr val="002060"/>
                </a:solidFill>
                <a:latin typeface="+mj-lt"/>
                <a:ea typeface="Times New Roman" panose="02020603050405020304" pitchFamily="18" charset="0"/>
                <a:cs typeface="Times New Roman" panose="02020603050405020304" pitchFamily="18" charset="0"/>
              </a:rPr>
              <a:t>La Zona del Catatumbo, </a:t>
            </a:r>
            <a:r>
              <a:rPr lang="es-CO" sz="1680" b="1" dirty="0">
                <a:solidFill>
                  <a:schemeClr val="accent2"/>
                </a:solidFill>
                <a:latin typeface="+mj-lt"/>
                <a:ea typeface="Times New Roman" panose="02020603050405020304" pitchFamily="18" charset="0"/>
                <a:cs typeface="Times New Roman" panose="02020603050405020304" pitchFamily="18" charset="0"/>
              </a:rPr>
              <a:t>comprende el 50% del territorio departamental.</a:t>
            </a:r>
          </a:p>
          <a:p>
            <a:endParaRPr lang="es-CO" sz="1680" dirty="0">
              <a:solidFill>
                <a:schemeClr val="accent2"/>
              </a:solidFill>
              <a:latin typeface="+mj-lt"/>
              <a:cs typeface="Times New Roman" panose="02020603050405020304" pitchFamily="18" charset="0"/>
            </a:endParaRPr>
          </a:p>
          <a:p>
            <a:r>
              <a:rPr lang="es-CO" sz="1680" b="1" dirty="0">
                <a:solidFill>
                  <a:srgbClr val="002060"/>
                </a:solidFill>
                <a:latin typeface="+mj-lt"/>
              </a:rPr>
              <a:t>El mapa de brechas municipales de NBI presenta comparativamente las peores cifras a nivel departamental, </a:t>
            </a:r>
            <a:r>
              <a:rPr lang="es-CO" sz="1680" b="1" dirty="0">
                <a:solidFill>
                  <a:schemeClr val="accent2"/>
                </a:solidFill>
                <a:latin typeface="+mj-lt"/>
              </a:rPr>
              <a:t>en rojo está la región del Catatumbo, teniendo niveles de NBI por encima de 33,11%. </a:t>
            </a:r>
          </a:p>
          <a:p>
            <a:endParaRPr lang="es-CO" sz="1680" b="1" dirty="0">
              <a:solidFill>
                <a:srgbClr val="002060"/>
              </a:solidFill>
              <a:latin typeface="+mj-lt"/>
            </a:endParaRPr>
          </a:p>
          <a:p>
            <a:r>
              <a:rPr lang="es-CO" sz="1680" b="1" dirty="0">
                <a:solidFill>
                  <a:srgbClr val="002060"/>
                </a:solidFill>
                <a:latin typeface="+mj-lt"/>
              </a:rPr>
              <a:t>En Cúcuta, los </a:t>
            </a:r>
            <a:r>
              <a:rPr lang="es-CO" sz="1680" b="1" dirty="0">
                <a:solidFill>
                  <a:schemeClr val="accent2"/>
                </a:solidFill>
                <a:latin typeface="+mj-lt"/>
              </a:rPr>
              <a:t>mayores niveles de pobreza </a:t>
            </a:r>
            <a:r>
              <a:rPr lang="es-CO" sz="1680" b="1" dirty="0">
                <a:solidFill>
                  <a:srgbClr val="002060"/>
                </a:solidFill>
                <a:latin typeface="+mj-lt"/>
              </a:rPr>
              <a:t>multidimensional se encuentran predominantemente en </a:t>
            </a:r>
            <a:r>
              <a:rPr lang="es-CO" sz="1680" b="1" dirty="0">
                <a:solidFill>
                  <a:schemeClr val="accent2"/>
                </a:solidFill>
                <a:latin typeface="+mj-lt"/>
              </a:rPr>
              <a:t>las zonas periféricas de la ciudad dado que allí se aglutinan</a:t>
            </a:r>
            <a:r>
              <a:rPr lang="es-CO" sz="1680" b="1" dirty="0">
                <a:solidFill>
                  <a:srgbClr val="002060"/>
                </a:solidFill>
                <a:latin typeface="+mj-lt"/>
              </a:rPr>
              <a:t>, en gran parte, los asentamientos irregulares de familias de bajísimos ingresos y en muchas ocasiones desplazados y migrantes. </a:t>
            </a:r>
          </a:p>
          <a:p>
            <a:endParaRPr lang="es-CO" sz="1680" dirty="0">
              <a:solidFill>
                <a:srgbClr val="002060"/>
              </a:solidFill>
              <a:latin typeface="+mj-lt"/>
            </a:endParaRPr>
          </a:p>
          <a:p>
            <a:r>
              <a:rPr lang="es-CO" sz="1680" b="1" dirty="0">
                <a:solidFill>
                  <a:srgbClr val="002060"/>
                </a:solidFill>
                <a:latin typeface="+mj-lt"/>
              </a:rPr>
              <a:t>Ciudades con mayor cantidad de venezolanos son: Bogotá 343.169, </a:t>
            </a:r>
            <a:r>
              <a:rPr lang="es-CO" sz="1680" b="1" dirty="0">
                <a:solidFill>
                  <a:schemeClr val="accent2"/>
                </a:solidFill>
                <a:latin typeface="+mj-lt"/>
              </a:rPr>
              <a:t>San José De Cúcuta 103.254, </a:t>
            </a:r>
            <a:r>
              <a:rPr lang="es-CO" sz="1680" b="1" dirty="0">
                <a:solidFill>
                  <a:srgbClr val="002060"/>
                </a:solidFill>
                <a:latin typeface="+mj-lt"/>
              </a:rPr>
              <a:t>Barranquilla 95.491, Medellín 87.942 y Cali 60.450</a:t>
            </a:r>
            <a:endParaRPr lang="en-US" sz="1680" b="1" dirty="0">
              <a:solidFill>
                <a:srgbClr val="002060"/>
              </a:solidFill>
              <a:latin typeface="+mj-lt"/>
            </a:endParaRPr>
          </a:p>
        </p:txBody>
      </p:sp>
      <p:pic>
        <p:nvPicPr>
          <p:cNvPr id="6" name="image15.png">
            <a:extLst>
              <a:ext uri="{FF2B5EF4-FFF2-40B4-BE49-F238E27FC236}">
                <a16:creationId xmlns:a16="http://schemas.microsoft.com/office/drawing/2014/main" id="{50E96B9B-4FB8-0E41-8A39-7DACA1C5001F}"/>
              </a:ext>
            </a:extLst>
          </p:cNvPr>
          <p:cNvPicPr/>
          <p:nvPr/>
        </p:nvPicPr>
        <p:blipFill>
          <a:blip r:embed="rId3"/>
          <a:srcRect/>
          <a:stretch>
            <a:fillRect/>
          </a:stretch>
        </p:blipFill>
        <p:spPr>
          <a:xfrm>
            <a:off x="488078" y="1247174"/>
            <a:ext cx="2846924" cy="4689884"/>
          </a:xfrm>
          <a:prstGeom prst="rect">
            <a:avLst/>
          </a:prstGeom>
          <a:ln/>
        </p:spPr>
      </p:pic>
      <p:sp>
        <p:nvSpPr>
          <p:cNvPr id="7" name="Rectangle 8">
            <a:extLst>
              <a:ext uri="{FF2B5EF4-FFF2-40B4-BE49-F238E27FC236}">
                <a16:creationId xmlns:a16="http://schemas.microsoft.com/office/drawing/2014/main" id="{13504248-B86D-AF4B-AEF7-4F8F2401A2DB}"/>
              </a:ext>
            </a:extLst>
          </p:cNvPr>
          <p:cNvSpPr/>
          <p:nvPr/>
        </p:nvSpPr>
        <p:spPr>
          <a:xfrm>
            <a:off x="1160738" y="5951854"/>
            <a:ext cx="2174264" cy="369332"/>
          </a:xfrm>
          <a:prstGeom prst="rect">
            <a:avLst/>
          </a:prstGeom>
        </p:spPr>
        <p:txBody>
          <a:bodyPr wrap="square">
            <a:spAutoFit/>
          </a:bodyPr>
          <a:lstStyle/>
          <a:p>
            <a:pPr marL="270510" marR="0" algn="r">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Plan de Desarrollo Departamental.</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331AD52-725B-8CD8-7D4F-9668FC68137C}"/>
              </a:ext>
            </a:extLst>
          </p:cNvPr>
          <p:cNvSpPr txBox="1"/>
          <p:nvPr/>
        </p:nvSpPr>
        <p:spPr>
          <a:xfrm>
            <a:off x="6296024" y="259383"/>
            <a:ext cx="1323975"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Panorama</a:t>
            </a:r>
            <a:endParaRPr lang="es-CO" sz="1600" dirty="0"/>
          </a:p>
        </p:txBody>
      </p:sp>
      <p:sp>
        <p:nvSpPr>
          <p:cNvPr id="4" name="Título 1">
            <a:extLst>
              <a:ext uri="{FF2B5EF4-FFF2-40B4-BE49-F238E27FC236}">
                <a16:creationId xmlns:a16="http://schemas.microsoft.com/office/drawing/2014/main" id="{A61B9D90-77C1-498C-E066-068414DB825D}"/>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Tree>
    <p:extLst>
      <p:ext uri="{BB962C8B-B14F-4D97-AF65-F5344CB8AC3E}">
        <p14:creationId xmlns:p14="http://schemas.microsoft.com/office/powerpoint/2010/main" val="88701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66484" y="4958938"/>
            <a:ext cx="2257100" cy="216982"/>
          </a:xfrm>
        </p:spPr>
        <p:txBody>
          <a:bodyPr wrap="square">
            <a:spAutoFit/>
          </a:bodyPr>
          <a:lstStyle/>
          <a:p>
            <a:pPr marL="0" indent="0">
              <a:buNone/>
            </a:pPr>
            <a:r>
              <a:rPr lang="es-CO" sz="900" dirty="0"/>
              <a:t>Fuente: SIMCI, UNODC, 2020</a:t>
            </a:r>
            <a:endParaRPr lang="en-US" sz="900" dirty="0"/>
          </a:p>
        </p:txBody>
      </p:sp>
      <p:pic>
        <p:nvPicPr>
          <p:cNvPr id="6" name="image15.png">
            <a:extLst>
              <a:ext uri="{FF2B5EF4-FFF2-40B4-BE49-F238E27FC236}">
                <a16:creationId xmlns:a16="http://schemas.microsoft.com/office/drawing/2014/main" id="{50E96B9B-4FB8-0E41-8A39-7DACA1C5001F}"/>
              </a:ext>
            </a:extLst>
          </p:cNvPr>
          <p:cNvPicPr/>
          <p:nvPr/>
        </p:nvPicPr>
        <p:blipFill>
          <a:blip r:embed="rId3"/>
          <a:srcRect/>
          <a:stretch>
            <a:fillRect/>
          </a:stretch>
        </p:blipFill>
        <p:spPr>
          <a:xfrm>
            <a:off x="70218" y="1002134"/>
            <a:ext cx="2186642" cy="3643781"/>
          </a:xfrm>
          <a:prstGeom prst="rect">
            <a:avLst/>
          </a:prstGeom>
          <a:ln/>
        </p:spPr>
      </p:pic>
      <p:sp>
        <p:nvSpPr>
          <p:cNvPr id="2" name="TextBox 1">
            <a:extLst>
              <a:ext uri="{FF2B5EF4-FFF2-40B4-BE49-F238E27FC236}">
                <a16:creationId xmlns:a16="http://schemas.microsoft.com/office/drawing/2014/main" id="{2331AD52-725B-8CD8-7D4F-9668FC68137C}"/>
              </a:ext>
            </a:extLst>
          </p:cNvPr>
          <p:cNvSpPr txBox="1"/>
          <p:nvPr/>
        </p:nvSpPr>
        <p:spPr>
          <a:xfrm>
            <a:off x="6296024" y="259383"/>
            <a:ext cx="1323975"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Panorama</a:t>
            </a:r>
            <a:endParaRPr lang="es-CO" sz="1600" dirty="0"/>
          </a:p>
        </p:txBody>
      </p:sp>
      <p:sp>
        <p:nvSpPr>
          <p:cNvPr id="4" name="Título 1">
            <a:extLst>
              <a:ext uri="{FF2B5EF4-FFF2-40B4-BE49-F238E27FC236}">
                <a16:creationId xmlns:a16="http://schemas.microsoft.com/office/drawing/2014/main" id="{A61B9D90-77C1-498C-E066-068414DB825D}"/>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Catatumbo, preocupación nacional</a:t>
            </a:r>
            <a:endParaRPr lang="es-CO" sz="2800" b="1" dirty="0">
              <a:solidFill>
                <a:schemeClr val="bg1"/>
              </a:solidFill>
            </a:endParaRPr>
          </a:p>
        </p:txBody>
      </p:sp>
      <p:pic>
        <p:nvPicPr>
          <p:cNvPr id="9" name="image11.png">
            <a:extLst>
              <a:ext uri="{FF2B5EF4-FFF2-40B4-BE49-F238E27FC236}">
                <a16:creationId xmlns:a16="http://schemas.microsoft.com/office/drawing/2014/main" id="{1EFDD48C-6C08-FE4C-9DF6-A34DA919DD32}"/>
              </a:ext>
            </a:extLst>
          </p:cNvPr>
          <p:cNvPicPr/>
          <p:nvPr/>
        </p:nvPicPr>
        <p:blipFill rotWithShape="1">
          <a:blip r:embed="rId4" cstate="print">
            <a:extLst>
              <a:ext uri="{28A0092B-C50C-407E-A947-70E740481C1C}">
                <a14:useLocalDpi xmlns:a14="http://schemas.microsoft.com/office/drawing/2010/main" val="0"/>
              </a:ext>
            </a:extLst>
          </a:blip>
          <a:srcRect l="31037" t="1962" r="26323" b="58073"/>
          <a:stretch/>
        </p:blipFill>
        <p:spPr>
          <a:xfrm>
            <a:off x="2383003" y="1185675"/>
            <a:ext cx="2249614" cy="3276697"/>
          </a:xfrm>
          <a:prstGeom prst="rect">
            <a:avLst/>
          </a:prstGeom>
          <a:ln/>
        </p:spPr>
      </p:pic>
      <p:pic>
        <p:nvPicPr>
          <p:cNvPr id="10" name="image11.png">
            <a:extLst>
              <a:ext uri="{FF2B5EF4-FFF2-40B4-BE49-F238E27FC236}">
                <a16:creationId xmlns:a16="http://schemas.microsoft.com/office/drawing/2014/main" id="{533FB4B6-0315-F54D-8A2A-AEEE8D5A8263}"/>
              </a:ext>
            </a:extLst>
          </p:cNvPr>
          <p:cNvPicPr/>
          <p:nvPr/>
        </p:nvPicPr>
        <p:blipFill rotWithShape="1">
          <a:blip r:embed="rId4" cstate="print">
            <a:extLst>
              <a:ext uri="{28A0092B-C50C-407E-A947-70E740481C1C}">
                <a14:useLocalDpi xmlns:a14="http://schemas.microsoft.com/office/drawing/2010/main" val="0"/>
              </a:ext>
            </a:extLst>
          </a:blip>
          <a:srcRect t="86856" r="40800"/>
          <a:stretch/>
        </p:blipFill>
        <p:spPr>
          <a:xfrm>
            <a:off x="2340851" y="4462372"/>
            <a:ext cx="2291765" cy="554128"/>
          </a:xfrm>
          <a:prstGeom prst="rect">
            <a:avLst/>
          </a:prstGeom>
          <a:ln/>
        </p:spPr>
      </p:pic>
      <p:grpSp>
        <p:nvGrpSpPr>
          <p:cNvPr id="11" name="Agrupar 9">
            <a:extLst>
              <a:ext uri="{FF2B5EF4-FFF2-40B4-BE49-F238E27FC236}">
                <a16:creationId xmlns:a16="http://schemas.microsoft.com/office/drawing/2014/main" id="{78DBFCC5-1B2D-6742-9985-306B795BB3FF}"/>
              </a:ext>
            </a:extLst>
          </p:cNvPr>
          <p:cNvGrpSpPr/>
          <p:nvPr/>
        </p:nvGrpSpPr>
        <p:grpSpPr>
          <a:xfrm>
            <a:off x="4957061" y="1446322"/>
            <a:ext cx="1861005" cy="3089496"/>
            <a:chOff x="198821" y="900371"/>
            <a:chExt cx="3298359" cy="5014171"/>
          </a:xfrm>
        </p:grpSpPr>
        <p:pic>
          <p:nvPicPr>
            <p:cNvPr id="12" name="Imagen 7">
              <a:extLst>
                <a:ext uri="{FF2B5EF4-FFF2-40B4-BE49-F238E27FC236}">
                  <a16:creationId xmlns:a16="http://schemas.microsoft.com/office/drawing/2014/main" id="{2CBF2AAA-0CF6-7044-841F-FA72C99A3563}"/>
                </a:ext>
              </a:extLst>
            </p:cNvPr>
            <p:cNvPicPr>
              <a:picLocks noChangeAspect="1"/>
            </p:cNvPicPr>
            <p:nvPr/>
          </p:nvPicPr>
          <p:blipFill>
            <a:blip r:embed="rId5"/>
            <a:stretch>
              <a:fillRect/>
            </a:stretch>
          </p:blipFill>
          <p:spPr>
            <a:xfrm>
              <a:off x="198821" y="900371"/>
              <a:ext cx="3298359" cy="5014171"/>
            </a:xfrm>
            <a:prstGeom prst="rect">
              <a:avLst/>
            </a:prstGeom>
          </p:spPr>
        </p:pic>
        <p:sp>
          <p:nvSpPr>
            <p:cNvPr id="13" name="CuadroTexto 8">
              <a:extLst>
                <a:ext uri="{FF2B5EF4-FFF2-40B4-BE49-F238E27FC236}">
                  <a16:creationId xmlns:a16="http://schemas.microsoft.com/office/drawing/2014/main" id="{91FC80FB-AA76-2840-9622-392FCD92BC30}"/>
                </a:ext>
              </a:extLst>
            </p:cNvPr>
            <p:cNvSpPr txBox="1"/>
            <p:nvPr/>
          </p:nvSpPr>
          <p:spPr>
            <a:xfrm>
              <a:off x="198821" y="5717715"/>
              <a:ext cx="1806442" cy="149737"/>
            </a:xfrm>
            <a:prstGeom prst="rect">
              <a:avLst/>
            </a:prstGeom>
            <a:solidFill>
              <a:schemeClr val="bg1"/>
            </a:solidFill>
          </p:spPr>
          <p:txBody>
            <a:bodyPr wrap="square" rtlCol="0">
              <a:spAutoFit/>
            </a:bodyPr>
            <a:lstStyle/>
            <a:p>
              <a:endParaRPr lang="es-ES_tradnl"/>
            </a:p>
          </p:txBody>
        </p:sp>
      </p:grpSp>
      <p:sp>
        <p:nvSpPr>
          <p:cNvPr id="5" name="Rectangle 4">
            <a:extLst>
              <a:ext uri="{FF2B5EF4-FFF2-40B4-BE49-F238E27FC236}">
                <a16:creationId xmlns:a16="http://schemas.microsoft.com/office/drawing/2014/main" id="{BC10D1C7-C6F4-7142-8BE6-3B276E4A39D8}"/>
              </a:ext>
            </a:extLst>
          </p:cNvPr>
          <p:cNvSpPr/>
          <p:nvPr/>
        </p:nvSpPr>
        <p:spPr>
          <a:xfrm>
            <a:off x="2463627" y="946015"/>
            <a:ext cx="2175596" cy="246221"/>
          </a:xfrm>
          <a:prstGeom prst="rect">
            <a:avLst/>
          </a:prstGeom>
        </p:spPr>
        <p:txBody>
          <a:bodyPr wrap="none">
            <a:spAutoFit/>
          </a:bodyPr>
          <a:lstStyle/>
          <a:p>
            <a:pPr algn="just"/>
            <a:r>
              <a:rPr lang="es-CO" sz="1000" dirty="0">
                <a:latin typeface="Calibri Light" panose="020F0302020204030204" pitchFamily="34" charset="0"/>
                <a:ea typeface="Times New Roman" panose="02020603050405020304" pitchFamily="18" charset="0"/>
                <a:cs typeface="Times New Roman" panose="02020603050405020304" pitchFamily="18" charset="0"/>
              </a:rPr>
              <a:t>Densidad de Cultivos de Coca, 2020     </a:t>
            </a:r>
            <a:endParaRPr lang="en-US" sz="100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21DB1FF0-F849-1340-9534-8A24B3A6E170}"/>
              </a:ext>
            </a:extLst>
          </p:cNvPr>
          <p:cNvSpPr/>
          <p:nvPr/>
        </p:nvSpPr>
        <p:spPr>
          <a:xfrm>
            <a:off x="-160011" y="4682596"/>
            <a:ext cx="2603500" cy="230832"/>
          </a:xfrm>
          <a:prstGeom prst="rect">
            <a:avLst/>
          </a:prstGeom>
        </p:spPr>
        <p:txBody>
          <a:bodyPr wrap="square">
            <a:spAutoFit/>
          </a:bodyPr>
          <a:lstStyle/>
          <a:p>
            <a:pPr marL="270510" marR="0">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Plan de Desarrollo Departamental.</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0BCE8134-6D6B-9142-BDE7-D803A1E9996E}"/>
              </a:ext>
            </a:extLst>
          </p:cNvPr>
          <p:cNvSpPr/>
          <p:nvPr/>
        </p:nvSpPr>
        <p:spPr>
          <a:xfrm>
            <a:off x="4451335" y="4933222"/>
            <a:ext cx="2603500" cy="230832"/>
          </a:xfrm>
          <a:prstGeom prst="rect">
            <a:avLst/>
          </a:prstGeom>
        </p:spPr>
        <p:txBody>
          <a:bodyPr wrap="square">
            <a:spAutoFit/>
          </a:bodyPr>
          <a:lstStyle/>
          <a:p>
            <a:pPr marL="270510" marR="0">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Plan de Desarrollo Departamental.</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57199D3-C453-C54A-B3EA-684DDDC048BE}"/>
              </a:ext>
            </a:extLst>
          </p:cNvPr>
          <p:cNvSpPr/>
          <p:nvPr/>
        </p:nvSpPr>
        <p:spPr>
          <a:xfrm>
            <a:off x="4728066" y="997112"/>
            <a:ext cx="2379177" cy="230832"/>
          </a:xfrm>
          <a:prstGeom prst="rect">
            <a:avLst/>
          </a:prstGeom>
        </p:spPr>
        <p:txBody>
          <a:bodyPr wrap="none">
            <a:spAutoFit/>
          </a:bodyPr>
          <a:lstStyle/>
          <a:p>
            <a:r>
              <a:rPr lang="es-CO" sz="900" dirty="0">
                <a:latin typeface="Calibri Light" panose="020F0302020204030204" pitchFamily="34" charset="0"/>
                <a:ea typeface="Times New Roman" panose="02020603050405020304" pitchFamily="18" charset="0"/>
                <a:cs typeface="Times New Roman" panose="02020603050405020304" pitchFamily="18" charset="0"/>
              </a:rPr>
              <a:t>Presencia y acción de actores armados ilegales </a:t>
            </a:r>
            <a:endParaRPr lang="en-US" sz="900" dirty="0"/>
          </a:p>
        </p:txBody>
      </p:sp>
      <p:sp>
        <p:nvSpPr>
          <p:cNvPr id="17" name="Marcador de contenido 2">
            <a:extLst>
              <a:ext uri="{FF2B5EF4-FFF2-40B4-BE49-F238E27FC236}">
                <a16:creationId xmlns:a16="http://schemas.microsoft.com/office/drawing/2014/main" id="{62C06B72-4E6B-BB48-BBF1-4E7775313307}"/>
              </a:ext>
            </a:extLst>
          </p:cNvPr>
          <p:cNvSpPr txBox="1">
            <a:spLocks/>
          </p:cNvSpPr>
          <p:nvPr/>
        </p:nvSpPr>
        <p:spPr>
          <a:xfrm>
            <a:off x="7383480" y="911441"/>
            <a:ext cx="2614396" cy="4801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b="1" dirty="0">
                <a:solidFill>
                  <a:srgbClr val="002060"/>
                </a:solidFill>
                <a:latin typeface="+mj-lt"/>
                <a:ea typeface="Times New Roman" panose="02020603050405020304" pitchFamily="18" charset="0"/>
                <a:cs typeface="Times New Roman" panose="02020603050405020304" pitchFamily="18" charset="0"/>
              </a:rPr>
              <a:t>El Catatumbo, </a:t>
            </a:r>
            <a:r>
              <a:rPr lang="es-CO" sz="1400" b="1" dirty="0">
                <a:solidFill>
                  <a:schemeClr val="accent2"/>
                </a:solidFill>
                <a:latin typeface="+mj-lt"/>
                <a:ea typeface="Times New Roman" panose="02020603050405020304" pitchFamily="18" charset="0"/>
                <a:cs typeface="Times New Roman" panose="02020603050405020304" pitchFamily="18" charset="0"/>
              </a:rPr>
              <a:t>comprende el 50% del territorio departamental.</a:t>
            </a:r>
          </a:p>
        </p:txBody>
      </p:sp>
      <p:sp>
        <p:nvSpPr>
          <p:cNvPr id="18" name="Rectangle 17">
            <a:extLst>
              <a:ext uri="{FF2B5EF4-FFF2-40B4-BE49-F238E27FC236}">
                <a16:creationId xmlns:a16="http://schemas.microsoft.com/office/drawing/2014/main" id="{8CBF9186-4568-8D43-A7E0-35AAE8577EE6}"/>
              </a:ext>
            </a:extLst>
          </p:cNvPr>
          <p:cNvSpPr/>
          <p:nvPr/>
        </p:nvSpPr>
        <p:spPr>
          <a:xfrm>
            <a:off x="97961" y="5016500"/>
            <a:ext cx="2131155" cy="646331"/>
          </a:xfrm>
          <a:prstGeom prst="rect">
            <a:avLst/>
          </a:prstGeom>
        </p:spPr>
        <p:txBody>
          <a:bodyPr wrap="square">
            <a:spAutoFit/>
          </a:bodyPr>
          <a:lstStyle/>
          <a:p>
            <a:pPr algn="just"/>
            <a:r>
              <a:rPr lang="es-CO" sz="1200" b="1" dirty="0">
                <a:solidFill>
                  <a:srgbClr val="002060"/>
                </a:solidFill>
              </a:rPr>
              <a:t>NBI, </a:t>
            </a:r>
            <a:r>
              <a:rPr lang="es-CO" sz="1200" b="1" dirty="0">
                <a:solidFill>
                  <a:schemeClr val="accent2"/>
                </a:solidFill>
              </a:rPr>
              <a:t>en rojo está la región del Catatumbo, teniendo niveles de NBI por encima de 33,11%. </a:t>
            </a:r>
          </a:p>
        </p:txBody>
      </p:sp>
      <p:sp>
        <p:nvSpPr>
          <p:cNvPr id="19" name="Rectangle 18">
            <a:extLst>
              <a:ext uri="{FF2B5EF4-FFF2-40B4-BE49-F238E27FC236}">
                <a16:creationId xmlns:a16="http://schemas.microsoft.com/office/drawing/2014/main" id="{65CF7D3E-5D6E-AA49-85B5-A20F34EAEBE3}"/>
              </a:ext>
            </a:extLst>
          </p:cNvPr>
          <p:cNvSpPr/>
          <p:nvPr/>
        </p:nvSpPr>
        <p:spPr>
          <a:xfrm>
            <a:off x="2409799" y="1173033"/>
            <a:ext cx="2188705" cy="1169551"/>
          </a:xfrm>
          <a:prstGeom prst="rect">
            <a:avLst/>
          </a:prstGeom>
        </p:spPr>
        <p:txBody>
          <a:bodyPr wrap="square">
            <a:spAutoFit/>
          </a:bodyPr>
          <a:lstStyle/>
          <a:p>
            <a:r>
              <a:rPr lang="es-CO" sz="1400" b="1" dirty="0">
                <a:solidFill>
                  <a:schemeClr val="accent2"/>
                </a:solidFill>
              </a:rPr>
              <a:t>Presenta el mayor área de cultivos de uso ilícito, con 40.116 ha. de cultivos de coca, 28% del área neta nacional.</a:t>
            </a:r>
            <a:endParaRPr lang="en-US" sz="1400" dirty="0"/>
          </a:p>
        </p:txBody>
      </p:sp>
      <p:sp>
        <p:nvSpPr>
          <p:cNvPr id="21" name="Rectangle 20">
            <a:extLst>
              <a:ext uri="{FF2B5EF4-FFF2-40B4-BE49-F238E27FC236}">
                <a16:creationId xmlns:a16="http://schemas.microsoft.com/office/drawing/2014/main" id="{C7113977-57D9-A74D-B168-8BF192DE2CD8}"/>
              </a:ext>
            </a:extLst>
          </p:cNvPr>
          <p:cNvSpPr/>
          <p:nvPr/>
        </p:nvSpPr>
        <p:spPr>
          <a:xfrm>
            <a:off x="2328242" y="5209962"/>
            <a:ext cx="4547315" cy="938719"/>
          </a:xfrm>
          <a:prstGeom prst="rect">
            <a:avLst/>
          </a:prstGeom>
        </p:spPr>
        <p:txBody>
          <a:bodyPr wrap="square">
            <a:spAutoFit/>
          </a:bodyPr>
          <a:lstStyle/>
          <a:p>
            <a:pPr algn="just"/>
            <a:r>
              <a:rPr lang="es-CO" sz="1100" dirty="0"/>
              <a:t>Según UNODC, Catatumbo continúa siendo el </a:t>
            </a:r>
            <a:r>
              <a:rPr lang="es-CO" sz="1100" b="1" dirty="0">
                <a:solidFill>
                  <a:srgbClr val="ED7D31"/>
                </a:solidFill>
              </a:rPr>
              <a:t>enclave productivo con mayor área con coca</a:t>
            </a:r>
            <a:r>
              <a:rPr lang="es-CO" sz="1100" dirty="0"/>
              <a:t>.</a:t>
            </a:r>
            <a:r>
              <a:rPr lang="en-US" sz="1100" dirty="0"/>
              <a:t> T</a:t>
            </a:r>
            <a:r>
              <a:rPr lang="es-CO" sz="1100" dirty="0"/>
              <a:t>erritorio que en los últimos cinco años ha presentado una concentración de cultivos de coca altamente significativa (hectáreas sembradas por kilómetro cuadrado) y la persistencia del fenómeno ha sido superior a cuatro años. </a:t>
            </a:r>
            <a:endParaRPr lang="en-US" sz="1000" dirty="0"/>
          </a:p>
        </p:txBody>
      </p:sp>
      <p:graphicFrame>
        <p:nvGraphicFramePr>
          <p:cNvPr id="23" name="Table 22">
            <a:extLst>
              <a:ext uri="{FF2B5EF4-FFF2-40B4-BE49-F238E27FC236}">
                <a16:creationId xmlns:a16="http://schemas.microsoft.com/office/drawing/2014/main" id="{DF42EEC9-17DE-AB4B-BC68-A930D05B3E7D}"/>
              </a:ext>
            </a:extLst>
          </p:cNvPr>
          <p:cNvGraphicFramePr>
            <a:graphicFrameLocks noGrp="1"/>
          </p:cNvGraphicFramePr>
          <p:nvPr>
            <p:extLst>
              <p:ext uri="{D42A27DB-BD31-4B8C-83A1-F6EECF244321}">
                <p14:modId xmlns:p14="http://schemas.microsoft.com/office/powerpoint/2010/main" val="2699621986"/>
              </p:ext>
            </p:extLst>
          </p:nvPr>
        </p:nvGraphicFramePr>
        <p:xfrm>
          <a:off x="6902119" y="1391572"/>
          <a:ext cx="3095757" cy="4351338"/>
        </p:xfrm>
        <a:graphic>
          <a:graphicData uri="http://schemas.openxmlformats.org/drawingml/2006/table">
            <a:tbl>
              <a:tblPr>
                <a:tableStyleId>{5C22544A-7EE6-4342-B048-85BDC9FD1C3A}</a:tableStyleId>
              </a:tblPr>
              <a:tblGrid>
                <a:gridCol w="584449">
                  <a:extLst>
                    <a:ext uri="{9D8B030D-6E8A-4147-A177-3AD203B41FA5}">
                      <a16:colId xmlns:a16="http://schemas.microsoft.com/office/drawing/2014/main" val="3228579433"/>
                    </a:ext>
                  </a:extLst>
                </a:gridCol>
                <a:gridCol w="704385">
                  <a:extLst>
                    <a:ext uri="{9D8B030D-6E8A-4147-A177-3AD203B41FA5}">
                      <a16:colId xmlns:a16="http://schemas.microsoft.com/office/drawing/2014/main" val="1665629630"/>
                    </a:ext>
                  </a:extLst>
                </a:gridCol>
                <a:gridCol w="865035">
                  <a:extLst>
                    <a:ext uri="{9D8B030D-6E8A-4147-A177-3AD203B41FA5}">
                      <a16:colId xmlns:a16="http://schemas.microsoft.com/office/drawing/2014/main" val="875342775"/>
                    </a:ext>
                  </a:extLst>
                </a:gridCol>
                <a:gridCol w="519021">
                  <a:extLst>
                    <a:ext uri="{9D8B030D-6E8A-4147-A177-3AD203B41FA5}">
                      <a16:colId xmlns:a16="http://schemas.microsoft.com/office/drawing/2014/main" val="868904201"/>
                    </a:ext>
                  </a:extLst>
                </a:gridCol>
                <a:gridCol w="422867">
                  <a:extLst>
                    <a:ext uri="{9D8B030D-6E8A-4147-A177-3AD203B41FA5}">
                      <a16:colId xmlns:a16="http://schemas.microsoft.com/office/drawing/2014/main" val="754380375"/>
                    </a:ext>
                  </a:extLst>
                </a:gridCol>
              </a:tblGrid>
              <a:tr h="1090080">
                <a:tc>
                  <a:txBody>
                    <a:bodyPr/>
                    <a:lstStyle/>
                    <a:p>
                      <a:pPr algn="ctr" fontAlgn="ctr"/>
                      <a:r>
                        <a:rPr lang="en-US" sz="900" b="1" u="none" strike="noStrike" dirty="0" err="1">
                          <a:effectLst/>
                        </a:rPr>
                        <a:t>Municipio</a:t>
                      </a:r>
                      <a:r>
                        <a:rPr lang="en-US" sz="900" b="1" u="none" strike="noStrike" dirty="0">
                          <a:effectLst/>
                        </a:rPr>
                        <a:t> </a:t>
                      </a:r>
                      <a:endParaRPr lang="en-US" sz="900" b="1" i="0" u="none" strike="noStrike" dirty="0">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b="1" u="none" strike="noStrike" dirty="0">
                          <a:effectLst/>
                        </a:rPr>
                        <a:t>Peso </a:t>
                      </a:r>
                      <a:r>
                        <a:rPr lang="en-US" sz="900" b="1" u="none" strike="noStrike" dirty="0" err="1">
                          <a:effectLst/>
                        </a:rPr>
                        <a:t>relativo</a:t>
                      </a:r>
                      <a:r>
                        <a:rPr lang="en-US" sz="900" b="1" u="none" strike="noStrike" dirty="0">
                          <a:effectLst/>
                        </a:rPr>
                        <a:t> municipal </a:t>
                      </a:r>
                      <a:r>
                        <a:rPr lang="en-US" sz="900" b="1" u="none" strike="noStrike" dirty="0" err="1">
                          <a:effectLst/>
                        </a:rPr>
                        <a:t>en</a:t>
                      </a:r>
                      <a:r>
                        <a:rPr lang="en-US" sz="900" b="1" u="none" strike="noStrike" dirty="0">
                          <a:effectLst/>
                        </a:rPr>
                        <a:t> el valor </a:t>
                      </a:r>
                      <a:r>
                        <a:rPr lang="en-US" sz="900" b="1" u="none" strike="noStrike" dirty="0" err="1">
                          <a:effectLst/>
                        </a:rPr>
                        <a:t>agregado</a:t>
                      </a:r>
                      <a:r>
                        <a:rPr lang="en-US" sz="900" b="1" u="none" strike="noStrike" dirty="0">
                          <a:effectLst/>
                        </a:rPr>
                        <a:t> </a:t>
                      </a:r>
                      <a:r>
                        <a:rPr lang="en-US" sz="900" b="1" u="none" strike="noStrike" dirty="0" err="1">
                          <a:effectLst/>
                        </a:rPr>
                        <a:t>departamental</a:t>
                      </a:r>
                      <a:r>
                        <a:rPr lang="en-US" sz="900" b="1" u="none" strike="noStrike" dirty="0">
                          <a:effectLst/>
                        </a:rPr>
                        <a:t> (%)</a:t>
                      </a:r>
                      <a:endParaRPr lang="en-US" sz="900" b="1" i="0" u="none" strike="noStrike" dirty="0">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b="1" u="none" strike="noStrike" dirty="0" err="1">
                          <a:effectLst/>
                        </a:rPr>
                        <a:t>Medida</a:t>
                      </a:r>
                      <a:r>
                        <a:rPr lang="en-US" sz="900" b="1" u="none" strike="noStrike" dirty="0">
                          <a:effectLst/>
                        </a:rPr>
                        <a:t> de </a:t>
                      </a:r>
                      <a:r>
                        <a:rPr lang="en-US" sz="900" b="1" u="none" strike="noStrike" dirty="0" err="1">
                          <a:effectLst/>
                        </a:rPr>
                        <a:t>Pobreza</a:t>
                      </a:r>
                      <a:r>
                        <a:rPr lang="en-US" sz="900" b="1" u="none" strike="noStrike" dirty="0">
                          <a:effectLst/>
                        </a:rPr>
                        <a:t> Multidimensional Municipal total              </a:t>
                      </a:r>
                      <a:endParaRPr lang="en-US" sz="900" b="1" i="0" u="none" strike="noStrike" dirty="0">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b="1" u="none" strike="noStrike" dirty="0">
                          <a:effectLst/>
                        </a:rPr>
                        <a:t>MPM </a:t>
                      </a:r>
                      <a:r>
                        <a:rPr lang="en-US" sz="900" b="1" u="none" strike="noStrike" dirty="0" err="1">
                          <a:effectLst/>
                        </a:rPr>
                        <a:t>Centros</a:t>
                      </a:r>
                      <a:r>
                        <a:rPr lang="en-US" sz="900" b="1" u="none" strike="noStrike" dirty="0">
                          <a:effectLst/>
                        </a:rPr>
                        <a:t> </a:t>
                      </a:r>
                      <a:r>
                        <a:rPr lang="en-US" sz="900" b="1" u="none" strike="noStrike" dirty="0" err="1">
                          <a:effectLst/>
                        </a:rPr>
                        <a:t>poblados</a:t>
                      </a:r>
                      <a:r>
                        <a:rPr lang="en-US" sz="900" b="1" u="none" strike="noStrike" dirty="0">
                          <a:effectLst/>
                        </a:rPr>
                        <a:t> y rural </a:t>
                      </a:r>
                      <a:r>
                        <a:rPr lang="en-US" sz="900" b="1" u="none" strike="noStrike" dirty="0" err="1">
                          <a:effectLst/>
                        </a:rPr>
                        <a:t>disperso</a:t>
                      </a:r>
                      <a:endParaRPr lang="en-US" sz="900" b="1" i="0" u="none" strike="noStrike" dirty="0">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b="1" u="none" strike="noStrike" dirty="0">
                          <a:effectLst/>
                        </a:rPr>
                        <a:t>NBI</a:t>
                      </a:r>
                      <a:endParaRPr lang="en-US" sz="900" b="1" i="0" u="none" strike="noStrike" dirty="0">
                        <a:solidFill>
                          <a:srgbClr val="000000"/>
                        </a:solidFill>
                        <a:effectLst/>
                        <a:latin typeface="Calibri Light" panose="020F0302020204030204" pitchFamily="34" charset="0"/>
                      </a:endParaRPr>
                    </a:p>
                  </a:txBody>
                  <a:tcPr marL="8984" marR="8984" marT="8984" marB="0" anchor="ctr"/>
                </a:tc>
                <a:extLst>
                  <a:ext uri="{0D108BD9-81ED-4DB2-BD59-A6C34878D82A}">
                    <a16:rowId xmlns:a16="http://schemas.microsoft.com/office/drawing/2014/main" val="3120955927"/>
                  </a:ext>
                </a:extLst>
              </a:tr>
              <a:tr h="296478">
                <a:tc>
                  <a:txBody>
                    <a:bodyPr/>
                    <a:lstStyle/>
                    <a:p>
                      <a:pPr algn="l" fontAlgn="ctr"/>
                      <a:r>
                        <a:rPr lang="en-US" sz="900" u="none" strike="noStrike">
                          <a:effectLst/>
                        </a:rPr>
                        <a:t>Ocaña</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dirty="0">
                          <a:effectLst/>
                        </a:rPr>
                        <a:t>                       5.3 </a:t>
                      </a:r>
                      <a:endParaRPr lang="en-US" sz="900" b="0" i="0" u="none" strike="noStrike" dirty="0">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dirty="0">
                          <a:effectLst/>
                        </a:rPr>
                        <a:t>31.4</a:t>
                      </a:r>
                      <a:endParaRPr lang="en-US" sz="900" b="0" i="0" u="none" strike="noStrike" dirty="0">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57.4</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23.58</a:t>
                      </a:r>
                      <a:endParaRPr lang="en-US" sz="900" b="0" i="0" u="none" strike="noStrike">
                        <a:solidFill>
                          <a:srgbClr val="000000"/>
                        </a:solidFill>
                        <a:effectLst/>
                        <a:latin typeface="Segoe UI"/>
                      </a:endParaRPr>
                    </a:p>
                  </a:txBody>
                  <a:tcPr marL="8984" marR="8984" marT="8984" marB="0" anchor="b"/>
                </a:tc>
                <a:extLst>
                  <a:ext uri="{0D108BD9-81ED-4DB2-BD59-A6C34878D82A}">
                    <a16:rowId xmlns:a16="http://schemas.microsoft.com/office/drawing/2014/main" val="486702181"/>
                  </a:ext>
                </a:extLst>
              </a:tr>
              <a:tr h="296478">
                <a:tc>
                  <a:txBody>
                    <a:bodyPr/>
                    <a:lstStyle/>
                    <a:p>
                      <a:pPr algn="l" fontAlgn="ctr"/>
                      <a:r>
                        <a:rPr lang="en-US" sz="900" u="none" strike="noStrike">
                          <a:effectLst/>
                        </a:rPr>
                        <a:t>Tibú</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3.4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dirty="0">
                          <a:effectLst/>
                        </a:rPr>
                        <a:t>57.6</a:t>
                      </a:r>
                      <a:endParaRPr lang="en-US" sz="900" b="0" i="0" u="none" strike="noStrike" dirty="0">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65.2</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57.09</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960378324"/>
                  </a:ext>
                </a:extLst>
              </a:tr>
              <a:tr h="296478">
                <a:tc>
                  <a:txBody>
                    <a:bodyPr/>
                    <a:lstStyle/>
                    <a:p>
                      <a:pPr algn="l" fontAlgn="ctr"/>
                      <a:r>
                        <a:rPr lang="en-US" sz="900" u="none" strike="noStrike">
                          <a:effectLst/>
                        </a:rPr>
                        <a:t>Ábrego</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1.9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55.8</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72.9</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40.62</a:t>
                      </a:r>
                      <a:endParaRPr lang="en-US" sz="900" b="0" i="0" u="none" strike="noStrike">
                        <a:solidFill>
                          <a:srgbClr val="000000"/>
                        </a:solidFill>
                        <a:effectLst/>
                        <a:latin typeface="Segoe UI"/>
                      </a:endParaRPr>
                    </a:p>
                  </a:txBody>
                  <a:tcPr marL="8984" marR="8984" marT="8984" marB="0" anchor="b"/>
                </a:tc>
                <a:extLst>
                  <a:ext uri="{0D108BD9-81ED-4DB2-BD59-A6C34878D82A}">
                    <a16:rowId xmlns:a16="http://schemas.microsoft.com/office/drawing/2014/main" val="281526260"/>
                  </a:ext>
                </a:extLst>
              </a:tr>
              <a:tr h="296478">
                <a:tc>
                  <a:txBody>
                    <a:bodyPr/>
                    <a:lstStyle/>
                    <a:p>
                      <a:pPr algn="l" fontAlgn="ctr"/>
                      <a:r>
                        <a:rPr lang="en-US" sz="900" u="none" strike="noStrike">
                          <a:effectLst/>
                        </a:rPr>
                        <a:t>Sardinata</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1.6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dirty="0">
                          <a:effectLst/>
                        </a:rPr>
                        <a:t>53.8</a:t>
                      </a:r>
                      <a:endParaRPr lang="en-US" sz="900" b="0" i="0" u="none" strike="noStrike" dirty="0">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67.6</a:t>
                      </a:r>
                      <a:endParaRPr lang="en-US" sz="900" b="0" i="0" u="none" strike="noStrike" dirty="0">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53.42</a:t>
                      </a:r>
                      <a:endParaRPr lang="en-US" sz="900" b="0" i="0" u="none" strike="noStrike">
                        <a:solidFill>
                          <a:srgbClr val="000000"/>
                        </a:solidFill>
                        <a:effectLst/>
                        <a:latin typeface="Segoe UI"/>
                      </a:endParaRPr>
                    </a:p>
                  </a:txBody>
                  <a:tcPr marL="8984" marR="8984" marT="8984" marB="0" anchor="b"/>
                </a:tc>
                <a:extLst>
                  <a:ext uri="{0D108BD9-81ED-4DB2-BD59-A6C34878D82A}">
                    <a16:rowId xmlns:a16="http://schemas.microsoft.com/office/drawing/2014/main" val="2030475285"/>
                  </a:ext>
                </a:extLst>
              </a:tr>
              <a:tr h="296478">
                <a:tc>
                  <a:txBody>
                    <a:bodyPr/>
                    <a:lstStyle/>
                    <a:p>
                      <a:pPr algn="l" fontAlgn="ctr"/>
                      <a:r>
                        <a:rPr lang="en-US" sz="900" u="none" strike="noStrike">
                          <a:effectLst/>
                        </a:rPr>
                        <a:t>Teorama</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1.0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67.1</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73.6</a:t>
                      </a:r>
                      <a:endParaRPr lang="en-US" sz="900" b="0" i="0" u="none" strike="noStrike" dirty="0">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42.45</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52267395"/>
                  </a:ext>
                </a:extLst>
              </a:tr>
              <a:tr h="296478">
                <a:tc>
                  <a:txBody>
                    <a:bodyPr/>
                    <a:lstStyle/>
                    <a:p>
                      <a:pPr algn="l" fontAlgn="ctr"/>
                      <a:r>
                        <a:rPr lang="en-US" sz="900" u="none" strike="noStrike">
                          <a:effectLst/>
                        </a:rPr>
                        <a:t>Convención</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0.9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64</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79.3</a:t>
                      </a:r>
                      <a:endParaRPr lang="en-US" sz="900" b="0" i="0" u="none" strike="noStrike" dirty="0">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38.88</a:t>
                      </a:r>
                      <a:endParaRPr lang="en-US" sz="900" b="0" i="0" u="none" strike="noStrike">
                        <a:solidFill>
                          <a:srgbClr val="000000"/>
                        </a:solidFill>
                        <a:effectLst/>
                        <a:latin typeface="Segoe UI"/>
                      </a:endParaRPr>
                    </a:p>
                  </a:txBody>
                  <a:tcPr marL="8984" marR="8984" marT="8984" marB="0" anchor="b"/>
                </a:tc>
                <a:extLst>
                  <a:ext uri="{0D108BD9-81ED-4DB2-BD59-A6C34878D82A}">
                    <a16:rowId xmlns:a16="http://schemas.microsoft.com/office/drawing/2014/main" val="669162586"/>
                  </a:ext>
                </a:extLst>
              </a:tr>
              <a:tr h="296478">
                <a:tc>
                  <a:txBody>
                    <a:bodyPr/>
                    <a:lstStyle/>
                    <a:p>
                      <a:pPr algn="l" fontAlgn="ctr"/>
                      <a:r>
                        <a:rPr lang="en-US" sz="900" u="none" strike="noStrike">
                          <a:effectLst/>
                        </a:rPr>
                        <a:t>El Carmen</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0.9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68.9</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75.9</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55.64</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3089717704"/>
                  </a:ext>
                </a:extLst>
              </a:tr>
              <a:tr h="296478">
                <a:tc>
                  <a:txBody>
                    <a:bodyPr/>
                    <a:lstStyle/>
                    <a:p>
                      <a:pPr algn="l" fontAlgn="ctr"/>
                      <a:r>
                        <a:rPr lang="en-US" sz="900" u="none" strike="noStrike">
                          <a:effectLst/>
                        </a:rPr>
                        <a:t>El Tarra</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0.7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71.2</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77.6</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58.91</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3189804608"/>
                  </a:ext>
                </a:extLst>
              </a:tr>
              <a:tr h="296478">
                <a:tc>
                  <a:txBody>
                    <a:bodyPr/>
                    <a:lstStyle/>
                    <a:p>
                      <a:pPr algn="l" fontAlgn="ctr"/>
                      <a:r>
                        <a:rPr lang="en-US" sz="900" u="none" strike="noStrike">
                          <a:effectLst/>
                        </a:rPr>
                        <a:t>San Calixto</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0.6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73.5</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80.7</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43.00</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1565161272"/>
                  </a:ext>
                </a:extLst>
              </a:tr>
              <a:tr h="296478">
                <a:tc>
                  <a:txBody>
                    <a:bodyPr/>
                    <a:lstStyle/>
                    <a:p>
                      <a:pPr algn="l" fontAlgn="ctr"/>
                      <a:r>
                        <a:rPr lang="en-US" sz="900" u="none" strike="noStrike">
                          <a:effectLst/>
                        </a:rPr>
                        <a:t>La Playa</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0.6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67.9</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74</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26.35</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2566409439"/>
                  </a:ext>
                </a:extLst>
              </a:tr>
              <a:tr h="296478">
                <a:tc>
                  <a:txBody>
                    <a:bodyPr/>
                    <a:lstStyle/>
                    <a:p>
                      <a:pPr algn="l" fontAlgn="ctr"/>
                      <a:r>
                        <a:rPr lang="en-US" sz="900" u="none" strike="noStrike">
                          <a:effectLst/>
                        </a:rPr>
                        <a:t>Hacarí</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ctr"/>
                      <a:r>
                        <a:rPr lang="en-US" sz="900" u="none" strike="noStrike">
                          <a:effectLst/>
                        </a:rPr>
                        <a:t>                       0.4 </a:t>
                      </a:r>
                      <a:endParaRPr lang="en-US" sz="900" b="0" i="0" u="none" strike="noStrike">
                        <a:solidFill>
                          <a:srgbClr val="000000"/>
                        </a:solidFill>
                        <a:effectLst/>
                        <a:latin typeface="Calibri Light" panose="020F0302020204030204" pitchFamily="34" charset="0"/>
                      </a:endParaRPr>
                    </a:p>
                  </a:txBody>
                  <a:tcPr marL="8984" marR="8984" marT="8984" marB="0" anchor="ctr"/>
                </a:tc>
                <a:tc>
                  <a:txBody>
                    <a:bodyPr/>
                    <a:lstStyle/>
                    <a:p>
                      <a:pPr algn="ctr" fontAlgn="b"/>
                      <a:r>
                        <a:rPr lang="en-US" sz="900" u="none" strike="noStrike">
                          <a:effectLst/>
                        </a:rPr>
                        <a:t>73.4</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a:effectLst/>
                        </a:rPr>
                        <a:t>78</a:t>
                      </a:r>
                      <a:endParaRPr lang="en-US" sz="900" b="0" i="0" u="none" strike="noStrike">
                        <a:solidFill>
                          <a:srgbClr val="000000"/>
                        </a:solidFill>
                        <a:effectLst/>
                        <a:latin typeface="Calibri Light" panose="020F0302020204030204" pitchFamily="34" charset="0"/>
                      </a:endParaRPr>
                    </a:p>
                  </a:txBody>
                  <a:tcPr marL="8984" marR="8984" marT="8984" marB="0" anchor="b"/>
                </a:tc>
                <a:tc>
                  <a:txBody>
                    <a:bodyPr/>
                    <a:lstStyle/>
                    <a:p>
                      <a:pPr algn="ctr" fontAlgn="b"/>
                      <a:r>
                        <a:rPr lang="en-US" sz="900" u="none" strike="noStrike" dirty="0">
                          <a:effectLst/>
                        </a:rPr>
                        <a:t>46.02</a:t>
                      </a:r>
                      <a:endParaRPr lang="en-US" sz="900" b="0" i="0" u="none" strike="noStrike" dirty="0">
                        <a:solidFill>
                          <a:srgbClr val="000000"/>
                        </a:solidFill>
                        <a:effectLst/>
                        <a:latin typeface="Segoe UI"/>
                      </a:endParaRPr>
                    </a:p>
                  </a:txBody>
                  <a:tcPr marL="8984" marR="8984" marT="8984" marB="0" anchor="b"/>
                </a:tc>
                <a:extLst>
                  <a:ext uri="{0D108BD9-81ED-4DB2-BD59-A6C34878D82A}">
                    <a16:rowId xmlns:a16="http://schemas.microsoft.com/office/drawing/2014/main" val="1212761171"/>
                  </a:ext>
                </a:extLst>
              </a:tr>
            </a:tbl>
          </a:graphicData>
        </a:graphic>
      </p:graphicFrame>
      <p:sp>
        <p:nvSpPr>
          <p:cNvPr id="20" name="Rectangle 19">
            <a:extLst>
              <a:ext uri="{FF2B5EF4-FFF2-40B4-BE49-F238E27FC236}">
                <a16:creationId xmlns:a16="http://schemas.microsoft.com/office/drawing/2014/main" id="{7678B1EA-025D-9E4D-97D2-BEA59361E4E3}"/>
              </a:ext>
            </a:extLst>
          </p:cNvPr>
          <p:cNvSpPr/>
          <p:nvPr/>
        </p:nvSpPr>
        <p:spPr>
          <a:xfrm>
            <a:off x="6902119" y="5889073"/>
            <a:ext cx="2943041" cy="461665"/>
          </a:xfrm>
          <a:prstGeom prst="rect">
            <a:avLst/>
          </a:prstGeom>
        </p:spPr>
        <p:txBody>
          <a:bodyPr wrap="square">
            <a:spAutoFit/>
          </a:bodyPr>
          <a:lstStyle/>
          <a:p>
            <a:pPr algn="just"/>
            <a:r>
              <a:rPr lang="es-CO" sz="1200" dirty="0">
                <a:solidFill>
                  <a:srgbClr val="002060"/>
                </a:solidFill>
              </a:rPr>
              <a:t>En áreas cocaleras la Pobreza Monetaria es del 57% (FIP, 2018)</a:t>
            </a:r>
            <a:endParaRPr lang="es-CO" sz="1200" dirty="0">
              <a:solidFill>
                <a:schemeClr val="accent2"/>
              </a:solidFill>
            </a:endParaRPr>
          </a:p>
        </p:txBody>
      </p:sp>
    </p:spTree>
    <p:extLst>
      <p:ext uri="{BB962C8B-B14F-4D97-AF65-F5344CB8AC3E}">
        <p14:creationId xmlns:p14="http://schemas.microsoft.com/office/powerpoint/2010/main" val="109079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1AD52-725B-8CD8-7D4F-9668FC68137C}"/>
              </a:ext>
            </a:extLst>
          </p:cNvPr>
          <p:cNvSpPr txBox="1"/>
          <p:nvPr/>
        </p:nvSpPr>
        <p:spPr>
          <a:xfrm>
            <a:off x="6296024" y="259383"/>
            <a:ext cx="1323975"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Panorama</a:t>
            </a:r>
            <a:endParaRPr lang="es-CO" sz="1600" dirty="0"/>
          </a:p>
        </p:txBody>
      </p:sp>
      <p:sp>
        <p:nvSpPr>
          <p:cNvPr id="4" name="Título 1">
            <a:extLst>
              <a:ext uri="{FF2B5EF4-FFF2-40B4-BE49-F238E27FC236}">
                <a16:creationId xmlns:a16="http://schemas.microsoft.com/office/drawing/2014/main" id="{A61B9D90-77C1-498C-E066-068414DB825D}"/>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Catatumbo, preocupación nacional</a:t>
            </a:r>
            <a:endParaRPr lang="es-CO" sz="2800" b="1" dirty="0">
              <a:solidFill>
                <a:schemeClr val="bg1"/>
              </a:solidFill>
            </a:endParaRPr>
          </a:p>
        </p:txBody>
      </p:sp>
      <p:graphicFrame>
        <p:nvGraphicFramePr>
          <p:cNvPr id="22" name="Gráfico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030019543"/>
              </p:ext>
            </p:extLst>
          </p:nvPr>
        </p:nvGraphicFramePr>
        <p:xfrm>
          <a:off x="787400" y="934538"/>
          <a:ext cx="8763000" cy="5364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847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1FDF08-DD9D-A34D-B456-DF899C6C04EA}"/>
              </a:ext>
            </a:extLst>
          </p:cNvPr>
          <p:cNvSpPr/>
          <p:nvPr/>
        </p:nvSpPr>
        <p:spPr>
          <a:xfrm>
            <a:off x="391274" y="1913622"/>
            <a:ext cx="3594940" cy="609398"/>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R="0" lvl="0" algn="just">
              <a:lnSpc>
                <a:spcPct val="105000"/>
              </a:lnSpc>
              <a:spcBef>
                <a:spcPts val="800"/>
              </a:spcBef>
              <a:spcAft>
                <a:spcPts val="0"/>
              </a:spcAft>
              <a:tabLst>
                <a:tab pos="1093470" algn="l"/>
              </a:tabLst>
            </a:pPr>
            <a:r>
              <a:rPr lang="es-CO" sz="1600" dirty="0">
                <a:solidFill>
                  <a:schemeClr val="bg1"/>
                </a:solidFill>
                <a:latin typeface="+mj-lt"/>
                <a:ea typeface="Noto Sans Symbols"/>
                <a:cs typeface="Noto Sans Symbols"/>
              </a:rPr>
              <a:t>Construcción de 5 megacolegios y adopción de jornada única (PDD)</a:t>
            </a:r>
            <a:endParaRPr lang="en-US" sz="1600" dirty="0">
              <a:solidFill>
                <a:schemeClr val="bg1"/>
              </a:solidFill>
              <a:latin typeface="+mj-lt"/>
              <a:ea typeface="Noto Sans Symbols"/>
              <a:cs typeface="Noto Sans Symbols"/>
            </a:endParaRPr>
          </a:p>
        </p:txBody>
      </p:sp>
      <p:sp>
        <p:nvSpPr>
          <p:cNvPr id="6" name="Rectangle 7">
            <a:extLst>
              <a:ext uri="{FF2B5EF4-FFF2-40B4-BE49-F238E27FC236}">
                <a16:creationId xmlns:a16="http://schemas.microsoft.com/office/drawing/2014/main" id="{599DF5AA-155C-FF41-9B13-AE5357E96300}"/>
              </a:ext>
            </a:extLst>
          </p:cNvPr>
          <p:cNvSpPr/>
          <p:nvPr/>
        </p:nvSpPr>
        <p:spPr>
          <a:xfrm>
            <a:off x="391274" y="2938637"/>
            <a:ext cx="3594940" cy="598882"/>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Centro de actualización del saber escolar (PDD)</a:t>
            </a:r>
            <a:endParaRPr lang="en-US" sz="1600" dirty="0">
              <a:solidFill>
                <a:schemeClr val="bg1"/>
              </a:solidFill>
              <a:latin typeface="+mj-lt"/>
              <a:ea typeface="Noto Sans Symbols"/>
              <a:cs typeface="Noto Sans Symbols"/>
            </a:endParaRPr>
          </a:p>
        </p:txBody>
      </p:sp>
      <p:sp>
        <p:nvSpPr>
          <p:cNvPr id="7" name="Rectangle 9">
            <a:extLst>
              <a:ext uri="{FF2B5EF4-FFF2-40B4-BE49-F238E27FC236}">
                <a16:creationId xmlns:a16="http://schemas.microsoft.com/office/drawing/2014/main" id="{96D43654-73BC-D441-91F8-F6384D45FDA9}"/>
              </a:ext>
            </a:extLst>
          </p:cNvPr>
          <p:cNvSpPr/>
          <p:nvPr/>
        </p:nvSpPr>
        <p:spPr>
          <a:xfrm>
            <a:off x="391273" y="4819987"/>
            <a:ext cx="3594941" cy="350865"/>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Universidad del Catatumbo (Iniciativa)</a:t>
            </a:r>
            <a:endParaRPr lang="en-US" sz="1600" dirty="0">
              <a:solidFill>
                <a:schemeClr val="bg1"/>
              </a:solidFill>
              <a:latin typeface="+mj-lt"/>
              <a:ea typeface="Noto Sans Symbols"/>
              <a:cs typeface="Noto Sans Symbols"/>
            </a:endParaRPr>
          </a:p>
        </p:txBody>
      </p:sp>
      <p:sp>
        <p:nvSpPr>
          <p:cNvPr id="8" name="Rectangle 10">
            <a:extLst>
              <a:ext uri="{FF2B5EF4-FFF2-40B4-BE49-F238E27FC236}">
                <a16:creationId xmlns:a16="http://schemas.microsoft.com/office/drawing/2014/main" id="{B4D5591B-64CE-604F-8A94-DBE8CC06E1D8}"/>
              </a:ext>
            </a:extLst>
          </p:cNvPr>
          <p:cNvSpPr/>
          <p:nvPr/>
        </p:nvSpPr>
        <p:spPr>
          <a:xfrm>
            <a:off x="391274" y="3833125"/>
            <a:ext cx="3594940" cy="598882"/>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Ciudadela universitaria de Atalaya (Centro Tecnológico de Cúcuta) (PDM)</a:t>
            </a:r>
            <a:endParaRPr lang="en-US" sz="1600" dirty="0">
              <a:solidFill>
                <a:schemeClr val="bg1"/>
              </a:solidFill>
              <a:latin typeface="+mj-lt"/>
              <a:ea typeface="Noto Sans Symbols"/>
              <a:cs typeface="Noto Sans Symbols"/>
            </a:endParaRPr>
          </a:p>
        </p:txBody>
      </p:sp>
      <p:sp>
        <p:nvSpPr>
          <p:cNvPr id="10" name="Rectangle 2">
            <a:extLst>
              <a:ext uri="{FF2B5EF4-FFF2-40B4-BE49-F238E27FC236}">
                <a16:creationId xmlns:a16="http://schemas.microsoft.com/office/drawing/2014/main" id="{BB1FDF08-DD9D-A34D-B456-DF899C6C04EA}"/>
              </a:ext>
            </a:extLst>
          </p:cNvPr>
          <p:cNvSpPr/>
          <p:nvPr/>
        </p:nvSpPr>
        <p:spPr>
          <a:xfrm>
            <a:off x="4157662" y="1913622"/>
            <a:ext cx="5539858" cy="770980"/>
          </a:xfrm>
          <a:prstGeom prst="rect">
            <a:avLst/>
          </a:prstGeom>
          <a:solidFill>
            <a:schemeClr val="bg1"/>
          </a:solidFill>
          <a:ln>
            <a:solidFill>
              <a:srgbClr val="002060"/>
            </a:solidFill>
          </a:ln>
        </p:spPr>
        <p:txBody>
          <a:bodyPr wrap="square">
            <a:spAutoFit/>
          </a:bodyPr>
          <a:lstStyle/>
          <a:p>
            <a:pPr marR="0" lvl="0" algn="just">
              <a:lnSpc>
                <a:spcPct val="105000"/>
              </a:lnSpc>
              <a:spcBef>
                <a:spcPts val="800"/>
              </a:spcBef>
              <a:spcAft>
                <a:spcPts val="0"/>
              </a:spcAft>
              <a:tabLst>
                <a:tab pos="1093470" algn="l"/>
              </a:tabLst>
            </a:pPr>
            <a:r>
              <a:rPr lang="es-CO" sz="1400" dirty="0">
                <a:solidFill>
                  <a:srgbClr val="002060"/>
                </a:solidFill>
                <a:latin typeface="+mj-lt"/>
                <a:ea typeface="Noto Sans Symbols"/>
                <a:cs typeface="Noto Sans Symbols"/>
              </a:rPr>
              <a:t>Aumento la cobertura para finalizar su proceso educativo. Ejes de generación de oportunidades para toda la comunidad educativa: estudiantes, familias y profesores</a:t>
            </a:r>
            <a:endParaRPr lang="en-US" sz="1400" dirty="0">
              <a:solidFill>
                <a:srgbClr val="002060"/>
              </a:solidFill>
              <a:latin typeface="+mj-lt"/>
              <a:ea typeface="Noto Sans Symbols"/>
              <a:cs typeface="Noto Sans Symbols"/>
            </a:endParaRPr>
          </a:p>
        </p:txBody>
      </p:sp>
      <p:sp>
        <p:nvSpPr>
          <p:cNvPr id="11" name="Rectangle 7">
            <a:extLst>
              <a:ext uri="{FF2B5EF4-FFF2-40B4-BE49-F238E27FC236}">
                <a16:creationId xmlns:a16="http://schemas.microsoft.com/office/drawing/2014/main" id="{599DF5AA-155C-FF41-9B13-AE5357E96300}"/>
              </a:ext>
            </a:extLst>
          </p:cNvPr>
          <p:cNvSpPr/>
          <p:nvPr/>
        </p:nvSpPr>
        <p:spPr>
          <a:xfrm>
            <a:off x="4157662" y="2938637"/>
            <a:ext cx="5539858" cy="544765"/>
          </a:xfrm>
          <a:prstGeom prst="rect">
            <a:avLst/>
          </a:prstGeom>
          <a:solidFill>
            <a:schemeClr val="bg1"/>
          </a:solidFill>
          <a:ln>
            <a:solidFill>
              <a:srgbClr val="002060"/>
            </a:solidFill>
          </a:ln>
        </p:spPr>
        <p:txBody>
          <a:bodyPr wrap="square">
            <a:spAutoFit/>
          </a:bodyPr>
          <a:lstStyle/>
          <a:p>
            <a:pPr marR="0" lvl="0" algn="just">
              <a:lnSpc>
                <a:spcPct val="105000"/>
              </a:lnSpc>
              <a:spcBef>
                <a:spcPts val="800"/>
              </a:spcBef>
              <a:spcAft>
                <a:spcPts val="0"/>
              </a:spcAft>
              <a:tabLst>
                <a:tab pos="1093470" algn="l"/>
              </a:tabLst>
            </a:pPr>
            <a:r>
              <a:rPr lang="es-CO" sz="1400" dirty="0">
                <a:solidFill>
                  <a:srgbClr val="002060"/>
                </a:solidFill>
                <a:latin typeface="+mj-lt"/>
                <a:ea typeface="Noto Sans Symbols"/>
                <a:cs typeface="Noto Sans Symbols"/>
              </a:rPr>
              <a:t>Proyecto dirigido a la promoción de la excelencia educativa y la cualificación permanente de los profesores.</a:t>
            </a:r>
            <a:endParaRPr lang="en-US" sz="1400" dirty="0">
              <a:solidFill>
                <a:srgbClr val="002060"/>
              </a:solidFill>
              <a:latin typeface="+mj-lt"/>
              <a:ea typeface="Noto Sans Symbols"/>
              <a:cs typeface="Noto Sans Symbols"/>
            </a:endParaRPr>
          </a:p>
        </p:txBody>
      </p:sp>
      <p:sp>
        <p:nvSpPr>
          <p:cNvPr id="12" name="Rectangle 9">
            <a:extLst>
              <a:ext uri="{FF2B5EF4-FFF2-40B4-BE49-F238E27FC236}">
                <a16:creationId xmlns:a16="http://schemas.microsoft.com/office/drawing/2014/main" id="{96D43654-73BC-D441-91F8-F6384D45FDA9}"/>
              </a:ext>
            </a:extLst>
          </p:cNvPr>
          <p:cNvSpPr/>
          <p:nvPr/>
        </p:nvSpPr>
        <p:spPr>
          <a:xfrm>
            <a:off x="4157662" y="4819987"/>
            <a:ext cx="5539858" cy="544765"/>
          </a:xfrm>
          <a:prstGeom prst="rect">
            <a:avLst/>
          </a:prstGeom>
          <a:ln>
            <a:solidFill>
              <a:srgbClr val="002060"/>
            </a:solidFill>
          </a:ln>
        </p:spPr>
        <p:txBody>
          <a:bodyPr wrap="square">
            <a:spAutoFit/>
          </a:bodyPr>
          <a:lstStyle/>
          <a:p>
            <a:pPr marR="0" lvl="0" algn="just">
              <a:lnSpc>
                <a:spcPct val="105000"/>
              </a:lnSpc>
              <a:spcBef>
                <a:spcPts val="800"/>
              </a:spcBef>
              <a:spcAft>
                <a:spcPts val="0"/>
              </a:spcAft>
              <a:tabLst>
                <a:tab pos="1093470" algn="l"/>
              </a:tabLst>
            </a:pPr>
            <a:r>
              <a:rPr lang="es-CO" sz="1400" dirty="0">
                <a:solidFill>
                  <a:srgbClr val="002060"/>
                </a:solidFill>
                <a:latin typeface="+mj-lt"/>
                <a:ea typeface="Noto Sans Symbols"/>
                <a:cs typeface="Noto Sans Symbols"/>
              </a:rPr>
              <a:t>Con sede en Tibú, oferta académica para continuar sus estudios. Opción de desarrollo individual para un territorio en conflicto armado.</a:t>
            </a:r>
            <a:endParaRPr lang="en-US" sz="1400" dirty="0">
              <a:solidFill>
                <a:srgbClr val="002060"/>
              </a:solidFill>
              <a:latin typeface="+mj-lt"/>
              <a:ea typeface="Noto Sans Symbols"/>
              <a:cs typeface="Noto Sans Symbols"/>
            </a:endParaRPr>
          </a:p>
        </p:txBody>
      </p:sp>
      <p:sp>
        <p:nvSpPr>
          <p:cNvPr id="13" name="Rectangle 10">
            <a:extLst>
              <a:ext uri="{FF2B5EF4-FFF2-40B4-BE49-F238E27FC236}">
                <a16:creationId xmlns:a16="http://schemas.microsoft.com/office/drawing/2014/main" id="{B4D5591B-64CE-604F-8A94-DBE8CC06E1D8}"/>
              </a:ext>
            </a:extLst>
          </p:cNvPr>
          <p:cNvSpPr/>
          <p:nvPr/>
        </p:nvSpPr>
        <p:spPr>
          <a:xfrm>
            <a:off x="4157662" y="3833125"/>
            <a:ext cx="5539858" cy="523220"/>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Sede de educación superior que oferte programas técnicos y universitarios a la población de la comuna de Atalaya (Cúcuta) y municipios vecinos. </a:t>
            </a:r>
            <a:endParaRPr lang="en-US" sz="1400" dirty="0">
              <a:solidFill>
                <a:srgbClr val="002060"/>
              </a:solidFill>
            </a:endParaRPr>
          </a:p>
        </p:txBody>
      </p:sp>
      <p:sp>
        <p:nvSpPr>
          <p:cNvPr id="15" name="Rectangle 2">
            <a:extLst>
              <a:ext uri="{FF2B5EF4-FFF2-40B4-BE49-F238E27FC236}">
                <a16:creationId xmlns:a16="http://schemas.microsoft.com/office/drawing/2014/main" id="{BB1FDF08-DD9D-A34D-B456-DF899C6C04EA}"/>
              </a:ext>
            </a:extLst>
          </p:cNvPr>
          <p:cNvSpPr/>
          <p:nvPr/>
        </p:nvSpPr>
        <p:spPr>
          <a:xfrm>
            <a:off x="421620" y="1469653"/>
            <a:ext cx="3586718" cy="318549"/>
          </a:xfrm>
          <a:prstGeom prst="rect">
            <a:avLst/>
          </a:prstGeom>
        </p:spPr>
        <p:txBody>
          <a:bodyPr wrap="square">
            <a:spAutoFit/>
          </a:bodyPr>
          <a:lstStyle/>
          <a:p>
            <a:pPr marR="0" lvl="0" algn="just">
              <a:lnSpc>
                <a:spcPct val="105000"/>
              </a:lnSpc>
              <a:spcBef>
                <a:spcPts val="800"/>
              </a:spcBef>
              <a:spcAft>
                <a:spcPts val="0"/>
              </a:spcAft>
              <a:tabLst>
                <a:tab pos="1093470" algn="l"/>
              </a:tabLst>
            </a:pPr>
            <a:r>
              <a:rPr lang="en-US" sz="1400" b="1" dirty="0" err="1">
                <a:solidFill>
                  <a:srgbClr val="002060"/>
                </a:solidFill>
                <a:latin typeface="+mj-lt"/>
                <a:ea typeface="Noto Sans Symbols"/>
                <a:cs typeface="Noto Sans Symbols"/>
              </a:rPr>
              <a:t>Proyectos</a:t>
            </a:r>
            <a:r>
              <a:rPr lang="en-US" sz="1400" b="1" dirty="0">
                <a:solidFill>
                  <a:srgbClr val="002060"/>
                </a:solidFill>
                <a:latin typeface="+mj-lt"/>
                <a:ea typeface="Noto Sans Symbols"/>
                <a:cs typeface="Noto Sans Symbols"/>
              </a:rPr>
              <a:t> </a:t>
            </a:r>
            <a:r>
              <a:rPr lang="en-US" sz="1400" b="1" dirty="0" err="1">
                <a:solidFill>
                  <a:srgbClr val="002060"/>
                </a:solidFill>
                <a:latin typeface="+mj-lt"/>
                <a:ea typeface="Noto Sans Symbols"/>
                <a:cs typeface="Noto Sans Symbols"/>
              </a:rPr>
              <a:t>estratégicos</a:t>
            </a:r>
            <a:endParaRPr lang="en-US" sz="1400" b="1" dirty="0">
              <a:solidFill>
                <a:srgbClr val="002060"/>
              </a:solidFill>
              <a:latin typeface="+mj-lt"/>
              <a:ea typeface="Noto Sans Symbols"/>
              <a:cs typeface="Noto Sans Symbols"/>
            </a:endParaRPr>
          </a:p>
        </p:txBody>
      </p:sp>
      <p:sp>
        <p:nvSpPr>
          <p:cNvPr id="16" name="Rectangle 2">
            <a:extLst>
              <a:ext uri="{FF2B5EF4-FFF2-40B4-BE49-F238E27FC236}">
                <a16:creationId xmlns:a16="http://schemas.microsoft.com/office/drawing/2014/main" id="{BB1FDF08-DD9D-A34D-B456-DF899C6C04EA}"/>
              </a:ext>
            </a:extLst>
          </p:cNvPr>
          <p:cNvSpPr/>
          <p:nvPr/>
        </p:nvSpPr>
        <p:spPr>
          <a:xfrm>
            <a:off x="4157662" y="1492801"/>
            <a:ext cx="4915129" cy="286232"/>
          </a:xfrm>
          <a:prstGeom prst="rect">
            <a:avLst/>
          </a:prstGeom>
        </p:spPr>
        <p:txBody>
          <a:bodyPr wrap="square">
            <a:spAutoFit/>
          </a:bodyPr>
          <a:lstStyle/>
          <a:p>
            <a:pPr marR="0" lvl="0" algn="just">
              <a:lnSpc>
                <a:spcPct val="105000"/>
              </a:lnSpc>
              <a:spcBef>
                <a:spcPts val="800"/>
              </a:spcBef>
              <a:spcAft>
                <a:spcPts val="0"/>
              </a:spcAft>
              <a:tabLst>
                <a:tab pos="1093470" algn="l"/>
              </a:tabLst>
            </a:pPr>
            <a:r>
              <a:rPr lang="en-US" sz="1200" b="1" dirty="0" err="1">
                <a:solidFill>
                  <a:srgbClr val="002060"/>
                </a:solidFill>
                <a:latin typeface="+mj-lt"/>
                <a:ea typeface="Noto Sans Symbols"/>
                <a:cs typeface="Noto Sans Symbols"/>
              </a:rPr>
              <a:t>Objetivo</a:t>
            </a:r>
            <a:r>
              <a:rPr lang="en-US" sz="1200" b="1" dirty="0">
                <a:solidFill>
                  <a:srgbClr val="002060"/>
                </a:solidFill>
                <a:latin typeface="+mj-lt"/>
                <a:ea typeface="Noto Sans Symbols"/>
                <a:cs typeface="Noto Sans Symbols"/>
              </a:rPr>
              <a:t> General</a:t>
            </a:r>
          </a:p>
        </p:txBody>
      </p:sp>
      <p:sp>
        <p:nvSpPr>
          <p:cNvPr id="3" name="Rectángulo 2"/>
          <p:cNvSpPr/>
          <p:nvPr/>
        </p:nvSpPr>
        <p:spPr>
          <a:xfrm>
            <a:off x="272715" y="764178"/>
            <a:ext cx="9738060"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2" name="TextBox 1">
            <a:extLst>
              <a:ext uri="{FF2B5EF4-FFF2-40B4-BE49-F238E27FC236}">
                <a16:creationId xmlns:a16="http://schemas.microsoft.com/office/drawing/2014/main" id="{BA910D11-5E78-CDD7-CEA7-7A29A58C1C26}"/>
              </a:ext>
            </a:extLst>
          </p:cNvPr>
          <p:cNvSpPr txBox="1"/>
          <p:nvPr/>
        </p:nvSpPr>
        <p:spPr>
          <a:xfrm>
            <a:off x="6296024" y="259383"/>
            <a:ext cx="2505076"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Proyectos Estratégicos</a:t>
            </a:r>
            <a:endParaRPr lang="es-CO" sz="1600" dirty="0"/>
          </a:p>
        </p:txBody>
      </p:sp>
      <p:sp>
        <p:nvSpPr>
          <p:cNvPr id="4" name="Título 1">
            <a:extLst>
              <a:ext uri="{FF2B5EF4-FFF2-40B4-BE49-F238E27FC236}">
                <a16:creationId xmlns:a16="http://schemas.microsoft.com/office/drawing/2014/main" id="{D6819FCC-AAE2-A802-12A4-AB56665EF4F9}"/>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Tree>
    <p:extLst>
      <p:ext uri="{BB962C8B-B14F-4D97-AF65-F5344CB8AC3E}">
        <p14:creationId xmlns:p14="http://schemas.microsoft.com/office/powerpoint/2010/main" val="123293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BB1FDF08-DD9D-A34D-B456-DF899C6C04EA}"/>
              </a:ext>
            </a:extLst>
          </p:cNvPr>
          <p:cNvSpPr/>
          <p:nvPr/>
        </p:nvSpPr>
        <p:spPr>
          <a:xfrm>
            <a:off x="421620" y="1469653"/>
            <a:ext cx="3586718" cy="318549"/>
          </a:xfrm>
          <a:prstGeom prst="rect">
            <a:avLst/>
          </a:prstGeom>
        </p:spPr>
        <p:txBody>
          <a:bodyPr wrap="square">
            <a:spAutoFit/>
          </a:bodyPr>
          <a:lstStyle/>
          <a:p>
            <a:pPr marR="0" lvl="0" algn="just">
              <a:lnSpc>
                <a:spcPct val="105000"/>
              </a:lnSpc>
              <a:spcBef>
                <a:spcPts val="800"/>
              </a:spcBef>
              <a:spcAft>
                <a:spcPts val="0"/>
              </a:spcAft>
              <a:tabLst>
                <a:tab pos="1093470" algn="l"/>
              </a:tabLst>
            </a:pPr>
            <a:r>
              <a:rPr lang="en-US" sz="1400" b="1" dirty="0" err="1">
                <a:solidFill>
                  <a:srgbClr val="002060"/>
                </a:solidFill>
                <a:latin typeface="+mj-lt"/>
                <a:ea typeface="Noto Sans Symbols"/>
                <a:cs typeface="Noto Sans Symbols"/>
              </a:rPr>
              <a:t>Proyectos</a:t>
            </a:r>
            <a:r>
              <a:rPr lang="en-US" sz="1400" b="1" dirty="0">
                <a:solidFill>
                  <a:srgbClr val="002060"/>
                </a:solidFill>
                <a:latin typeface="+mj-lt"/>
                <a:ea typeface="Noto Sans Symbols"/>
                <a:cs typeface="Noto Sans Symbols"/>
              </a:rPr>
              <a:t> </a:t>
            </a:r>
            <a:r>
              <a:rPr lang="en-US" sz="1400" b="1" dirty="0" err="1">
                <a:solidFill>
                  <a:srgbClr val="002060"/>
                </a:solidFill>
                <a:latin typeface="+mj-lt"/>
                <a:ea typeface="Noto Sans Symbols"/>
                <a:cs typeface="Noto Sans Symbols"/>
              </a:rPr>
              <a:t>estratégicos</a:t>
            </a:r>
            <a:endParaRPr lang="en-US" sz="1400" b="1" dirty="0">
              <a:solidFill>
                <a:srgbClr val="002060"/>
              </a:solidFill>
              <a:latin typeface="+mj-lt"/>
              <a:ea typeface="Noto Sans Symbols"/>
              <a:cs typeface="Noto Sans Symbols"/>
            </a:endParaRPr>
          </a:p>
        </p:txBody>
      </p:sp>
      <p:sp>
        <p:nvSpPr>
          <p:cNvPr id="16" name="Rectangle 2">
            <a:extLst>
              <a:ext uri="{FF2B5EF4-FFF2-40B4-BE49-F238E27FC236}">
                <a16:creationId xmlns:a16="http://schemas.microsoft.com/office/drawing/2014/main" id="{BB1FDF08-DD9D-A34D-B456-DF899C6C04EA}"/>
              </a:ext>
            </a:extLst>
          </p:cNvPr>
          <p:cNvSpPr/>
          <p:nvPr/>
        </p:nvSpPr>
        <p:spPr>
          <a:xfrm>
            <a:off x="4157662" y="1492801"/>
            <a:ext cx="4915129" cy="286232"/>
          </a:xfrm>
          <a:prstGeom prst="rect">
            <a:avLst/>
          </a:prstGeom>
        </p:spPr>
        <p:txBody>
          <a:bodyPr wrap="square">
            <a:spAutoFit/>
          </a:bodyPr>
          <a:lstStyle/>
          <a:p>
            <a:pPr marR="0" lvl="0" algn="just">
              <a:lnSpc>
                <a:spcPct val="105000"/>
              </a:lnSpc>
              <a:spcBef>
                <a:spcPts val="800"/>
              </a:spcBef>
              <a:spcAft>
                <a:spcPts val="0"/>
              </a:spcAft>
              <a:tabLst>
                <a:tab pos="1093470" algn="l"/>
              </a:tabLst>
            </a:pPr>
            <a:r>
              <a:rPr lang="en-US" sz="1200" b="1" dirty="0" err="1">
                <a:solidFill>
                  <a:srgbClr val="002060"/>
                </a:solidFill>
                <a:latin typeface="+mj-lt"/>
                <a:ea typeface="Noto Sans Symbols"/>
                <a:cs typeface="Noto Sans Symbols"/>
              </a:rPr>
              <a:t>Objetivo</a:t>
            </a:r>
            <a:r>
              <a:rPr lang="en-US" sz="1200" b="1" dirty="0">
                <a:solidFill>
                  <a:srgbClr val="002060"/>
                </a:solidFill>
                <a:latin typeface="+mj-lt"/>
                <a:ea typeface="Noto Sans Symbols"/>
                <a:cs typeface="Noto Sans Symbols"/>
              </a:rPr>
              <a:t> General</a:t>
            </a:r>
          </a:p>
        </p:txBody>
      </p:sp>
      <p:sp>
        <p:nvSpPr>
          <p:cNvPr id="14" name="Rectángulo 2">
            <a:extLst>
              <a:ext uri="{FF2B5EF4-FFF2-40B4-BE49-F238E27FC236}">
                <a16:creationId xmlns:a16="http://schemas.microsoft.com/office/drawing/2014/main" id="{6B650BD0-0651-7F4C-A012-546C10644309}"/>
              </a:ext>
            </a:extLst>
          </p:cNvPr>
          <p:cNvSpPr/>
          <p:nvPr/>
        </p:nvSpPr>
        <p:spPr>
          <a:xfrm>
            <a:off x="218286" y="808223"/>
            <a:ext cx="9811539"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18" name="Rectangle 12">
            <a:extLst>
              <a:ext uri="{FF2B5EF4-FFF2-40B4-BE49-F238E27FC236}">
                <a16:creationId xmlns:a16="http://schemas.microsoft.com/office/drawing/2014/main" id="{776C656D-FD20-0A4A-B63A-6E9CDFD743DB}"/>
              </a:ext>
            </a:extLst>
          </p:cNvPr>
          <p:cNvSpPr/>
          <p:nvPr/>
        </p:nvSpPr>
        <p:spPr>
          <a:xfrm>
            <a:off x="223053" y="4282120"/>
            <a:ext cx="3594941" cy="59888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Distritos de Riego construidos (Política Nacional)</a:t>
            </a:r>
            <a:endParaRPr lang="en-US" sz="1600" dirty="0">
              <a:solidFill>
                <a:schemeClr val="bg1"/>
              </a:solidFill>
              <a:latin typeface="+mj-lt"/>
              <a:ea typeface="Noto Sans Symbols"/>
              <a:cs typeface="Noto Sans Symbols"/>
            </a:endParaRPr>
          </a:p>
        </p:txBody>
      </p:sp>
      <p:sp>
        <p:nvSpPr>
          <p:cNvPr id="19" name="Rectangle 12">
            <a:extLst>
              <a:ext uri="{FF2B5EF4-FFF2-40B4-BE49-F238E27FC236}">
                <a16:creationId xmlns:a16="http://schemas.microsoft.com/office/drawing/2014/main" id="{4299EF10-C958-9148-8549-A5F99D1C2E54}"/>
              </a:ext>
            </a:extLst>
          </p:cNvPr>
          <p:cNvSpPr/>
          <p:nvPr/>
        </p:nvSpPr>
        <p:spPr>
          <a:xfrm>
            <a:off x="3984674" y="4282120"/>
            <a:ext cx="5539858" cy="770980"/>
          </a:xfrm>
          <a:prstGeom prst="rect">
            <a:avLst/>
          </a:prstGeom>
          <a:ln>
            <a:solidFill>
              <a:srgbClr val="002060"/>
            </a:solidFill>
          </a:ln>
        </p:spPr>
        <p:txBody>
          <a:bodyPr wrap="square">
            <a:spAutoFit/>
          </a:bodyPr>
          <a:lstStyle/>
          <a:p>
            <a:pPr marR="0" lvl="0" algn="just">
              <a:lnSpc>
                <a:spcPct val="105000"/>
              </a:lnSpc>
              <a:spcBef>
                <a:spcPts val="800"/>
              </a:spcBef>
              <a:spcAft>
                <a:spcPts val="0"/>
              </a:spcAft>
              <a:tabLst>
                <a:tab pos="1093470" algn="l"/>
              </a:tabLst>
            </a:pPr>
            <a:r>
              <a:rPr lang="es-CO" sz="1400" dirty="0">
                <a:solidFill>
                  <a:srgbClr val="002060"/>
                </a:solidFill>
                <a:latin typeface="+mj-lt"/>
                <a:ea typeface="Noto Sans Symbols"/>
                <a:cs typeface="Noto Sans Symbols"/>
              </a:rPr>
              <a:t>El departamento a pesar de los 90 distritos de riego que tiene, solo llega a cubrir 19.428 ha de las 167.000 de ha sembradas. Mejorar condiciones para la actividad agrícola y los niveles de competitividad.</a:t>
            </a:r>
            <a:endParaRPr lang="en-US" sz="1400" dirty="0">
              <a:solidFill>
                <a:srgbClr val="002060"/>
              </a:solidFill>
              <a:latin typeface="+mj-lt"/>
              <a:ea typeface="Noto Sans Symbols"/>
              <a:cs typeface="Noto Sans Symbols"/>
            </a:endParaRPr>
          </a:p>
        </p:txBody>
      </p:sp>
      <p:sp>
        <p:nvSpPr>
          <p:cNvPr id="20" name="Rectangle 7">
            <a:extLst>
              <a:ext uri="{FF2B5EF4-FFF2-40B4-BE49-F238E27FC236}">
                <a16:creationId xmlns:a16="http://schemas.microsoft.com/office/drawing/2014/main" id="{82D839B5-FAB9-F04D-99AE-ABCC4FE7D098}"/>
              </a:ext>
            </a:extLst>
          </p:cNvPr>
          <p:cNvSpPr/>
          <p:nvPr/>
        </p:nvSpPr>
        <p:spPr>
          <a:xfrm>
            <a:off x="223054" y="1968992"/>
            <a:ext cx="3594940" cy="59888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Fondo Fronterizo, fortalecimiento técnico, institucional y de financiamiento (PDD) </a:t>
            </a:r>
            <a:endParaRPr lang="en-US" sz="1600" dirty="0">
              <a:solidFill>
                <a:schemeClr val="bg1"/>
              </a:solidFill>
              <a:latin typeface="+mj-lt"/>
              <a:ea typeface="Noto Sans Symbols"/>
              <a:cs typeface="Noto Sans Symbols"/>
            </a:endParaRPr>
          </a:p>
        </p:txBody>
      </p:sp>
      <p:sp>
        <p:nvSpPr>
          <p:cNvPr id="21" name="Rectangle 10">
            <a:extLst>
              <a:ext uri="{FF2B5EF4-FFF2-40B4-BE49-F238E27FC236}">
                <a16:creationId xmlns:a16="http://schemas.microsoft.com/office/drawing/2014/main" id="{E9923158-5536-C74E-8B63-2F6A802EB9BC}"/>
              </a:ext>
            </a:extLst>
          </p:cNvPr>
          <p:cNvSpPr/>
          <p:nvPr/>
        </p:nvSpPr>
        <p:spPr>
          <a:xfrm>
            <a:off x="218286" y="3193731"/>
            <a:ext cx="3594940" cy="59888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Centro de atención al migrante (Política Nal)</a:t>
            </a:r>
            <a:endParaRPr lang="en-US" sz="1600" dirty="0">
              <a:solidFill>
                <a:schemeClr val="bg1"/>
              </a:solidFill>
              <a:latin typeface="+mj-lt"/>
              <a:ea typeface="Noto Sans Symbols"/>
              <a:cs typeface="Noto Sans Symbols"/>
            </a:endParaRPr>
          </a:p>
        </p:txBody>
      </p:sp>
      <p:sp>
        <p:nvSpPr>
          <p:cNvPr id="22" name="Rectangle 7">
            <a:extLst>
              <a:ext uri="{FF2B5EF4-FFF2-40B4-BE49-F238E27FC236}">
                <a16:creationId xmlns:a16="http://schemas.microsoft.com/office/drawing/2014/main" id="{AB862773-70F4-5249-9207-023481739A9F}"/>
              </a:ext>
            </a:extLst>
          </p:cNvPr>
          <p:cNvSpPr/>
          <p:nvPr/>
        </p:nvSpPr>
        <p:spPr>
          <a:xfrm>
            <a:off x="3984674" y="1992938"/>
            <a:ext cx="5539858" cy="988027"/>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A partir de cooperación internacional, desarrollo fronterizo, atención migratoria y cooperación técnica se busca desarrollar proyectos estratégicos fronterizos que sean detonantes positivos de la economía, la infraestructura y el intercambio comercial y productivo.</a:t>
            </a:r>
          </a:p>
        </p:txBody>
      </p:sp>
      <p:sp>
        <p:nvSpPr>
          <p:cNvPr id="23" name="Rectangle 10">
            <a:extLst>
              <a:ext uri="{FF2B5EF4-FFF2-40B4-BE49-F238E27FC236}">
                <a16:creationId xmlns:a16="http://schemas.microsoft.com/office/drawing/2014/main" id="{AF0363FB-B7EA-3B44-8BE0-87E36C37EC99}"/>
              </a:ext>
            </a:extLst>
          </p:cNvPr>
          <p:cNvSpPr/>
          <p:nvPr/>
        </p:nvSpPr>
        <p:spPr>
          <a:xfrm>
            <a:off x="3984674" y="3193731"/>
            <a:ext cx="5539858" cy="738664"/>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Fortalecimiento del Centro de Atención al Migrante, para aumentar la capacidad de atención primaria y posterior inclusión en los servicios básicos dentro de la red institucional </a:t>
            </a:r>
          </a:p>
        </p:txBody>
      </p:sp>
      <p:sp>
        <p:nvSpPr>
          <p:cNvPr id="2" name="TextBox 1">
            <a:extLst>
              <a:ext uri="{FF2B5EF4-FFF2-40B4-BE49-F238E27FC236}">
                <a16:creationId xmlns:a16="http://schemas.microsoft.com/office/drawing/2014/main" id="{47A50BD2-E9DB-F801-0044-AEBDA62A6E19}"/>
              </a:ext>
            </a:extLst>
          </p:cNvPr>
          <p:cNvSpPr txBox="1"/>
          <p:nvPr/>
        </p:nvSpPr>
        <p:spPr>
          <a:xfrm>
            <a:off x="6296024" y="259383"/>
            <a:ext cx="2505076"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Proyectos Estratégicos</a:t>
            </a:r>
            <a:endParaRPr lang="es-CO" sz="1600" dirty="0"/>
          </a:p>
        </p:txBody>
      </p:sp>
      <p:sp>
        <p:nvSpPr>
          <p:cNvPr id="3" name="Título 1">
            <a:extLst>
              <a:ext uri="{FF2B5EF4-FFF2-40B4-BE49-F238E27FC236}">
                <a16:creationId xmlns:a16="http://schemas.microsoft.com/office/drawing/2014/main" id="{4D1DC7E7-8C89-89EC-8EB1-2C22792C8385}"/>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Tree>
    <p:extLst>
      <p:ext uri="{BB962C8B-B14F-4D97-AF65-F5344CB8AC3E}">
        <p14:creationId xmlns:p14="http://schemas.microsoft.com/office/powerpoint/2010/main" val="85981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8A15D-473C-0D4A-88B9-1FAED427CD9B}"/>
              </a:ext>
            </a:extLst>
          </p:cNvPr>
          <p:cNvSpPr/>
          <p:nvPr/>
        </p:nvSpPr>
        <p:spPr>
          <a:xfrm>
            <a:off x="484958" y="925084"/>
            <a:ext cx="8773342" cy="1015663"/>
          </a:xfrm>
          <a:prstGeom prst="rect">
            <a:avLst/>
          </a:prstGeom>
        </p:spPr>
        <p:txBody>
          <a:bodyPr wrap="square">
            <a:spAutoFit/>
          </a:bodyPr>
          <a:lstStyle/>
          <a:p>
            <a:pPr algn="just" fontAlgn="base"/>
            <a:r>
              <a:rPr lang="es-ES_tradnl" b="1" i="1" dirty="0">
                <a:solidFill>
                  <a:srgbClr val="0070C0"/>
                </a:solidFill>
                <a:latin typeface="+mj-lt"/>
              </a:rPr>
              <a:t>Reto 1. Reducir la tasa de pobreza y la brecha urbano rural</a:t>
            </a:r>
          </a:p>
          <a:p>
            <a:r>
              <a:rPr lang="es-ES_tradnl" sz="1400" dirty="0">
                <a:solidFill>
                  <a:srgbClr val="000000"/>
                </a:solidFill>
                <a:latin typeface="+mj-lt"/>
              </a:rPr>
              <a:t>El índice de pobreza es muy alto en el departamento y la brecha urbano rural es muy amplia. La pandemia </a:t>
            </a:r>
            <a:r>
              <a:rPr lang="es-ES_tradnl" sz="1400" dirty="0" err="1">
                <a:solidFill>
                  <a:srgbClr val="000000"/>
                </a:solidFill>
                <a:latin typeface="+mj-lt"/>
              </a:rPr>
              <a:t>Covid</a:t>
            </a:r>
            <a:r>
              <a:rPr lang="es-ES_tradnl" sz="1400" dirty="0">
                <a:solidFill>
                  <a:srgbClr val="000000"/>
                </a:solidFill>
                <a:latin typeface="+mj-lt"/>
              </a:rPr>
              <a:t> 19 agravó problemas que el departamento Uno de los retos más grandes, es reducir el nivel de pobreza, y y cerrar la brecha entre la pobreza rural, la cual es tres veces mayor que en los centros poblados, según el </a:t>
            </a:r>
            <a:r>
              <a:rPr lang="es-ES_tradnl" sz="1400" dirty="0" err="1">
                <a:solidFill>
                  <a:srgbClr val="000000"/>
                </a:solidFill>
                <a:latin typeface="+mj-lt"/>
              </a:rPr>
              <a:t>NBI</a:t>
            </a:r>
            <a:r>
              <a:rPr lang="es-ES_tradnl" sz="1400" dirty="0">
                <a:solidFill>
                  <a:srgbClr val="000000"/>
                </a:solidFill>
                <a:latin typeface="+mj-lt"/>
              </a:rPr>
              <a:t>.</a:t>
            </a:r>
            <a:endParaRPr lang="en-US" sz="1400" dirty="0">
              <a:solidFill>
                <a:prstClr val="black"/>
              </a:solidFill>
            </a:endParaRPr>
          </a:p>
        </p:txBody>
      </p:sp>
      <p:sp>
        <p:nvSpPr>
          <p:cNvPr id="5" name="Rectangle 4">
            <a:extLst>
              <a:ext uri="{FF2B5EF4-FFF2-40B4-BE49-F238E27FC236}">
                <a16:creationId xmlns:a16="http://schemas.microsoft.com/office/drawing/2014/main" id="{895F77D3-3F4A-7B47-AB63-AE0ED9B28ECA}"/>
              </a:ext>
            </a:extLst>
          </p:cNvPr>
          <p:cNvSpPr/>
          <p:nvPr/>
        </p:nvSpPr>
        <p:spPr>
          <a:xfrm>
            <a:off x="484958" y="2130377"/>
            <a:ext cx="8773342" cy="1231106"/>
          </a:xfrm>
          <a:prstGeom prst="rect">
            <a:avLst/>
          </a:prstGeom>
        </p:spPr>
        <p:txBody>
          <a:bodyPr wrap="square">
            <a:spAutoFit/>
          </a:bodyPr>
          <a:lstStyle/>
          <a:p>
            <a:pPr algn="just" fontAlgn="base"/>
            <a:r>
              <a:rPr lang="es-ES_tradnl" b="1" i="1" dirty="0">
                <a:solidFill>
                  <a:srgbClr val="0070C0"/>
                </a:solidFill>
                <a:latin typeface="+mj-lt"/>
              </a:rPr>
              <a:t>Reto 2. Atención a los grupos vulnerables, incluida la población migrante</a:t>
            </a:r>
          </a:p>
          <a:p>
            <a:pPr algn="just"/>
            <a:r>
              <a:rPr lang="es-ES_tradnl" sz="1400" dirty="0">
                <a:solidFill>
                  <a:srgbClr val="000000"/>
                </a:solidFill>
                <a:latin typeface="+mj-lt"/>
              </a:rPr>
              <a:t>El fenómeno de la pobreza afecta de manera diferente a todos los grupos poblacionales. Como se pudo identificar, en el departamento existe una brecha de género que debe ser atendida. Esta brecha se puede identificar cuando se revisa los datos de pobreza monetaria, donde en los 5 años anteriores, la brecha ha sido siempre superior de las mujeres frente a los hombres.</a:t>
            </a:r>
            <a:endParaRPr lang="en-US" sz="1400" dirty="0">
              <a:solidFill>
                <a:prstClr val="black"/>
              </a:solidFill>
            </a:endParaRPr>
          </a:p>
        </p:txBody>
      </p:sp>
      <p:sp>
        <p:nvSpPr>
          <p:cNvPr id="7" name="Rectangle 4">
            <a:extLst>
              <a:ext uri="{FF2B5EF4-FFF2-40B4-BE49-F238E27FC236}">
                <a16:creationId xmlns:a16="http://schemas.microsoft.com/office/drawing/2014/main" id="{895F77D3-3F4A-7B47-AB63-AE0ED9B28ECA}"/>
              </a:ext>
            </a:extLst>
          </p:cNvPr>
          <p:cNvSpPr/>
          <p:nvPr/>
        </p:nvSpPr>
        <p:spPr>
          <a:xfrm>
            <a:off x="484958" y="3551113"/>
            <a:ext cx="8773342" cy="1661993"/>
          </a:xfrm>
          <a:prstGeom prst="rect">
            <a:avLst/>
          </a:prstGeom>
        </p:spPr>
        <p:txBody>
          <a:bodyPr wrap="square">
            <a:spAutoFit/>
          </a:bodyPr>
          <a:lstStyle/>
          <a:p>
            <a:pPr algn="just" fontAlgn="base"/>
            <a:r>
              <a:rPr lang="es-ES_tradnl" b="1" i="1" dirty="0">
                <a:solidFill>
                  <a:srgbClr val="0070C0"/>
                </a:solidFill>
                <a:latin typeface="+mj-lt"/>
              </a:rPr>
              <a:t>Reto 3. Reducir la brecha de acceso a servicios públicos </a:t>
            </a:r>
          </a:p>
          <a:p>
            <a:pPr algn="just" fontAlgn="base"/>
            <a:r>
              <a:rPr lang="es-ES_tradnl" sz="1400" dirty="0">
                <a:solidFill>
                  <a:srgbClr val="000000"/>
                </a:solidFill>
                <a:latin typeface="+mj-lt"/>
              </a:rPr>
              <a:t>Como se evidencio en el diagnóstico la baja calidad y acceso a los servicios públicos, está siendo una de las principales causas de consulta, hospitalización y finalmente perfil de morbilidad del departamento. En efecto, las principales enfermedades por las que los </a:t>
            </a:r>
            <a:r>
              <a:rPr lang="es-ES_tradnl" sz="1400" dirty="0" err="1">
                <a:solidFill>
                  <a:srgbClr val="000000"/>
                </a:solidFill>
                <a:latin typeface="+mj-lt"/>
              </a:rPr>
              <a:t>nortesandereanos</a:t>
            </a:r>
            <a:r>
              <a:rPr lang="es-ES_tradnl" sz="1400" dirty="0">
                <a:solidFill>
                  <a:srgbClr val="000000"/>
                </a:solidFill>
                <a:latin typeface="+mj-lt"/>
              </a:rPr>
              <a:t> están sufriendo, están asociadas al origen hídrico y origen vectorial debido a </a:t>
            </a:r>
            <a:r>
              <a:rPr lang="es-CO" sz="1400" dirty="0">
                <a:solidFill>
                  <a:srgbClr val="000000"/>
                </a:solidFill>
                <a:latin typeface="+mj-lt"/>
              </a:rPr>
              <a:t>causadas en gran parte por las malas prácticas de autocuidado, generadas por la falta de educación, inadecuado automanejo de la enfermedad y el bajo acceso a los alimentos con alto valor nutricional. Es indispensable avanzar en este tema. </a:t>
            </a:r>
            <a:endParaRPr lang="en-US" sz="1400" dirty="0">
              <a:solidFill>
                <a:srgbClr val="000000"/>
              </a:solidFill>
              <a:latin typeface="+mj-lt"/>
            </a:endParaRPr>
          </a:p>
        </p:txBody>
      </p:sp>
      <p:sp>
        <p:nvSpPr>
          <p:cNvPr id="2" name="TextBox 1">
            <a:extLst>
              <a:ext uri="{FF2B5EF4-FFF2-40B4-BE49-F238E27FC236}">
                <a16:creationId xmlns:a16="http://schemas.microsoft.com/office/drawing/2014/main" id="{307374A2-CF05-3B07-31BB-76626946CFFA}"/>
              </a:ext>
            </a:extLst>
          </p:cNvPr>
          <p:cNvSpPr txBox="1"/>
          <p:nvPr/>
        </p:nvSpPr>
        <p:spPr>
          <a:xfrm>
            <a:off x="6296024" y="259383"/>
            <a:ext cx="1133476"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Retos</a:t>
            </a:r>
            <a:endParaRPr lang="es-CO" sz="1600" dirty="0"/>
          </a:p>
        </p:txBody>
      </p:sp>
      <p:sp>
        <p:nvSpPr>
          <p:cNvPr id="3" name="Título 1">
            <a:extLst>
              <a:ext uri="{FF2B5EF4-FFF2-40B4-BE49-F238E27FC236}">
                <a16:creationId xmlns:a16="http://schemas.microsoft.com/office/drawing/2014/main" id="{75FD3199-3BD0-B812-D407-EDD59F71024B}"/>
              </a:ext>
            </a:extLst>
          </p:cNvPr>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
        <p:nvSpPr>
          <p:cNvPr id="8" name="Rectangle 7">
            <a:extLst>
              <a:ext uri="{FF2B5EF4-FFF2-40B4-BE49-F238E27FC236}">
                <a16:creationId xmlns:a16="http://schemas.microsoft.com/office/drawing/2014/main" id="{BBC018A2-61C1-D04B-B6BB-38EE6ACA97D2}"/>
              </a:ext>
            </a:extLst>
          </p:cNvPr>
          <p:cNvSpPr/>
          <p:nvPr/>
        </p:nvSpPr>
        <p:spPr>
          <a:xfrm>
            <a:off x="484958" y="5213106"/>
            <a:ext cx="8773342" cy="1015663"/>
          </a:xfrm>
          <a:prstGeom prst="rect">
            <a:avLst/>
          </a:prstGeom>
        </p:spPr>
        <p:txBody>
          <a:bodyPr wrap="square">
            <a:spAutoFit/>
          </a:bodyPr>
          <a:lstStyle/>
          <a:p>
            <a:pPr algn="just" fontAlgn="base"/>
            <a:r>
              <a:rPr lang="es-ES_tradnl" b="1" i="1" dirty="0">
                <a:solidFill>
                  <a:srgbClr val="0070C0"/>
                </a:solidFill>
                <a:latin typeface="+mj-lt"/>
              </a:rPr>
              <a:t>Reto 4. Conexión a la Red Nacional de Gas</a:t>
            </a:r>
          </a:p>
          <a:p>
            <a:pPr algn="just"/>
            <a:r>
              <a:rPr lang="es-ES_tradnl" sz="1400" dirty="0">
                <a:solidFill>
                  <a:srgbClr val="000000"/>
                </a:solidFill>
                <a:latin typeface="+mj-lt"/>
              </a:rPr>
              <a:t>Es necesaria la masificación de gas para Norte de Santander, se deben aunar esfuerzos para la construcción e implementación de gas domiciliario por redes de distribución. Esta </a:t>
            </a:r>
            <a:r>
              <a:rPr lang="es-ES_tradnl" sz="1400" dirty="0" err="1">
                <a:solidFill>
                  <a:srgbClr val="000000"/>
                </a:solidFill>
                <a:latin typeface="+mj-lt"/>
              </a:rPr>
              <a:t>expansion</a:t>
            </a:r>
            <a:r>
              <a:rPr lang="es-ES_tradnl" sz="1400" dirty="0">
                <a:solidFill>
                  <a:srgbClr val="000000"/>
                </a:solidFill>
                <a:latin typeface="+mj-lt"/>
              </a:rPr>
              <a:t> podría reducir los costos del servicio entre 20 y 40 mil pesos según los costos </a:t>
            </a:r>
            <a:r>
              <a:rPr lang="es-ES_tradnl" sz="1400" dirty="0" err="1">
                <a:solidFill>
                  <a:srgbClr val="000000"/>
                </a:solidFill>
                <a:latin typeface="+mj-lt"/>
              </a:rPr>
              <a:t>actuals</a:t>
            </a:r>
            <a:r>
              <a:rPr lang="es-ES_tradnl" sz="1400" dirty="0">
                <a:solidFill>
                  <a:srgbClr val="000000"/>
                </a:solidFill>
                <a:latin typeface="+mj-lt"/>
              </a:rPr>
              <a:t> de las ´pipetas´ de gas en los municipios.</a:t>
            </a:r>
          </a:p>
        </p:txBody>
      </p:sp>
    </p:spTree>
    <p:extLst>
      <p:ext uri="{BB962C8B-B14F-4D97-AF65-F5344CB8AC3E}">
        <p14:creationId xmlns:p14="http://schemas.microsoft.com/office/powerpoint/2010/main" val="50633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31DC8696-A5B9-3632-E395-FEFD5D5A1EF4}"/>
              </a:ext>
            </a:extLst>
          </p:cNvPr>
          <p:cNvSpPr/>
          <p:nvPr/>
        </p:nvSpPr>
        <p:spPr>
          <a:xfrm>
            <a:off x="2476044" y="3141554"/>
            <a:ext cx="905759" cy="1143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3" name="Oval 12">
            <a:extLst>
              <a:ext uri="{FF2B5EF4-FFF2-40B4-BE49-F238E27FC236}">
                <a16:creationId xmlns:a16="http://schemas.microsoft.com/office/drawing/2014/main" id="{B7B1CF7B-A049-CABF-172B-3E55DFBABDFD}"/>
              </a:ext>
            </a:extLst>
          </p:cNvPr>
          <p:cNvSpPr/>
          <p:nvPr/>
        </p:nvSpPr>
        <p:spPr>
          <a:xfrm>
            <a:off x="3847297" y="2626070"/>
            <a:ext cx="2036730" cy="19716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prstClr val="white"/>
                </a:solidFill>
              </a:rPr>
              <a:t>6 Proyectos Estratégicos</a:t>
            </a:r>
          </a:p>
        </p:txBody>
      </p:sp>
      <p:sp>
        <p:nvSpPr>
          <p:cNvPr id="14" name="Arrow: Right 13">
            <a:extLst>
              <a:ext uri="{FF2B5EF4-FFF2-40B4-BE49-F238E27FC236}">
                <a16:creationId xmlns:a16="http://schemas.microsoft.com/office/drawing/2014/main" id="{5BEA4EDC-AB96-CAD3-C3B3-7CE18E4D6434}"/>
              </a:ext>
            </a:extLst>
          </p:cNvPr>
          <p:cNvSpPr/>
          <p:nvPr/>
        </p:nvSpPr>
        <p:spPr>
          <a:xfrm>
            <a:off x="6417456" y="3194032"/>
            <a:ext cx="905759" cy="1143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5" name="Rectangle 14">
            <a:extLst>
              <a:ext uri="{FF2B5EF4-FFF2-40B4-BE49-F238E27FC236}">
                <a16:creationId xmlns:a16="http://schemas.microsoft.com/office/drawing/2014/main" id="{31728C4B-4AFF-AC4E-B6B7-42BBADB41F30}"/>
              </a:ext>
            </a:extLst>
          </p:cNvPr>
          <p:cNvSpPr/>
          <p:nvPr/>
        </p:nvSpPr>
        <p:spPr>
          <a:xfrm>
            <a:off x="7550784" y="2928632"/>
            <a:ext cx="2286000"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5. </a:t>
            </a:r>
            <a:r>
              <a:rPr lang="es-ES_tradnl" b="1" i="1" dirty="0">
                <a:solidFill>
                  <a:srgbClr val="002060"/>
                </a:solidFill>
                <a:latin typeface="Calibri Light" panose="020F0302020204030204"/>
              </a:rPr>
              <a:t>Reducir cultivos ilícitos</a:t>
            </a:r>
          </a:p>
        </p:txBody>
      </p:sp>
      <p:sp>
        <p:nvSpPr>
          <p:cNvPr id="16" name="Rectangle 15">
            <a:extLst>
              <a:ext uri="{FF2B5EF4-FFF2-40B4-BE49-F238E27FC236}">
                <a16:creationId xmlns:a16="http://schemas.microsoft.com/office/drawing/2014/main" id="{8A248F80-2B1A-AD91-7C85-8D4FC7500237}"/>
              </a:ext>
            </a:extLst>
          </p:cNvPr>
          <p:cNvSpPr/>
          <p:nvPr/>
        </p:nvSpPr>
        <p:spPr>
          <a:xfrm>
            <a:off x="7550784" y="3823720"/>
            <a:ext cx="2286000" cy="923330"/>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6. </a:t>
            </a:r>
            <a:r>
              <a:rPr lang="es-ES_tradnl" b="1" i="1" dirty="0">
                <a:solidFill>
                  <a:srgbClr val="002060"/>
                </a:solidFill>
                <a:latin typeface="Calibri Light" panose="020F0302020204030204"/>
              </a:rPr>
              <a:t>Reducir presencia </a:t>
            </a:r>
            <a:r>
              <a:rPr lang="es-ES_tradnl" b="1" i="1" dirty="0" err="1">
                <a:solidFill>
                  <a:srgbClr val="002060"/>
                </a:solidFill>
                <a:latin typeface="Calibri Light" panose="020F0302020204030204"/>
              </a:rPr>
              <a:t>GAOs</a:t>
            </a:r>
            <a:r>
              <a:rPr lang="es-ES_tradnl" b="1" i="1" dirty="0">
                <a:solidFill>
                  <a:srgbClr val="002060"/>
                </a:solidFill>
                <a:latin typeface="Calibri Light" panose="020F0302020204030204"/>
              </a:rPr>
              <a:t>, </a:t>
            </a:r>
            <a:r>
              <a:rPr lang="es-ES_tradnl" b="1" i="1" dirty="0" err="1">
                <a:solidFill>
                  <a:srgbClr val="002060"/>
                </a:solidFill>
                <a:latin typeface="Calibri Light" panose="020F0302020204030204"/>
              </a:rPr>
              <a:t>GDOs</a:t>
            </a:r>
            <a:r>
              <a:rPr lang="es-ES_tradnl" b="1" i="1" dirty="0">
                <a:solidFill>
                  <a:srgbClr val="002060"/>
                </a:solidFill>
                <a:latin typeface="Calibri Light" panose="020F0302020204030204"/>
              </a:rPr>
              <a:t> y </a:t>
            </a:r>
            <a:r>
              <a:rPr lang="es-ES_tradnl" b="1" i="1" dirty="0" err="1">
                <a:solidFill>
                  <a:srgbClr val="002060"/>
                </a:solidFill>
                <a:latin typeface="Calibri Light" panose="020F0302020204030204"/>
              </a:rPr>
              <a:t>GAORs</a:t>
            </a:r>
            <a:r>
              <a:rPr lang="es-ES_tradnl" b="1" i="1" dirty="0">
                <a:solidFill>
                  <a:prstClr val="black">
                    <a:lumMod val="95000"/>
                    <a:lumOff val="5000"/>
                  </a:prstClr>
                </a:solidFill>
                <a:latin typeface="Calibri Light" panose="020F0302020204030204"/>
              </a:rPr>
              <a:t> </a:t>
            </a:r>
            <a:endParaRPr lang="es-ES_tradnl" b="1" i="1" dirty="0">
              <a:solidFill>
                <a:srgbClr val="002060"/>
              </a:solidFill>
              <a:latin typeface="Calibri Light" panose="020F0302020204030204"/>
            </a:endParaRPr>
          </a:p>
        </p:txBody>
      </p:sp>
      <p:grpSp>
        <p:nvGrpSpPr>
          <p:cNvPr id="29" name="Agrupar 28"/>
          <p:cNvGrpSpPr/>
          <p:nvPr/>
        </p:nvGrpSpPr>
        <p:grpSpPr>
          <a:xfrm>
            <a:off x="352682" y="1610977"/>
            <a:ext cx="2055427" cy="4939115"/>
            <a:chOff x="116016" y="1133900"/>
            <a:chExt cx="2055427" cy="4939115"/>
          </a:xfrm>
        </p:grpSpPr>
        <p:graphicFrame>
          <p:nvGraphicFramePr>
            <p:cNvPr id="8" name="Gráfico 7"/>
            <p:cNvGraphicFramePr/>
            <p:nvPr>
              <p:extLst>
                <p:ext uri="{D42A27DB-BD31-4B8C-83A1-F6EECF244321}">
                  <p14:modId xmlns:p14="http://schemas.microsoft.com/office/powerpoint/2010/main" val="1692036880"/>
                </p:ext>
              </p:extLst>
            </p:nvPr>
          </p:nvGraphicFramePr>
          <p:xfrm>
            <a:off x="597229" y="1179987"/>
            <a:ext cx="1574214" cy="1560683"/>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p:cNvSpPr txBox="1"/>
            <p:nvPr/>
          </p:nvSpPr>
          <p:spPr>
            <a:xfrm>
              <a:off x="248537" y="1133900"/>
              <a:ext cx="774458" cy="523220"/>
            </a:xfrm>
            <a:prstGeom prst="rect">
              <a:avLst/>
            </a:prstGeom>
            <a:noFill/>
          </p:spPr>
          <p:txBody>
            <a:bodyPr wrap="square" rtlCol="0">
              <a:spAutoFit/>
            </a:bodyPr>
            <a:lstStyle/>
            <a:p>
              <a:r>
                <a:rPr lang="es-ES_tradnl" sz="1400" b="1" dirty="0">
                  <a:solidFill>
                    <a:prstClr val="black">
                      <a:lumMod val="95000"/>
                      <a:lumOff val="5000"/>
                    </a:prstClr>
                  </a:solidFill>
                </a:rPr>
                <a:t>Cultivos ilícitos</a:t>
              </a:r>
            </a:p>
          </p:txBody>
        </p:sp>
        <p:sp>
          <p:nvSpPr>
            <p:cNvPr id="22" name="CuadroTexto 21"/>
            <p:cNvSpPr txBox="1"/>
            <p:nvPr/>
          </p:nvSpPr>
          <p:spPr>
            <a:xfrm>
              <a:off x="248537" y="2569040"/>
              <a:ext cx="774458" cy="461665"/>
            </a:xfrm>
            <a:prstGeom prst="rect">
              <a:avLst/>
            </a:prstGeom>
            <a:noFill/>
          </p:spPr>
          <p:txBody>
            <a:bodyPr wrap="square" rtlCol="0">
              <a:spAutoFit/>
            </a:bodyPr>
            <a:lstStyle/>
            <a:p>
              <a:r>
                <a:rPr lang="es-ES_tradnl" sz="1200" b="1" dirty="0">
                  <a:solidFill>
                    <a:prstClr val="black">
                      <a:lumMod val="95000"/>
                      <a:lumOff val="5000"/>
                    </a:prstClr>
                  </a:solidFill>
                </a:rPr>
                <a:t>GAO y GDO</a:t>
              </a:r>
            </a:p>
          </p:txBody>
        </p:sp>
        <p:graphicFrame>
          <p:nvGraphicFramePr>
            <p:cNvPr id="24" name="Gráfico 23"/>
            <p:cNvGraphicFramePr/>
            <p:nvPr>
              <p:extLst>
                <p:ext uri="{D42A27DB-BD31-4B8C-83A1-F6EECF244321}">
                  <p14:modId xmlns:p14="http://schemas.microsoft.com/office/powerpoint/2010/main" val="1428822385"/>
                </p:ext>
              </p:extLst>
            </p:nvPr>
          </p:nvGraphicFramePr>
          <p:xfrm>
            <a:off x="597229" y="2282427"/>
            <a:ext cx="1574214" cy="15606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p:cNvGraphicFramePr/>
            <p:nvPr>
              <p:extLst>
                <p:ext uri="{D42A27DB-BD31-4B8C-83A1-F6EECF244321}">
                  <p14:modId xmlns:p14="http://schemas.microsoft.com/office/powerpoint/2010/main" val="126534661"/>
                </p:ext>
              </p:extLst>
            </p:nvPr>
          </p:nvGraphicFramePr>
          <p:xfrm>
            <a:off x="597229" y="3410085"/>
            <a:ext cx="1574214" cy="1560683"/>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p:cNvSpPr txBox="1"/>
            <p:nvPr/>
          </p:nvSpPr>
          <p:spPr>
            <a:xfrm>
              <a:off x="248537" y="3585084"/>
              <a:ext cx="774458" cy="461665"/>
            </a:xfrm>
            <a:prstGeom prst="rect">
              <a:avLst/>
            </a:prstGeom>
            <a:noFill/>
          </p:spPr>
          <p:txBody>
            <a:bodyPr wrap="square" rtlCol="0">
              <a:spAutoFit/>
            </a:bodyPr>
            <a:lstStyle/>
            <a:p>
              <a:r>
                <a:rPr lang="es-ES_tradnl" sz="1200" b="1" dirty="0">
                  <a:solidFill>
                    <a:prstClr val="black">
                      <a:lumMod val="95000"/>
                      <a:lumOff val="5000"/>
                    </a:prstClr>
                  </a:solidFill>
                </a:rPr>
                <a:t>Pasos ilegales</a:t>
              </a:r>
            </a:p>
          </p:txBody>
        </p:sp>
        <p:graphicFrame>
          <p:nvGraphicFramePr>
            <p:cNvPr id="27" name="Gráfico 26"/>
            <p:cNvGraphicFramePr/>
            <p:nvPr>
              <p:extLst>
                <p:ext uri="{D42A27DB-BD31-4B8C-83A1-F6EECF244321}">
                  <p14:modId xmlns:p14="http://schemas.microsoft.com/office/powerpoint/2010/main" val="1858468268"/>
                </p:ext>
              </p:extLst>
            </p:nvPr>
          </p:nvGraphicFramePr>
          <p:xfrm>
            <a:off x="597229" y="4512332"/>
            <a:ext cx="1574214" cy="1560683"/>
          </p:xfrm>
          <a:graphic>
            <a:graphicData uri="http://schemas.openxmlformats.org/drawingml/2006/chart">
              <c:chart xmlns:c="http://schemas.openxmlformats.org/drawingml/2006/chart" xmlns:r="http://schemas.openxmlformats.org/officeDocument/2006/relationships" r:id="rId6"/>
            </a:graphicData>
          </a:graphic>
        </p:graphicFrame>
        <p:sp>
          <p:nvSpPr>
            <p:cNvPr id="28" name="CuadroTexto 27"/>
            <p:cNvSpPr txBox="1"/>
            <p:nvPr/>
          </p:nvSpPr>
          <p:spPr>
            <a:xfrm>
              <a:off x="116016" y="4732288"/>
              <a:ext cx="846996" cy="430887"/>
            </a:xfrm>
            <a:prstGeom prst="rect">
              <a:avLst/>
            </a:prstGeom>
            <a:noFill/>
          </p:spPr>
          <p:txBody>
            <a:bodyPr wrap="square" rtlCol="0">
              <a:spAutoFit/>
            </a:bodyPr>
            <a:lstStyle/>
            <a:p>
              <a:r>
                <a:rPr lang="es-ES_tradnl" sz="1100" b="1" dirty="0">
                  <a:solidFill>
                    <a:prstClr val="black">
                      <a:lumMod val="95000"/>
                      <a:lumOff val="5000"/>
                    </a:prstClr>
                  </a:solidFill>
                </a:rPr>
                <a:t>Tasa de Homicidios</a:t>
              </a:r>
              <a:endParaRPr lang="es-ES_tradnl" sz="1050" b="1" dirty="0">
                <a:solidFill>
                  <a:prstClr val="black">
                    <a:lumMod val="95000"/>
                    <a:lumOff val="5000"/>
                  </a:prstClr>
                </a:solidFill>
              </a:endParaRPr>
            </a:p>
          </p:txBody>
        </p:sp>
      </p:grpSp>
      <p:sp>
        <p:nvSpPr>
          <p:cNvPr id="31" name="CuadroTexto 30"/>
          <p:cNvSpPr txBox="1"/>
          <p:nvPr/>
        </p:nvSpPr>
        <p:spPr>
          <a:xfrm>
            <a:off x="352682" y="917487"/>
            <a:ext cx="9618069" cy="400110"/>
          </a:xfrm>
          <a:prstGeom prst="rect">
            <a:avLst/>
          </a:prstGeom>
          <a:noFill/>
        </p:spPr>
        <p:txBody>
          <a:bodyPr wrap="square" rtlCol="0">
            <a:spAutoFit/>
          </a:bodyPr>
          <a:lstStyle/>
          <a:p>
            <a:r>
              <a:rPr lang="es-ES_tradnl" sz="2000" b="1" dirty="0">
                <a:solidFill>
                  <a:srgbClr val="4472C4">
                    <a:lumMod val="50000"/>
                  </a:srgbClr>
                </a:solidFill>
                <a:ea typeface="Times New Roman" panose="02020603050405020304" pitchFamily="18" charset="0"/>
                <a:cs typeface="Times New Roman" panose="02020603050405020304" pitchFamily="18" charset="0"/>
              </a:rPr>
              <a:t>El departamento Norte de Santander se visibiliza como </a:t>
            </a:r>
            <a:r>
              <a:rPr lang="es-ES_tradnl" sz="2000" b="1" dirty="0">
                <a:solidFill>
                  <a:srgbClr val="ED7D31"/>
                </a:solidFill>
                <a:ea typeface="Times New Roman" panose="02020603050405020304" pitchFamily="18" charset="0"/>
                <a:cs typeface="Times New Roman" panose="02020603050405020304" pitchFamily="18" charset="0"/>
              </a:rPr>
              <a:t>uno de los más violentos del país. </a:t>
            </a:r>
            <a:endParaRPr lang="es-ES_tradnl" sz="2000" dirty="0">
              <a:solidFill>
                <a:prstClr val="black"/>
              </a:solidFill>
            </a:endParaRPr>
          </a:p>
        </p:txBody>
      </p:sp>
      <p:sp>
        <p:nvSpPr>
          <p:cNvPr id="18" name="CuadroTexto 17"/>
          <p:cNvSpPr txBox="1"/>
          <p:nvPr/>
        </p:nvSpPr>
        <p:spPr>
          <a:xfrm>
            <a:off x="1851098" y="2759504"/>
            <a:ext cx="1953419" cy="261610"/>
          </a:xfrm>
          <a:prstGeom prst="rect">
            <a:avLst/>
          </a:prstGeom>
          <a:noFill/>
        </p:spPr>
        <p:txBody>
          <a:bodyPr wrap="square" rtlCol="0">
            <a:spAutoFit/>
          </a:bodyPr>
          <a:lstStyle/>
          <a:p>
            <a:r>
              <a:rPr lang="es-ES_tradnl" sz="1100" b="1" dirty="0">
                <a:solidFill>
                  <a:schemeClr val="bg2">
                    <a:lumMod val="50000"/>
                  </a:schemeClr>
                </a:solidFill>
              </a:rPr>
              <a:t>Del Área neta nacional </a:t>
            </a:r>
          </a:p>
        </p:txBody>
      </p:sp>
      <p:sp>
        <p:nvSpPr>
          <p:cNvPr id="19" name="Rectangle 8">
            <a:extLst>
              <a:ext uri="{FF2B5EF4-FFF2-40B4-BE49-F238E27FC236}">
                <a16:creationId xmlns:a16="http://schemas.microsoft.com/office/drawing/2014/main" id="{13504248-B86D-AF4B-AEF7-4F8F2401A2DB}"/>
              </a:ext>
            </a:extLst>
          </p:cNvPr>
          <p:cNvSpPr/>
          <p:nvPr/>
        </p:nvSpPr>
        <p:spPr>
          <a:xfrm>
            <a:off x="-323167" y="6488668"/>
            <a:ext cx="5039545" cy="369332"/>
          </a:xfrm>
          <a:prstGeom prst="rect">
            <a:avLst/>
          </a:prstGeom>
        </p:spPr>
        <p:txBody>
          <a:bodyPr wrap="square">
            <a:spAutoFit/>
          </a:bodyPr>
          <a:lstStyle/>
          <a:p>
            <a:pPr marL="270510" marR="0" algn="r">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a:t>
            </a:r>
            <a:r>
              <a:rPr lang="es-CO" sz="900" dirty="0"/>
              <a:t>Monitoreo de Territorios afectados por Cultivos ilícitos 2018. Oficina de las Naciones Unidas Contar la Droga y el Delito agosto de 2019</a:t>
            </a:r>
            <a:r>
              <a:rPr lang="es-ES_tradnl" sz="900" dirty="0"/>
              <a:t> </a:t>
            </a: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ítulo 1">
            <a:extLst>
              <a:ext uri="{FF2B5EF4-FFF2-40B4-BE49-F238E27FC236}">
                <a16:creationId xmlns:a16="http://schemas.microsoft.com/office/drawing/2014/main" id="{22DBBF0A-0C9F-81F8-88D3-17123A4C2834}"/>
              </a:ext>
            </a:extLst>
          </p:cNvPr>
          <p:cNvSpPr txBox="1">
            <a:spLocks/>
          </p:cNvSpPr>
          <p:nvPr/>
        </p:nvSpPr>
        <p:spPr>
          <a:xfrm>
            <a:off x="70217" y="179315"/>
            <a:ext cx="6460454" cy="480399"/>
          </a:xfrm>
          <a:prstGeom prst="roundRect">
            <a:avLst>
              <a:gd name="adj" fmla="val 50000"/>
            </a:avLst>
          </a:prstGeom>
          <a:solidFill>
            <a:srgbClr val="52B26A"/>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Seguridad en las regiones como condición para la convivencia</a:t>
            </a:r>
            <a:endParaRPr lang="es-CO" sz="1800" b="1" dirty="0">
              <a:solidFill>
                <a:schemeClr val="bg1"/>
              </a:solidFill>
            </a:endParaRPr>
          </a:p>
        </p:txBody>
      </p:sp>
      <p:graphicFrame>
        <p:nvGraphicFramePr>
          <p:cNvPr id="7" name="Chart 6">
            <a:extLst>
              <a:ext uri="{FF2B5EF4-FFF2-40B4-BE49-F238E27FC236}">
                <a16:creationId xmlns:a16="http://schemas.microsoft.com/office/drawing/2014/main" id="{61579FEF-F5E0-A416-035F-8BBD59659965}"/>
              </a:ext>
            </a:extLst>
          </p:cNvPr>
          <p:cNvGraphicFramePr/>
          <p:nvPr>
            <p:extLst>
              <p:ext uri="{D42A27DB-BD31-4B8C-83A1-F6EECF244321}">
                <p14:modId xmlns:p14="http://schemas.microsoft.com/office/powerpoint/2010/main" val="967105905"/>
              </p:ext>
            </p:extLst>
          </p:nvPr>
        </p:nvGraphicFramePr>
        <p:xfrm>
          <a:off x="3097492" y="2449017"/>
          <a:ext cx="3454400"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a:extLst>
              <a:ext uri="{FF2B5EF4-FFF2-40B4-BE49-F238E27FC236}">
                <a16:creationId xmlns:a16="http://schemas.microsoft.com/office/drawing/2014/main" id="{F93CAF36-1245-9D08-3CEF-78820C8997B7}"/>
              </a:ext>
            </a:extLst>
          </p:cNvPr>
          <p:cNvSpPr/>
          <p:nvPr/>
        </p:nvSpPr>
        <p:spPr>
          <a:xfrm>
            <a:off x="3806327" y="3584433"/>
            <a:ext cx="203673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2"/>
                </a:solidFill>
              </a:rPr>
              <a:t>6 Proyectos Estratégicos</a:t>
            </a:r>
          </a:p>
        </p:txBody>
      </p:sp>
    </p:spTree>
    <p:extLst>
      <p:ext uri="{BB962C8B-B14F-4D97-AF65-F5344CB8AC3E}">
        <p14:creationId xmlns:p14="http://schemas.microsoft.com/office/powerpoint/2010/main" val="125727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16612" y="1185138"/>
            <a:ext cx="6142467" cy="4857740"/>
          </a:xfrm>
        </p:spPr>
        <p:txBody>
          <a:bodyPr>
            <a:spAutoFit/>
          </a:bodyPr>
          <a:lstStyle/>
          <a:p>
            <a:r>
              <a:rPr lang="es-CO" sz="1500" dirty="0">
                <a:solidFill>
                  <a:srgbClr val="002060"/>
                </a:solidFill>
                <a:latin typeface="+mj-lt"/>
              </a:rPr>
              <a:t>Las condiciones de seguridad y orden público del departamento se ve afectada por la </a:t>
            </a:r>
            <a:r>
              <a:rPr lang="es-CO" sz="1500" b="1" dirty="0">
                <a:solidFill>
                  <a:schemeClr val="accent2"/>
                </a:solidFill>
                <a:latin typeface="+mj-lt"/>
              </a:rPr>
              <a:t>presencia de grupos armados y delincuenciales y presencia de cultivos ilícitos</a:t>
            </a:r>
            <a:r>
              <a:rPr lang="es-CO" sz="1500" dirty="0">
                <a:solidFill>
                  <a:schemeClr val="accent2"/>
                </a:solidFill>
                <a:latin typeface="+mj-lt"/>
              </a:rPr>
              <a:t>.</a:t>
            </a:r>
            <a:r>
              <a:rPr lang="es-CO" sz="1500" dirty="0">
                <a:solidFill>
                  <a:srgbClr val="002060"/>
                </a:solidFill>
                <a:latin typeface="+mj-lt"/>
              </a:rPr>
              <a:t> Hay disputas por control del territorio. </a:t>
            </a:r>
          </a:p>
          <a:p>
            <a:endParaRPr lang="es-CO" sz="1500" dirty="0">
              <a:solidFill>
                <a:srgbClr val="002060"/>
              </a:solidFill>
              <a:latin typeface="+mj-lt"/>
            </a:endParaRPr>
          </a:p>
          <a:p>
            <a:r>
              <a:rPr lang="es-CO" sz="1500" dirty="0">
                <a:solidFill>
                  <a:srgbClr val="002060"/>
                </a:solidFill>
                <a:latin typeface="+mj-lt"/>
              </a:rPr>
              <a:t>Se encuentran el ELN, el EPL, las Disidencias de las FARC, Autodefensas Gaitanistas de Colombia (AGC), Clan del Golfo, Pelusos, Cartel de Sinaloa en Catatumbo y Área Metropolitana de Cúcuta.</a:t>
            </a:r>
          </a:p>
          <a:p>
            <a:endParaRPr lang="es-CO" sz="1500" dirty="0">
              <a:solidFill>
                <a:srgbClr val="002060"/>
              </a:solidFill>
              <a:latin typeface="+mj-lt"/>
            </a:endParaRPr>
          </a:p>
          <a:p>
            <a:r>
              <a:rPr lang="es-CO" sz="1500" dirty="0">
                <a:solidFill>
                  <a:srgbClr val="002060"/>
                </a:solidFill>
                <a:latin typeface="+mj-lt"/>
              </a:rPr>
              <a:t>Norte de Santander se consolida como el departamento con </a:t>
            </a:r>
            <a:r>
              <a:rPr lang="es-CO" sz="1500" b="1" dirty="0">
                <a:solidFill>
                  <a:schemeClr val="accent2"/>
                </a:solidFill>
                <a:latin typeface="+mj-lt"/>
              </a:rPr>
              <a:t>mayor área de cultivos de uso ilícito, con 40.116 Ha. de cultivos de coca, 28% del área neta nacional.</a:t>
            </a:r>
          </a:p>
          <a:p>
            <a:endParaRPr lang="es-CO" sz="1500" dirty="0">
              <a:solidFill>
                <a:srgbClr val="002060"/>
              </a:solidFill>
              <a:latin typeface="+mj-lt"/>
            </a:endParaRPr>
          </a:p>
          <a:p>
            <a:r>
              <a:rPr lang="es-CO" sz="1500" dirty="0">
                <a:solidFill>
                  <a:srgbClr val="002060"/>
                </a:solidFill>
                <a:latin typeface="+mj-lt"/>
              </a:rPr>
              <a:t>La condición fronteriza del departamento, con </a:t>
            </a:r>
            <a:r>
              <a:rPr lang="es-CO" sz="1500" b="1" dirty="0">
                <a:solidFill>
                  <a:schemeClr val="accent2"/>
                </a:solidFill>
                <a:latin typeface="+mj-lt"/>
              </a:rPr>
              <a:t>52 pasos ilegales agudiza los riesgos de inseguridad.</a:t>
            </a:r>
          </a:p>
          <a:p>
            <a:endParaRPr lang="es-CO" sz="1500" dirty="0">
              <a:solidFill>
                <a:srgbClr val="002060"/>
              </a:solidFill>
              <a:latin typeface="+mj-lt"/>
            </a:endParaRPr>
          </a:p>
          <a:p>
            <a:r>
              <a:rPr lang="es-CO" sz="1500" dirty="0">
                <a:solidFill>
                  <a:srgbClr val="002060"/>
                </a:solidFill>
                <a:latin typeface="+mj-lt"/>
              </a:rPr>
              <a:t>La alta tasa muertes violentas, ha hecho que el departamento sea identificado como el </a:t>
            </a:r>
            <a:r>
              <a:rPr lang="es-CO" sz="1500" b="1" dirty="0">
                <a:solidFill>
                  <a:schemeClr val="accent2"/>
                </a:solidFill>
                <a:latin typeface="+mj-lt"/>
              </a:rPr>
              <a:t>quinto mas violento del pais</a:t>
            </a:r>
            <a:r>
              <a:rPr lang="es-CO" sz="1500" dirty="0">
                <a:solidFill>
                  <a:srgbClr val="002060"/>
                </a:solidFill>
                <a:latin typeface="+mj-lt"/>
              </a:rPr>
              <a:t>. Con una tasa de 39,7 por cada 100.000 habitantes.</a:t>
            </a:r>
          </a:p>
        </p:txBody>
      </p:sp>
      <p:sp>
        <p:nvSpPr>
          <p:cNvPr id="5" name="Rectángulo 4"/>
          <p:cNvSpPr/>
          <p:nvPr/>
        </p:nvSpPr>
        <p:spPr>
          <a:xfrm>
            <a:off x="109537" y="5915920"/>
            <a:ext cx="3142207" cy="253916"/>
          </a:xfrm>
          <a:prstGeom prst="rect">
            <a:avLst/>
          </a:prstGeom>
        </p:spPr>
        <p:txBody>
          <a:bodyPr wrap="none">
            <a:spAutoFit/>
          </a:bodyPr>
          <a:lstStyle/>
          <a:p>
            <a:r>
              <a:rPr lang="es-ES_tradnl" sz="1050" dirty="0"/>
              <a:t>Fuente: Plan de Desarrollo Departamental, 2020-2023</a:t>
            </a:r>
          </a:p>
        </p:txBody>
      </p:sp>
      <p:grpSp>
        <p:nvGrpSpPr>
          <p:cNvPr id="10" name="Agrupar 9"/>
          <p:cNvGrpSpPr/>
          <p:nvPr/>
        </p:nvGrpSpPr>
        <p:grpSpPr>
          <a:xfrm>
            <a:off x="198821" y="938471"/>
            <a:ext cx="3298359" cy="5014171"/>
            <a:chOff x="198821" y="900371"/>
            <a:chExt cx="3298359" cy="5014171"/>
          </a:xfrm>
        </p:grpSpPr>
        <p:pic>
          <p:nvPicPr>
            <p:cNvPr id="8" name="Imagen 7"/>
            <p:cNvPicPr>
              <a:picLocks noChangeAspect="1"/>
            </p:cNvPicPr>
            <p:nvPr/>
          </p:nvPicPr>
          <p:blipFill>
            <a:blip r:embed="rId3"/>
            <a:stretch>
              <a:fillRect/>
            </a:stretch>
          </p:blipFill>
          <p:spPr>
            <a:xfrm>
              <a:off x="198821" y="900371"/>
              <a:ext cx="3298359" cy="5014171"/>
            </a:xfrm>
            <a:prstGeom prst="rect">
              <a:avLst/>
            </a:prstGeom>
          </p:spPr>
        </p:pic>
        <p:sp>
          <p:nvSpPr>
            <p:cNvPr id="9" name="CuadroTexto 8"/>
            <p:cNvSpPr txBox="1"/>
            <p:nvPr/>
          </p:nvSpPr>
          <p:spPr>
            <a:xfrm>
              <a:off x="198821" y="5717715"/>
              <a:ext cx="1806442" cy="149737"/>
            </a:xfrm>
            <a:prstGeom prst="rect">
              <a:avLst/>
            </a:prstGeom>
            <a:solidFill>
              <a:schemeClr val="bg1"/>
            </a:solidFill>
          </p:spPr>
          <p:txBody>
            <a:bodyPr wrap="square" rtlCol="0">
              <a:spAutoFit/>
            </a:bodyPr>
            <a:lstStyle/>
            <a:p>
              <a:endParaRPr lang="es-ES_tradnl"/>
            </a:p>
          </p:txBody>
        </p:sp>
      </p:grpSp>
      <p:sp>
        <p:nvSpPr>
          <p:cNvPr id="6" name="TextBox 5">
            <a:extLst>
              <a:ext uri="{FF2B5EF4-FFF2-40B4-BE49-F238E27FC236}">
                <a16:creationId xmlns:a16="http://schemas.microsoft.com/office/drawing/2014/main" id="{D0B5681D-1B68-8023-5264-8C6FD5C06AC3}"/>
              </a:ext>
            </a:extLst>
          </p:cNvPr>
          <p:cNvSpPr txBox="1"/>
          <p:nvPr/>
        </p:nvSpPr>
        <p:spPr>
          <a:xfrm>
            <a:off x="6296025" y="259384"/>
            <a:ext cx="1266826" cy="476071"/>
          </a:xfrm>
          <a:prstGeom prst="roundRect">
            <a:avLst>
              <a:gd name="adj" fmla="val 50000"/>
            </a:avLst>
          </a:prstGeom>
          <a:ln>
            <a:solidFill>
              <a:srgbClr val="52B26A"/>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52B26A"/>
                </a:solidFill>
              </a:rPr>
              <a:t>Panorama</a:t>
            </a:r>
            <a:endParaRPr lang="es-CO" sz="1600" dirty="0">
              <a:solidFill>
                <a:srgbClr val="52B26A"/>
              </a:solidFill>
            </a:endParaRPr>
          </a:p>
        </p:txBody>
      </p:sp>
      <p:sp>
        <p:nvSpPr>
          <p:cNvPr id="11" name="Título 1">
            <a:extLst>
              <a:ext uri="{FF2B5EF4-FFF2-40B4-BE49-F238E27FC236}">
                <a16:creationId xmlns:a16="http://schemas.microsoft.com/office/drawing/2014/main" id="{90A1049E-B2C5-D060-9E34-2ADB43F990FF}"/>
              </a:ext>
            </a:extLst>
          </p:cNvPr>
          <p:cNvSpPr txBox="1">
            <a:spLocks/>
          </p:cNvSpPr>
          <p:nvPr/>
        </p:nvSpPr>
        <p:spPr>
          <a:xfrm>
            <a:off x="70217" y="179315"/>
            <a:ext cx="6460454" cy="480399"/>
          </a:xfrm>
          <a:prstGeom prst="roundRect">
            <a:avLst>
              <a:gd name="adj" fmla="val 50000"/>
            </a:avLst>
          </a:prstGeom>
          <a:solidFill>
            <a:srgbClr val="52B26A"/>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Seguridad en las regiones como condición para la convivencia</a:t>
            </a:r>
            <a:endParaRPr lang="es-CO" sz="1800" b="1" dirty="0">
              <a:solidFill>
                <a:schemeClr val="bg1"/>
              </a:solidFill>
            </a:endParaRPr>
          </a:p>
        </p:txBody>
      </p:sp>
    </p:spTree>
    <p:extLst>
      <p:ext uri="{BB962C8B-B14F-4D97-AF65-F5344CB8AC3E}">
        <p14:creationId xmlns:p14="http://schemas.microsoft.com/office/powerpoint/2010/main" val="113210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2060"/>
                </a:solidFill>
              </a:rPr>
              <a:t>Contenido</a:t>
            </a:r>
            <a:endParaRPr lang="es-CO" b="1" dirty="0">
              <a:solidFill>
                <a:srgbClr val="002060"/>
              </a:solidFill>
            </a:endParaRPr>
          </a:p>
        </p:txBody>
      </p:sp>
      <p:sp>
        <p:nvSpPr>
          <p:cNvPr id="3" name="Marcador de contenido 2"/>
          <p:cNvSpPr>
            <a:spLocks noGrp="1"/>
          </p:cNvSpPr>
          <p:nvPr>
            <p:ph idx="1"/>
          </p:nvPr>
        </p:nvSpPr>
        <p:spPr>
          <a:xfrm>
            <a:off x="838200" y="1534680"/>
            <a:ext cx="9095509" cy="4351338"/>
          </a:xfrm>
        </p:spPr>
        <p:txBody>
          <a:bodyPr>
            <a:normAutofit/>
          </a:bodyPr>
          <a:lstStyle/>
          <a:p>
            <a:pPr marL="514350" indent="-514350">
              <a:buFont typeface="+mj-lt"/>
              <a:buAutoNum type="arabicPeriod"/>
            </a:pPr>
            <a:r>
              <a:rPr lang="es-ES" dirty="0">
                <a:solidFill>
                  <a:srgbClr val="002060"/>
                </a:solidFill>
                <a:latin typeface="+mj-lt"/>
              </a:rPr>
              <a:t>Contexto Norte de Santander</a:t>
            </a:r>
          </a:p>
          <a:p>
            <a:pPr marL="514350" indent="-514350">
              <a:buFont typeface="+mj-lt"/>
              <a:buAutoNum type="arabicPeriod"/>
            </a:pPr>
            <a:r>
              <a:rPr lang="es-ES" dirty="0">
                <a:solidFill>
                  <a:srgbClr val="002060"/>
                </a:solidFill>
                <a:latin typeface="+mj-lt"/>
              </a:rPr>
              <a:t>Panorama, Proyectos Estratégicos y Retos del departamento, subregiones y área metropolitana</a:t>
            </a:r>
          </a:p>
          <a:p>
            <a:pPr marL="971550" lvl="1" indent="-514350">
              <a:buFont typeface="+mj-lt"/>
              <a:buAutoNum type="arabicPeriod"/>
            </a:pPr>
            <a:r>
              <a:rPr lang="es-ES" dirty="0">
                <a:solidFill>
                  <a:srgbClr val="002060"/>
                </a:solidFill>
                <a:latin typeface="+mj-lt"/>
              </a:rPr>
              <a:t>Lucha contra la pobreza e inclusión social.</a:t>
            </a:r>
          </a:p>
          <a:p>
            <a:pPr marL="971550" lvl="1" indent="-514350">
              <a:buFont typeface="+mj-lt"/>
              <a:buAutoNum type="arabicPeriod"/>
            </a:pPr>
            <a:r>
              <a:rPr lang="es-ES" dirty="0">
                <a:solidFill>
                  <a:srgbClr val="002060"/>
                </a:solidFill>
                <a:latin typeface="+mj-lt"/>
              </a:rPr>
              <a:t>Seguridad en las regiones como condición para la convivencia.</a:t>
            </a:r>
          </a:p>
          <a:p>
            <a:pPr marL="971550" lvl="1" indent="-514350">
              <a:buFont typeface="+mj-lt"/>
              <a:buAutoNum type="arabicPeriod"/>
            </a:pPr>
            <a:r>
              <a:rPr lang="es-ES" dirty="0">
                <a:solidFill>
                  <a:srgbClr val="002060"/>
                </a:solidFill>
                <a:latin typeface="+mj-lt"/>
              </a:rPr>
              <a:t>Desarrollo de la empresa como medio para buscar la prosperidad y luchar contra el desempleo. </a:t>
            </a:r>
          </a:p>
          <a:p>
            <a:pPr marL="971550" lvl="1" indent="-514350">
              <a:buFont typeface="+mj-lt"/>
              <a:buAutoNum type="arabicPeriod"/>
            </a:pPr>
            <a:r>
              <a:rPr lang="es-ES" dirty="0">
                <a:solidFill>
                  <a:srgbClr val="002060"/>
                </a:solidFill>
                <a:latin typeface="+mj-lt"/>
              </a:rPr>
              <a:t>Eficiencia del Estado y lucha contra la corrupción. </a:t>
            </a:r>
          </a:p>
          <a:p>
            <a:pPr marL="514350" indent="-514350">
              <a:buFont typeface="+mj-lt"/>
              <a:buAutoNum type="arabicPeriod"/>
            </a:pPr>
            <a:r>
              <a:rPr lang="es-ES" dirty="0">
                <a:solidFill>
                  <a:srgbClr val="002060"/>
                </a:solidFill>
                <a:latin typeface="+mj-lt"/>
              </a:rPr>
              <a:t>Conclusiones</a:t>
            </a:r>
            <a:endParaRPr lang="es-CO" dirty="0">
              <a:solidFill>
                <a:srgbClr val="002060"/>
              </a:solidFill>
              <a:latin typeface="+mj-lt"/>
            </a:endParaRPr>
          </a:p>
        </p:txBody>
      </p:sp>
    </p:spTree>
    <p:extLst>
      <p:ext uri="{BB962C8B-B14F-4D97-AF65-F5344CB8AC3E}">
        <p14:creationId xmlns:p14="http://schemas.microsoft.com/office/powerpoint/2010/main" val="333504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1FDF08-DD9D-A34D-B456-DF899C6C04EA}"/>
              </a:ext>
            </a:extLst>
          </p:cNvPr>
          <p:cNvSpPr/>
          <p:nvPr/>
        </p:nvSpPr>
        <p:spPr>
          <a:xfrm>
            <a:off x="291258" y="2289055"/>
            <a:ext cx="3594940" cy="535596"/>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Plan de Ordenación de la Cuenca Binacional (Iniciativa)</a:t>
            </a:r>
            <a:endParaRPr lang="en-US" sz="1400" dirty="0">
              <a:solidFill>
                <a:schemeClr val="bg1"/>
              </a:solidFill>
              <a:latin typeface="+mj-lt"/>
              <a:ea typeface="Noto Sans Symbols"/>
              <a:cs typeface="Noto Sans Symbols"/>
            </a:endParaRPr>
          </a:p>
        </p:txBody>
      </p:sp>
      <p:sp>
        <p:nvSpPr>
          <p:cNvPr id="6" name="Rectangle 7">
            <a:extLst>
              <a:ext uri="{FF2B5EF4-FFF2-40B4-BE49-F238E27FC236}">
                <a16:creationId xmlns:a16="http://schemas.microsoft.com/office/drawing/2014/main" id="{599DF5AA-155C-FF41-9B13-AE5357E96300}"/>
              </a:ext>
            </a:extLst>
          </p:cNvPr>
          <p:cNvSpPr/>
          <p:nvPr/>
        </p:nvSpPr>
        <p:spPr>
          <a:xfrm>
            <a:off x="291258" y="3017983"/>
            <a:ext cx="3594940" cy="535596"/>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Centro de investigación y gestión ambiental para Santurbán y Almorzadero (Iniciativa)</a:t>
            </a:r>
            <a:endParaRPr lang="en-US" sz="1400" dirty="0">
              <a:solidFill>
                <a:schemeClr val="bg1"/>
              </a:solidFill>
              <a:latin typeface="+mj-lt"/>
              <a:ea typeface="Noto Sans Symbols"/>
              <a:cs typeface="Noto Sans Symbols"/>
            </a:endParaRPr>
          </a:p>
        </p:txBody>
      </p:sp>
      <p:sp>
        <p:nvSpPr>
          <p:cNvPr id="8" name="Rectangle 10">
            <a:extLst>
              <a:ext uri="{FF2B5EF4-FFF2-40B4-BE49-F238E27FC236}">
                <a16:creationId xmlns:a16="http://schemas.microsoft.com/office/drawing/2014/main" id="{B4D5591B-64CE-604F-8A94-DBE8CC06E1D8}"/>
              </a:ext>
            </a:extLst>
          </p:cNvPr>
          <p:cNvSpPr/>
          <p:nvPr/>
        </p:nvSpPr>
        <p:spPr>
          <a:xfrm>
            <a:off x="291258" y="3850563"/>
            <a:ext cx="3594940" cy="761812"/>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Consolidación del Sistema Regional de Áreas Protegidas, adquisición, planes de manejo y registro (Iniciativa)</a:t>
            </a:r>
            <a:endParaRPr lang="en-US" sz="1400" dirty="0">
              <a:solidFill>
                <a:schemeClr val="bg1"/>
              </a:solidFill>
              <a:latin typeface="+mj-lt"/>
              <a:ea typeface="Noto Sans Symbols"/>
              <a:cs typeface="Noto Sans Symbols"/>
            </a:endParaRPr>
          </a:p>
        </p:txBody>
      </p:sp>
      <p:sp>
        <p:nvSpPr>
          <p:cNvPr id="10" name="Rectangle 2">
            <a:extLst>
              <a:ext uri="{FF2B5EF4-FFF2-40B4-BE49-F238E27FC236}">
                <a16:creationId xmlns:a16="http://schemas.microsoft.com/office/drawing/2014/main" id="{BB1FDF08-DD9D-A34D-B456-DF899C6C04EA}"/>
              </a:ext>
            </a:extLst>
          </p:cNvPr>
          <p:cNvSpPr/>
          <p:nvPr/>
        </p:nvSpPr>
        <p:spPr>
          <a:xfrm>
            <a:off x="4057646" y="2283485"/>
            <a:ext cx="5539858" cy="535596"/>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Recuperación del Rio Zulia como eje de desarrollo de la región y como foco de proyectos agroindustriales y ecoturísticos </a:t>
            </a:r>
          </a:p>
        </p:txBody>
      </p:sp>
      <p:sp>
        <p:nvSpPr>
          <p:cNvPr id="11" name="Rectangle 7">
            <a:extLst>
              <a:ext uri="{FF2B5EF4-FFF2-40B4-BE49-F238E27FC236}">
                <a16:creationId xmlns:a16="http://schemas.microsoft.com/office/drawing/2014/main" id="{599DF5AA-155C-FF41-9B13-AE5357E96300}"/>
              </a:ext>
            </a:extLst>
          </p:cNvPr>
          <p:cNvSpPr/>
          <p:nvPr/>
        </p:nvSpPr>
        <p:spPr>
          <a:xfrm>
            <a:off x="4057646" y="2999065"/>
            <a:ext cx="5539858" cy="761812"/>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Centro que produzca conocimiento e investigaciones que apunten a lograr la sostenibilidad económica de la gestión ambiental del complejo de los páramos  de Santurbán y Almorzadero.</a:t>
            </a:r>
          </a:p>
        </p:txBody>
      </p:sp>
      <p:sp>
        <p:nvSpPr>
          <p:cNvPr id="13" name="Rectangle 10">
            <a:extLst>
              <a:ext uri="{FF2B5EF4-FFF2-40B4-BE49-F238E27FC236}">
                <a16:creationId xmlns:a16="http://schemas.microsoft.com/office/drawing/2014/main" id="{B4D5591B-64CE-604F-8A94-DBE8CC06E1D8}"/>
              </a:ext>
            </a:extLst>
          </p:cNvPr>
          <p:cNvSpPr/>
          <p:nvPr/>
        </p:nvSpPr>
        <p:spPr>
          <a:xfrm>
            <a:off x="4057646" y="3897910"/>
            <a:ext cx="5539858" cy="761812"/>
          </a:xfrm>
          <a:prstGeom prst="rect">
            <a:avLst/>
          </a:prstGeom>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Articulación de las iniciativas de conservación del nivel regional y local dentro de un sistema que permita atender las necesidades de conservación de la biodiversidad </a:t>
            </a:r>
          </a:p>
        </p:txBody>
      </p:sp>
      <p:sp>
        <p:nvSpPr>
          <p:cNvPr id="15" name="Rectangle 2">
            <a:extLst>
              <a:ext uri="{FF2B5EF4-FFF2-40B4-BE49-F238E27FC236}">
                <a16:creationId xmlns:a16="http://schemas.microsoft.com/office/drawing/2014/main" id="{BB1FDF08-DD9D-A34D-B456-DF899C6C04EA}"/>
              </a:ext>
            </a:extLst>
          </p:cNvPr>
          <p:cNvSpPr/>
          <p:nvPr/>
        </p:nvSpPr>
        <p:spPr>
          <a:xfrm>
            <a:off x="321604" y="1961436"/>
            <a:ext cx="3586718" cy="318549"/>
          </a:xfrm>
          <a:prstGeom prst="rect">
            <a:avLst/>
          </a:prstGeom>
        </p:spPr>
        <p:txBody>
          <a:bodyPr wrap="square">
            <a:spAutoFit/>
          </a:bodyPr>
          <a:lstStyle/>
          <a:p>
            <a:pPr algn="just">
              <a:lnSpc>
                <a:spcPct val="105000"/>
              </a:lnSpc>
              <a:spcBef>
                <a:spcPts val="800"/>
              </a:spcBef>
              <a:tabLst>
                <a:tab pos="1093470" algn="l"/>
              </a:tabLst>
            </a:pPr>
            <a:r>
              <a:rPr lang="en-US" sz="1400" b="1" dirty="0" err="1">
                <a:solidFill>
                  <a:srgbClr val="002060"/>
                </a:solidFill>
                <a:latin typeface="Calibri Light" panose="020F0302020204030204"/>
                <a:ea typeface="Noto Sans Symbols"/>
                <a:cs typeface="Noto Sans Symbols"/>
              </a:rPr>
              <a:t>Proyectos</a:t>
            </a:r>
            <a:r>
              <a:rPr lang="en-US" sz="1400" b="1" dirty="0">
                <a:solidFill>
                  <a:srgbClr val="002060"/>
                </a:solidFill>
                <a:latin typeface="Calibri Light" panose="020F0302020204030204"/>
                <a:ea typeface="Noto Sans Symbols"/>
                <a:cs typeface="Noto Sans Symbols"/>
              </a:rPr>
              <a:t> </a:t>
            </a:r>
            <a:r>
              <a:rPr lang="en-US" sz="1400" b="1" dirty="0" err="1">
                <a:solidFill>
                  <a:srgbClr val="002060"/>
                </a:solidFill>
                <a:latin typeface="Calibri Light" panose="020F0302020204030204"/>
                <a:ea typeface="Noto Sans Symbols"/>
                <a:cs typeface="Noto Sans Symbols"/>
              </a:rPr>
              <a:t>estratégicos</a:t>
            </a:r>
            <a:endParaRPr lang="en-US" sz="1400" b="1" dirty="0">
              <a:solidFill>
                <a:srgbClr val="002060"/>
              </a:solidFill>
              <a:latin typeface="Calibri Light" panose="020F0302020204030204"/>
              <a:ea typeface="Noto Sans Symbols"/>
              <a:cs typeface="Noto Sans Symbols"/>
            </a:endParaRPr>
          </a:p>
        </p:txBody>
      </p:sp>
      <p:sp>
        <p:nvSpPr>
          <p:cNvPr id="16" name="Rectangle 2">
            <a:extLst>
              <a:ext uri="{FF2B5EF4-FFF2-40B4-BE49-F238E27FC236}">
                <a16:creationId xmlns:a16="http://schemas.microsoft.com/office/drawing/2014/main" id="{BB1FDF08-DD9D-A34D-B456-DF899C6C04EA}"/>
              </a:ext>
            </a:extLst>
          </p:cNvPr>
          <p:cNvSpPr/>
          <p:nvPr/>
        </p:nvSpPr>
        <p:spPr>
          <a:xfrm>
            <a:off x="4057646" y="1984584"/>
            <a:ext cx="4915129" cy="286232"/>
          </a:xfrm>
          <a:prstGeom prst="rect">
            <a:avLst/>
          </a:prstGeom>
        </p:spPr>
        <p:txBody>
          <a:bodyPr wrap="square">
            <a:spAutoFit/>
          </a:bodyPr>
          <a:lstStyle/>
          <a:p>
            <a:pPr algn="just">
              <a:lnSpc>
                <a:spcPct val="105000"/>
              </a:lnSpc>
              <a:spcBef>
                <a:spcPts val="800"/>
              </a:spcBef>
              <a:tabLst>
                <a:tab pos="1093470" algn="l"/>
              </a:tabLst>
            </a:pPr>
            <a:r>
              <a:rPr lang="en-US" sz="1200" b="1" dirty="0" err="1">
                <a:solidFill>
                  <a:srgbClr val="002060"/>
                </a:solidFill>
                <a:latin typeface="Calibri Light" panose="020F0302020204030204"/>
                <a:ea typeface="Noto Sans Symbols"/>
                <a:cs typeface="Noto Sans Symbols"/>
              </a:rPr>
              <a:t>Objetivo</a:t>
            </a:r>
            <a:r>
              <a:rPr lang="en-US" sz="1200" b="1" dirty="0">
                <a:solidFill>
                  <a:srgbClr val="002060"/>
                </a:solidFill>
                <a:latin typeface="Calibri Light" panose="020F0302020204030204"/>
                <a:ea typeface="Noto Sans Symbols"/>
                <a:cs typeface="Noto Sans Symbols"/>
              </a:rPr>
              <a:t> General</a:t>
            </a:r>
          </a:p>
        </p:txBody>
      </p:sp>
      <p:sp>
        <p:nvSpPr>
          <p:cNvPr id="17" name="Rectángulo 16"/>
          <p:cNvSpPr/>
          <p:nvPr/>
        </p:nvSpPr>
        <p:spPr>
          <a:xfrm>
            <a:off x="272715" y="1165228"/>
            <a:ext cx="8983579"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4" name="TextBox 3">
            <a:extLst>
              <a:ext uri="{FF2B5EF4-FFF2-40B4-BE49-F238E27FC236}">
                <a16:creationId xmlns:a16="http://schemas.microsoft.com/office/drawing/2014/main" id="{608351FD-484D-AEBE-048A-19D6CED74930}"/>
              </a:ext>
            </a:extLst>
          </p:cNvPr>
          <p:cNvSpPr txBox="1"/>
          <p:nvPr/>
        </p:nvSpPr>
        <p:spPr>
          <a:xfrm>
            <a:off x="6296024" y="259384"/>
            <a:ext cx="2362201" cy="476071"/>
          </a:xfrm>
          <a:prstGeom prst="roundRect">
            <a:avLst>
              <a:gd name="adj" fmla="val 50000"/>
            </a:avLst>
          </a:prstGeom>
          <a:ln>
            <a:solidFill>
              <a:srgbClr val="52B26A"/>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52B26A"/>
                </a:solidFill>
              </a:rPr>
              <a:t>Proyectos Estratégicos</a:t>
            </a:r>
            <a:endParaRPr lang="es-CO" sz="1600" dirty="0">
              <a:solidFill>
                <a:srgbClr val="52B26A"/>
              </a:solidFill>
            </a:endParaRPr>
          </a:p>
        </p:txBody>
      </p:sp>
      <p:sp>
        <p:nvSpPr>
          <p:cNvPr id="7" name="Título 1">
            <a:extLst>
              <a:ext uri="{FF2B5EF4-FFF2-40B4-BE49-F238E27FC236}">
                <a16:creationId xmlns:a16="http://schemas.microsoft.com/office/drawing/2014/main" id="{BC4E519A-DE27-6F51-2D24-5DFA180D23A9}"/>
              </a:ext>
            </a:extLst>
          </p:cNvPr>
          <p:cNvSpPr txBox="1">
            <a:spLocks/>
          </p:cNvSpPr>
          <p:nvPr/>
        </p:nvSpPr>
        <p:spPr>
          <a:xfrm>
            <a:off x="70217" y="179315"/>
            <a:ext cx="6460454" cy="480399"/>
          </a:xfrm>
          <a:prstGeom prst="roundRect">
            <a:avLst>
              <a:gd name="adj" fmla="val 50000"/>
            </a:avLst>
          </a:prstGeom>
          <a:solidFill>
            <a:srgbClr val="52B26A"/>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Seguridad en las regiones como condición para la convivencia</a:t>
            </a:r>
            <a:endParaRPr lang="es-CO" sz="1800" b="1" dirty="0">
              <a:solidFill>
                <a:schemeClr val="bg1"/>
              </a:solidFill>
            </a:endParaRPr>
          </a:p>
        </p:txBody>
      </p:sp>
    </p:spTree>
    <p:extLst>
      <p:ext uri="{BB962C8B-B14F-4D97-AF65-F5344CB8AC3E}">
        <p14:creationId xmlns:p14="http://schemas.microsoft.com/office/powerpoint/2010/main" val="177844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96D43654-73BC-D441-91F8-F6384D45FDA9}"/>
              </a:ext>
            </a:extLst>
          </p:cNvPr>
          <p:cNvSpPr/>
          <p:nvPr/>
        </p:nvSpPr>
        <p:spPr>
          <a:xfrm>
            <a:off x="291257" y="2308404"/>
            <a:ext cx="3594941" cy="76181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Construcción y dotación de infraestructura para fortalecer capacidad operativa de la fuerza pública (PDM)</a:t>
            </a:r>
            <a:endParaRPr lang="en-US" sz="1400" dirty="0">
              <a:solidFill>
                <a:schemeClr val="bg1"/>
              </a:solidFill>
              <a:latin typeface="+mj-lt"/>
              <a:ea typeface="Noto Sans Symbols"/>
              <a:cs typeface="Noto Sans Symbols"/>
            </a:endParaRPr>
          </a:p>
        </p:txBody>
      </p:sp>
      <p:sp>
        <p:nvSpPr>
          <p:cNvPr id="12" name="Rectangle 9">
            <a:extLst>
              <a:ext uri="{FF2B5EF4-FFF2-40B4-BE49-F238E27FC236}">
                <a16:creationId xmlns:a16="http://schemas.microsoft.com/office/drawing/2014/main" id="{96D43654-73BC-D441-91F8-F6384D45FDA9}"/>
              </a:ext>
            </a:extLst>
          </p:cNvPr>
          <p:cNvSpPr/>
          <p:nvPr/>
        </p:nvSpPr>
        <p:spPr>
          <a:xfrm>
            <a:off x="4057646" y="2311031"/>
            <a:ext cx="5539858" cy="770980"/>
          </a:xfrm>
          <a:prstGeom prst="rect">
            <a:avLst/>
          </a:prstGeom>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Construcción de edificaciones que alojen de mejor manera, presten una mayor seguridad a los miembros de la fuerza pública, y de esta manera mejoren su capacidad operativa</a:t>
            </a:r>
            <a:endParaRPr lang="en-US" sz="1400" dirty="0">
              <a:solidFill>
                <a:srgbClr val="002060"/>
              </a:solidFill>
              <a:latin typeface="Calibri Light" panose="020F0302020204030204"/>
              <a:ea typeface="Noto Sans Symbols"/>
              <a:cs typeface="Noto Sans Symbols"/>
            </a:endParaRPr>
          </a:p>
        </p:txBody>
      </p:sp>
      <p:sp>
        <p:nvSpPr>
          <p:cNvPr id="15" name="Rectangle 2">
            <a:extLst>
              <a:ext uri="{FF2B5EF4-FFF2-40B4-BE49-F238E27FC236}">
                <a16:creationId xmlns:a16="http://schemas.microsoft.com/office/drawing/2014/main" id="{BB1FDF08-DD9D-A34D-B456-DF899C6C04EA}"/>
              </a:ext>
            </a:extLst>
          </p:cNvPr>
          <p:cNvSpPr/>
          <p:nvPr/>
        </p:nvSpPr>
        <p:spPr>
          <a:xfrm>
            <a:off x="321604" y="1997287"/>
            <a:ext cx="3586718" cy="318549"/>
          </a:xfrm>
          <a:prstGeom prst="rect">
            <a:avLst/>
          </a:prstGeom>
        </p:spPr>
        <p:txBody>
          <a:bodyPr wrap="square">
            <a:spAutoFit/>
          </a:bodyPr>
          <a:lstStyle/>
          <a:p>
            <a:pPr algn="just">
              <a:lnSpc>
                <a:spcPct val="105000"/>
              </a:lnSpc>
              <a:spcBef>
                <a:spcPts val="800"/>
              </a:spcBef>
              <a:tabLst>
                <a:tab pos="1093470" algn="l"/>
              </a:tabLst>
            </a:pPr>
            <a:r>
              <a:rPr lang="en-US" sz="1400" b="1" dirty="0" err="1">
                <a:solidFill>
                  <a:srgbClr val="002060"/>
                </a:solidFill>
                <a:latin typeface="Calibri Light" panose="020F0302020204030204"/>
                <a:ea typeface="Noto Sans Symbols"/>
                <a:cs typeface="Noto Sans Symbols"/>
              </a:rPr>
              <a:t>Proyectos</a:t>
            </a:r>
            <a:r>
              <a:rPr lang="en-US" sz="1400" b="1" dirty="0">
                <a:solidFill>
                  <a:srgbClr val="002060"/>
                </a:solidFill>
                <a:latin typeface="Calibri Light" panose="020F0302020204030204"/>
                <a:ea typeface="Noto Sans Symbols"/>
                <a:cs typeface="Noto Sans Symbols"/>
              </a:rPr>
              <a:t> </a:t>
            </a:r>
            <a:r>
              <a:rPr lang="en-US" sz="1400" b="1" dirty="0" err="1">
                <a:solidFill>
                  <a:srgbClr val="002060"/>
                </a:solidFill>
                <a:latin typeface="Calibri Light" panose="020F0302020204030204"/>
                <a:ea typeface="Noto Sans Symbols"/>
                <a:cs typeface="Noto Sans Symbols"/>
              </a:rPr>
              <a:t>estratégicos</a:t>
            </a:r>
            <a:endParaRPr lang="en-US" sz="1400" b="1" dirty="0">
              <a:solidFill>
                <a:srgbClr val="002060"/>
              </a:solidFill>
              <a:latin typeface="Calibri Light" panose="020F0302020204030204"/>
              <a:ea typeface="Noto Sans Symbols"/>
              <a:cs typeface="Noto Sans Symbols"/>
            </a:endParaRPr>
          </a:p>
        </p:txBody>
      </p:sp>
      <p:sp>
        <p:nvSpPr>
          <p:cNvPr id="16" name="Rectangle 2">
            <a:extLst>
              <a:ext uri="{FF2B5EF4-FFF2-40B4-BE49-F238E27FC236}">
                <a16:creationId xmlns:a16="http://schemas.microsoft.com/office/drawing/2014/main" id="{BB1FDF08-DD9D-A34D-B456-DF899C6C04EA}"/>
              </a:ext>
            </a:extLst>
          </p:cNvPr>
          <p:cNvSpPr/>
          <p:nvPr/>
        </p:nvSpPr>
        <p:spPr>
          <a:xfrm>
            <a:off x="4057646" y="2020435"/>
            <a:ext cx="4915129" cy="286232"/>
          </a:xfrm>
          <a:prstGeom prst="rect">
            <a:avLst/>
          </a:prstGeom>
        </p:spPr>
        <p:txBody>
          <a:bodyPr wrap="square">
            <a:spAutoFit/>
          </a:bodyPr>
          <a:lstStyle/>
          <a:p>
            <a:pPr algn="just">
              <a:lnSpc>
                <a:spcPct val="105000"/>
              </a:lnSpc>
              <a:spcBef>
                <a:spcPts val="800"/>
              </a:spcBef>
              <a:tabLst>
                <a:tab pos="1093470" algn="l"/>
              </a:tabLst>
            </a:pPr>
            <a:r>
              <a:rPr lang="en-US" sz="1200" b="1" dirty="0" err="1">
                <a:solidFill>
                  <a:srgbClr val="002060"/>
                </a:solidFill>
                <a:latin typeface="Calibri Light" panose="020F0302020204030204"/>
                <a:ea typeface="Noto Sans Symbols"/>
                <a:cs typeface="Noto Sans Symbols"/>
              </a:rPr>
              <a:t>Objetivo</a:t>
            </a:r>
            <a:r>
              <a:rPr lang="en-US" sz="1200" b="1" dirty="0">
                <a:solidFill>
                  <a:srgbClr val="002060"/>
                </a:solidFill>
                <a:latin typeface="Calibri Light" panose="020F0302020204030204"/>
                <a:ea typeface="Noto Sans Symbols"/>
                <a:cs typeface="Noto Sans Symbols"/>
              </a:rPr>
              <a:t> General</a:t>
            </a:r>
          </a:p>
        </p:txBody>
      </p:sp>
      <p:sp>
        <p:nvSpPr>
          <p:cNvPr id="17" name="Rectangle 9">
            <a:extLst>
              <a:ext uri="{FF2B5EF4-FFF2-40B4-BE49-F238E27FC236}">
                <a16:creationId xmlns:a16="http://schemas.microsoft.com/office/drawing/2014/main" id="{96D43654-73BC-D441-91F8-F6384D45FDA9}"/>
              </a:ext>
            </a:extLst>
          </p:cNvPr>
          <p:cNvSpPr/>
          <p:nvPr/>
        </p:nvSpPr>
        <p:spPr>
          <a:xfrm>
            <a:off x="291257" y="3271342"/>
            <a:ext cx="3617065" cy="544765"/>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Fortalecimiento Fondos de Seguridad y Convivencia (PDM)</a:t>
            </a:r>
            <a:endParaRPr lang="en-US" sz="1400" dirty="0">
              <a:solidFill>
                <a:schemeClr val="bg1"/>
              </a:solidFill>
              <a:latin typeface="+mj-lt"/>
              <a:ea typeface="Noto Sans Symbols"/>
              <a:cs typeface="Noto Sans Symbols"/>
            </a:endParaRPr>
          </a:p>
        </p:txBody>
      </p:sp>
      <p:sp>
        <p:nvSpPr>
          <p:cNvPr id="18" name="Rectangle 9">
            <a:extLst>
              <a:ext uri="{FF2B5EF4-FFF2-40B4-BE49-F238E27FC236}">
                <a16:creationId xmlns:a16="http://schemas.microsoft.com/office/drawing/2014/main" id="{96D43654-73BC-D441-91F8-F6384D45FDA9}"/>
              </a:ext>
            </a:extLst>
          </p:cNvPr>
          <p:cNvSpPr/>
          <p:nvPr/>
        </p:nvSpPr>
        <p:spPr>
          <a:xfrm>
            <a:off x="4057646" y="3265276"/>
            <a:ext cx="5539858" cy="770980"/>
          </a:xfrm>
          <a:prstGeom prst="rect">
            <a:avLst/>
          </a:prstGeom>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Iniciativa para tener un Fonsecon más robusto que permita adquirir instrumentos necesarios para mejorar y aumentar la capacidad de respuesta de la fuerza pública </a:t>
            </a:r>
            <a:endParaRPr lang="en-US" sz="1400" dirty="0">
              <a:solidFill>
                <a:srgbClr val="002060"/>
              </a:solidFill>
              <a:latin typeface="Calibri Light" panose="020F0302020204030204"/>
              <a:ea typeface="Noto Sans Symbols"/>
              <a:cs typeface="Noto Sans Symbols"/>
            </a:endParaRPr>
          </a:p>
        </p:txBody>
      </p:sp>
      <p:sp>
        <p:nvSpPr>
          <p:cNvPr id="19" name="Rectangle 9">
            <a:extLst>
              <a:ext uri="{FF2B5EF4-FFF2-40B4-BE49-F238E27FC236}">
                <a16:creationId xmlns:a16="http://schemas.microsoft.com/office/drawing/2014/main" id="{96D43654-73BC-D441-91F8-F6384D45FDA9}"/>
              </a:ext>
            </a:extLst>
          </p:cNvPr>
          <p:cNvSpPr/>
          <p:nvPr/>
        </p:nvSpPr>
        <p:spPr>
          <a:xfrm>
            <a:off x="291258" y="4199133"/>
            <a:ext cx="3625288" cy="544765"/>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Certificación de municipios libres de MAP, MUSE y AT (PDD)</a:t>
            </a:r>
            <a:endParaRPr lang="en-US" sz="1400" dirty="0">
              <a:solidFill>
                <a:schemeClr val="bg1"/>
              </a:solidFill>
              <a:latin typeface="+mj-lt"/>
              <a:ea typeface="Noto Sans Symbols"/>
              <a:cs typeface="Noto Sans Symbols"/>
            </a:endParaRPr>
          </a:p>
        </p:txBody>
      </p:sp>
      <p:sp>
        <p:nvSpPr>
          <p:cNvPr id="20" name="Rectangle 9">
            <a:extLst>
              <a:ext uri="{FF2B5EF4-FFF2-40B4-BE49-F238E27FC236}">
                <a16:creationId xmlns:a16="http://schemas.microsoft.com/office/drawing/2014/main" id="{96D43654-73BC-D441-91F8-F6384D45FDA9}"/>
              </a:ext>
            </a:extLst>
          </p:cNvPr>
          <p:cNvSpPr/>
          <p:nvPr/>
        </p:nvSpPr>
        <p:spPr>
          <a:xfrm>
            <a:off x="4057646" y="4199133"/>
            <a:ext cx="5539858" cy="535596"/>
          </a:xfrm>
          <a:prstGeom prst="rect">
            <a:avLst/>
          </a:prstGeom>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Se pretende disminuir la presencia de minas y artefactos explosivos en el departamento.</a:t>
            </a:r>
          </a:p>
        </p:txBody>
      </p:sp>
      <p:sp>
        <p:nvSpPr>
          <p:cNvPr id="21" name="Rectángulo 20"/>
          <p:cNvSpPr/>
          <p:nvPr/>
        </p:nvSpPr>
        <p:spPr>
          <a:xfrm>
            <a:off x="272715" y="1245438"/>
            <a:ext cx="8983579"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4" name="TextBox 3">
            <a:extLst>
              <a:ext uri="{FF2B5EF4-FFF2-40B4-BE49-F238E27FC236}">
                <a16:creationId xmlns:a16="http://schemas.microsoft.com/office/drawing/2014/main" id="{BEBC0E18-A8A5-D1B3-A0AC-8C12F007CD69}"/>
              </a:ext>
            </a:extLst>
          </p:cNvPr>
          <p:cNvSpPr txBox="1"/>
          <p:nvPr/>
        </p:nvSpPr>
        <p:spPr>
          <a:xfrm>
            <a:off x="6296024" y="259384"/>
            <a:ext cx="2362201" cy="476071"/>
          </a:xfrm>
          <a:prstGeom prst="roundRect">
            <a:avLst>
              <a:gd name="adj" fmla="val 50000"/>
            </a:avLst>
          </a:prstGeom>
          <a:ln>
            <a:solidFill>
              <a:srgbClr val="52B26A"/>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52B26A"/>
                </a:solidFill>
              </a:rPr>
              <a:t>Proyectos Estratégicos</a:t>
            </a:r>
            <a:endParaRPr lang="es-CO" sz="1600" dirty="0">
              <a:solidFill>
                <a:srgbClr val="52B26A"/>
              </a:solidFill>
            </a:endParaRPr>
          </a:p>
        </p:txBody>
      </p:sp>
      <p:sp>
        <p:nvSpPr>
          <p:cNvPr id="5" name="Título 1">
            <a:extLst>
              <a:ext uri="{FF2B5EF4-FFF2-40B4-BE49-F238E27FC236}">
                <a16:creationId xmlns:a16="http://schemas.microsoft.com/office/drawing/2014/main" id="{3F132E15-B807-0464-2F84-E290D4108A02}"/>
              </a:ext>
            </a:extLst>
          </p:cNvPr>
          <p:cNvSpPr txBox="1">
            <a:spLocks/>
          </p:cNvSpPr>
          <p:nvPr/>
        </p:nvSpPr>
        <p:spPr>
          <a:xfrm>
            <a:off x="70217" y="179315"/>
            <a:ext cx="6460454" cy="480399"/>
          </a:xfrm>
          <a:prstGeom prst="roundRect">
            <a:avLst>
              <a:gd name="adj" fmla="val 50000"/>
            </a:avLst>
          </a:prstGeom>
          <a:solidFill>
            <a:srgbClr val="52B26A"/>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Seguridad en las regiones como condición para la convivencia</a:t>
            </a:r>
            <a:endParaRPr lang="es-CO" sz="1800" b="1" dirty="0">
              <a:solidFill>
                <a:schemeClr val="bg1"/>
              </a:solidFill>
            </a:endParaRPr>
          </a:p>
        </p:txBody>
      </p:sp>
    </p:spTree>
    <p:extLst>
      <p:ext uri="{BB962C8B-B14F-4D97-AF65-F5344CB8AC3E}">
        <p14:creationId xmlns:p14="http://schemas.microsoft.com/office/powerpoint/2010/main" val="204219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F9FC13-903A-BC44-95D4-05D35FA10475}"/>
              </a:ext>
            </a:extLst>
          </p:cNvPr>
          <p:cNvSpPr/>
          <p:nvPr/>
        </p:nvSpPr>
        <p:spPr>
          <a:xfrm>
            <a:off x="585354" y="1796705"/>
            <a:ext cx="8778240" cy="1015663"/>
          </a:xfrm>
          <a:prstGeom prst="rect">
            <a:avLst/>
          </a:prstGeom>
        </p:spPr>
        <p:txBody>
          <a:bodyPr wrap="square">
            <a:spAutoFit/>
          </a:bodyPr>
          <a:lstStyle/>
          <a:p>
            <a:pPr algn="just" fontAlgn="base">
              <a:spcBef>
                <a:spcPts val="800"/>
              </a:spcBef>
            </a:pPr>
            <a:r>
              <a:rPr lang="es-ES_tradnl" b="1" i="1" dirty="0">
                <a:solidFill>
                  <a:srgbClr val="0070C0"/>
                </a:solidFill>
                <a:latin typeface="+mj-lt"/>
              </a:rPr>
              <a:t>Reto 5. Reducir cultivos ilícitos</a:t>
            </a:r>
          </a:p>
          <a:p>
            <a:pPr algn="just"/>
            <a:r>
              <a:rPr lang="es-ES_tradnl" sz="1400" dirty="0">
                <a:solidFill>
                  <a:srgbClr val="000000"/>
                </a:solidFill>
                <a:latin typeface="+mj-lt"/>
              </a:rPr>
              <a:t>El departamento debe trabajar incansablemente en la disminución sostenida hasta llegar a la extinción de los cultivos ilícitos. Estos son el combustible para la situación de violencia y control territorial de grupos armados al margen de la ley. Junto con programas de erradicación se deben hacer realidad los programas de sustitución de cultivos.</a:t>
            </a:r>
            <a:endParaRPr lang="en-US" sz="1400" dirty="0">
              <a:solidFill>
                <a:prstClr val="black"/>
              </a:solidFill>
            </a:endParaRPr>
          </a:p>
        </p:txBody>
      </p:sp>
      <p:sp>
        <p:nvSpPr>
          <p:cNvPr id="5" name="Rectangle 4">
            <a:extLst>
              <a:ext uri="{FF2B5EF4-FFF2-40B4-BE49-F238E27FC236}">
                <a16:creationId xmlns:a16="http://schemas.microsoft.com/office/drawing/2014/main" id="{7FFC5DEC-0EAC-9241-8418-C8F9F01690F4}"/>
              </a:ext>
            </a:extLst>
          </p:cNvPr>
          <p:cNvSpPr/>
          <p:nvPr/>
        </p:nvSpPr>
        <p:spPr>
          <a:xfrm>
            <a:off x="585354" y="3486452"/>
            <a:ext cx="8778240" cy="1231106"/>
          </a:xfrm>
          <a:prstGeom prst="rect">
            <a:avLst/>
          </a:prstGeom>
        </p:spPr>
        <p:txBody>
          <a:bodyPr wrap="square">
            <a:spAutoFit/>
          </a:bodyPr>
          <a:lstStyle/>
          <a:p>
            <a:pPr algn="just" fontAlgn="base"/>
            <a:r>
              <a:rPr lang="es-ES_tradnl" b="1" i="1" dirty="0">
                <a:solidFill>
                  <a:srgbClr val="0070C0"/>
                </a:solidFill>
                <a:latin typeface="+mj-lt"/>
              </a:rPr>
              <a:t>Reto 6: Reducir presencia </a:t>
            </a:r>
            <a:r>
              <a:rPr lang="es-ES_tradnl" b="1" i="1" dirty="0" err="1">
                <a:solidFill>
                  <a:srgbClr val="0070C0"/>
                </a:solidFill>
                <a:latin typeface="+mj-lt"/>
              </a:rPr>
              <a:t>GAOs</a:t>
            </a:r>
            <a:r>
              <a:rPr lang="es-ES_tradnl" b="1" i="1" dirty="0">
                <a:solidFill>
                  <a:srgbClr val="0070C0"/>
                </a:solidFill>
                <a:latin typeface="+mj-lt"/>
              </a:rPr>
              <a:t>, </a:t>
            </a:r>
            <a:r>
              <a:rPr lang="es-ES_tradnl" b="1" i="1" dirty="0" err="1">
                <a:solidFill>
                  <a:srgbClr val="0070C0"/>
                </a:solidFill>
                <a:latin typeface="+mj-lt"/>
              </a:rPr>
              <a:t>GDOs</a:t>
            </a:r>
            <a:r>
              <a:rPr lang="es-ES_tradnl" b="1" i="1" dirty="0">
                <a:solidFill>
                  <a:srgbClr val="0070C0"/>
                </a:solidFill>
                <a:latin typeface="+mj-lt"/>
              </a:rPr>
              <a:t> y </a:t>
            </a:r>
            <a:r>
              <a:rPr lang="es-ES_tradnl" b="1" i="1" dirty="0" err="1">
                <a:solidFill>
                  <a:srgbClr val="0070C0"/>
                </a:solidFill>
                <a:latin typeface="+mj-lt"/>
              </a:rPr>
              <a:t>GAORs</a:t>
            </a:r>
            <a:endParaRPr lang="es-ES_tradnl" b="1" i="1" dirty="0">
              <a:solidFill>
                <a:srgbClr val="0070C0"/>
              </a:solidFill>
              <a:latin typeface="+mj-lt"/>
            </a:endParaRPr>
          </a:p>
          <a:p>
            <a:pPr algn="just"/>
            <a:r>
              <a:rPr lang="es-ES_tradnl" sz="1400" dirty="0">
                <a:solidFill>
                  <a:srgbClr val="000000"/>
                </a:solidFill>
                <a:latin typeface="+mj-lt"/>
              </a:rPr>
              <a:t>Como se mencionó y como se vive cotidianamente en la Región del Catatumbo y el Área Metropolitana de Cúcuta, las acciones terroristas y delincuenciales de los </a:t>
            </a:r>
            <a:r>
              <a:rPr lang="es-ES_tradnl" sz="1400" dirty="0" err="1">
                <a:solidFill>
                  <a:srgbClr val="000000"/>
                </a:solidFill>
                <a:latin typeface="+mj-lt"/>
              </a:rPr>
              <a:t>GAOs</a:t>
            </a:r>
            <a:r>
              <a:rPr lang="es-ES_tradnl" sz="1400" dirty="0">
                <a:solidFill>
                  <a:srgbClr val="000000"/>
                </a:solidFill>
                <a:latin typeface="+mj-lt"/>
              </a:rPr>
              <a:t>, </a:t>
            </a:r>
            <a:r>
              <a:rPr lang="es-ES_tradnl" sz="1400" dirty="0" err="1">
                <a:solidFill>
                  <a:srgbClr val="000000"/>
                </a:solidFill>
                <a:latin typeface="+mj-lt"/>
              </a:rPr>
              <a:t>GDOs</a:t>
            </a:r>
            <a:r>
              <a:rPr lang="es-ES_tradnl" sz="1400" dirty="0">
                <a:solidFill>
                  <a:srgbClr val="000000"/>
                </a:solidFill>
                <a:latin typeface="+mj-lt"/>
              </a:rPr>
              <a:t> y </a:t>
            </a:r>
            <a:r>
              <a:rPr lang="es-ES_tradnl" sz="1400" dirty="0" err="1">
                <a:solidFill>
                  <a:srgbClr val="000000"/>
                </a:solidFill>
                <a:latin typeface="+mj-lt"/>
              </a:rPr>
              <a:t>GAORs</a:t>
            </a:r>
            <a:r>
              <a:rPr lang="es-ES_tradnl" sz="1400" dirty="0">
                <a:solidFill>
                  <a:srgbClr val="000000"/>
                </a:solidFill>
                <a:latin typeface="+mj-lt"/>
              </a:rPr>
              <a:t> por el control territorial tienen al departamento como uno de los más violentos y vulnerables frente a la garantía de protección de los derechos de vida, seguridad e integridad personal. El desmantelamiento de estas estructuras armadas debe ser prioridad en la región.</a:t>
            </a:r>
            <a:endParaRPr lang="es-ES_tradnl" sz="1400" dirty="0">
              <a:solidFill>
                <a:prstClr val="black"/>
              </a:solidFill>
              <a:latin typeface="+mj-lt"/>
            </a:endParaRPr>
          </a:p>
        </p:txBody>
      </p:sp>
      <p:sp>
        <p:nvSpPr>
          <p:cNvPr id="2" name="TextBox 1">
            <a:extLst>
              <a:ext uri="{FF2B5EF4-FFF2-40B4-BE49-F238E27FC236}">
                <a16:creationId xmlns:a16="http://schemas.microsoft.com/office/drawing/2014/main" id="{713EFF19-5A5F-2D30-9BD1-655938C104D5}"/>
              </a:ext>
            </a:extLst>
          </p:cNvPr>
          <p:cNvSpPr txBox="1"/>
          <p:nvPr/>
        </p:nvSpPr>
        <p:spPr>
          <a:xfrm>
            <a:off x="6296024" y="259383"/>
            <a:ext cx="1133476" cy="476071"/>
          </a:xfrm>
          <a:prstGeom prst="roundRect">
            <a:avLst>
              <a:gd name="adj" fmla="val 50000"/>
            </a:avLst>
          </a:prstGeom>
          <a:ln>
            <a:solidFill>
              <a:srgbClr val="52B26A"/>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52B26A"/>
                </a:solidFill>
              </a:rPr>
              <a:t>Retos</a:t>
            </a:r>
            <a:endParaRPr lang="es-CO" sz="1600" dirty="0">
              <a:solidFill>
                <a:srgbClr val="52B26A"/>
              </a:solidFill>
            </a:endParaRPr>
          </a:p>
        </p:txBody>
      </p:sp>
      <p:sp>
        <p:nvSpPr>
          <p:cNvPr id="3" name="Título 1">
            <a:extLst>
              <a:ext uri="{FF2B5EF4-FFF2-40B4-BE49-F238E27FC236}">
                <a16:creationId xmlns:a16="http://schemas.microsoft.com/office/drawing/2014/main" id="{412E55C4-1C34-56EB-4099-BB120D3DDCC6}"/>
              </a:ext>
            </a:extLst>
          </p:cNvPr>
          <p:cNvSpPr txBox="1">
            <a:spLocks/>
          </p:cNvSpPr>
          <p:nvPr/>
        </p:nvSpPr>
        <p:spPr>
          <a:xfrm>
            <a:off x="70217" y="179315"/>
            <a:ext cx="6460454" cy="480399"/>
          </a:xfrm>
          <a:prstGeom prst="roundRect">
            <a:avLst>
              <a:gd name="adj" fmla="val 50000"/>
            </a:avLst>
          </a:prstGeom>
          <a:solidFill>
            <a:srgbClr val="52B26A"/>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Seguridad en las regiones como condición para la convivencia</a:t>
            </a:r>
            <a:endParaRPr lang="es-CO" sz="1800" b="1" dirty="0">
              <a:solidFill>
                <a:schemeClr val="bg1"/>
              </a:solidFill>
            </a:endParaRPr>
          </a:p>
        </p:txBody>
      </p:sp>
    </p:spTree>
    <p:extLst>
      <p:ext uri="{BB962C8B-B14F-4D97-AF65-F5344CB8AC3E}">
        <p14:creationId xmlns:p14="http://schemas.microsoft.com/office/powerpoint/2010/main" val="168553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31DC8696-A5B9-3632-E395-FEFD5D5A1EF4}"/>
              </a:ext>
            </a:extLst>
          </p:cNvPr>
          <p:cNvSpPr/>
          <p:nvPr/>
        </p:nvSpPr>
        <p:spPr>
          <a:xfrm>
            <a:off x="2461130" y="3229100"/>
            <a:ext cx="836753" cy="105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4" name="Arrow: Right 13">
            <a:extLst>
              <a:ext uri="{FF2B5EF4-FFF2-40B4-BE49-F238E27FC236}">
                <a16:creationId xmlns:a16="http://schemas.microsoft.com/office/drawing/2014/main" id="{5BEA4EDC-AB96-CAD3-C3B3-7CE18E4D6434}"/>
              </a:ext>
            </a:extLst>
          </p:cNvPr>
          <p:cNvSpPr/>
          <p:nvPr/>
        </p:nvSpPr>
        <p:spPr>
          <a:xfrm>
            <a:off x="6417456" y="3281176"/>
            <a:ext cx="836753" cy="105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5" name="Rectangle 14">
            <a:extLst>
              <a:ext uri="{FF2B5EF4-FFF2-40B4-BE49-F238E27FC236}">
                <a16:creationId xmlns:a16="http://schemas.microsoft.com/office/drawing/2014/main" id="{31728C4B-4AFF-AC4E-B6B7-42BBADB41F30}"/>
              </a:ext>
            </a:extLst>
          </p:cNvPr>
          <p:cNvSpPr/>
          <p:nvPr/>
        </p:nvSpPr>
        <p:spPr>
          <a:xfrm>
            <a:off x="7424616" y="1215684"/>
            <a:ext cx="2472018"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7. </a:t>
            </a:r>
            <a:r>
              <a:rPr lang="es-ES_tradnl" b="1" i="1" dirty="0">
                <a:solidFill>
                  <a:srgbClr val="002060"/>
                </a:solidFill>
                <a:latin typeface="Calibri Light" panose="020F0302020204030204"/>
              </a:rPr>
              <a:t>Reducir la tasa de Informalidad</a:t>
            </a:r>
          </a:p>
        </p:txBody>
      </p:sp>
      <p:sp>
        <p:nvSpPr>
          <p:cNvPr id="16" name="Rectangle 15">
            <a:extLst>
              <a:ext uri="{FF2B5EF4-FFF2-40B4-BE49-F238E27FC236}">
                <a16:creationId xmlns:a16="http://schemas.microsoft.com/office/drawing/2014/main" id="{8A248F80-2B1A-AD91-7C85-8D4FC7500237}"/>
              </a:ext>
            </a:extLst>
          </p:cNvPr>
          <p:cNvSpPr/>
          <p:nvPr/>
        </p:nvSpPr>
        <p:spPr>
          <a:xfrm>
            <a:off x="7424616" y="1869162"/>
            <a:ext cx="2472018" cy="923330"/>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8. </a:t>
            </a:r>
            <a:r>
              <a:rPr lang="es-ES_tradnl" b="1" i="1" dirty="0">
                <a:solidFill>
                  <a:srgbClr val="002060"/>
                </a:solidFill>
                <a:latin typeface="Calibri Light" panose="020F0302020204030204"/>
              </a:rPr>
              <a:t>Impulso a los sectores textil y agroindustrial de palma</a:t>
            </a:r>
          </a:p>
        </p:txBody>
      </p:sp>
      <p:sp>
        <p:nvSpPr>
          <p:cNvPr id="31" name="CuadroTexto 30"/>
          <p:cNvSpPr txBox="1"/>
          <p:nvPr/>
        </p:nvSpPr>
        <p:spPr>
          <a:xfrm>
            <a:off x="134254" y="824191"/>
            <a:ext cx="10206844" cy="400110"/>
          </a:xfrm>
          <a:prstGeom prst="rect">
            <a:avLst/>
          </a:prstGeom>
          <a:noFill/>
        </p:spPr>
        <p:txBody>
          <a:bodyPr wrap="square" rtlCol="0">
            <a:spAutoFit/>
          </a:bodyPr>
          <a:lstStyle/>
          <a:p>
            <a:r>
              <a:rPr lang="es-CO" sz="2000" b="1" dirty="0">
                <a:solidFill>
                  <a:srgbClr val="002060"/>
                </a:solidFill>
              </a:rPr>
              <a:t>Las empresas del departamento están </a:t>
            </a:r>
            <a:r>
              <a:rPr lang="es-CO" sz="2000" b="1" dirty="0">
                <a:solidFill>
                  <a:schemeClr val="accent2"/>
                </a:solidFill>
              </a:rPr>
              <a:t>aún en proceso de maduración </a:t>
            </a:r>
            <a:r>
              <a:rPr lang="es-CO" sz="2000" b="1" dirty="0">
                <a:solidFill>
                  <a:srgbClr val="002060"/>
                </a:solidFill>
              </a:rPr>
              <a:t>empresarial</a:t>
            </a:r>
            <a:endParaRPr lang="es-ES_tradnl" sz="2000" dirty="0">
              <a:solidFill>
                <a:srgbClr val="002060"/>
              </a:solidFill>
            </a:endParaRPr>
          </a:p>
        </p:txBody>
      </p:sp>
      <p:sp>
        <p:nvSpPr>
          <p:cNvPr id="19" name="Rectangle 8">
            <a:extLst>
              <a:ext uri="{FF2B5EF4-FFF2-40B4-BE49-F238E27FC236}">
                <a16:creationId xmlns:a16="http://schemas.microsoft.com/office/drawing/2014/main" id="{13504248-B86D-AF4B-AEF7-4F8F2401A2DB}"/>
              </a:ext>
            </a:extLst>
          </p:cNvPr>
          <p:cNvSpPr/>
          <p:nvPr/>
        </p:nvSpPr>
        <p:spPr>
          <a:xfrm>
            <a:off x="-323167" y="6488668"/>
            <a:ext cx="5039545" cy="369332"/>
          </a:xfrm>
          <a:prstGeom prst="rect">
            <a:avLst/>
          </a:prstGeom>
        </p:spPr>
        <p:txBody>
          <a:bodyPr wrap="square">
            <a:spAutoFit/>
          </a:bodyPr>
          <a:lstStyle/>
          <a:p>
            <a:pPr marL="270510" algn="r">
              <a:spcBef>
                <a:spcPts val="30"/>
              </a:spcBef>
            </a:pPr>
            <a:r>
              <a:rPr lang="es-CO" sz="900" dirty="0">
                <a:solidFill>
                  <a:srgbClr val="000000"/>
                </a:solidFill>
                <a:ea typeface="Calibri" panose="020F0502020204030204" pitchFamily="34" charset="0"/>
                <a:cs typeface="Calibri" panose="020F0502020204030204" pitchFamily="34" charset="0"/>
              </a:rPr>
              <a:t>Fuente: </a:t>
            </a:r>
            <a:r>
              <a:rPr lang="es-CO" sz="900" dirty="0">
                <a:solidFill>
                  <a:prstClr val="black"/>
                </a:solidFill>
              </a:rPr>
              <a:t>Monitoreo de Territorios afectados por Cultivos ilícitos 2018. Oficina de las Naciones Unidas Contar la Droga y el Delito agosto de 2019</a:t>
            </a:r>
            <a:r>
              <a:rPr lang="es-ES_tradnl" sz="900" dirty="0">
                <a:solidFill>
                  <a:prstClr val="black"/>
                </a:solidFill>
              </a:rPr>
              <a:t> </a:t>
            </a:r>
            <a:r>
              <a:rPr lang="es-CO" sz="900" dirty="0">
                <a:solidFill>
                  <a:srgbClr val="000000"/>
                </a:solidFill>
                <a:ea typeface="Calibri" panose="020F0502020204030204" pitchFamily="34" charset="0"/>
                <a:cs typeface="Calibri" panose="020F0502020204030204" pitchFamily="34" charset="0"/>
              </a:rPr>
              <a:t>.</a:t>
            </a:r>
            <a:endParaRPr lang="en-US" sz="1100"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2" name="Rectangle 14">
            <a:extLst>
              <a:ext uri="{FF2B5EF4-FFF2-40B4-BE49-F238E27FC236}">
                <a16:creationId xmlns:a16="http://schemas.microsoft.com/office/drawing/2014/main" id="{31728C4B-4AFF-AC4E-B6B7-42BBADB41F30}"/>
              </a:ext>
            </a:extLst>
          </p:cNvPr>
          <p:cNvSpPr/>
          <p:nvPr/>
        </p:nvSpPr>
        <p:spPr>
          <a:xfrm>
            <a:off x="7424616" y="2816389"/>
            <a:ext cx="2472018"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9. </a:t>
            </a:r>
            <a:r>
              <a:rPr lang="es-ES_tradnl" b="1" i="1" dirty="0">
                <a:solidFill>
                  <a:srgbClr val="002060"/>
                </a:solidFill>
                <a:latin typeface="Calibri Light" panose="020F0302020204030204"/>
              </a:rPr>
              <a:t>Desarrollo generación de energía </a:t>
            </a:r>
          </a:p>
        </p:txBody>
      </p:sp>
      <p:sp>
        <p:nvSpPr>
          <p:cNvPr id="33" name="Rectangle 15">
            <a:extLst>
              <a:ext uri="{FF2B5EF4-FFF2-40B4-BE49-F238E27FC236}">
                <a16:creationId xmlns:a16="http://schemas.microsoft.com/office/drawing/2014/main" id="{8A248F80-2B1A-AD91-7C85-8D4FC7500237}"/>
              </a:ext>
            </a:extLst>
          </p:cNvPr>
          <p:cNvSpPr/>
          <p:nvPr/>
        </p:nvSpPr>
        <p:spPr>
          <a:xfrm>
            <a:off x="7424616" y="3456021"/>
            <a:ext cx="2472018"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10. </a:t>
            </a:r>
            <a:r>
              <a:rPr lang="es-ES_tradnl" b="1" i="1" dirty="0">
                <a:solidFill>
                  <a:srgbClr val="002060"/>
                </a:solidFill>
                <a:latin typeface="Calibri Light" panose="020F0302020204030204"/>
              </a:rPr>
              <a:t>Fortalecer desempeño logístico</a:t>
            </a:r>
          </a:p>
        </p:txBody>
      </p:sp>
      <p:grpSp>
        <p:nvGrpSpPr>
          <p:cNvPr id="34" name="Agrupar 33"/>
          <p:cNvGrpSpPr/>
          <p:nvPr/>
        </p:nvGrpSpPr>
        <p:grpSpPr>
          <a:xfrm>
            <a:off x="1304824" y="5352674"/>
            <a:ext cx="1584335" cy="544454"/>
            <a:chOff x="332027" y="1543961"/>
            <a:chExt cx="3489380" cy="919919"/>
          </a:xfrm>
        </p:grpSpPr>
        <p:pic>
          <p:nvPicPr>
            <p:cNvPr id="35" name="Gráfico 1" descr="Perfil de hombre con relleno sólido"/>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4811" y="1543961"/>
              <a:ext cx="756177" cy="819515"/>
            </a:xfrm>
            <a:prstGeom prst="rect">
              <a:avLst/>
            </a:prstGeom>
          </p:spPr>
        </p:pic>
        <p:pic>
          <p:nvPicPr>
            <p:cNvPr id="36" name="Gráfico 2" descr="Perfil de mujer con relleno sólido"/>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2415" y="1543961"/>
              <a:ext cx="756177" cy="819515"/>
            </a:xfrm>
            <a:prstGeom prst="rect">
              <a:avLst/>
            </a:prstGeom>
          </p:spPr>
        </p:pic>
        <p:sp>
          <p:nvSpPr>
            <p:cNvPr id="38" name="CuadroTexto 37"/>
            <p:cNvSpPr txBox="1"/>
            <p:nvPr/>
          </p:nvSpPr>
          <p:spPr>
            <a:xfrm>
              <a:off x="2459515" y="1976909"/>
              <a:ext cx="1361892" cy="468022"/>
            </a:xfrm>
            <a:prstGeom prst="rect">
              <a:avLst/>
            </a:prstGeom>
            <a:noFill/>
          </p:spPr>
          <p:txBody>
            <a:bodyPr wrap="square" rtlCol="0">
              <a:spAutoFit/>
            </a:bodyPr>
            <a:lstStyle/>
            <a:p>
              <a:r>
                <a:rPr lang="es-ES_tradnl" sz="1200" b="1" dirty="0">
                  <a:solidFill>
                    <a:srgbClr val="FF0000"/>
                  </a:solidFill>
                  <a:latin typeface="Trebuchet MS" charset="0"/>
                  <a:ea typeface="Trebuchet MS" charset="0"/>
                  <a:cs typeface="Trebuchet MS" charset="0"/>
                </a:rPr>
                <a:t>21,3%</a:t>
              </a:r>
            </a:p>
          </p:txBody>
        </p:sp>
        <p:sp>
          <p:nvSpPr>
            <p:cNvPr id="40" name="CuadroTexto 39"/>
            <p:cNvSpPr txBox="1"/>
            <p:nvPr/>
          </p:nvSpPr>
          <p:spPr>
            <a:xfrm>
              <a:off x="332027" y="1995858"/>
              <a:ext cx="1361892" cy="468022"/>
            </a:xfrm>
            <a:prstGeom prst="rect">
              <a:avLst/>
            </a:prstGeom>
            <a:noFill/>
          </p:spPr>
          <p:txBody>
            <a:bodyPr wrap="square" rtlCol="0">
              <a:spAutoFit/>
            </a:bodyPr>
            <a:lstStyle/>
            <a:p>
              <a:r>
                <a:rPr lang="es-ES_tradnl" sz="1200" b="1" dirty="0">
                  <a:solidFill>
                    <a:srgbClr val="FF0000"/>
                  </a:solidFill>
                  <a:latin typeface="Trebuchet MS" charset="0"/>
                  <a:ea typeface="Trebuchet MS" charset="0"/>
                  <a:cs typeface="Trebuchet MS" charset="0"/>
                </a:rPr>
                <a:t>16,1%</a:t>
              </a:r>
            </a:p>
          </p:txBody>
        </p:sp>
      </p:grpSp>
      <p:graphicFrame>
        <p:nvGraphicFramePr>
          <p:cNvPr id="9" name="Chart 8">
            <a:extLst>
              <a:ext uri="{FF2B5EF4-FFF2-40B4-BE49-F238E27FC236}">
                <a16:creationId xmlns:a16="http://schemas.microsoft.com/office/drawing/2014/main" id="{6E0E6D4A-30B6-81A0-F21C-DC5C47CD3A4E}"/>
              </a:ext>
            </a:extLst>
          </p:cNvPr>
          <p:cNvGraphicFramePr/>
          <p:nvPr>
            <p:extLst>
              <p:ext uri="{D42A27DB-BD31-4B8C-83A1-F6EECF244321}">
                <p14:modId xmlns:p14="http://schemas.microsoft.com/office/powerpoint/2010/main" val="4260902256"/>
              </p:ext>
            </p:extLst>
          </p:nvPr>
        </p:nvGraphicFramePr>
        <p:xfrm>
          <a:off x="3097492" y="2449017"/>
          <a:ext cx="3454400"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a:extLst>
              <a:ext uri="{FF2B5EF4-FFF2-40B4-BE49-F238E27FC236}">
                <a16:creationId xmlns:a16="http://schemas.microsoft.com/office/drawing/2014/main" id="{B7B1CF7B-A049-CABF-172B-3E55DFBABDFD}"/>
              </a:ext>
            </a:extLst>
          </p:cNvPr>
          <p:cNvSpPr/>
          <p:nvPr/>
        </p:nvSpPr>
        <p:spPr>
          <a:xfrm>
            <a:off x="3806327" y="3584433"/>
            <a:ext cx="203673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2"/>
                </a:solidFill>
              </a:rPr>
              <a:t>8 Proyectos Estratégicos</a:t>
            </a:r>
          </a:p>
        </p:txBody>
      </p:sp>
      <p:sp>
        <p:nvSpPr>
          <p:cNvPr id="17" name="Título 1">
            <a:extLst>
              <a:ext uri="{FF2B5EF4-FFF2-40B4-BE49-F238E27FC236}">
                <a16:creationId xmlns:a16="http://schemas.microsoft.com/office/drawing/2014/main" id="{39037385-86F5-9491-770E-975521E8BAA6}"/>
              </a:ext>
            </a:extLst>
          </p:cNvPr>
          <p:cNvSpPr txBox="1">
            <a:spLocks/>
          </p:cNvSpPr>
          <p:nvPr/>
        </p:nvSpPr>
        <p:spPr>
          <a:xfrm>
            <a:off x="70217" y="179315"/>
            <a:ext cx="6460454" cy="480399"/>
          </a:xfrm>
          <a:prstGeom prst="roundRect">
            <a:avLst>
              <a:gd name="adj" fmla="val 50000"/>
            </a:avLst>
          </a:prstGeom>
          <a:solidFill>
            <a:srgbClr val="ED7D3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Desarrollo de la empresa como medio para buscar prosperidad</a:t>
            </a:r>
            <a:endParaRPr lang="es-CO" sz="1800" b="1" dirty="0">
              <a:solidFill>
                <a:schemeClr val="bg1"/>
              </a:solidFill>
            </a:endParaRPr>
          </a:p>
        </p:txBody>
      </p:sp>
      <p:grpSp>
        <p:nvGrpSpPr>
          <p:cNvPr id="2" name="Agrupar 1"/>
          <p:cNvGrpSpPr/>
          <p:nvPr/>
        </p:nvGrpSpPr>
        <p:grpSpPr>
          <a:xfrm>
            <a:off x="163004" y="1600265"/>
            <a:ext cx="2335673" cy="4046817"/>
            <a:chOff x="163004" y="1600265"/>
            <a:chExt cx="2335673" cy="4046817"/>
          </a:xfrm>
        </p:grpSpPr>
        <p:sp>
          <p:nvSpPr>
            <p:cNvPr id="5" name="CuadroTexto 4"/>
            <p:cNvSpPr txBox="1"/>
            <p:nvPr/>
          </p:nvSpPr>
          <p:spPr>
            <a:xfrm>
              <a:off x="1562480" y="3068523"/>
              <a:ext cx="521877" cy="276999"/>
            </a:xfrm>
            <a:prstGeom prst="rect">
              <a:avLst/>
            </a:prstGeom>
            <a:noFill/>
          </p:spPr>
          <p:txBody>
            <a:bodyPr wrap="square" rtlCol="0">
              <a:spAutoFit/>
            </a:bodyPr>
            <a:lstStyle/>
            <a:p>
              <a:r>
                <a:rPr lang="es-ES_tradnl" sz="1200" b="1" dirty="0">
                  <a:solidFill>
                    <a:srgbClr val="002060"/>
                  </a:solidFill>
                </a:rPr>
                <a:t>66</a:t>
              </a:r>
              <a:r>
                <a:rPr lang="es-ES_tradnl" sz="1000" b="1" dirty="0">
                  <a:solidFill>
                    <a:srgbClr val="002060"/>
                  </a:solidFill>
                </a:rPr>
                <a:t>%</a:t>
              </a:r>
            </a:p>
          </p:txBody>
        </p:sp>
        <p:grpSp>
          <p:nvGrpSpPr>
            <p:cNvPr id="30" name="Agrupar 3">
              <a:extLst>
                <a:ext uri="{FF2B5EF4-FFF2-40B4-BE49-F238E27FC236}">
                  <a16:creationId xmlns:a16="http://schemas.microsoft.com/office/drawing/2014/main" id="{96710B30-AB99-D346-8404-1811EB18D452}"/>
                </a:ext>
              </a:extLst>
            </p:cNvPr>
            <p:cNvGrpSpPr/>
            <p:nvPr/>
          </p:nvGrpSpPr>
          <p:grpSpPr>
            <a:xfrm>
              <a:off x="163004" y="1600265"/>
              <a:ext cx="2335673" cy="4046817"/>
              <a:chOff x="-247322" y="2062564"/>
              <a:chExt cx="2335673" cy="4046817"/>
            </a:xfrm>
          </p:grpSpPr>
          <p:grpSp>
            <p:nvGrpSpPr>
              <p:cNvPr id="37" name="Agrupar 28">
                <a:extLst>
                  <a:ext uri="{FF2B5EF4-FFF2-40B4-BE49-F238E27FC236}">
                    <a16:creationId xmlns:a16="http://schemas.microsoft.com/office/drawing/2014/main" id="{EAF98EE9-ED11-AB42-BD20-4D7B4A14EDC8}"/>
                  </a:ext>
                </a:extLst>
              </p:cNvPr>
              <p:cNvGrpSpPr/>
              <p:nvPr/>
            </p:nvGrpSpPr>
            <p:grpSpPr>
              <a:xfrm>
                <a:off x="-247322" y="2062564"/>
                <a:ext cx="2335673" cy="4046817"/>
                <a:chOff x="-564970" y="1850505"/>
                <a:chExt cx="2335673" cy="4046817"/>
              </a:xfrm>
            </p:grpSpPr>
            <p:graphicFrame>
              <p:nvGraphicFramePr>
                <p:cNvPr id="41" name="Gráfico 7">
                  <a:extLst>
                    <a:ext uri="{FF2B5EF4-FFF2-40B4-BE49-F238E27FC236}">
                      <a16:creationId xmlns:a16="http://schemas.microsoft.com/office/drawing/2014/main" id="{9F077594-61C4-3B41-A523-A2196DEE2937}"/>
                    </a:ext>
                  </a:extLst>
                </p:cNvPr>
                <p:cNvGraphicFramePr/>
                <p:nvPr>
                  <p:extLst>
                    <p:ext uri="{D42A27DB-BD31-4B8C-83A1-F6EECF244321}">
                      <p14:modId xmlns:p14="http://schemas.microsoft.com/office/powerpoint/2010/main" val="1990766634"/>
                    </p:ext>
                  </p:extLst>
                </p:nvPr>
              </p:nvGraphicFramePr>
              <p:xfrm>
                <a:off x="294274" y="4599899"/>
                <a:ext cx="1309753" cy="1297423"/>
              </p:xfrm>
              <a:graphic>
                <a:graphicData uri="http://schemas.openxmlformats.org/drawingml/2006/chart">
                  <c:chart xmlns:c="http://schemas.openxmlformats.org/drawingml/2006/chart" xmlns:r="http://schemas.openxmlformats.org/officeDocument/2006/relationships" r:id="rId8"/>
                </a:graphicData>
              </a:graphic>
            </p:graphicFrame>
            <p:sp>
              <p:nvSpPr>
                <p:cNvPr id="42" name="CuadroTexto 20">
                  <a:extLst>
                    <a:ext uri="{FF2B5EF4-FFF2-40B4-BE49-F238E27FC236}">
                      <a16:creationId xmlns:a16="http://schemas.microsoft.com/office/drawing/2014/main" id="{01DDF367-5B4C-E24F-8AC4-6BBEA7C24D79}"/>
                    </a:ext>
                  </a:extLst>
                </p:cNvPr>
                <p:cNvSpPr txBox="1"/>
                <p:nvPr/>
              </p:nvSpPr>
              <p:spPr>
                <a:xfrm>
                  <a:off x="-361092" y="4851599"/>
                  <a:ext cx="937942" cy="461665"/>
                </a:xfrm>
                <a:prstGeom prst="rect">
                  <a:avLst/>
                </a:prstGeom>
                <a:noFill/>
              </p:spPr>
              <p:txBody>
                <a:bodyPr wrap="square" rtlCol="0">
                  <a:spAutoFit/>
                </a:bodyPr>
                <a:lstStyle/>
                <a:p>
                  <a:r>
                    <a:rPr lang="es-ES_tradnl" sz="1200" b="1" dirty="0">
                      <a:solidFill>
                        <a:srgbClr val="002060"/>
                      </a:solidFill>
                    </a:rPr>
                    <a:t>Tasa de desempleo</a:t>
                  </a:r>
                </a:p>
              </p:txBody>
            </p:sp>
            <p:sp>
              <p:nvSpPr>
                <p:cNvPr id="43" name="CuadroTexto 21">
                  <a:extLst>
                    <a:ext uri="{FF2B5EF4-FFF2-40B4-BE49-F238E27FC236}">
                      <a16:creationId xmlns:a16="http://schemas.microsoft.com/office/drawing/2014/main" id="{908AA6C3-EC27-274E-81B9-7E4AD0E68DBC}"/>
                    </a:ext>
                  </a:extLst>
                </p:cNvPr>
                <p:cNvSpPr txBox="1"/>
                <p:nvPr/>
              </p:nvSpPr>
              <p:spPr>
                <a:xfrm>
                  <a:off x="-425795" y="3309155"/>
                  <a:ext cx="1067156" cy="461665"/>
                </a:xfrm>
                <a:prstGeom prst="rect">
                  <a:avLst/>
                </a:prstGeom>
                <a:noFill/>
              </p:spPr>
              <p:txBody>
                <a:bodyPr wrap="square" rtlCol="0">
                  <a:spAutoFit/>
                </a:bodyPr>
                <a:lstStyle/>
                <a:p>
                  <a:r>
                    <a:rPr lang="es-ES_tradnl" sz="1200" b="1" dirty="0">
                      <a:solidFill>
                        <a:srgbClr val="002060"/>
                      </a:solidFill>
                    </a:rPr>
                    <a:t>Índice de Informalidad</a:t>
                  </a:r>
                </a:p>
              </p:txBody>
            </p:sp>
            <p:graphicFrame>
              <p:nvGraphicFramePr>
                <p:cNvPr id="44" name="Gráfico 23">
                  <a:extLst>
                    <a:ext uri="{FF2B5EF4-FFF2-40B4-BE49-F238E27FC236}">
                      <a16:creationId xmlns:a16="http://schemas.microsoft.com/office/drawing/2014/main" id="{17924B57-8D14-5E4E-9402-5B5A212B49A0}"/>
                    </a:ext>
                  </a:extLst>
                </p:cNvPr>
                <p:cNvGraphicFramePr/>
                <p:nvPr>
                  <p:extLst>
                    <p:ext uri="{D42A27DB-BD31-4B8C-83A1-F6EECF244321}">
                      <p14:modId xmlns:p14="http://schemas.microsoft.com/office/powerpoint/2010/main" val="774694421"/>
                    </p:ext>
                  </p:extLst>
                </p:nvPr>
              </p:nvGraphicFramePr>
              <p:xfrm>
                <a:off x="326897" y="2799388"/>
                <a:ext cx="1393078" cy="13267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Gráfico 24">
                  <a:extLst>
                    <a:ext uri="{FF2B5EF4-FFF2-40B4-BE49-F238E27FC236}">
                      <a16:creationId xmlns:a16="http://schemas.microsoft.com/office/drawing/2014/main" id="{35B29F9C-8A07-6244-8FCA-819EE63187F5}"/>
                    </a:ext>
                  </a:extLst>
                </p:cNvPr>
                <p:cNvGraphicFramePr/>
                <p:nvPr>
                  <p:extLst>
                    <p:ext uri="{D42A27DB-BD31-4B8C-83A1-F6EECF244321}">
                      <p14:modId xmlns:p14="http://schemas.microsoft.com/office/powerpoint/2010/main" val="95781986"/>
                    </p:ext>
                  </p:extLst>
                </p:nvPr>
              </p:nvGraphicFramePr>
              <p:xfrm>
                <a:off x="276169" y="3692477"/>
                <a:ext cx="1494534" cy="1341078"/>
              </p:xfrm>
              <a:graphic>
                <a:graphicData uri="http://schemas.openxmlformats.org/drawingml/2006/chart">
                  <c:chart xmlns:c="http://schemas.openxmlformats.org/drawingml/2006/chart" xmlns:r="http://schemas.openxmlformats.org/officeDocument/2006/relationships" r:id="rId10"/>
                </a:graphicData>
              </a:graphic>
            </p:graphicFrame>
            <p:sp>
              <p:nvSpPr>
                <p:cNvPr id="46" name="CuadroTexto 25">
                  <a:extLst>
                    <a:ext uri="{FF2B5EF4-FFF2-40B4-BE49-F238E27FC236}">
                      <a16:creationId xmlns:a16="http://schemas.microsoft.com/office/drawing/2014/main" id="{23882EBE-006B-8548-BECB-D0D9C2E2F39A}"/>
                    </a:ext>
                  </a:extLst>
                </p:cNvPr>
                <p:cNvSpPr txBox="1"/>
                <p:nvPr/>
              </p:nvSpPr>
              <p:spPr>
                <a:xfrm>
                  <a:off x="-564970" y="4293095"/>
                  <a:ext cx="1227601" cy="276999"/>
                </a:xfrm>
                <a:prstGeom prst="rect">
                  <a:avLst/>
                </a:prstGeom>
                <a:noFill/>
              </p:spPr>
              <p:txBody>
                <a:bodyPr wrap="square" rtlCol="0">
                  <a:spAutoFit/>
                </a:bodyPr>
                <a:lstStyle/>
                <a:p>
                  <a:r>
                    <a:rPr lang="es-ES_tradnl" sz="1200" b="1" dirty="0">
                      <a:solidFill>
                        <a:srgbClr val="002060"/>
                      </a:solidFill>
                    </a:rPr>
                    <a:t>Microempresas</a:t>
                  </a:r>
                </a:p>
              </p:txBody>
            </p:sp>
            <p:graphicFrame>
              <p:nvGraphicFramePr>
                <p:cNvPr id="47" name="Gráfico 26">
                  <a:extLst>
                    <a:ext uri="{FF2B5EF4-FFF2-40B4-BE49-F238E27FC236}">
                      <a16:creationId xmlns:a16="http://schemas.microsoft.com/office/drawing/2014/main" id="{9F13B488-13DC-F044-8389-F0E5BDD239BC}"/>
                    </a:ext>
                  </a:extLst>
                </p:cNvPr>
                <p:cNvGraphicFramePr/>
                <p:nvPr>
                  <p:extLst>
                    <p:ext uri="{D42A27DB-BD31-4B8C-83A1-F6EECF244321}">
                      <p14:modId xmlns:p14="http://schemas.microsoft.com/office/powerpoint/2010/main" val="1342587099"/>
                    </p:ext>
                  </p:extLst>
                </p:nvPr>
              </p:nvGraphicFramePr>
              <p:xfrm>
                <a:off x="358215" y="1850505"/>
                <a:ext cx="1322744" cy="1334757"/>
              </p:xfrm>
              <a:graphic>
                <a:graphicData uri="http://schemas.openxmlformats.org/drawingml/2006/chart">
                  <c:chart xmlns:c="http://schemas.openxmlformats.org/drawingml/2006/chart" xmlns:r="http://schemas.openxmlformats.org/officeDocument/2006/relationships" r:id="rId11"/>
                </a:graphicData>
              </a:graphic>
            </p:graphicFrame>
            <p:sp>
              <p:nvSpPr>
                <p:cNvPr id="48" name="CuadroTexto 27">
                  <a:extLst>
                    <a:ext uri="{FF2B5EF4-FFF2-40B4-BE49-F238E27FC236}">
                      <a16:creationId xmlns:a16="http://schemas.microsoft.com/office/drawing/2014/main" id="{3C49594C-4E93-9D47-9004-5A334A33E04B}"/>
                    </a:ext>
                  </a:extLst>
                </p:cNvPr>
                <p:cNvSpPr txBox="1"/>
                <p:nvPr/>
              </p:nvSpPr>
              <p:spPr>
                <a:xfrm>
                  <a:off x="70328" y="2476835"/>
                  <a:ext cx="798084" cy="276999"/>
                </a:xfrm>
                <a:prstGeom prst="rect">
                  <a:avLst/>
                </a:prstGeom>
                <a:noFill/>
              </p:spPr>
              <p:txBody>
                <a:bodyPr wrap="square" rtlCol="0">
                  <a:spAutoFit/>
                </a:bodyPr>
                <a:lstStyle/>
                <a:p>
                  <a:r>
                    <a:rPr lang="es-ES_tradnl" sz="1200" b="1" dirty="0">
                      <a:solidFill>
                        <a:srgbClr val="002060"/>
                      </a:solidFill>
                    </a:rPr>
                    <a:t>IDC</a:t>
                  </a:r>
                </a:p>
              </p:txBody>
            </p:sp>
          </p:grpSp>
          <p:sp>
            <p:nvSpPr>
              <p:cNvPr id="39" name="CuadroTexto 2">
                <a:extLst>
                  <a:ext uri="{FF2B5EF4-FFF2-40B4-BE49-F238E27FC236}">
                    <a16:creationId xmlns:a16="http://schemas.microsoft.com/office/drawing/2014/main" id="{149FA2B0-A930-6E4B-A57C-7A3638FCD615}"/>
                  </a:ext>
                </a:extLst>
              </p:cNvPr>
              <p:cNvSpPr txBox="1"/>
              <p:nvPr/>
            </p:nvSpPr>
            <p:spPr>
              <a:xfrm>
                <a:off x="1150423" y="2547382"/>
                <a:ext cx="771252" cy="307777"/>
              </a:xfrm>
              <a:prstGeom prst="rect">
                <a:avLst/>
              </a:prstGeom>
              <a:noFill/>
            </p:spPr>
            <p:txBody>
              <a:bodyPr wrap="square" rtlCol="0">
                <a:spAutoFit/>
              </a:bodyPr>
              <a:lstStyle/>
              <a:p>
                <a:r>
                  <a:rPr lang="es-ES_tradnl" sz="1400" b="1" dirty="0">
                    <a:solidFill>
                      <a:srgbClr val="002060"/>
                    </a:solidFill>
                  </a:rPr>
                  <a:t>14</a:t>
                </a:r>
                <a:endParaRPr lang="es-ES_tradnl" sz="1180" b="1" dirty="0">
                  <a:solidFill>
                    <a:srgbClr val="002060"/>
                  </a:solidFill>
                </a:endParaRPr>
              </a:p>
            </p:txBody>
          </p:sp>
        </p:grpSp>
      </p:grpSp>
      <p:sp>
        <p:nvSpPr>
          <p:cNvPr id="49" name="Rectangle 48">
            <a:extLst>
              <a:ext uri="{FF2B5EF4-FFF2-40B4-BE49-F238E27FC236}">
                <a16:creationId xmlns:a16="http://schemas.microsoft.com/office/drawing/2014/main" id="{1F57D930-217A-5D49-8220-BD07B2D74BF2}"/>
              </a:ext>
            </a:extLst>
          </p:cNvPr>
          <p:cNvSpPr/>
          <p:nvPr/>
        </p:nvSpPr>
        <p:spPr>
          <a:xfrm>
            <a:off x="7424616" y="4118575"/>
            <a:ext cx="2472018"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11. </a:t>
            </a:r>
            <a:r>
              <a:rPr lang="es-ES_tradnl" b="1" i="1" dirty="0">
                <a:solidFill>
                  <a:srgbClr val="002060"/>
                </a:solidFill>
                <a:latin typeface="Calibri Light" panose="020F0302020204030204"/>
              </a:rPr>
              <a:t>Compensación de Carga</a:t>
            </a:r>
          </a:p>
        </p:txBody>
      </p:sp>
      <p:sp>
        <p:nvSpPr>
          <p:cNvPr id="50" name="Rectangle 14">
            <a:extLst>
              <a:ext uri="{FF2B5EF4-FFF2-40B4-BE49-F238E27FC236}">
                <a16:creationId xmlns:a16="http://schemas.microsoft.com/office/drawing/2014/main" id="{A1951417-A447-C048-B2EB-C3CA7177D529}"/>
              </a:ext>
            </a:extLst>
          </p:cNvPr>
          <p:cNvSpPr/>
          <p:nvPr/>
        </p:nvSpPr>
        <p:spPr>
          <a:xfrm>
            <a:off x="7424616" y="4781129"/>
            <a:ext cx="2472018" cy="923330"/>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12. </a:t>
            </a:r>
            <a:r>
              <a:rPr lang="es-ES_tradnl" b="1" i="1" dirty="0">
                <a:solidFill>
                  <a:srgbClr val="002060"/>
                </a:solidFill>
                <a:latin typeface="Calibri Light" panose="020F0302020204030204"/>
              </a:rPr>
              <a:t>Mejorar infraestructura vial (redes 1, 2,3 ) </a:t>
            </a:r>
          </a:p>
        </p:txBody>
      </p:sp>
      <p:sp>
        <p:nvSpPr>
          <p:cNvPr id="51" name="Rectangle 15">
            <a:extLst>
              <a:ext uri="{FF2B5EF4-FFF2-40B4-BE49-F238E27FC236}">
                <a16:creationId xmlns:a16="http://schemas.microsoft.com/office/drawing/2014/main" id="{1B8A5200-C40F-AE43-B371-DA5262EFB597}"/>
              </a:ext>
            </a:extLst>
          </p:cNvPr>
          <p:cNvSpPr/>
          <p:nvPr/>
        </p:nvSpPr>
        <p:spPr>
          <a:xfrm>
            <a:off x="7424616" y="5675440"/>
            <a:ext cx="2472018"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13. </a:t>
            </a:r>
            <a:r>
              <a:rPr lang="es-ES_tradnl" b="1" i="1" dirty="0">
                <a:solidFill>
                  <a:srgbClr val="002060"/>
                </a:solidFill>
                <a:latin typeface="Calibri Light" panose="020F0302020204030204"/>
              </a:rPr>
              <a:t>Estrategia de conectividad intermodal</a:t>
            </a:r>
          </a:p>
        </p:txBody>
      </p:sp>
    </p:spTree>
    <p:extLst>
      <p:ext uri="{BB962C8B-B14F-4D97-AF65-F5344CB8AC3E}">
        <p14:creationId xmlns:p14="http://schemas.microsoft.com/office/powerpoint/2010/main" val="134498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76154" y="1070494"/>
            <a:ext cx="4857751" cy="4657685"/>
          </a:xfrm>
        </p:spPr>
        <p:txBody>
          <a:bodyPr>
            <a:spAutoFit/>
          </a:bodyPr>
          <a:lstStyle/>
          <a:p>
            <a:pPr>
              <a:lnSpc>
                <a:spcPct val="100000"/>
              </a:lnSpc>
            </a:pPr>
            <a:r>
              <a:rPr lang="es-CO" sz="1500" b="1" dirty="0">
                <a:solidFill>
                  <a:schemeClr val="accent2"/>
                </a:solidFill>
                <a:latin typeface="+mj-lt"/>
              </a:rPr>
              <a:t>Cúcuta es la ciudad con mayor proporción de informalidad laboral </a:t>
            </a:r>
            <a:r>
              <a:rPr lang="es-CO" sz="1500" dirty="0">
                <a:solidFill>
                  <a:srgbClr val="002060"/>
                </a:solidFill>
                <a:latin typeface="+mj-lt"/>
              </a:rPr>
              <a:t>con un 66.5% de las 13 ciudades estudiadas en el DANE para 2022.</a:t>
            </a:r>
          </a:p>
          <a:p>
            <a:pPr>
              <a:lnSpc>
                <a:spcPct val="100000"/>
              </a:lnSpc>
            </a:pPr>
            <a:r>
              <a:rPr lang="es-CO" sz="1500" dirty="0">
                <a:solidFill>
                  <a:srgbClr val="002060"/>
                </a:solidFill>
                <a:latin typeface="+mj-lt"/>
              </a:rPr>
              <a:t>El departamento tiene una de las </a:t>
            </a:r>
            <a:r>
              <a:rPr lang="es-CO" sz="1500" b="1" dirty="0">
                <a:solidFill>
                  <a:schemeClr val="accent2"/>
                </a:solidFill>
                <a:latin typeface="+mj-lt"/>
              </a:rPr>
              <a:t>mayores tasas de desempleo con 18,1% a nivel departamental</a:t>
            </a:r>
            <a:r>
              <a:rPr lang="es-CO" sz="1500" b="1" dirty="0">
                <a:solidFill>
                  <a:srgbClr val="002060"/>
                </a:solidFill>
                <a:latin typeface="+mj-lt"/>
              </a:rPr>
              <a:t>, </a:t>
            </a:r>
            <a:r>
              <a:rPr lang="es-CO" sz="1500" dirty="0">
                <a:solidFill>
                  <a:srgbClr val="002060"/>
                </a:solidFill>
                <a:latin typeface="+mj-lt"/>
              </a:rPr>
              <a:t>para 2021.</a:t>
            </a:r>
          </a:p>
          <a:p>
            <a:pPr>
              <a:lnSpc>
                <a:spcPct val="100000"/>
              </a:lnSpc>
            </a:pPr>
            <a:r>
              <a:rPr lang="es-CO" sz="1500" dirty="0">
                <a:solidFill>
                  <a:srgbClr val="002060"/>
                </a:solidFill>
                <a:latin typeface="+mj-lt"/>
              </a:rPr>
              <a:t>El departamento </a:t>
            </a:r>
            <a:r>
              <a:rPr lang="es-CO" sz="1500" b="1" dirty="0">
                <a:solidFill>
                  <a:schemeClr val="accent2"/>
                </a:solidFill>
                <a:latin typeface="+mj-lt"/>
              </a:rPr>
              <a:t>no ha logrado dar transito a su vocación industrial</a:t>
            </a:r>
            <a:r>
              <a:rPr lang="es-CO" sz="1500" dirty="0">
                <a:solidFill>
                  <a:srgbClr val="002060"/>
                </a:solidFill>
                <a:latin typeface="+mj-lt"/>
              </a:rPr>
              <a:t>.</a:t>
            </a:r>
          </a:p>
          <a:p>
            <a:pPr>
              <a:lnSpc>
                <a:spcPct val="100000"/>
              </a:lnSpc>
            </a:pPr>
            <a:r>
              <a:rPr lang="es-CO" sz="1500" b="1" dirty="0">
                <a:solidFill>
                  <a:schemeClr val="accent2"/>
                </a:solidFill>
                <a:latin typeface="+mj-lt"/>
              </a:rPr>
              <a:t>El departamento está desconectado de los centros industriales,</a:t>
            </a:r>
            <a:r>
              <a:rPr lang="es-CO" sz="1500" b="1" dirty="0">
                <a:solidFill>
                  <a:srgbClr val="002060"/>
                </a:solidFill>
                <a:latin typeface="+mj-lt"/>
              </a:rPr>
              <a:t> </a:t>
            </a:r>
            <a:r>
              <a:rPr lang="es-CO" sz="1500" dirty="0">
                <a:solidFill>
                  <a:srgbClr val="002060"/>
                </a:solidFill>
                <a:latin typeface="+mj-lt"/>
              </a:rPr>
              <a:t>como la costa Caribe y el centro del país:  precaria infraestructura vial hacia el norte y la dependencia de la ruta nacional Cúcuta – Bucaramanga.</a:t>
            </a:r>
          </a:p>
          <a:p>
            <a:pPr>
              <a:lnSpc>
                <a:spcPct val="100000"/>
              </a:lnSpc>
            </a:pPr>
            <a:r>
              <a:rPr lang="es-CO" sz="1500" dirty="0">
                <a:solidFill>
                  <a:srgbClr val="002060"/>
                </a:solidFill>
                <a:latin typeface="+mj-lt"/>
              </a:rPr>
              <a:t>Las empresas del departamento </a:t>
            </a:r>
            <a:r>
              <a:rPr lang="es-CO" sz="1500" b="1" dirty="0">
                <a:solidFill>
                  <a:schemeClr val="accent2"/>
                </a:solidFill>
                <a:latin typeface="+mj-lt"/>
              </a:rPr>
              <a:t>estan aún en proceso de maduración empresarial,</a:t>
            </a:r>
            <a:r>
              <a:rPr lang="es-CO" sz="1500" b="1" dirty="0">
                <a:solidFill>
                  <a:srgbClr val="002060"/>
                </a:solidFill>
                <a:latin typeface="+mj-lt"/>
              </a:rPr>
              <a:t> </a:t>
            </a:r>
            <a:r>
              <a:rPr lang="es-CO" sz="1500" dirty="0">
                <a:solidFill>
                  <a:srgbClr val="002060"/>
                </a:solidFill>
                <a:latin typeface="+mj-lt"/>
              </a:rPr>
              <a:t>donde 95.2% de las empresas son microempresas, y 61,1% solo tienen entre 0 y 5 años.</a:t>
            </a:r>
            <a:endParaRPr lang="es-CO" sz="1500" b="1" dirty="0">
              <a:solidFill>
                <a:srgbClr val="002060"/>
              </a:solidFill>
              <a:latin typeface="+mj-lt"/>
            </a:endParaRPr>
          </a:p>
          <a:p>
            <a:pPr>
              <a:lnSpc>
                <a:spcPct val="100000"/>
              </a:lnSpc>
            </a:pPr>
            <a:r>
              <a:rPr lang="es-CO" sz="1500" b="1" dirty="0">
                <a:solidFill>
                  <a:schemeClr val="accent2"/>
                </a:solidFill>
                <a:latin typeface="+mj-lt"/>
              </a:rPr>
              <a:t>La debilidad laboral y empresarial estan afectando la competitividad del departamento</a:t>
            </a:r>
            <a:r>
              <a:rPr lang="es-CO" sz="1500" dirty="0">
                <a:solidFill>
                  <a:srgbClr val="002060"/>
                </a:solidFill>
                <a:latin typeface="+mj-lt"/>
              </a:rPr>
              <a:t>. IDC: 14/32 departamentos.</a:t>
            </a:r>
          </a:p>
        </p:txBody>
      </p:sp>
      <p:sp>
        <p:nvSpPr>
          <p:cNvPr id="9" name="Rectángulo 8"/>
          <p:cNvSpPr/>
          <p:nvPr/>
        </p:nvSpPr>
        <p:spPr>
          <a:xfrm>
            <a:off x="0" y="6550223"/>
            <a:ext cx="2146742" cy="307777"/>
          </a:xfrm>
          <a:prstGeom prst="rect">
            <a:avLst/>
          </a:prstGeom>
        </p:spPr>
        <p:txBody>
          <a:bodyPr wrap="none">
            <a:spAutoFit/>
          </a:bodyPr>
          <a:lstStyle/>
          <a:p>
            <a:pPr algn="r">
              <a:spcAft>
                <a:spcPts val="0"/>
              </a:spcAft>
            </a:pPr>
            <a:r>
              <a:rPr lang="es-CO" sz="1400" dirty="0">
                <a:latin typeface="Calibri Light" charset="0"/>
                <a:ea typeface="Times New Roman" charset="0"/>
                <a:cs typeface="Times New Roman" charset="0"/>
              </a:rPr>
              <a:t>Fuente: Compite 360, 2020</a:t>
            </a:r>
            <a:endParaRPr lang="es-ES_tradnl" sz="2000" dirty="0">
              <a:effectLst/>
              <a:latin typeface="Calibri Light" charset="0"/>
              <a:ea typeface="Times New Roman" charset="0"/>
              <a:cs typeface="Times New Roman" charset="0"/>
            </a:endParaRPr>
          </a:p>
        </p:txBody>
      </p:sp>
      <p:grpSp>
        <p:nvGrpSpPr>
          <p:cNvPr id="15" name="Group 14">
            <a:extLst>
              <a:ext uri="{FF2B5EF4-FFF2-40B4-BE49-F238E27FC236}">
                <a16:creationId xmlns:a16="http://schemas.microsoft.com/office/drawing/2014/main" id="{159A21F4-A505-15CE-5E12-B53B3B2A9917}"/>
              </a:ext>
            </a:extLst>
          </p:cNvPr>
          <p:cNvGrpSpPr/>
          <p:nvPr/>
        </p:nvGrpSpPr>
        <p:grpSpPr>
          <a:xfrm>
            <a:off x="338388" y="4981022"/>
            <a:ext cx="4547937" cy="1328278"/>
            <a:chOff x="162722" y="3531665"/>
            <a:chExt cx="4572000" cy="1328278"/>
          </a:xfrm>
        </p:grpSpPr>
        <p:graphicFrame>
          <p:nvGraphicFramePr>
            <p:cNvPr id="10" name="Gráfico 9"/>
            <p:cNvGraphicFramePr>
              <a:graphicFrameLocks/>
            </p:cNvGraphicFramePr>
            <p:nvPr>
              <p:extLst>
                <p:ext uri="{D42A27DB-BD31-4B8C-83A1-F6EECF244321}">
                  <p14:modId xmlns:p14="http://schemas.microsoft.com/office/powerpoint/2010/main" val="1659625123"/>
                </p:ext>
              </p:extLst>
            </p:nvPr>
          </p:nvGraphicFramePr>
          <p:xfrm>
            <a:off x="162722" y="3589943"/>
            <a:ext cx="4572000" cy="127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p:cNvSpPr txBox="1"/>
            <p:nvPr/>
          </p:nvSpPr>
          <p:spPr>
            <a:xfrm>
              <a:off x="403157" y="3531665"/>
              <a:ext cx="4178367" cy="307777"/>
            </a:xfrm>
            <a:prstGeom prst="rect">
              <a:avLst/>
            </a:prstGeom>
            <a:noFill/>
          </p:spPr>
          <p:txBody>
            <a:bodyPr wrap="square" rtlCol="0">
              <a:spAutoFit/>
            </a:bodyPr>
            <a:lstStyle/>
            <a:p>
              <a:pPr algn="ctr"/>
              <a:r>
                <a:rPr lang="es-ES_tradnl" sz="1400" b="1" dirty="0">
                  <a:solidFill>
                    <a:srgbClr val="002060"/>
                  </a:solidFill>
                  <a:latin typeface="+mj-lt"/>
                </a:rPr>
                <a:t>Edad empresarial</a:t>
              </a:r>
            </a:p>
          </p:txBody>
        </p:sp>
      </p:grpSp>
      <p:grpSp>
        <p:nvGrpSpPr>
          <p:cNvPr id="8" name="Group 7">
            <a:extLst>
              <a:ext uri="{FF2B5EF4-FFF2-40B4-BE49-F238E27FC236}">
                <a16:creationId xmlns:a16="http://schemas.microsoft.com/office/drawing/2014/main" id="{70B297C3-58E9-2C26-A6BA-7D3738379EAD}"/>
              </a:ext>
            </a:extLst>
          </p:cNvPr>
          <p:cNvGrpSpPr/>
          <p:nvPr/>
        </p:nvGrpSpPr>
        <p:grpSpPr>
          <a:xfrm>
            <a:off x="130107" y="3399337"/>
            <a:ext cx="4597400" cy="1491732"/>
            <a:chOff x="137322" y="4939654"/>
            <a:chExt cx="4597400" cy="1491732"/>
          </a:xfrm>
        </p:grpSpPr>
        <p:graphicFrame>
          <p:nvGraphicFramePr>
            <p:cNvPr id="11" name="Gráfico 10"/>
            <p:cNvGraphicFramePr>
              <a:graphicFrameLocks/>
            </p:cNvGraphicFramePr>
            <p:nvPr>
              <p:extLst>
                <p:ext uri="{D42A27DB-BD31-4B8C-83A1-F6EECF244321}">
                  <p14:modId xmlns:p14="http://schemas.microsoft.com/office/powerpoint/2010/main" val="921952802"/>
                </p:ext>
              </p:extLst>
            </p:nvPr>
          </p:nvGraphicFramePr>
          <p:xfrm>
            <a:off x="137322" y="5029607"/>
            <a:ext cx="4597400" cy="1401779"/>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532853" y="4939654"/>
              <a:ext cx="3806339" cy="307777"/>
            </a:xfrm>
            <a:prstGeom prst="rect">
              <a:avLst/>
            </a:prstGeom>
            <a:noFill/>
            <a:ln>
              <a:noFill/>
            </a:ln>
          </p:spPr>
          <p:txBody>
            <a:bodyPr wrap="square" rtlCol="0">
              <a:spAutoFit/>
            </a:bodyPr>
            <a:lstStyle/>
            <a:p>
              <a:pPr algn="ctr"/>
              <a:r>
                <a:rPr lang="es-ES_tradnl" sz="1400" b="1" dirty="0">
                  <a:solidFill>
                    <a:srgbClr val="002060"/>
                  </a:solidFill>
                  <a:latin typeface="+mj-lt"/>
                </a:rPr>
                <a:t>Estructura tejido empresarial</a:t>
              </a:r>
            </a:p>
          </p:txBody>
        </p:sp>
      </p:grpSp>
      <p:pic>
        <p:nvPicPr>
          <p:cNvPr id="14" name="Imagen 13">
            <a:extLst>
              <a:ext uri="{FF2B5EF4-FFF2-40B4-BE49-F238E27FC236}">
                <a16:creationId xmlns:a16="http://schemas.microsoft.com/office/drawing/2014/main" id="{236B34B5-BE56-445E-BA63-1D8A34EE7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5491" y="2511607"/>
            <a:ext cx="1125344" cy="1125344"/>
          </a:xfrm>
          <a:prstGeom prst="rect">
            <a:avLst/>
          </a:prstGeom>
        </p:spPr>
      </p:pic>
      <p:graphicFrame>
        <p:nvGraphicFramePr>
          <p:cNvPr id="23" name="Gráfico 22"/>
          <p:cNvGraphicFramePr>
            <a:graphicFrameLocks/>
          </p:cNvGraphicFramePr>
          <p:nvPr>
            <p:extLst>
              <p:ext uri="{D42A27DB-BD31-4B8C-83A1-F6EECF244321}">
                <p14:modId xmlns:p14="http://schemas.microsoft.com/office/powerpoint/2010/main" val="1105503048"/>
              </p:ext>
            </p:extLst>
          </p:nvPr>
        </p:nvGraphicFramePr>
        <p:xfrm>
          <a:off x="70217" y="807606"/>
          <a:ext cx="5105937" cy="2350808"/>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1C6152E3-7AAA-D60F-BFE9-BAECA176AD3A}"/>
              </a:ext>
            </a:extLst>
          </p:cNvPr>
          <p:cNvSpPr txBox="1"/>
          <p:nvPr/>
        </p:nvSpPr>
        <p:spPr>
          <a:xfrm>
            <a:off x="6296025" y="259384"/>
            <a:ext cx="1266826" cy="476071"/>
          </a:xfrm>
          <a:prstGeom prst="roundRect">
            <a:avLst>
              <a:gd name="adj" fmla="val 50000"/>
            </a:avLst>
          </a:prstGeom>
          <a:ln>
            <a:solidFill>
              <a:srgbClr val="ED7D3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ED7D31"/>
                </a:solidFill>
              </a:rPr>
              <a:t>Panorama</a:t>
            </a:r>
            <a:endParaRPr lang="es-CO" sz="1600" dirty="0">
              <a:solidFill>
                <a:srgbClr val="ED7D31"/>
              </a:solidFill>
            </a:endParaRPr>
          </a:p>
        </p:txBody>
      </p:sp>
      <p:sp>
        <p:nvSpPr>
          <p:cNvPr id="4" name="Título 1">
            <a:extLst>
              <a:ext uri="{FF2B5EF4-FFF2-40B4-BE49-F238E27FC236}">
                <a16:creationId xmlns:a16="http://schemas.microsoft.com/office/drawing/2014/main" id="{CCE2E347-0B0F-60D5-4553-BE6F32B6379A}"/>
              </a:ext>
            </a:extLst>
          </p:cNvPr>
          <p:cNvSpPr txBox="1">
            <a:spLocks/>
          </p:cNvSpPr>
          <p:nvPr/>
        </p:nvSpPr>
        <p:spPr>
          <a:xfrm>
            <a:off x="70217" y="179315"/>
            <a:ext cx="6460454" cy="480399"/>
          </a:xfrm>
          <a:prstGeom prst="roundRect">
            <a:avLst>
              <a:gd name="adj" fmla="val 50000"/>
            </a:avLst>
          </a:prstGeom>
          <a:solidFill>
            <a:srgbClr val="ED7D3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Desarrollo de la empresa como medio para buscar prosperidad</a:t>
            </a:r>
            <a:endParaRPr lang="es-CO" sz="1800" b="1" dirty="0">
              <a:solidFill>
                <a:schemeClr val="bg1"/>
              </a:solidFill>
            </a:endParaRPr>
          </a:p>
        </p:txBody>
      </p:sp>
    </p:spTree>
    <p:extLst>
      <p:ext uri="{BB962C8B-B14F-4D97-AF65-F5344CB8AC3E}">
        <p14:creationId xmlns:p14="http://schemas.microsoft.com/office/powerpoint/2010/main" val="126670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1FDF08-DD9D-A34D-B456-DF899C6C04EA}"/>
              </a:ext>
            </a:extLst>
          </p:cNvPr>
          <p:cNvSpPr/>
          <p:nvPr/>
        </p:nvSpPr>
        <p:spPr>
          <a:xfrm>
            <a:off x="391274" y="2136659"/>
            <a:ext cx="3594940" cy="59888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Creación del Centro Agroindustrial del Catatumbo (Iniciativa)</a:t>
            </a:r>
            <a:endParaRPr lang="en-US" sz="1600" dirty="0">
              <a:solidFill>
                <a:schemeClr val="bg1"/>
              </a:solidFill>
              <a:latin typeface="+mj-lt"/>
              <a:ea typeface="Noto Sans Symbols"/>
              <a:cs typeface="Noto Sans Symbols"/>
            </a:endParaRPr>
          </a:p>
        </p:txBody>
      </p:sp>
      <p:sp>
        <p:nvSpPr>
          <p:cNvPr id="6" name="Rectangle 7">
            <a:extLst>
              <a:ext uri="{FF2B5EF4-FFF2-40B4-BE49-F238E27FC236}">
                <a16:creationId xmlns:a16="http://schemas.microsoft.com/office/drawing/2014/main" id="{599DF5AA-155C-FF41-9B13-AE5357E96300}"/>
              </a:ext>
            </a:extLst>
          </p:cNvPr>
          <p:cNvSpPr/>
          <p:nvPr/>
        </p:nvSpPr>
        <p:spPr>
          <a:xfrm>
            <a:off x="391274" y="2994179"/>
            <a:ext cx="3594940" cy="59888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Construcción de planta para elaboración de alimentos concentrados (Iniciativa)</a:t>
            </a:r>
            <a:endParaRPr lang="en-US" sz="1600" dirty="0">
              <a:solidFill>
                <a:schemeClr val="bg1"/>
              </a:solidFill>
              <a:latin typeface="+mj-lt"/>
              <a:ea typeface="Noto Sans Symbols"/>
              <a:cs typeface="Noto Sans Symbols"/>
            </a:endParaRPr>
          </a:p>
        </p:txBody>
      </p:sp>
      <p:sp>
        <p:nvSpPr>
          <p:cNvPr id="8" name="Rectangle 10">
            <a:extLst>
              <a:ext uri="{FF2B5EF4-FFF2-40B4-BE49-F238E27FC236}">
                <a16:creationId xmlns:a16="http://schemas.microsoft.com/office/drawing/2014/main" id="{B4D5591B-64CE-604F-8A94-DBE8CC06E1D8}"/>
              </a:ext>
            </a:extLst>
          </p:cNvPr>
          <p:cNvSpPr/>
          <p:nvPr/>
        </p:nvSpPr>
        <p:spPr>
          <a:xfrm>
            <a:off x="391274" y="3769607"/>
            <a:ext cx="3594940" cy="340350"/>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Proyectos viales (PND, PDD) </a:t>
            </a:r>
            <a:endParaRPr lang="en-US" sz="1600" dirty="0">
              <a:solidFill>
                <a:schemeClr val="bg1"/>
              </a:solidFill>
              <a:latin typeface="+mj-lt"/>
              <a:ea typeface="Noto Sans Symbols"/>
              <a:cs typeface="Noto Sans Symbols"/>
            </a:endParaRPr>
          </a:p>
        </p:txBody>
      </p:sp>
      <p:sp>
        <p:nvSpPr>
          <p:cNvPr id="10" name="Rectangle 2">
            <a:extLst>
              <a:ext uri="{FF2B5EF4-FFF2-40B4-BE49-F238E27FC236}">
                <a16:creationId xmlns:a16="http://schemas.microsoft.com/office/drawing/2014/main" id="{BB1FDF08-DD9D-A34D-B456-DF899C6C04EA}"/>
              </a:ext>
            </a:extLst>
          </p:cNvPr>
          <p:cNvSpPr/>
          <p:nvPr/>
        </p:nvSpPr>
        <p:spPr>
          <a:xfrm>
            <a:off x="4157662" y="2131089"/>
            <a:ext cx="5539858" cy="770980"/>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Generación de sistemas agroforestales, silvopastoriles, agropastoriles en el Catatumbo que apunten a ser la despensa agrícola del departamento de Norte de Santander y la costa Caribe.</a:t>
            </a:r>
          </a:p>
        </p:txBody>
      </p:sp>
      <p:sp>
        <p:nvSpPr>
          <p:cNvPr id="11" name="Rectangle 7">
            <a:extLst>
              <a:ext uri="{FF2B5EF4-FFF2-40B4-BE49-F238E27FC236}">
                <a16:creationId xmlns:a16="http://schemas.microsoft.com/office/drawing/2014/main" id="{599DF5AA-155C-FF41-9B13-AE5357E96300}"/>
              </a:ext>
            </a:extLst>
          </p:cNvPr>
          <p:cNvSpPr/>
          <p:nvPr/>
        </p:nvSpPr>
        <p:spPr>
          <a:xfrm>
            <a:off x="4157662" y="3018125"/>
            <a:ext cx="5539858" cy="544765"/>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Se pretende construir una planta de alimentos concentrados que atienda la alta demanda de éstos en el departamento </a:t>
            </a:r>
          </a:p>
        </p:txBody>
      </p:sp>
      <p:sp>
        <p:nvSpPr>
          <p:cNvPr id="12" name="Rectangle 9">
            <a:extLst>
              <a:ext uri="{FF2B5EF4-FFF2-40B4-BE49-F238E27FC236}">
                <a16:creationId xmlns:a16="http://schemas.microsoft.com/office/drawing/2014/main" id="{96D43654-73BC-D441-91F8-F6384D45FDA9}"/>
              </a:ext>
            </a:extLst>
          </p:cNvPr>
          <p:cNvSpPr/>
          <p:nvPr/>
        </p:nvSpPr>
        <p:spPr>
          <a:xfrm>
            <a:off x="5839894" y="4473453"/>
            <a:ext cx="3857626" cy="1862561"/>
          </a:xfrm>
          <a:prstGeom prst="rect">
            <a:avLst/>
          </a:prstGeom>
          <a:ln>
            <a:noFill/>
          </a:ln>
        </p:spPr>
        <p:txBody>
          <a:bodyPr wrap="square">
            <a:spAutoFit/>
          </a:bodyPr>
          <a:lstStyle/>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Vía Troncal Central del Norte: Cúcuta – Málaga – Duitama (PND)</a:t>
            </a:r>
          </a:p>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Trocal del Magdalena: Cúcuta – Ocaña (PND)</a:t>
            </a:r>
          </a:p>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Carretera de la Soberanía Pamplona – Cubará (Boy) – Saravena (Ara) (PND)</a:t>
            </a:r>
          </a:p>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Troncal del Catatumbo: Astillero – Tibú – Gabarra (PND)</a:t>
            </a:r>
          </a:p>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Transversal del Catatumbo: Tibú – El Tarra- Convención – Ocaña (PDD)</a:t>
            </a:r>
          </a:p>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Vía Cornejo – Santiago – Salazar(PDD)</a:t>
            </a:r>
          </a:p>
          <a:p>
            <a:pPr marL="171450" indent="-171450" algn="just">
              <a:lnSpc>
                <a:spcPct val="105000"/>
              </a:lnSpc>
              <a:buFont typeface="Arial" charset="0"/>
              <a:buChar char="•"/>
              <a:tabLst>
                <a:tab pos="1093470" algn="l"/>
              </a:tabLst>
            </a:pPr>
            <a:r>
              <a:rPr lang="es-CO" sz="1100" dirty="0">
                <a:solidFill>
                  <a:srgbClr val="002060"/>
                </a:solidFill>
                <a:latin typeface="Calibri Light" panose="020F0302020204030204"/>
                <a:ea typeface="Noto Sans Symbols"/>
                <a:cs typeface="Noto Sans Symbols"/>
              </a:rPr>
              <a:t>Vía Chinácota – Mejué – Toledo (PD)D</a:t>
            </a:r>
          </a:p>
        </p:txBody>
      </p:sp>
      <p:sp>
        <p:nvSpPr>
          <p:cNvPr id="13" name="Rectangle 10">
            <a:extLst>
              <a:ext uri="{FF2B5EF4-FFF2-40B4-BE49-F238E27FC236}">
                <a16:creationId xmlns:a16="http://schemas.microsoft.com/office/drawing/2014/main" id="{B4D5591B-64CE-604F-8A94-DBE8CC06E1D8}"/>
              </a:ext>
            </a:extLst>
          </p:cNvPr>
          <p:cNvSpPr/>
          <p:nvPr/>
        </p:nvSpPr>
        <p:spPr>
          <a:xfrm>
            <a:off x="4157662" y="3716938"/>
            <a:ext cx="5539858" cy="738664"/>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Con el ánimo de mejorar la conectividad vial y por consiguiente la competitividad del departamento se busca mejorar los siguientes ejes viales</a:t>
            </a:r>
          </a:p>
        </p:txBody>
      </p:sp>
      <p:sp>
        <p:nvSpPr>
          <p:cNvPr id="15" name="Rectangle 2">
            <a:extLst>
              <a:ext uri="{FF2B5EF4-FFF2-40B4-BE49-F238E27FC236}">
                <a16:creationId xmlns:a16="http://schemas.microsoft.com/office/drawing/2014/main" id="{BB1FDF08-DD9D-A34D-B456-DF899C6C04EA}"/>
              </a:ext>
            </a:extLst>
          </p:cNvPr>
          <p:cNvSpPr/>
          <p:nvPr/>
        </p:nvSpPr>
        <p:spPr>
          <a:xfrm>
            <a:off x="421620" y="1809040"/>
            <a:ext cx="3586718" cy="318549"/>
          </a:xfrm>
          <a:prstGeom prst="rect">
            <a:avLst/>
          </a:prstGeom>
        </p:spPr>
        <p:txBody>
          <a:bodyPr wrap="square">
            <a:spAutoFit/>
          </a:bodyPr>
          <a:lstStyle/>
          <a:p>
            <a:pPr algn="just">
              <a:lnSpc>
                <a:spcPct val="105000"/>
              </a:lnSpc>
              <a:spcBef>
                <a:spcPts val="800"/>
              </a:spcBef>
              <a:tabLst>
                <a:tab pos="1093470" algn="l"/>
              </a:tabLst>
            </a:pPr>
            <a:r>
              <a:rPr lang="en-US" sz="1400" b="1" dirty="0" err="1">
                <a:solidFill>
                  <a:srgbClr val="002060"/>
                </a:solidFill>
                <a:latin typeface="Calibri Light" panose="020F0302020204030204"/>
                <a:ea typeface="Noto Sans Symbols"/>
                <a:cs typeface="Noto Sans Symbols"/>
              </a:rPr>
              <a:t>Proyectos</a:t>
            </a:r>
            <a:r>
              <a:rPr lang="en-US" sz="1400" b="1" dirty="0">
                <a:solidFill>
                  <a:srgbClr val="002060"/>
                </a:solidFill>
                <a:latin typeface="Calibri Light" panose="020F0302020204030204"/>
                <a:ea typeface="Noto Sans Symbols"/>
                <a:cs typeface="Noto Sans Symbols"/>
              </a:rPr>
              <a:t> </a:t>
            </a:r>
            <a:r>
              <a:rPr lang="en-US" sz="1400" b="1" dirty="0" err="1">
                <a:solidFill>
                  <a:srgbClr val="002060"/>
                </a:solidFill>
                <a:latin typeface="Calibri Light" panose="020F0302020204030204"/>
                <a:ea typeface="Noto Sans Symbols"/>
                <a:cs typeface="Noto Sans Symbols"/>
              </a:rPr>
              <a:t>estratégicos</a:t>
            </a:r>
            <a:endParaRPr lang="en-US" sz="1400" b="1" dirty="0">
              <a:solidFill>
                <a:srgbClr val="002060"/>
              </a:solidFill>
              <a:latin typeface="Calibri Light" panose="020F0302020204030204"/>
              <a:ea typeface="Noto Sans Symbols"/>
              <a:cs typeface="Noto Sans Symbols"/>
            </a:endParaRPr>
          </a:p>
        </p:txBody>
      </p:sp>
      <p:sp>
        <p:nvSpPr>
          <p:cNvPr id="16" name="Rectangle 2">
            <a:extLst>
              <a:ext uri="{FF2B5EF4-FFF2-40B4-BE49-F238E27FC236}">
                <a16:creationId xmlns:a16="http://schemas.microsoft.com/office/drawing/2014/main" id="{BB1FDF08-DD9D-A34D-B456-DF899C6C04EA}"/>
              </a:ext>
            </a:extLst>
          </p:cNvPr>
          <p:cNvSpPr/>
          <p:nvPr/>
        </p:nvSpPr>
        <p:spPr>
          <a:xfrm>
            <a:off x="4157662" y="1832188"/>
            <a:ext cx="4915129" cy="286232"/>
          </a:xfrm>
          <a:prstGeom prst="rect">
            <a:avLst/>
          </a:prstGeom>
        </p:spPr>
        <p:txBody>
          <a:bodyPr wrap="square">
            <a:spAutoFit/>
          </a:bodyPr>
          <a:lstStyle/>
          <a:p>
            <a:pPr algn="just">
              <a:lnSpc>
                <a:spcPct val="105000"/>
              </a:lnSpc>
              <a:spcBef>
                <a:spcPts val="800"/>
              </a:spcBef>
              <a:tabLst>
                <a:tab pos="1093470" algn="l"/>
              </a:tabLst>
            </a:pPr>
            <a:r>
              <a:rPr lang="en-US" sz="1200" b="1" dirty="0" err="1">
                <a:solidFill>
                  <a:srgbClr val="002060"/>
                </a:solidFill>
                <a:latin typeface="Calibri Light" panose="020F0302020204030204"/>
                <a:ea typeface="Noto Sans Symbols"/>
                <a:cs typeface="Noto Sans Symbols"/>
              </a:rPr>
              <a:t>Objetivo</a:t>
            </a:r>
            <a:r>
              <a:rPr lang="en-US" sz="1200" b="1" dirty="0">
                <a:solidFill>
                  <a:srgbClr val="002060"/>
                </a:solidFill>
                <a:latin typeface="Calibri Light" panose="020F0302020204030204"/>
                <a:ea typeface="Noto Sans Symbols"/>
                <a:cs typeface="Noto Sans Symbols"/>
              </a:rPr>
              <a:t> General</a:t>
            </a:r>
          </a:p>
        </p:txBody>
      </p:sp>
      <p:sp>
        <p:nvSpPr>
          <p:cNvPr id="2" name="Flecha doblada hacia arriba 1"/>
          <p:cNvSpPr/>
          <p:nvPr/>
        </p:nvSpPr>
        <p:spPr>
          <a:xfrm rot="5400000">
            <a:off x="5111356" y="4870396"/>
            <a:ext cx="628650" cy="107160"/>
          </a:xfrm>
          <a:prstGeom prst="bentUpArrow">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ángulo 16"/>
          <p:cNvSpPr/>
          <p:nvPr/>
        </p:nvSpPr>
        <p:spPr>
          <a:xfrm>
            <a:off x="248965" y="1097584"/>
            <a:ext cx="8983579"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7" name="TextBox 6">
            <a:extLst>
              <a:ext uri="{FF2B5EF4-FFF2-40B4-BE49-F238E27FC236}">
                <a16:creationId xmlns:a16="http://schemas.microsoft.com/office/drawing/2014/main" id="{7D795534-E1FF-2153-DB2C-107CC0B68A56}"/>
              </a:ext>
            </a:extLst>
          </p:cNvPr>
          <p:cNvSpPr txBox="1"/>
          <p:nvPr/>
        </p:nvSpPr>
        <p:spPr>
          <a:xfrm>
            <a:off x="6296024" y="259384"/>
            <a:ext cx="2486026" cy="476071"/>
          </a:xfrm>
          <a:prstGeom prst="roundRect">
            <a:avLst>
              <a:gd name="adj" fmla="val 50000"/>
            </a:avLst>
          </a:prstGeom>
          <a:ln>
            <a:solidFill>
              <a:srgbClr val="ED7D3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ED7D31"/>
                </a:solidFill>
              </a:rPr>
              <a:t>Proyectos Estratégicos</a:t>
            </a:r>
            <a:endParaRPr lang="es-CO" sz="1600" dirty="0">
              <a:solidFill>
                <a:srgbClr val="ED7D31"/>
              </a:solidFill>
            </a:endParaRPr>
          </a:p>
        </p:txBody>
      </p:sp>
      <p:sp>
        <p:nvSpPr>
          <p:cNvPr id="9" name="Título 1">
            <a:extLst>
              <a:ext uri="{FF2B5EF4-FFF2-40B4-BE49-F238E27FC236}">
                <a16:creationId xmlns:a16="http://schemas.microsoft.com/office/drawing/2014/main" id="{DFC71D93-1053-B2CA-9298-AF9C91E08229}"/>
              </a:ext>
            </a:extLst>
          </p:cNvPr>
          <p:cNvSpPr txBox="1">
            <a:spLocks/>
          </p:cNvSpPr>
          <p:nvPr/>
        </p:nvSpPr>
        <p:spPr>
          <a:xfrm>
            <a:off x="70217" y="179315"/>
            <a:ext cx="6460454" cy="480399"/>
          </a:xfrm>
          <a:prstGeom prst="roundRect">
            <a:avLst>
              <a:gd name="adj" fmla="val 50000"/>
            </a:avLst>
          </a:prstGeom>
          <a:solidFill>
            <a:srgbClr val="ED7D3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Desarrollo de la empresa como medio para buscar prosperidad</a:t>
            </a:r>
            <a:endParaRPr lang="es-CO" sz="1800" b="1" dirty="0">
              <a:solidFill>
                <a:schemeClr val="bg1"/>
              </a:solidFill>
            </a:endParaRPr>
          </a:p>
        </p:txBody>
      </p:sp>
    </p:spTree>
    <p:extLst>
      <p:ext uri="{BB962C8B-B14F-4D97-AF65-F5344CB8AC3E}">
        <p14:creationId xmlns:p14="http://schemas.microsoft.com/office/powerpoint/2010/main" val="2045826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1FDF08-DD9D-A34D-B456-DF899C6C04EA}"/>
              </a:ext>
            </a:extLst>
          </p:cNvPr>
          <p:cNvSpPr/>
          <p:nvPr/>
        </p:nvSpPr>
        <p:spPr>
          <a:xfrm>
            <a:off x="391266" y="2214365"/>
            <a:ext cx="3594940" cy="340350"/>
          </a:xfrm>
          <a:prstGeom prst="rect">
            <a:avLst/>
          </a:prstGeom>
          <a:solidFill>
            <a:srgbClr val="ED7D31">
              <a:alpha val="62000"/>
            </a:srgb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Diseño Marca Región (PDD)</a:t>
            </a:r>
            <a:endParaRPr lang="en-US" sz="1600" dirty="0">
              <a:solidFill>
                <a:schemeClr val="bg1"/>
              </a:solidFill>
              <a:latin typeface="+mj-lt"/>
              <a:ea typeface="Noto Sans Symbols"/>
              <a:cs typeface="Noto Sans Symbols"/>
            </a:endParaRPr>
          </a:p>
        </p:txBody>
      </p:sp>
      <p:sp>
        <p:nvSpPr>
          <p:cNvPr id="6" name="Rectangle 7">
            <a:extLst>
              <a:ext uri="{FF2B5EF4-FFF2-40B4-BE49-F238E27FC236}">
                <a16:creationId xmlns:a16="http://schemas.microsoft.com/office/drawing/2014/main" id="{599DF5AA-155C-FF41-9B13-AE5357E96300}"/>
              </a:ext>
            </a:extLst>
          </p:cNvPr>
          <p:cNvSpPr/>
          <p:nvPr/>
        </p:nvSpPr>
        <p:spPr>
          <a:xfrm>
            <a:off x="391266" y="3071885"/>
            <a:ext cx="3594940" cy="857414"/>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Nuevo modelo de competitividad “Diamante de la Competitividad” (Iniciativa)</a:t>
            </a:r>
            <a:endParaRPr lang="en-US" sz="1600" dirty="0">
              <a:solidFill>
                <a:schemeClr val="bg1"/>
              </a:solidFill>
              <a:latin typeface="+mj-lt"/>
              <a:ea typeface="Noto Sans Symbols"/>
              <a:cs typeface="Noto Sans Symbols"/>
            </a:endParaRPr>
          </a:p>
        </p:txBody>
      </p:sp>
      <p:sp>
        <p:nvSpPr>
          <p:cNvPr id="8" name="Rectangle 10">
            <a:extLst>
              <a:ext uri="{FF2B5EF4-FFF2-40B4-BE49-F238E27FC236}">
                <a16:creationId xmlns:a16="http://schemas.microsoft.com/office/drawing/2014/main" id="{B4D5591B-64CE-604F-8A94-DBE8CC06E1D8}"/>
              </a:ext>
            </a:extLst>
          </p:cNvPr>
          <p:cNvSpPr/>
          <p:nvPr/>
        </p:nvSpPr>
        <p:spPr>
          <a:xfrm>
            <a:off x="391266" y="3990190"/>
            <a:ext cx="3594940" cy="338554"/>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Ruta del emprendimiento (PDD)</a:t>
            </a:r>
            <a:endParaRPr lang="en-US" sz="1600" dirty="0">
              <a:solidFill>
                <a:schemeClr val="bg1"/>
              </a:solidFill>
              <a:latin typeface="+mj-lt"/>
              <a:ea typeface="Noto Sans Symbols"/>
              <a:cs typeface="Noto Sans Symbols"/>
            </a:endParaRPr>
          </a:p>
        </p:txBody>
      </p:sp>
      <p:sp>
        <p:nvSpPr>
          <p:cNvPr id="10" name="Rectangle 2">
            <a:extLst>
              <a:ext uri="{FF2B5EF4-FFF2-40B4-BE49-F238E27FC236}">
                <a16:creationId xmlns:a16="http://schemas.microsoft.com/office/drawing/2014/main" id="{BB1FDF08-DD9D-A34D-B456-DF899C6C04EA}"/>
              </a:ext>
            </a:extLst>
          </p:cNvPr>
          <p:cNvSpPr/>
          <p:nvPr/>
        </p:nvSpPr>
        <p:spPr>
          <a:xfrm>
            <a:off x="4157662" y="2208795"/>
            <a:ext cx="5539858" cy="770980"/>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Proyecto dirigido a la promoción del nivel de desarrollo y la calidad del talento humano, apuntando a que el Norte de Santander se convierta en un destino turístico. Haciendo énfasis en bilingüismo y  guía turística.</a:t>
            </a:r>
          </a:p>
        </p:txBody>
      </p:sp>
      <p:sp>
        <p:nvSpPr>
          <p:cNvPr id="11" name="Rectangle 7">
            <a:extLst>
              <a:ext uri="{FF2B5EF4-FFF2-40B4-BE49-F238E27FC236}">
                <a16:creationId xmlns:a16="http://schemas.microsoft.com/office/drawing/2014/main" id="{599DF5AA-155C-FF41-9B13-AE5357E96300}"/>
              </a:ext>
            </a:extLst>
          </p:cNvPr>
          <p:cNvSpPr/>
          <p:nvPr/>
        </p:nvSpPr>
        <p:spPr>
          <a:xfrm>
            <a:off x="4157662" y="3095831"/>
            <a:ext cx="5539858" cy="761812"/>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Análisis de los factores clave de competitividad para la construcción de un nuevo modelo de territorio inteligente en la región Caribe y Santanderes - Diamante Caribe y Santanderes </a:t>
            </a:r>
          </a:p>
        </p:txBody>
      </p:sp>
      <p:sp>
        <p:nvSpPr>
          <p:cNvPr id="13" name="Rectangle 10">
            <a:extLst>
              <a:ext uri="{FF2B5EF4-FFF2-40B4-BE49-F238E27FC236}">
                <a16:creationId xmlns:a16="http://schemas.microsoft.com/office/drawing/2014/main" id="{B4D5591B-64CE-604F-8A94-DBE8CC06E1D8}"/>
              </a:ext>
            </a:extLst>
          </p:cNvPr>
          <p:cNvSpPr/>
          <p:nvPr/>
        </p:nvSpPr>
        <p:spPr>
          <a:xfrm>
            <a:off x="4157662" y="3966100"/>
            <a:ext cx="5539858" cy="738664"/>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Crear las condiciones para generar empresas con alto potencial de innovación y desarrollo que permita conquistar nuevos mercados a nivel departamental e internacional </a:t>
            </a:r>
          </a:p>
        </p:txBody>
      </p:sp>
      <p:sp>
        <p:nvSpPr>
          <p:cNvPr id="15" name="Rectangle 2">
            <a:extLst>
              <a:ext uri="{FF2B5EF4-FFF2-40B4-BE49-F238E27FC236}">
                <a16:creationId xmlns:a16="http://schemas.microsoft.com/office/drawing/2014/main" id="{BB1FDF08-DD9D-A34D-B456-DF899C6C04EA}"/>
              </a:ext>
            </a:extLst>
          </p:cNvPr>
          <p:cNvSpPr/>
          <p:nvPr/>
        </p:nvSpPr>
        <p:spPr>
          <a:xfrm>
            <a:off x="421620" y="1886746"/>
            <a:ext cx="3586718" cy="318549"/>
          </a:xfrm>
          <a:prstGeom prst="rect">
            <a:avLst/>
          </a:prstGeom>
        </p:spPr>
        <p:txBody>
          <a:bodyPr wrap="square">
            <a:spAutoFit/>
          </a:bodyPr>
          <a:lstStyle/>
          <a:p>
            <a:pPr algn="just">
              <a:lnSpc>
                <a:spcPct val="105000"/>
              </a:lnSpc>
              <a:spcBef>
                <a:spcPts val="800"/>
              </a:spcBef>
              <a:tabLst>
                <a:tab pos="1093470" algn="l"/>
              </a:tabLst>
            </a:pPr>
            <a:r>
              <a:rPr lang="en-US" sz="1400" b="1" dirty="0" err="1">
                <a:solidFill>
                  <a:srgbClr val="002060"/>
                </a:solidFill>
                <a:latin typeface="Calibri Light" panose="020F0302020204030204"/>
                <a:ea typeface="Noto Sans Symbols"/>
                <a:cs typeface="Noto Sans Symbols"/>
              </a:rPr>
              <a:t>Proyectos</a:t>
            </a:r>
            <a:r>
              <a:rPr lang="en-US" sz="1400" b="1" dirty="0">
                <a:solidFill>
                  <a:srgbClr val="002060"/>
                </a:solidFill>
                <a:latin typeface="Calibri Light" panose="020F0302020204030204"/>
                <a:ea typeface="Noto Sans Symbols"/>
                <a:cs typeface="Noto Sans Symbols"/>
              </a:rPr>
              <a:t> </a:t>
            </a:r>
            <a:r>
              <a:rPr lang="en-US" sz="1400" b="1" dirty="0" err="1">
                <a:solidFill>
                  <a:srgbClr val="002060"/>
                </a:solidFill>
                <a:latin typeface="Calibri Light" panose="020F0302020204030204"/>
                <a:ea typeface="Noto Sans Symbols"/>
                <a:cs typeface="Noto Sans Symbols"/>
              </a:rPr>
              <a:t>estratégicos</a:t>
            </a:r>
            <a:endParaRPr lang="en-US" sz="1400" b="1" dirty="0">
              <a:solidFill>
                <a:srgbClr val="002060"/>
              </a:solidFill>
              <a:latin typeface="Calibri Light" panose="020F0302020204030204"/>
              <a:ea typeface="Noto Sans Symbols"/>
              <a:cs typeface="Noto Sans Symbols"/>
            </a:endParaRPr>
          </a:p>
        </p:txBody>
      </p:sp>
      <p:sp>
        <p:nvSpPr>
          <p:cNvPr id="16" name="Rectangle 2">
            <a:extLst>
              <a:ext uri="{FF2B5EF4-FFF2-40B4-BE49-F238E27FC236}">
                <a16:creationId xmlns:a16="http://schemas.microsoft.com/office/drawing/2014/main" id="{BB1FDF08-DD9D-A34D-B456-DF899C6C04EA}"/>
              </a:ext>
            </a:extLst>
          </p:cNvPr>
          <p:cNvSpPr/>
          <p:nvPr/>
        </p:nvSpPr>
        <p:spPr>
          <a:xfrm>
            <a:off x="4157662" y="1909894"/>
            <a:ext cx="4915129" cy="286232"/>
          </a:xfrm>
          <a:prstGeom prst="rect">
            <a:avLst/>
          </a:prstGeom>
        </p:spPr>
        <p:txBody>
          <a:bodyPr wrap="square">
            <a:spAutoFit/>
          </a:bodyPr>
          <a:lstStyle/>
          <a:p>
            <a:pPr algn="just">
              <a:lnSpc>
                <a:spcPct val="105000"/>
              </a:lnSpc>
              <a:spcBef>
                <a:spcPts val="800"/>
              </a:spcBef>
              <a:tabLst>
                <a:tab pos="1093470" algn="l"/>
              </a:tabLst>
            </a:pPr>
            <a:r>
              <a:rPr lang="en-US" sz="1200" b="1" dirty="0" err="1">
                <a:solidFill>
                  <a:srgbClr val="002060"/>
                </a:solidFill>
                <a:latin typeface="Calibri Light" panose="020F0302020204030204"/>
                <a:ea typeface="Noto Sans Symbols"/>
                <a:cs typeface="Noto Sans Symbols"/>
              </a:rPr>
              <a:t>Objetivo</a:t>
            </a:r>
            <a:r>
              <a:rPr lang="en-US" sz="1200" b="1" dirty="0">
                <a:solidFill>
                  <a:srgbClr val="002060"/>
                </a:solidFill>
                <a:latin typeface="Calibri Light" panose="020F0302020204030204"/>
                <a:ea typeface="Noto Sans Symbols"/>
                <a:cs typeface="Noto Sans Symbols"/>
              </a:rPr>
              <a:t> General</a:t>
            </a:r>
          </a:p>
        </p:txBody>
      </p:sp>
      <p:sp>
        <p:nvSpPr>
          <p:cNvPr id="12" name="Rectangle 10">
            <a:extLst>
              <a:ext uri="{FF2B5EF4-FFF2-40B4-BE49-F238E27FC236}">
                <a16:creationId xmlns:a16="http://schemas.microsoft.com/office/drawing/2014/main" id="{B4D5591B-64CE-604F-8A94-DBE8CC06E1D8}"/>
              </a:ext>
            </a:extLst>
          </p:cNvPr>
          <p:cNvSpPr/>
          <p:nvPr/>
        </p:nvSpPr>
        <p:spPr>
          <a:xfrm>
            <a:off x="391266" y="4842688"/>
            <a:ext cx="3594940" cy="338554"/>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Distrito de innovación (PDM)</a:t>
            </a:r>
            <a:endParaRPr lang="en-US" sz="1600" dirty="0">
              <a:solidFill>
                <a:schemeClr val="bg1"/>
              </a:solidFill>
              <a:latin typeface="+mj-lt"/>
              <a:ea typeface="Noto Sans Symbols"/>
              <a:cs typeface="Noto Sans Symbols"/>
            </a:endParaRPr>
          </a:p>
        </p:txBody>
      </p:sp>
      <p:sp>
        <p:nvSpPr>
          <p:cNvPr id="14" name="Rectangle 10">
            <a:extLst>
              <a:ext uri="{FF2B5EF4-FFF2-40B4-BE49-F238E27FC236}">
                <a16:creationId xmlns:a16="http://schemas.microsoft.com/office/drawing/2014/main" id="{B4D5591B-64CE-604F-8A94-DBE8CC06E1D8}"/>
              </a:ext>
            </a:extLst>
          </p:cNvPr>
          <p:cNvSpPr/>
          <p:nvPr/>
        </p:nvSpPr>
        <p:spPr>
          <a:xfrm>
            <a:off x="4152894" y="4818598"/>
            <a:ext cx="5539858" cy="523220"/>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Centro de innovación y productividad, Centro de Convenciones, ferias y exposiciones</a:t>
            </a:r>
          </a:p>
        </p:txBody>
      </p:sp>
      <p:sp>
        <p:nvSpPr>
          <p:cNvPr id="17" name="Rectangle 10">
            <a:extLst>
              <a:ext uri="{FF2B5EF4-FFF2-40B4-BE49-F238E27FC236}">
                <a16:creationId xmlns:a16="http://schemas.microsoft.com/office/drawing/2014/main" id="{B4D5591B-64CE-604F-8A94-DBE8CC06E1D8}"/>
              </a:ext>
            </a:extLst>
          </p:cNvPr>
          <p:cNvSpPr/>
          <p:nvPr/>
        </p:nvSpPr>
        <p:spPr>
          <a:xfrm>
            <a:off x="386506" y="5452296"/>
            <a:ext cx="3604460" cy="338554"/>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Conexión a la Red Nacional de Gas (PDD)</a:t>
            </a:r>
            <a:endParaRPr lang="en-US" sz="1600" dirty="0">
              <a:solidFill>
                <a:schemeClr val="bg1"/>
              </a:solidFill>
              <a:latin typeface="+mj-lt"/>
              <a:ea typeface="Noto Sans Symbols"/>
              <a:cs typeface="Noto Sans Symbols"/>
            </a:endParaRPr>
          </a:p>
        </p:txBody>
      </p:sp>
      <p:sp>
        <p:nvSpPr>
          <p:cNvPr id="18" name="Rectangle 10">
            <a:extLst>
              <a:ext uri="{FF2B5EF4-FFF2-40B4-BE49-F238E27FC236}">
                <a16:creationId xmlns:a16="http://schemas.microsoft.com/office/drawing/2014/main" id="{B4D5591B-64CE-604F-8A94-DBE8CC06E1D8}"/>
              </a:ext>
            </a:extLst>
          </p:cNvPr>
          <p:cNvSpPr/>
          <p:nvPr/>
        </p:nvSpPr>
        <p:spPr>
          <a:xfrm>
            <a:off x="4162414" y="5428206"/>
            <a:ext cx="5539858" cy="523220"/>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Proyecto de expansión de la red gasífera en el departamento. Se espera beneficiar a 14 municipios.</a:t>
            </a:r>
          </a:p>
        </p:txBody>
      </p:sp>
      <p:sp>
        <p:nvSpPr>
          <p:cNvPr id="20" name="Rectángulo 19"/>
          <p:cNvSpPr/>
          <p:nvPr/>
        </p:nvSpPr>
        <p:spPr>
          <a:xfrm>
            <a:off x="260840" y="1216882"/>
            <a:ext cx="8983579"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4" name="TextBox 3">
            <a:extLst>
              <a:ext uri="{FF2B5EF4-FFF2-40B4-BE49-F238E27FC236}">
                <a16:creationId xmlns:a16="http://schemas.microsoft.com/office/drawing/2014/main" id="{4D3BA907-E751-7052-2499-6E5C39578EC6}"/>
              </a:ext>
            </a:extLst>
          </p:cNvPr>
          <p:cNvSpPr txBox="1"/>
          <p:nvPr/>
        </p:nvSpPr>
        <p:spPr>
          <a:xfrm>
            <a:off x="6296024" y="259384"/>
            <a:ext cx="2486026" cy="476071"/>
          </a:xfrm>
          <a:prstGeom prst="roundRect">
            <a:avLst>
              <a:gd name="adj" fmla="val 50000"/>
            </a:avLst>
          </a:prstGeom>
          <a:ln>
            <a:solidFill>
              <a:srgbClr val="ED7D3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ED7D31"/>
                </a:solidFill>
              </a:rPr>
              <a:t>Proyectos Estratégicos</a:t>
            </a:r>
            <a:endParaRPr lang="es-CO" sz="1600" dirty="0">
              <a:solidFill>
                <a:srgbClr val="ED7D31"/>
              </a:solidFill>
            </a:endParaRPr>
          </a:p>
        </p:txBody>
      </p:sp>
      <p:sp>
        <p:nvSpPr>
          <p:cNvPr id="7" name="Título 1">
            <a:extLst>
              <a:ext uri="{FF2B5EF4-FFF2-40B4-BE49-F238E27FC236}">
                <a16:creationId xmlns:a16="http://schemas.microsoft.com/office/drawing/2014/main" id="{2879C80A-BBCA-6D46-6722-3941F7A84461}"/>
              </a:ext>
            </a:extLst>
          </p:cNvPr>
          <p:cNvSpPr txBox="1">
            <a:spLocks/>
          </p:cNvSpPr>
          <p:nvPr/>
        </p:nvSpPr>
        <p:spPr>
          <a:xfrm>
            <a:off x="70217" y="179315"/>
            <a:ext cx="6460454" cy="480399"/>
          </a:xfrm>
          <a:prstGeom prst="roundRect">
            <a:avLst>
              <a:gd name="adj" fmla="val 50000"/>
            </a:avLst>
          </a:prstGeom>
          <a:solidFill>
            <a:srgbClr val="ED7D3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Desarrollo de la empresa como medio para buscar prosperidad</a:t>
            </a:r>
            <a:endParaRPr lang="es-CO" sz="1800" b="1" dirty="0">
              <a:solidFill>
                <a:schemeClr val="bg1"/>
              </a:solidFill>
            </a:endParaRPr>
          </a:p>
        </p:txBody>
      </p:sp>
    </p:spTree>
    <p:extLst>
      <p:ext uri="{BB962C8B-B14F-4D97-AF65-F5344CB8AC3E}">
        <p14:creationId xmlns:p14="http://schemas.microsoft.com/office/powerpoint/2010/main" val="9769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B5CCA5-A4FB-D540-AAB4-9E481B8946EF}"/>
              </a:ext>
            </a:extLst>
          </p:cNvPr>
          <p:cNvSpPr/>
          <p:nvPr/>
        </p:nvSpPr>
        <p:spPr>
          <a:xfrm>
            <a:off x="465907" y="982356"/>
            <a:ext cx="8778240" cy="1231106"/>
          </a:xfrm>
          <a:prstGeom prst="rect">
            <a:avLst/>
          </a:prstGeom>
        </p:spPr>
        <p:txBody>
          <a:bodyPr wrap="square">
            <a:spAutoFit/>
          </a:bodyPr>
          <a:lstStyle/>
          <a:p>
            <a:pPr algn="just" fontAlgn="base"/>
            <a:r>
              <a:rPr lang="es-ES_tradnl" b="1" i="1" dirty="0">
                <a:solidFill>
                  <a:srgbClr val="0070C0"/>
                </a:solidFill>
                <a:latin typeface="+mj-lt"/>
              </a:rPr>
              <a:t>Reto 7. Reducir la tasa de Informalidad</a:t>
            </a:r>
          </a:p>
          <a:p>
            <a:pPr algn="just" fontAlgn="base"/>
            <a:r>
              <a:rPr lang="es-ES_tradnl" sz="1400" dirty="0">
                <a:latin typeface="+mj-lt"/>
              </a:rPr>
              <a:t>La informalidad es un gran reto para el departamento. Este fenómeno tiene impactos muy negativos en el departamento debido a la reducción de la base impositiva que acarrea, la mala distribución del ingreso que origina, la baja cobertura de seguridad social contributiva, la baja calidad de empleos que genera y la congestión en los servicios públicos que produce, sin contribuir a su financiamiento.</a:t>
            </a:r>
          </a:p>
        </p:txBody>
      </p:sp>
      <p:sp>
        <p:nvSpPr>
          <p:cNvPr id="6" name="Rectangle 5">
            <a:extLst>
              <a:ext uri="{FF2B5EF4-FFF2-40B4-BE49-F238E27FC236}">
                <a16:creationId xmlns:a16="http://schemas.microsoft.com/office/drawing/2014/main" id="{A98A7F5C-010B-9D45-A19A-30F48A488BEF}"/>
              </a:ext>
            </a:extLst>
          </p:cNvPr>
          <p:cNvSpPr/>
          <p:nvPr/>
        </p:nvSpPr>
        <p:spPr>
          <a:xfrm>
            <a:off x="465907" y="5050587"/>
            <a:ext cx="8778240" cy="1231106"/>
          </a:xfrm>
          <a:prstGeom prst="rect">
            <a:avLst/>
          </a:prstGeom>
        </p:spPr>
        <p:txBody>
          <a:bodyPr wrap="square">
            <a:spAutoFit/>
          </a:bodyPr>
          <a:lstStyle/>
          <a:p>
            <a:pPr algn="just" fontAlgn="base"/>
            <a:r>
              <a:rPr lang="es-ES_tradnl" b="1" i="1" dirty="0">
                <a:solidFill>
                  <a:srgbClr val="0070C0"/>
                </a:solidFill>
                <a:latin typeface="+mj-lt"/>
              </a:rPr>
              <a:t>Reto 10. Fortalecer desempeño logístico</a:t>
            </a:r>
          </a:p>
          <a:p>
            <a:pPr algn="just" fontAlgn="base"/>
            <a:r>
              <a:rPr lang="es-ES_tradnl" sz="1400" dirty="0">
                <a:latin typeface="+mj-lt"/>
              </a:rPr>
              <a:t>Norte de Santander deberá construir las estructuras y procedimientos que permitan superar las barreras de distancia en la producción de bienes y servicios y crear convergencia espacial entre oferta y demanda. Este fortalecimiento de desempeño logístico se relaciona directamente con el nivel de competitividad y productividad del departamento y proporcionará oportunidades de empleo y acceso a bienes y servicios por parte de los nortesantandereanos.</a:t>
            </a:r>
            <a:endParaRPr lang="en-US" sz="1400" dirty="0">
              <a:latin typeface="+mj-lt"/>
            </a:endParaRPr>
          </a:p>
        </p:txBody>
      </p:sp>
      <p:sp>
        <p:nvSpPr>
          <p:cNvPr id="2" name="TextBox 1">
            <a:extLst>
              <a:ext uri="{FF2B5EF4-FFF2-40B4-BE49-F238E27FC236}">
                <a16:creationId xmlns:a16="http://schemas.microsoft.com/office/drawing/2014/main" id="{F75569C9-758C-2EE4-DFF2-0058C4976492}"/>
              </a:ext>
            </a:extLst>
          </p:cNvPr>
          <p:cNvSpPr txBox="1"/>
          <p:nvPr/>
        </p:nvSpPr>
        <p:spPr>
          <a:xfrm>
            <a:off x="6296024" y="259384"/>
            <a:ext cx="1040947" cy="476071"/>
          </a:xfrm>
          <a:prstGeom prst="roundRect">
            <a:avLst>
              <a:gd name="adj" fmla="val 50000"/>
            </a:avLst>
          </a:prstGeom>
          <a:ln>
            <a:solidFill>
              <a:srgbClr val="ED7D3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ED7D31"/>
                </a:solidFill>
              </a:rPr>
              <a:t>Retos</a:t>
            </a:r>
            <a:endParaRPr lang="es-CO" sz="1600" dirty="0">
              <a:solidFill>
                <a:srgbClr val="ED7D31"/>
              </a:solidFill>
            </a:endParaRPr>
          </a:p>
        </p:txBody>
      </p:sp>
      <p:sp>
        <p:nvSpPr>
          <p:cNvPr id="3" name="Título 1">
            <a:extLst>
              <a:ext uri="{FF2B5EF4-FFF2-40B4-BE49-F238E27FC236}">
                <a16:creationId xmlns:a16="http://schemas.microsoft.com/office/drawing/2014/main" id="{986A6333-3011-3ACA-FF8D-20FA45C7C62A}"/>
              </a:ext>
            </a:extLst>
          </p:cNvPr>
          <p:cNvSpPr txBox="1">
            <a:spLocks/>
          </p:cNvSpPr>
          <p:nvPr/>
        </p:nvSpPr>
        <p:spPr>
          <a:xfrm>
            <a:off x="70217" y="179315"/>
            <a:ext cx="6460454" cy="480399"/>
          </a:xfrm>
          <a:prstGeom prst="roundRect">
            <a:avLst>
              <a:gd name="adj" fmla="val 50000"/>
            </a:avLst>
          </a:prstGeom>
          <a:solidFill>
            <a:srgbClr val="ED7D3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Desarrollo de la empresa como medio para buscar prosperidad</a:t>
            </a:r>
            <a:endParaRPr lang="es-CO" sz="1800" b="1" dirty="0">
              <a:solidFill>
                <a:schemeClr val="bg1"/>
              </a:solidFill>
            </a:endParaRPr>
          </a:p>
        </p:txBody>
      </p:sp>
      <p:sp>
        <p:nvSpPr>
          <p:cNvPr id="9" name="Rectangle 8">
            <a:extLst>
              <a:ext uri="{FF2B5EF4-FFF2-40B4-BE49-F238E27FC236}">
                <a16:creationId xmlns:a16="http://schemas.microsoft.com/office/drawing/2014/main" id="{8BBFDCFD-FA1F-4B4A-A16A-D4296B7C7B3F}"/>
              </a:ext>
            </a:extLst>
          </p:cNvPr>
          <p:cNvSpPr/>
          <p:nvPr/>
        </p:nvSpPr>
        <p:spPr>
          <a:xfrm>
            <a:off x="465907" y="2213462"/>
            <a:ext cx="8778240" cy="1231106"/>
          </a:xfrm>
          <a:prstGeom prst="rect">
            <a:avLst/>
          </a:prstGeom>
        </p:spPr>
        <p:txBody>
          <a:bodyPr wrap="square">
            <a:spAutoFit/>
          </a:bodyPr>
          <a:lstStyle/>
          <a:p>
            <a:pPr algn="just" fontAlgn="base"/>
            <a:r>
              <a:rPr lang="es-ES_tradnl" b="1" i="1" dirty="0">
                <a:solidFill>
                  <a:srgbClr val="0070C0"/>
                </a:solidFill>
                <a:latin typeface="+mj-lt"/>
              </a:rPr>
              <a:t>Reto 8. Impulso a los sectores textil y agroindustrial de palma</a:t>
            </a:r>
          </a:p>
          <a:p>
            <a:pPr algn="just" fontAlgn="base"/>
            <a:r>
              <a:rPr lang="es-ES_tradnl" sz="1400" dirty="0">
                <a:latin typeface="+mj-lt"/>
              </a:rPr>
              <a:t>El sector textil y de confecciones y el sector agroindustrial de palma se han convertido en grandes oportunidades de desarrollo para el departamento. Norte de Santander tienen unas ventajas que no ha explotado y que podrían convertir a este territorio en un gran competidor en esos campos. Esta apuesta contribuiría al fortalecimiento industrial departamental</a:t>
            </a:r>
          </a:p>
        </p:txBody>
      </p:sp>
      <p:sp>
        <p:nvSpPr>
          <p:cNvPr id="10" name="Rectangle 9">
            <a:extLst>
              <a:ext uri="{FF2B5EF4-FFF2-40B4-BE49-F238E27FC236}">
                <a16:creationId xmlns:a16="http://schemas.microsoft.com/office/drawing/2014/main" id="{CF9B1713-5070-504C-9CDE-EF4AB4CD51BE}"/>
              </a:ext>
            </a:extLst>
          </p:cNvPr>
          <p:cNvSpPr/>
          <p:nvPr/>
        </p:nvSpPr>
        <p:spPr>
          <a:xfrm>
            <a:off x="465907" y="3606193"/>
            <a:ext cx="8778240" cy="1502976"/>
          </a:xfrm>
          <a:prstGeom prst="rect">
            <a:avLst/>
          </a:prstGeom>
        </p:spPr>
        <p:txBody>
          <a:bodyPr wrap="square">
            <a:spAutoFit/>
          </a:bodyPr>
          <a:lstStyle/>
          <a:p>
            <a:pPr algn="just">
              <a:spcBef>
                <a:spcPts val="200"/>
              </a:spcBef>
            </a:pPr>
            <a:r>
              <a:rPr lang="es-ES_tradnl" b="1" i="1" dirty="0">
                <a:solidFill>
                  <a:srgbClr val="0070C0"/>
                </a:solidFill>
                <a:latin typeface="+mj-lt"/>
              </a:rPr>
              <a:t>Reto 9. Desarrollo de la generación de energía</a:t>
            </a:r>
            <a:r>
              <a:rPr lang="es-ES_tradnl" b="1" i="1" dirty="0">
                <a:solidFill>
                  <a:schemeClr val="tx1">
                    <a:lumMod val="65000"/>
                    <a:lumOff val="35000"/>
                  </a:schemeClr>
                </a:solidFill>
                <a:latin typeface="+mj-lt"/>
              </a:rPr>
              <a:t> </a:t>
            </a:r>
          </a:p>
          <a:p>
            <a:pPr algn="just">
              <a:spcBef>
                <a:spcPts val="200"/>
              </a:spcBef>
            </a:pPr>
            <a:r>
              <a:rPr lang="es-ES_tradnl" sz="1200" dirty="0">
                <a:solidFill>
                  <a:srgbClr val="000000"/>
                </a:solidFill>
                <a:latin typeface="+mj-lt"/>
              </a:rPr>
              <a:t>Para el 2020 la producción de carbón fue de 0,9Mt (2% de la producción nacional) y el 35% del empleo formal en </a:t>
            </a:r>
            <a:r>
              <a:rPr lang="es-ES_tradnl" sz="1200">
                <a:solidFill>
                  <a:srgbClr val="000000"/>
                </a:solidFill>
                <a:latin typeface="+mj-lt"/>
              </a:rPr>
              <a:t>el departamento </a:t>
            </a:r>
            <a:r>
              <a:rPr lang="es-ES_tradnl" sz="1200" dirty="0">
                <a:solidFill>
                  <a:srgbClr val="000000"/>
                </a:solidFill>
                <a:latin typeface="+mj-lt"/>
              </a:rPr>
              <a:t>está relacionado con la industria del carbón y el coque. Esta industria se debe seguir impulsando. En este sentido, Norte de Santander tiene un Plan Estratégico Departamental de Ciencia, Tecnología e Innovación (PEDCTI) 2014 – 2024 donde se propone convertir al departamento en líder energético a nivel nacional, aprovechando la dotación de recursos naturales asociados a la cadena de hidrocarburos, gas y petróleo, por una parte y la cadena productiva del carbón por el otro, como eje de desarrollo que servirá para apalancar otras industrias en el departamento. </a:t>
            </a:r>
          </a:p>
        </p:txBody>
      </p:sp>
    </p:spTree>
    <p:extLst>
      <p:ext uri="{BB962C8B-B14F-4D97-AF65-F5344CB8AC3E}">
        <p14:creationId xmlns:p14="http://schemas.microsoft.com/office/powerpoint/2010/main" val="189859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8A7F5C-010B-9D45-A19A-30F48A488BEF}"/>
              </a:ext>
            </a:extLst>
          </p:cNvPr>
          <p:cNvSpPr/>
          <p:nvPr/>
        </p:nvSpPr>
        <p:spPr>
          <a:xfrm>
            <a:off x="465907" y="1049428"/>
            <a:ext cx="8778240" cy="1015663"/>
          </a:xfrm>
          <a:prstGeom prst="rect">
            <a:avLst/>
          </a:prstGeom>
        </p:spPr>
        <p:txBody>
          <a:bodyPr wrap="square">
            <a:spAutoFit/>
          </a:bodyPr>
          <a:lstStyle/>
          <a:p>
            <a:pPr algn="just" fontAlgn="base"/>
            <a:r>
              <a:rPr lang="es-ES_tradnl" b="1" i="1" dirty="0">
                <a:solidFill>
                  <a:srgbClr val="0070C0"/>
                </a:solidFill>
                <a:latin typeface="+mj-lt"/>
              </a:rPr>
              <a:t>Reto 11. Compensación de Carga</a:t>
            </a:r>
          </a:p>
          <a:p>
            <a:pPr algn="just" fontAlgn="base"/>
            <a:r>
              <a:rPr lang="es-ES_tradnl" sz="1400" dirty="0">
                <a:solidFill>
                  <a:srgbClr val="000000"/>
                </a:solidFill>
                <a:latin typeface="+mj-lt"/>
              </a:rPr>
              <a:t>Norte de Santander deberá, junto con la construcción de la plataforma logística, trabajar en un proyecto de compensación y consolidación de carga, donde no existan los tránsitos vacíos. Así mismo, se debe pensar en compensación intersectorial a partir de la generación de focos industriales en el departamento..</a:t>
            </a:r>
          </a:p>
        </p:txBody>
      </p:sp>
      <p:sp>
        <p:nvSpPr>
          <p:cNvPr id="2" name="TextBox 1">
            <a:extLst>
              <a:ext uri="{FF2B5EF4-FFF2-40B4-BE49-F238E27FC236}">
                <a16:creationId xmlns:a16="http://schemas.microsoft.com/office/drawing/2014/main" id="{F75569C9-758C-2EE4-DFF2-0058C4976492}"/>
              </a:ext>
            </a:extLst>
          </p:cNvPr>
          <p:cNvSpPr txBox="1"/>
          <p:nvPr/>
        </p:nvSpPr>
        <p:spPr>
          <a:xfrm>
            <a:off x="6296024" y="259384"/>
            <a:ext cx="1040947" cy="476071"/>
          </a:xfrm>
          <a:prstGeom prst="roundRect">
            <a:avLst>
              <a:gd name="adj" fmla="val 50000"/>
            </a:avLst>
          </a:prstGeom>
          <a:ln>
            <a:solidFill>
              <a:srgbClr val="ED7D3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rgbClr val="ED7D31"/>
                </a:solidFill>
              </a:rPr>
              <a:t>Retos</a:t>
            </a:r>
            <a:endParaRPr lang="es-CO" sz="1600" dirty="0">
              <a:solidFill>
                <a:srgbClr val="ED7D31"/>
              </a:solidFill>
            </a:endParaRPr>
          </a:p>
        </p:txBody>
      </p:sp>
      <p:sp>
        <p:nvSpPr>
          <p:cNvPr id="3" name="Título 1">
            <a:extLst>
              <a:ext uri="{FF2B5EF4-FFF2-40B4-BE49-F238E27FC236}">
                <a16:creationId xmlns:a16="http://schemas.microsoft.com/office/drawing/2014/main" id="{986A6333-3011-3ACA-FF8D-20FA45C7C62A}"/>
              </a:ext>
            </a:extLst>
          </p:cNvPr>
          <p:cNvSpPr txBox="1">
            <a:spLocks/>
          </p:cNvSpPr>
          <p:nvPr/>
        </p:nvSpPr>
        <p:spPr>
          <a:xfrm>
            <a:off x="70217" y="179315"/>
            <a:ext cx="6460454" cy="480399"/>
          </a:xfrm>
          <a:prstGeom prst="roundRect">
            <a:avLst>
              <a:gd name="adj" fmla="val 50000"/>
            </a:avLst>
          </a:prstGeom>
          <a:solidFill>
            <a:srgbClr val="ED7D3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dirty="0">
                <a:solidFill>
                  <a:schemeClr val="bg1"/>
                </a:solidFill>
              </a:rPr>
              <a:t>Desarrollo de la empresa como medio para buscar prosperidad</a:t>
            </a:r>
            <a:endParaRPr lang="es-CO" sz="1800" b="1" dirty="0">
              <a:solidFill>
                <a:schemeClr val="bg1"/>
              </a:solidFill>
            </a:endParaRPr>
          </a:p>
        </p:txBody>
      </p:sp>
      <p:sp>
        <p:nvSpPr>
          <p:cNvPr id="9" name="Rectangle 8">
            <a:extLst>
              <a:ext uri="{FF2B5EF4-FFF2-40B4-BE49-F238E27FC236}">
                <a16:creationId xmlns:a16="http://schemas.microsoft.com/office/drawing/2014/main" id="{8A7FED9B-D5D1-E147-A67E-12C63F435721}"/>
              </a:ext>
            </a:extLst>
          </p:cNvPr>
          <p:cNvSpPr/>
          <p:nvPr/>
        </p:nvSpPr>
        <p:spPr>
          <a:xfrm>
            <a:off x="465907" y="2454805"/>
            <a:ext cx="8778240" cy="1041311"/>
          </a:xfrm>
          <a:prstGeom prst="rect">
            <a:avLst/>
          </a:prstGeom>
        </p:spPr>
        <p:txBody>
          <a:bodyPr wrap="square">
            <a:spAutoFit/>
          </a:bodyPr>
          <a:lstStyle/>
          <a:p>
            <a:pPr algn="just" fontAlgn="base"/>
            <a:r>
              <a:rPr lang="es-ES_tradnl" b="1" i="1" dirty="0">
                <a:solidFill>
                  <a:srgbClr val="0070C0"/>
                </a:solidFill>
                <a:latin typeface="+mj-lt"/>
              </a:rPr>
              <a:t>Reto 12. Mejorar infraestructura vial (red primaria, secundaria y terciaría)</a:t>
            </a:r>
          </a:p>
          <a:p>
            <a:pPr algn="just">
              <a:spcBef>
                <a:spcPts val="200"/>
              </a:spcBef>
            </a:pPr>
            <a:r>
              <a:rPr lang="es-ES_tradnl" sz="1400" dirty="0">
                <a:solidFill>
                  <a:srgbClr val="000000"/>
                </a:solidFill>
                <a:latin typeface="+mj-lt"/>
              </a:rPr>
              <a:t>Mientras se logra construir y fortalecer los medios de transporte, es necesario aumentar y mantener la actual infraestructura vial del departamento. Vías hacia el interior del país (Santander, Boyacá y Magdalena Medio), hacia el oriente (Arauca) y hacia el norte (Costa Caribe) son más que necesarias.</a:t>
            </a:r>
            <a:endParaRPr lang="en-US" sz="1400" dirty="0">
              <a:solidFill>
                <a:prstClr val="black"/>
              </a:solidFill>
              <a:latin typeface="+mj-lt"/>
            </a:endParaRPr>
          </a:p>
        </p:txBody>
      </p:sp>
      <p:sp>
        <p:nvSpPr>
          <p:cNvPr id="10" name="Rectangle 9">
            <a:extLst>
              <a:ext uri="{FF2B5EF4-FFF2-40B4-BE49-F238E27FC236}">
                <a16:creationId xmlns:a16="http://schemas.microsoft.com/office/drawing/2014/main" id="{57945FE3-CC40-E64A-9FBD-9A1DC3A10D22}"/>
              </a:ext>
            </a:extLst>
          </p:cNvPr>
          <p:cNvSpPr/>
          <p:nvPr/>
        </p:nvSpPr>
        <p:spPr>
          <a:xfrm>
            <a:off x="465907" y="3770530"/>
            <a:ext cx="8778240" cy="1256754"/>
          </a:xfrm>
          <a:prstGeom prst="rect">
            <a:avLst/>
          </a:prstGeom>
        </p:spPr>
        <p:txBody>
          <a:bodyPr wrap="square">
            <a:spAutoFit/>
          </a:bodyPr>
          <a:lstStyle/>
          <a:p>
            <a:pPr algn="just">
              <a:spcBef>
                <a:spcPts val="200"/>
              </a:spcBef>
            </a:pPr>
            <a:r>
              <a:rPr lang="es-ES_tradnl" b="1" i="1" dirty="0">
                <a:solidFill>
                  <a:srgbClr val="0070C0"/>
                </a:solidFill>
                <a:latin typeface="+mj-lt"/>
              </a:rPr>
              <a:t>Reto 13. Estrategia de conectividad intermodal</a:t>
            </a:r>
            <a:r>
              <a:rPr lang="es-ES_tradnl" b="1" i="1" dirty="0">
                <a:solidFill>
                  <a:schemeClr val="tx1">
                    <a:lumMod val="65000"/>
                    <a:lumOff val="35000"/>
                  </a:schemeClr>
                </a:solidFill>
                <a:latin typeface="+mj-lt"/>
              </a:rPr>
              <a:t> </a:t>
            </a:r>
          </a:p>
          <a:p>
            <a:pPr algn="just">
              <a:spcBef>
                <a:spcPts val="200"/>
              </a:spcBef>
            </a:pPr>
            <a:r>
              <a:rPr lang="es-ES_tradnl" sz="1400" dirty="0">
                <a:solidFill>
                  <a:srgbClr val="000000"/>
                </a:solidFill>
                <a:latin typeface="+mj-lt"/>
              </a:rPr>
              <a:t>El reto de desempeño logístico se relaciona intrínsecamente con la elaboración y puesta en marcha de una estrategia de conectividad intermodal Se trata de la construcción y aprovechamiento de diferentes modos de transporte para unidades de carga. El uso de aeropuertos, la construcción de una vía férrea deben ser proyectos estratégicos para disminuir la dependencia de la infraestructura vial.</a:t>
            </a:r>
            <a:endParaRPr lang="es-ES_tradnl" sz="1400" dirty="0">
              <a:solidFill>
                <a:prstClr val="black"/>
              </a:solidFill>
              <a:latin typeface="+mj-lt"/>
            </a:endParaRPr>
          </a:p>
        </p:txBody>
      </p:sp>
    </p:spTree>
    <p:extLst>
      <p:ext uri="{BB962C8B-B14F-4D97-AF65-F5344CB8AC3E}">
        <p14:creationId xmlns:p14="http://schemas.microsoft.com/office/powerpoint/2010/main" val="1679986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31DC8696-A5B9-3632-E395-FEFD5D5A1EF4}"/>
              </a:ext>
            </a:extLst>
          </p:cNvPr>
          <p:cNvSpPr/>
          <p:nvPr/>
        </p:nvSpPr>
        <p:spPr>
          <a:xfrm>
            <a:off x="2461130" y="3229100"/>
            <a:ext cx="836753" cy="105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4" name="Arrow: Right 13">
            <a:extLst>
              <a:ext uri="{FF2B5EF4-FFF2-40B4-BE49-F238E27FC236}">
                <a16:creationId xmlns:a16="http://schemas.microsoft.com/office/drawing/2014/main" id="{5BEA4EDC-AB96-CAD3-C3B3-7CE18E4D6434}"/>
              </a:ext>
            </a:extLst>
          </p:cNvPr>
          <p:cNvSpPr/>
          <p:nvPr/>
        </p:nvSpPr>
        <p:spPr>
          <a:xfrm>
            <a:off x="6417456" y="3281176"/>
            <a:ext cx="836753" cy="105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5" name="Rectangle 14">
            <a:extLst>
              <a:ext uri="{FF2B5EF4-FFF2-40B4-BE49-F238E27FC236}">
                <a16:creationId xmlns:a16="http://schemas.microsoft.com/office/drawing/2014/main" id="{31728C4B-4AFF-AC4E-B6B7-42BBADB41F30}"/>
              </a:ext>
            </a:extLst>
          </p:cNvPr>
          <p:cNvSpPr/>
          <p:nvPr/>
        </p:nvSpPr>
        <p:spPr>
          <a:xfrm>
            <a:off x="7529014" y="2422103"/>
            <a:ext cx="2286000" cy="923330"/>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14. </a:t>
            </a:r>
            <a:r>
              <a:rPr lang="es-ES_tradnl" b="1" i="1" dirty="0">
                <a:solidFill>
                  <a:srgbClr val="002060"/>
                </a:solidFill>
                <a:latin typeface="Calibri Light" panose="020F0302020204030204"/>
              </a:rPr>
              <a:t>Mejorar el desempeño fiscal del departamento</a:t>
            </a:r>
          </a:p>
        </p:txBody>
      </p:sp>
      <p:sp>
        <p:nvSpPr>
          <p:cNvPr id="16" name="Rectangle 15">
            <a:extLst>
              <a:ext uri="{FF2B5EF4-FFF2-40B4-BE49-F238E27FC236}">
                <a16:creationId xmlns:a16="http://schemas.microsoft.com/office/drawing/2014/main" id="{8A248F80-2B1A-AD91-7C85-8D4FC7500237}"/>
              </a:ext>
            </a:extLst>
          </p:cNvPr>
          <p:cNvSpPr/>
          <p:nvPr/>
        </p:nvSpPr>
        <p:spPr>
          <a:xfrm>
            <a:off x="7529014" y="3408679"/>
            <a:ext cx="2286000" cy="646331"/>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15. </a:t>
            </a:r>
            <a:r>
              <a:rPr lang="es-ES_tradnl" b="1" i="1" dirty="0">
                <a:solidFill>
                  <a:srgbClr val="002060"/>
                </a:solidFill>
                <a:latin typeface="Calibri Light" panose="020F0302020204030204"/>
              </a:rPr>
              <a:t>Manejo del riesgo ambiental</a:t>
            </a:r>
          </a:p>
        </p:txBody>
      </p:sp>
      <p:sp>
        <p:nvSpPr>
          <p:cNvPr id="19" name="Rectangle 8">
            <a:extLst>
              <a:ext uri="{FF2B5EF4-FFF2-40B4-BE49-F238E27FC236}">
                <a16:creationId xmlns:a16="http://schemas.microsoft.com/office/drawing/2014/main" id="{13504248-B86D-AF4B-AEF7-4F8F2401A2DB}"/>
              </a:ext>
            </a:extLst>
          </p:cNvPr>
          <p:cNvSpPr/>
          <p:nvPr/>
        </p:nvSpPr>
        <p:spPr>
          <a:xfrm>
            <a:off x="-323167" y="6488668"/>
            <a:ext cx="5039545" cy="369332"/>
          </a:xfrm>
          <a:prstGeom prst="rect">
            <a:avLst/>
          </a:prstGeom>
        </p:spPr>
        <p:txBody>
          <a:bodyPr wrap="square">
            <a:spAutoFit/>
          </a:bodyPr>
          <a:lstStyle/>
          <a:p>
            <a:pPr marL="270510" algn="r">
              <a:spcBef>
                <a:spcPts val="30"/>
              </a:spcBef>
            </a:pPr>
            <a:r>
              <a:rPr lang="es-CO" sz="900" dirty="0">
                <a:solidFill>
                  <a:srgbClr val="000000"/>
                </a:solidFill>
                <a:ea typeface="Calibri" panose="020F0502020204030204" pitchFamily="34" charset="0"/>
                <a:cs typeface="Calibri" panose="020F0502020204030204" pitchFamily="34" charset="0"/>
              </a:rPr>
              <a:t>Fuente: </a:t>
            </a:r>
            <a:r>
              <a:rPr lang="es-CO" sz="900" dirty="0">
                <a:solidFill>
                  <a:prstClr val="black"/>
                </a:solidFill>
              </a:rPr>
              <a:t>Monitoreo de Territorios afectados por Cultivos ilícitos 2018. Oficina de las Naciones Unidas Contar la Droga y el Delito agosto de 2019</a:t>
            </a:r>
            <a:r>
              <a:rPr lang="es-ES_tradnl" sz="900" dirty="0">
                <a:solidFill>
                  <a:prstClr val="black"/>
                </a:solidFill>
              </a:rPr>
              <a:t> </a:t>
            </a:r>
            <a:r>
              <a:rPr lang="es-CO" sz="900" dirty="0">
                <a:solidFill>
                  <a:srgbClr val="000000"/>
                </a:solidFill>
                <a:ea typeface="Calibri" panose="020F0502020204030204" pitchFamily="34" charset="0"/>
                <a:cs typeface="Calibri" panose="020F0502020204030204" pitchFamily="34" charset="0"/>
              </a:rPr>
              <a:t>.</a:t>
            </a:r>
            <a:endParaRPr lang="en-US" sz="1100"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2" name="Rectangle 14">
            <a:extLst>
              <a:ext uri="{FF2B5EF4-FFF2-40B4-BE49-F238E27FC236}">
                <a16:creationId xmlns:a16="http://schemas.microsoft.com/office/drawing/2014/main" id="{31728C4B-4AFF-AC4E-B6B7-42BBADB41F30}"/>
              </a:ext>
            </a:extLst>
          </p:cNvPr>
          <p:cNvSpPr/>
          <p:nvPr/>
        </p:nvSpPr>
        <p:spPr>
          <a:xfrm>
            <a:off x="7520994" y="4130585"/>
            <a:ext cx="2286000" cy="1200329"/>
          </a:xfrm>
          <a:prstGeom prst="rect">
            <a:avLst/>
          </a:prstGeom>
        </p:spPr>
        <p:txBody>
          <a:bodyPr wrap="square">
            <a:spAutoFit/>
          </a:bodyPr>
          <a:lstStyle/>
          <a:p>
            <a:pPr fontAlgn="base"/>
            <a:r>
              <a:rPr lang="es-ES_tradnl" b="1" i="1" dirty="0">
                <a:solidFill>
                  <a:prstClr val="black">
                    <a:lumMod val="95000"/>
                    <a:lumOff val="5000"/>
                  </a:prstClr>
                </a:solidFill>
                <a:latin typeface="Calibri Light" panose="020F0302020204030204"/>
              </a:rPr>
              <a:t>Reto 16. </a:t>
            </a:r>
            <a:r>
              <a:rPr lang="es-ES_tradnl" b="1" i="1" dirty="0" err="1">
                <a:solidFill>
                  <a:srgbClr val="002060"/>
                </a:solidFill>
                <a:latin typeface="Calibri Light" panose="020F0302020204030204"/>
              </a:rPr>
              <a:t>Asociatividad</a:t>
            </a:r>
            <a:r>
              <a:rPr lang="es-ES_tradnl" b="1" i="1" dirty="0">
                <a:solidFill>
                  <a:srgbClr val="002060"/>
                </a:solidFill>
                <a:latin typeface="Calibri Light" panose="020F0302020204030204"/>
              </a:rPr>
              <a:t> regional (</a:t>
            </a:r>
            <a:r>
              <a:rPr lang="es-ES_tradnl" b="1" i="1" dirty="0" err="1">
                <a:solidFill>
                  <a:srgbClr val="002060"/>
                </a:solidFill>
                <a:latin typeface="Calibri Light" panose="020F0302020204030204"/>
              </a:rPr>
              <a:t>intradepartamental</a:t>
            </a:r>
            <a:r>
              <a:rPr lang="es-ES_tradnl" b="1" i="1" dirty="0">
                <a:solidFill>
                  <a:srgbClr val="002060"/>
                </a:solidFill>
                <a:latin typeface="Calibri Light" panose="020F0302020204030204"/>
              </a:rPr>
              <a:t> y </a:t>
            </a:r>
            <a:r>
              <a:rPr lang="es-ES_tradnl" b="1" i="1" dirty="0" err="1">
                <a:solidFill>
                  <a:srgbClr val="002060"/>
                </a:solidFill>
                <a:latin typeface="Calibri Light" panose="020F0302020204030204"/>
              </a:rPr>
              <a:t>supradepartamental</a:t>
            </a:r>
            <a:r>
              <a:rPr lang="es-ES_tradnl" b="1" i="1" dirty="0">
                <a:solidFill>
                  <a:srgbClr val="002060"/>
                </a:solidFill>
                <a:latin typeface="Calibri Light" panose="020F0302020204030204"/>
              </a:rPr>
              <a:t>)</a:t>
            </a:r>
          </a:p>
        </p:txBody>
      </p:sp>
      <p:grpSp>
        <p:nvGrpSpPr>
          <p:cNvPr id="7" name="Agrupar 6"/>
          <p:cNvGrpSpPr/>
          <p:nvPr/>
        </p:nvGrpSpPr>
        <p:grpSpPr>
          <a:xfrm>
            <a:off x="404440" y="1969254"/>
            <a:ext cx="2263142" cy="3680530"/>
            <a:chOff x="526003" y="2266714"/>
            <a:chExt cx="1766003" cy="3364536"/>
          </a:xfrm>
        </p:grpSpPr>
        <p:grpSp>
          <p:nvGrpSpPr>
            <p:cNvPr id="4" name="Agrupar 3"/>
            <p:cNvGrpSpPr/>
            <p:nvPr/>
          </p:nvGrpSpPr>
          <p:grpSpPr>
            <a:xfrm>
              <a:off x="526003" y="2266714"/>
              <a:ext cx="1766003" cy="3364536"/>
              <a:chOff x="525330" y="2100831"/>
              <a:chExt cx="1766003" cy="3364536"/>
            </a:xfrm>
          </p:grpSpPr>
          <p:grpSp>
            <p:nvGrpSpPr>
              <p:cNvPr id="29" name="Agrupar 28"/>
              <p:cNvGrpSpPr/>
              <p:nvPr/>
            </p:nvGrpSpPr>
            <p:grpSpPr>
              <a:xfrm>
                <a:off x="525330" y="2100831"/>
                <a:ext cx="1766003" cy="3364536"/>
                <a:chOff x="207682" y="1888772"/>
                <a:chExt cx="1766003" cy="3364536"/>
              </a:xfrm>
            </p:grpSpPr>
            <p:graphicFrame>
              <p:nvGraphicFramePr>
                <p:cNvPr id="8" name="Gráfico 7"/>
                <p:cNvGraphicFramePr/>
                <p:nvPr>
                  <p:extLst>
                    <p:ext uri="{D42A27DB-BD31-4B8C-83A1-F6EECF244321}">
                      <p14:modId xmlns:p14="http://schemas.microsoft.com/office/powerpoint/2010/main" val="1918486926"/>
                    </p:ext>
                  </p:extLst>
                </p:nvPr>
              </p:nvGraphicFramePr>
              <p:xfrm>
                <a:off x="262134" y="1888772"/>
                <a:ext cx="1657099" cy="1297423"/>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p:cNvSpPr txBox="1"/>
                <p:nvPr/>
              </p:nvSpPr>
              <p:spPr>
                <a:xfrm>
                  <a:off x="413459" y="2684658"/>
                  <a:ext cx="1067156" cy="307777"/>
                </a:xfrm>
                <a:prstGeom prst="rect">
                  <a:avLst/>
                </a:prstGeom>
                <a:noFill/>
              </p:spPr>
              <p:txBody>
                <a:bodyPr wrap="square" rtlCol="0">
                  <a:spAutoFit/>
                </a:bodyPr>
                <a:lstStyle/>
                <a:p>
                  <a:r>
                    <a:rPr lang="es-ES_tradnl" sz="1400" b="1" dirty="0"/>
                    <a:t>IDI</a:t>
                  </a:r>
                </a:p>
              </p:txBody>
            </p:sp>
            <p:sp>
              <p:nvSpPr>
                <p:cNvPr id="22" name="CuadroTexto 21"/>
                <p:cNvSpPr txBox="1"/>
                <p:nvPr/>
              </p:nvSpPr>
              <p:spPr>
                <a:xfrm>
                  <a:off x="283667" y="3698641"/>
                  <a:ext cx="638702" cy="307777"/>
                </a:xfrm>
                <a:prstGeom prst="rect">
                  <a:avLst/>
                </a:prstGeom>
                <a:noFill/>
              </p:spPr>
              <p:txBody>
                <a:bodyPr wrap="square" rtlCol="0">
                  <a:spAutoFit/>
                </a:bodyPr>
                <a:lstStyle/>
                <a:p>
                  <a:r>
                    <a:rPr lang="es-ES_tradnl" sz="1400" b="1" dirty="0"/>
                    <a:t>MDM</a:t>
                  </a:r>
                </a:p>
              </p:txBody>
            </p:sp>
            <p:graphicFrame>
              <p:nvGraphicFramePr>
                <p:cNvPr id="24" name="Gráfico 23"/>
                <p:cNvGraphicFramePr/>
                <p:nvPr>
                  <p:extLst>
                    <p:ext uri="{D42A27DB-BD31-4B8C-83A1-F6EECF244321}">
                      <p14:modId xmlns:p14="http://schemas.microsoft.com/office/powerpoint/2010/main" val="983759259"/>
                    </p:ext>
                  </p:extLst>
                </p:nvPr>
              </p:nvGraphicFramePr>
              <p:xfrm>
                <a:off x="207682" y="2866639"/>
                <a:ext cx="1766003" cy="1336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áfico 26"/>
                <p:cNvGraphicFramePr/>
                <p:nvPr>
                  <p:extLst>
                    <p:ext uri="{D42A27DB-BD31-4B8C-83A1-F6EECF244321}">
                      <p14:modId xmlns:p14="http://schemas.microsoft.com/office/powerpoint/2010/main" val="565267760"/>
                    </p:ext>
                  </p:extLst>
                </p:nvPr>
              </p:nvGraphicFramePr>
              <p:xfrm>
                <a:off x="275790" y="3845422"/>
                <a:ext cx="1629786" cy="1407886"/>
              </p:xfrm>
              <a:graphic>
                <a:graphicData uri="http://schemas.openxmlformats.org/drawingml/2006/chart">
                  <c:chart xmlns:c="http://schemas.openxmlformats.org/drawingml/2006/chart" xmlns:r="http://schemas.openxmlformats.org/officeDocument/2006/relationships" r:id="rId5"/>
                </a:graphicData>
              </a:graphic>
            </p:graphicFrame>
            <p:sp>
              <p:nvSpPr>
                <p:cNvPr id="28" name="CuadroTexto 27"/>
                <p:cNvSpPr txBox="1"/>
                <p:nvPr/>
              </p:nvSpPr>
              <p:spPr>
                <a:xfrm>
                  <a:off x="407666" y="4518863"/>
                  <a:ext cx="846996" cy="307777"/>
                </a:xfrm>
                <a:prstGeom prst="rect">
                  <a:avLst/>
                </a:prstGeom>
                <a:noFill/>
              </p:spPr>
              <p:txBody>
                <a:bodyPr wrap="square" rtlCol="0">
                  <a:spAutoFit/>
                </a:bodyPr>
                <a:lstStyle/>
                <a:p>
                  <a:r>
                    <a:rPr lang="es-ES_tradnl" sz="1400" b="1" dirty="0"/>
                    <a:t>IDF</a:t>
                  </a:r>
                </a:p>
              </p:txBody>
            </p:sp>
          </p:grpSp>
          <p:sp>
            <p:nvSpPr>
              <p:cNvPr id="3" name="CuadroTexto 2"/>
              <p:cNvSpPr txBox="1"/>
              <p:nvPr/>
            </p:nvSpPr>
            <p:spPr>
              <a:xfrm>
                <a:off x="1242663" y="4632735"/>
                <a:ext cx="329647" cy="281353"/>
              </a:xfrm>
              <a:prstGeom prst="rect">
                <a:avLst/>
              </a:prstGeom>
              <a:noFill/>
            </p:spPr>
            <p:txBody>
              <a:bodyPr wrap="square" rtlCol="0">
                <a:spAutoFit/>
              </a:bodyPr>
              <a:lstStyle/>
              <a:p>
                <a:r>
                  <a:rPr lang="es-ES_tradnl" sz="1400" b="1">
                    <a:solidFill>
                      <a:prstClr val="black"/>
                    </a:solidFill>
                  </a:rPr>
                  <a:t>57</a:t>
                </a:r>
                <a:endParaRPr lang="es-ES_tradnl" sz="1180" b="1" dirty="0">
                  <a:solidFill>
                    <a:prstClr val="black"/>
                  </a:solidFill>
                </a:endParaRPr>
              </a:p>
            </p:txBody>
          </p:sp>
        </p:grpSp>
        <p:sp>
          <p:nvSpPr>
            <p:cNvPr id="5" name="CuadroTexto 4"/>
            <p:cNvSpPr txBox="1"/>
            <p:nvPr/>
          </p:nvSpPr>
          <p:spPr>
            <a:xfrm>
              <a:off x="1243336" y="3805863"/>
              <a:ext cx="395725" cy="281353"/>
            </a:xfrm>
            <a:prstGeom prst="rect">
              <a:avLst/>
            </a:prstGeom>
            <a:noFill/>
          </p:spPr>
          <p:txBody>
            <a:bodyPr wrap="square" rtlCol="0">
              <a:spAutoFit/>
            </a:bodyPr>
            <a:lstStyle/>
            <a:p>
              <a:r>
                <a:rPr lang="es-ES_tradnl" sz="1400" b="1" dirty="0"/>
                <a:t>15</a:t>
              </a:r>
            </a:p>
          </p:txBody>
        </p:sp>
      </p:grpSp>
      <p:sp>
        <p:nvSpPr>
          <p:cNvPr id="41" name="CuadroTexto 40"/>
          <p:cNvSpPr txBox="1"/>
          <p:nvPr/>
        </p:nvSpPr>
        <p:spPr>
          <a:xfrm>
            <a:off x="64167" y="888661"/>
            <a:ext cx="10206844" cy="707886"/>
          </a:xfrm>
          <a:prstGeom prst="rect">
            <a:avLst/>
          </a:prstGeom>
          <a:noFill/>
        </p:spPr>
        <p:txBody>
          <a:bodyPr wrap="square" rtlCol="0">
            <a:spAutoFit/>
          </a:bodyPr>
          <a:lstStyle/>
          <a:p>
            <a:r>
              <a:rPr lang="es-CO" sz="2000" b="1" dirty="0">
                <a:solidFill>
                  <a:srgbClr val="002060"/>
                </a:solidFill>
              </a:rPr>
              <a:t>El departamento Norte de Santander </a:t>
            </a:r>
            <a:r>
              <a:rPr lang="es-CO" sz="2000" b="1" dirty="0">
                <a:solidFill>
                  <a:schemeClr val="accent2"/>
                </a:solidFill>
              </a:rPr>
              <a:t>ha tenido un desempeño regular </a:t>
            </a:r>
            <a:r>
              <a:rPr lang="es-CO" sz="2000" b="1" dirty="0">
                <a:solidFill>
                  <a:srgbClr val="002060"/>
                </a:solidFill>
              </a:rPr>
              <a:t>en relación con la eficiencia del estado.</a:t>
            </a:r>
            <a:endParaRPr lang="es-ES_tradnl" sz="2000" dirty="0">
              <a:solidFill>
                <a:srgbClr val="002060"/>
              </a:solidFill>
            </a:endParaRPr>
          </a:p>
        </p:txBody>
      </p:sp>
      <p:graphicFrame>
        <p:nvGraphicFramePr>
          <p:cNvPr id="9" name="Chart 8">
            <a:extLst>
              <a:ext uri="{FF2B5EF4-FFF2-40B4-BE49-F238E27FC236}">
                <a16:creationId xmlns:a16="http://schemas.microsoft.com/office/drawing/2014/main" id="{731AA9B1-C5AC-9FEF-5D02-F161652C52E2}"/>
              </a:ext>
            </a:extLst>
          </p:cNvPr>
          <p:cNvGraphicFramePr/>
          <p:nvPr>
            <p:extLst>
              <p:ext uri="{D42A27DB-BD31-4B8C-83A1-F6EECF244321}">
                <p14:modId xmlns:p14="http://schemas.microsoft.com/office/powerpoint/2010/main" val="3258499989"/>
              </p:ext>
            </p:extLst>
          </p:nvPr>
        </p:nvGraphicFramePr>
        <p:xfrm>
          <a:off x="3097492" y="2449017"/>
          <a:ext cx="3454400" cy="2709333"/>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9">
            <a:extLst>
              <a:ext uri="{FF2B5EF4-FFF2-40B4-BE49-F238E27FC236}">
                <a16:creationId xmlns:a16="http://schemas.microsoft.com/office/drawing/2014/main" id="{9B4F9E36-CB63-9D47-F995-EF052924BE5A}"/>
              </a:ext>
            </a:extLst>
          </p:cNvPr>
          <p:cNvSpPr/>
          <p:nvPr/>
        </p:nvSpPr>
        <p:spPr>
          <a:xfrm>
            <a:off x="3806327" y="3584433"/>
            <a:ext cx="203673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2"/>
                </a:solidFill>
              </a:rPr>
              <a:t>3 Proyectos Estratégicos</a:t>
            </a:r>
          </a:p>
        </p:txBody>
      </p:sp>
      <p:sp>
        <p:nvSpPr>
          <p:cNvPr id="18" name="Título 1">
            <a:extLst>
              <a:ext uri="{FF2B5EF4-FFF2-40B4-BE49-F238E27FC236}">
                <a16:creationId xmlns:a16="http://schemas.microsoft.com/office/drawing/2014/main" id="{0D9FD8D3-C7EB-9DF3-A628-F67FE313E9E5}"/>
              </a:ext>
            </a:extLst>
          </p:cNvPr>
          <p:cNvSpPr txBox="1">
            <a:spLocks/>
          </p:cNvSpPr>
          <p:nvPr/>
        </p:nvSpPr>
        <p:spPr>
          <a:xfrm>
            <a:off x="70217" y="159840"/>
            <a:ext cx="6460454" cy="519351"/>
          </a:xfrm>
          <a:prstGeom prst="roundRect">
            <a:avLst>
              <a:gd name="adj" fmla="val 50000"/>
            </a:avLst>
          </a:prstGeom>
          <a:solidFill>
            <a:srgbClr val="FFC0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chemeClr val="bg1"/>
                </a:solidFill>
              </a:rPr>
              <a:t>Eficiencia del Estado y Lucha contra la corrupción</a:t>
            </a:r>
            <a:endParaRPr lang="es-CO" sz="2000" b="1" dirty="0">
              <a:solidFill>
                <a:schemeClr val="bg1"/>
              </a:solidFill>
            </a:endParaRPr>
          </a:p>
        </p:txBody>
      </p:sp>
    </p:spTree>
    <p:extLst>
      <p:ext uri="{BB962C8B-B14F-4D97-AF65-F5344CB8AC3E}">
        <p14:creationId xmlns:p14="http://schemas.microsoft.com/office/powerpoint/2010/main" val="158205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a:t>Contexto Norte de Santander</a:t>
            </a:r>
            <a:endParaRPr lang="es-CO" b="1" dirty="0"/>
          </a:p>
        </p:txBody>
      </p:sp>
    </p:spTree>
    <p:extLst>
      <p:ext uri="{BB962C8B-B14F-4D97-AF65-F5344CB8AC3E}">
        <p14:creationId xmlns:p14="http://schemas.microsoft.com/office/powerpoint/2010/main" val="362145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30833" y="1521569"/>
            <a:ext cx="4376138" cy="3929281"/>
          </a:xfrm>
        </p:spPr>
        <p:txBody>
          <a:bodyPr>
            <a:spAutoFit/>
          </a:bodyPr>
          <a:lstStyle/>
          <a:p>
            <a:r>
              <a:rPr lang="es-CO" sz="1600" b="1" dirty="0">
                <a:solidFill>
                  <a:srgbClr val="002060"/>
                </a:solidFill>
                <a:latin typeface="+mj-lt"/>
              </a:rPr>
              <a:t>De acuerdo al Índice de Desempeño Institucional a cargo del DAFP, </a:t>
            </a:r>
            <a:r>
              <a:rPr lang="es-CO" sz="1600" b="1" dirty="0">
                <a:solidFill>
                  <a:schemeClr val="accent2"/>
                </a:solidFill>
                <a:latin typeface="+mj-lt"/>
              </a:rPr>
              <a:t>el departamento ha tenido un desempeño regular en relación con la eficiencia del estado,</a:t>
            </a:r>
            <a:r>
              <a:rPr lang="es-CO" sz="1600" dirty="0">
                <a:solidFill>
                  <a:schemeClr val="accent2"/>
                </a:solidFill>
                <a:latin typeface="+mj-lt"/>
              </a:rPr>
              <a:t> </a:t>
            </a:r>
            <a:r>
              <a:rPr lang="es-CO" sz="1600" b="1" dirty="0">
                <a:solidFill>
                  <a:srgbClr val="002060"/>
                </a:solidFill>
                <a:latin typeface="+mj-lt"/>
              </a:rPr>
              <a:t>aunque en constante mejora. Puntaje IDI: 63.</a:t>
            </a:r>
          </a:p>
          <a:p>
            <a:endParaRPr lang="es-CO" sz="1600" dirty="0">
              <a:solidFill>
                <a:srgbClr val="002060"/>
              </a:solidFill>
              <a:latin typeface="+mj-lt"/>
            </a:endParaRPr>
          </a:p>
          <a:p>
            <a:r>
              <a:rPr lang="es-CO" sz="1600" b="1" dirty="0">
                <a:solidFill>
                  <a:srgbClr val="002060"/>
                </a:solidFill>
                <a:latin typeface="+mj-lt"/>
              </a:rPr>
              <a:t>El departamento presenta </a:t>
            </a:r>
            <a:r>
              <a:rPr lang="es-CO" sz="1600" b="1" dirty="0">
                <a:solidFill>
                  <a:schemeClr val="accent2"/>
                </a:solidFill>
                <a:latin typeface="+mj-lt"/>
              </a:rPr>
              <a:t>un comportamiento deficiente frente a los indicadores institucionales de desempeño</a:t>
            </a:r>
            <a:r>
              <a:rPr lang="es-CO" sz="1600" dirty="0">
                <a:solidFill>
                  <a:srgbClr val="002060"/>
                </a:solidFill>
                <a:latin typeface="+mj-lt"/>
              </a:rPr>
              <a:t>. </a:t>
            </a:r>
            <a:r>
              <a:rPr lang="es-CO" sz="1600" b="1" dirty="0">
                <a:solidFill>
                  <a:srgbClr val="002060"/>
                </a:solidFill>
                <a:latin typeface="+mj-lt"/>
              </a:rPr>
              <a:t>Medición del Desempeño Municipal (MDM) y el Índice de Desempeño Fiscal (IDF). Puntaje MDM:15 y IDF: 57, en riesgo.</a:t>
            </a:r>
          </a:p>
          <a:p>
            <a:endParaRPr lang="es-CO" sz="1600" dirty="0">
              <a:solidFill>
                <a:srgbClr val="002060"/>
              </a:solidFill>
              <a:latin typeface="+mj-lt"/>
            </a:endParaRPr>
          </a:p>
          <a:p>
            <a:r>
              <a:rPr lang="es-CO" sz="1600" b="1" dirty="0">
                <a:solidFill>
                  <a:srgbClr val="002060"/>
                </a:solidFill>
                <a:latin typeface="+mj-lt"/>
              </a:rPr>
              <a:t>De acuerdo al IDF, </a:t>
            </a:r>
            <a:r>
              <a:rPr lang="es-CO" sz="1600" b="1" dirty="0">
                <a:solidFill>
                  <a:schemeClr val="accent2"/>
                </a:solidFill>
                <a:latin typeface="+mj-lt"/>
              </a:rPr>
              <a:t>el departamento esta aumentando su dependencia de las transferencias del orden nacional. </a:t>
            </a:r>
          </a:p>
        </p:txBody>
      </p:sp>
      <p:pic>
        <p:nvPicPr>
          <p:cNvPr id="5" name="image5.png">
            <a:extLst>
              <a:ext uri="{FF2B5EF4-FFF2-40B4-BE49-F238E27FC236}">
                <a16:creationId xmlns:a16="http://schemas.microsoft.com/office/drawing/2014/main" id="{791E7C40-1880-384B-AA9C-F3736B6AA1E6}"/>
              </a:ext>
            </a:extLst>
          </p:cNvPr>
          <p:cNvPicPr/>
          <p:nvPr/>
        </p:nvPicPr>
        <p:blipFill>
          <a:blip r:embed="rId3"/>
          <a:srcRect/>
          <a:stretch>
            <a:fillRect/>
          </a:stretch>
        </p:blipFill>
        <p:spPr>
          <a:xfrm>
            <a:off x="183564" y="2111637"/>
            <a:ext cx="5263706" cy="3662379"/>
          </a:xfrm>
          <a:prstGeom prst="rect">
            <a:avLst/>
          </a:prstGeom>
          <a:ln/>
        </p:spPr>
      </p:pic>
      <p:sp>
        <p:nvSpPr>
          <p:cNvPr id="6" name="Rectangle 6">
            <a:extLst>
              <a:ext uri="{FF2B5EF4-FFF2-40B4-BE49-F238E27FC236}">
                <a16:creationId xmlns:a16="http://schemas.microsoft.com/office/drawing/2014/main" id="{79843ADE-6577-8545-B3CE-183DE2441095}"/>
              </a:ext>
            </a:extLst>
          </p:cNvPr>
          <p:cNvSpPr/>
          <p:nvPr/>
        </p:nvSpPr>
        <p:spPr>
          <a:xfrm>
            <a:off x="0" y="1465306"/>
            <a:ext cx="5630833" cy="646331"/>
          </a:xfrm>
          <a:prstGeom prst="rect">
            <a:avLst/>
          </a:prstGeom>
        </p:spPr>
        <p:txBody>
          <a:bodyPr wrap="square">
            <a:spAutoFit/>
          </a:bodyPr>
          <a:lstStyle/>
          <a:p>
            <a:pPr algn="ctr"/>
            <a:r>
              <a:rPr lang="es-CO" dirty="0">
                <a:solidFill>
                  <a:srgbClr val="002060"/>
                </a:solidFill>
                <a:latin typeface="Calibri" panose="020F0502020204030204" pitchFamily="34" charset="0"/>
                <a:ea typeface="Calibri" panose="020F0502020204030204" pitchFamily="34" charset="0"/>
                <a:cs typeface="Calibri" panose="020F0502020204030204" pitchFamily="34" charset="0"/>
              </a:rPr>
              <a:t>Índice de Desempeño Fiscal 2020- 2021 </a:t>
            </a:r>
          </a:p>
          <a:p>
            <a:pPr algn="ctr"/>
            <a:r>
              <a:rPr lang="es-CO" dirty="0">
                <a:solidFill>
                  <a:srgbClr val="002060"/>
                </a:solidFill>
                <a:latin typeface="Calibri" panose="020F0502020204030204" pitchFamily="34" charset="0"/>
                <a:ea typeface="Calibri" panose="020F0502020204030204" pitchFamily="34" charset="0"/>
                <a:cs typeface="Calibri" panose="020F0502020204030204" pitchFamily="34" charset="0"/>
              </a:rPr>
              <a:t>Norte de Santander</a:t>
            </a:r>
            <a:r>
              <a:rPr lang="en-US" dirty="0">
                <a:solidFill>
                  <a:srgbClr val="002060"/>
                </a:solidFill>
              </a:rPr>
              <a:t> </a:t>
            </a:r>
          </a:p>
        </p:txBody>
      </p:sp>
      <p:sp>
        <p:nvSpPr>
          <p:cNvPr id="2" name="TextBox 1">
            <a:extLst>
              <a:ext uri="{FF2B5EF4-FFF2-40B4-BE49-F238E27FC236}">
                <a16:creationId xmlns:a16="http://schemas.microsoft.com/office/drawing/2014/main" id="{51976F44-FD35-17A9-A70C-FA6487AC38E9}"/>
              </a:ext>
            </a:extLst>
          </p:cNvPr>
          <p:cNvSpPr txBox="1"/>
          <p:nvPr/>
        </p:nvSpPr>
        <p:spPr>
          <a:xfrm>
            <a:off x="6296024" y="259383"/>
            <a:ext cx="1519919" cy="476071"/>
          </a:xfrm>
          <a:prstGeom prst="roundRect">
            <a:avLst>
              <a:gd name="adj" fmla="val 50000"/>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4">
                    <a:lumMod val="50000"/>
                  </a:schemeClr>
                </a:solidFill>
              </a:rPr>
              <a:t>Panorama</a:t>
            </a:r>
            <a:endParaRPr lang="es-CO" sz="1600" dirty="0">
              <a:solidFill>
                <a:schemeClr val="accent4">
                  <a:lumMod val="50000"/>
                </a:schemeClr>
              </a:solidFill>
            </a:endParaRPr>
          </a:p>
        </p:txBody>
      </p:sp>
      <p:sp>
        <p:nvSpPr>
          <p:cNvPr id="4" name="Título 1">
            <a:extLst>
              <a:ext uri="{FF2B5EF4-FFF2-40B4-BE49-F238E27FC236}">
                <a16:creationId xmlns:a16="http://schemas.microsoft.com/office/drawing/2014/main" id="{99448587-EF02-0735-94A9-E7DC2137637B}"/>
              </a:ext>
            </a:extLst>
          </p:cNvPr>
          <p:cNvSpPr txBox="1">
            <a:spLocks/>
          </p:cNvSpPr>
          <p:nvPr/>
        </p:nvSpPr>
        <p:spPr>
          <a:xfrm>
            <a:off x="70217" y="159840"/>
            <a:ext cx="6460454" cy="519351"/>
          </a:xfrm>
          <a:prstGeom prst="roundRect">
            <a:avLst>
              <a:gd name="adj" fmla="val 50000"/>
            </a:avLst>
          </a:prstGeom>
          <a:solidFill>
            <a:srgbClr val="FFC0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chemeClr val="bg1"/>
                </a:solidFill>
              </a:rPr>
              <a:t>Eficiencia del Estado y Lucha contra la corrupción</a:t>
            </a:r>
            <a:endParaRPr lang="es-CO" sz="2000" b="1" dirty="0">
              <a:solidFill>
                <a:schemeClr val="bg1"/>
              </a:solidFill>
            </a:endParaRPr>
          </a:p>
        </p:txBody>
      </p:sp>
    </p:spTree>
    <p:extLst>
      <p:ext uri="{BB962C8B-B14F-4D97-AF65-F5344CB8AC3E}">
        <p14:creationId xmlns:p14="http://schemas.microsoft.com/office/powerpoint/2010/main" val="741222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1FDF08-DD9D-A34D-B456-DF899C6C04EA}"/>
              </a:ext>
            </a:extLst>
          </p:cNvPr>
          <p:cNvSpPr/>
          <p:nvPr/>
        </p:nvSpPr>
        <p:spPr>
          <a:xfrm>
            <a:off x="396927" y="2985200"/>
            <a:ext cx="3594940" cy="340350"/>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Sistema catastral implementado (PND)</a:t>
            </a:r>
            <a:endParaRPr lang="en-US" sz="1600" dirty="0">
              <a:solidFill>
                <a:schemeClr val="bg1"/>
              </a:solidFill>
              <a:latin typeface="+mj-lt"/>
              <a:ea typeface="Noto Sans Symbols"/>
              <a:cs typeface="Noto Sans Symbols"/>
            </a:endParaRPr>
          </a:p>
        </p:txBody>
      </p:sp>
      <p:sp>
        <p:nvSpPr>
          <p:cNvPr id="7" name="Rectangle 10">
            <a:extLst>
              <a:ext uri="{FF2B5EF4-FFF2-40B4-BE49-F238E27FC236}">
                <a16:creationId xmlns:a16="http://schemas.microsoft.com/office/drawing/2014/main" id="{B4D5591B-64CE-604F-8A94-DBE8CC06E1D8}"/>
              </a:ext>
            </a:extLst>
          </p:cNvPr>
          <p:cNvSpPr/>
          <p:nvPr/>
        </p:nvSpPr>
        <p:spPr>
          <a:xfrm>
            <a:off x="396927" y="5083411"/>
            <a:ext cx="3594940" cy="598882"/>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600" dirty="0">
                <a:solidFill>
                  <a:schemeClr val="bg1"/>
                </a:solidFill>
                <a:latin typeface="+mj-lt"/>
                <a:ea typeface="Noto Sans Symbols"/>
                <a:cs typeface="Noto Sans Symbols"/>
              </a:rPr>
              <a:t>Asociaciones de municipios constituidas (Iniciativa): </a:t>
            </a:r>
            <a:endParaRPr lang="en-US" sz="1600" dirty="0">
              <a:solidFill>
                <a:schemeClr val="bg1"/>
              </a:solidFill>
              <a:latin typeface="+mj-lt"/>
              <a:ea typeface="Noto Sans Symbols"/>
              <a:cs typeface="Noto Sans Symbols"/>
            </a:endParaRPr>
          </a:p>
        </p:txBody>
      </p:sp>
      <p:sp>
        <p:nvSpPr>
          <p:cNvPr id="8" name="Rectangle 2">
            <a:extLst>
              <a:ext uri="{FF2B5EF4-FFF2-40B4-BE49-F238E27FC236}">
                <a16:creationId xmlns:a16="http://schemas.microsoft.com/office/drawing/2014/main" id="{BB1FDF08-DD9D-A34D-B456-DF899C6C04EA}"/>
              </a:ext>
            </a:extLst>
          </p:cNvPr>
          <p:cNvSpPr/>
          <p:nvPr/>
        </p:nvSpPr>
        <p:spPr>
          <a:xfrm>
            <a:off x="401687" y="2478890"/>
            <a:ext cx="3586718" cy="318549"/>
          </a:xfrm>
          <a:prstGeom prst="rect">
            <a:avLst/>
          </a:prstGeom>
        </p:spPr>
        <p:txBody>
          <a:bodyPr wrap="square">
            <a:spAutoFit/>
          </a:bodyPr>
          <a:lstStyle/>
          <a:p>
            <a:pPr algn="just">
              <a:lnSpc>
                <a:spcPct val="105000"/>
              </a:lnSpc>
              <a:spcBef>
                <a:spcPts val="800"/>
              </a:spcBef>
              <a:tabLst>
                <a:tab pos="1093470" algn="l"/>
              </a:tabLst>
            </a:pPr>
            <a:r>
              <a:rPr lang="en-US" sz="1400" b="1" dirty="0" err="1">
                <a:solidFill>
                  <a:srgbClr val="002060"/>
                </a:solidFill>
                <a:latin typeface="Calibri Light" panose="020F0302020204030204"/>
                <a:ea typeface="Noto Sans Symbols"/>
                <a:cs typeface="Noto Sans Symbols"/>
              </a:rPr>
              <a:t>Proyectos</a:t>
            </a:r>
            <a:r>
              <a:rPr lang="en-US" sz="1400" b="1" dirty="0">
                <a:solidFill>
                  <a:srgbClr val="002060"/>
                </a:solidFill>
                <a:latin typeface="Calibri Light" panose="020F0302020204030204"/>
                <a:ea typeface="Noto Sans Symbols"/>
                <a:cs typeface="Noto Sans Symbols"/>
              </a:rPr>
              <a:t> </a:t>
            </a:r>
            <a:r>
              <a:rPr lang="en-US" sz="1400" b="1" dirty="0" err="1">
                <a:solidFill>
                  <a:srgbClr val="002060"/>
                </a:solidFill>
                <a:latin typeface="Calibri Light" panose="020F0302020204030204"/>
                <a:ea typeface="Noto Sans Symbols"/>
                <a:cs typeface="Noto Sans Symbols"/>
              </a:rPr>
              <a:t>estratégicos</a:t>
            </a:r>
            <a:endParaRPr lang="en-US" sz="1400" b="1" dirty="0">
              <a:solidFill>
                <a:srgbClr val="002060"/>
              </a:solidFill>
              <a:latin typeface="Calibri Light" panose="020F0302020204030204"/>
              <a:ea typeface="Noto Sans Symbols"/>
              <a:cs typeface="Noto Sans Symbols"/>
            </a:endParaRPr>
          </a:p>
        </p:txBody>
      </p:sp>
      <p:sp>
        <p:nvSpPr>
          <p:cNvPr id="10" name="Rectangle 10">
            <a:extLst>
              <a:ext uri="{FF2B5EF4-FFF2-40B4-BE49-F238E27FC236}">
                <a16:creationId xmlns:a16="http://schemas.microsoft.com/office/drawing/2014/main" id="{B4D5591B-64CE-604F-8A94-DBE8CC06E1D8}"/>
              </a:ext>
            </a:extLst>
          </p:cNvPr>
          <p:cNvSpPr/>
          <p:nvPr/>
        </p:nvSpPr>
        <p:spPr>
          <a:xfrm>
            <a:off x="396927" y="4070101"/>
            <a:ext cx="3604460" cy="535596"/>
          </a:xfrm>
          <a:prstGeom prst="rect">
            <a:avLst/>
          </a:prstGeom>
          <a:solidFill>
            <a:schemeClr val="accent6">
              <a:alpha val="62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5000"/>
              </a:lnSpc>
              <a:spcBef>
                <a:spcPts val="800"/>
              </a:spcBef>
              <a:tabLst>
                <a:tab pos="1093470" algn="l"/>
              </a:tabLst>
            </a:pPr>
            <a:r>
              <a:rPr lang="es-CO" sz="1400" dirty="0">
                <a:solidFill>
                  <a:schemeClr val="bg1"/>
                </a:solidFill>
                <a:latin typeface="+mj-lt"/>
                <a:ea typeface="Noto Sans Symbols"/>
                <a:cs typeface="Noto Sans Symbols"/>
              </a:rPr>
              <a:t>Reorganización de la estructura institucional de la Administración Tributaria (PDD)</a:t>
            </a:r>
            <a:endParaRPr lang="en-US" sz="1400" dirty="0">
              <a:solidFill>
                <a:schemeClr val="bg1"/>
              </a:solidFill>
              <a:latin typeface="+mj-lt"/>
              <a:ea typeface="Noto Sans Symbols"/>
              <a:cs typeface="Noto Sans Symbols"/>
            </a:endParaRPr>
          </a:p>
        </p:txBody>
      </p:sp>
      <p:sp>
        <p:nvSpPr>
          <p:cNvPr id="11" name="Rectangle 2">
            <a:extLst>
              <a:ext uri="{FF2B5EF4-FFF2-40B4-BE49-F238E27FC236}">
                <a16:creationId xmlns:a16="http://schemas.microsoft.com/office/drawing/2014/main" id="{BB1FDF08-DD9D-A34D-B456-DF899C6C04EA}"/>
              </a:ext>
            </a:extLst>
          </p:cNvPr>
          <p:cNvSpPr/>
          <p:nvPr/>
        </p:nvSpPr>
        <p:spPr>
          <a:xfrm>
            <a:off x="4157662" y="2979630"/>
            <a:ext cx="5539858" cy="770980"/>
          </a:xfrm>
          <a:prstGeom prst="rect">
            <a:avLst/>
          </a:prstGeom>
          <a:solidFill>
            <a:schemeClr val="bg1"/>
          </a:solidFill>
          <a:ln>
            <a:solidFill>
              <a:srgbClr val="002060"/>
            </a:solidFill>
          </a:ln>
        </p:spPr>
        <p:txBody>
          <a:bodyPr wrap="square">
            <a:spAutoFit/>
          </a:bodyPr>
          <a:lstStyle/>
          <a:p>
            <a:pPr algn="just">
              <a:lnSpc>
                <a:spcPct val="105000"/>
              </a:lnSpc>
              <a:spcBef>
                <a:spcPts val="800"/>
              </a:spcBef>
              <a:tabLst>
                <a:tab pos="1093470" algn="l"/>
              </a:tabLst>
            </a:pPr>
            <a:r>
              <a:rPr lang="es-CO" sz="1400" dirty="0">
                <a:solidFill>
                  <a:srgbClr val="002060"/>
                </a:solidFill>
                <a:latin typeface="Calibri Light" panose="020F0302020204030204"/>
                <a:ea typeface="Noto Sans Symbols"/>
                <a:cs typeface="Noto Sans Symbols"/>
              </a:rPr>
              <a:t>Proyecto dirigido a la promoción del nivel de desarrollo y la calidad del talento humano, apuntando a que el Norte de Santander se convierta en un destino turístico. Haciendo énfasis en bilingüismo y  guía turística.</a:t>
            </a:r>
          </a:p>
        </p:txBody>
      </p:sp>
      <p:sp>
        <p:nvSpPr>
          <p:cNvPr id="13" name="Rectangle 10">
            <a:extLst>
              <a:ext uri="{FF2B5EF4-FFF2-40B4-BE49-F238E27FC236}">
                <a16:creationId xmlns:a16="http://schemas.microsoft.com/office/drawing/2014/main" id="{B4D5591B-64CE-604F-8A94-DBE8CC06E1D8}"/>
              </a:ext>
            </a:extLst>
          </p:cNvPr>
          <p:cNvSpPr/>
          <p:nvPr/>
        </p:nvSpPr>
        <p:spPr>
          <a:xfrm>
            <a:off x="4157662" y="4085086"/>
            <a:ext cx="5539858" cy="279797"/>
          </a:xfrm>
          <a:prstGeom prst="rect">
            <a:avLst/>
          </a:prstGeom>
          <a:ln>
            <a:solidFill>
              <a:srgbClr val="002060"/>
            </a:solidFill>
          </a:ln>
        </p:spPr>
        <p:txBody>
          <a:bodyPr wrap="square">
            <a:spAutoFit/>
          </a:bodyPr>
          <a:lstStyle/>
          <a:p>
            <a:r>
              <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Esta intervención debe dirigirse a la autosostenibilidad departamental.</a:t>
            </a:r>
          </a:p>
        </p:txBody>
      </p:sp>
      <p:sp>
        <p:nvSpPr>
          <p:cNvPr id="14" name="Rectangle 2">
            <a:extLst>
              <a:ext uri="{FF2B5EF4-FFF2-40B4-BE49-F238E27FC236}">
                <a16:creationId xmlns:a16="http://schemas.microsoft.com/office/drawing/2014/main" id="{BB1FDF08-DD9D-A34D-B456-DF899C6C04EA}"/>
              </a:ext>
            </a:extLst>
          </p:cNvPr>
          <p:cNvSpPr/>
          <p:nvPr/>
        </p:nvSpPr>
        <p:spPr>
          <a:xfrm>
            <a:off x="4137729" y="2502038"/>
            <a:ext cx="4915129" cy="286232"/>
          </a:xfrm>
          <a:prstGeom prst="rect">
            <a:avLst/>
          </a:prstGeom>
        </p:spPr>
        <p:txBody>
          <a:bodyPr wrap="square">
            <a:spAutoFit/>
          </a:bodyPr>
          <a:lstStyle/>
          <a:p>
            <a:pPr algn="just">
              <a:lnSpc>
                <a:spcPct val="105000"/>
              </a:lnSpc>
              <a:spcBef>
                <a:spcPts val="800"/>
              </a:spcBef>
              <a:tabLst>
                <a:tab pos="1093470" algn="l"/>
              </a:tabLst>
            </a:pPr>
            <a:r>
              <a:rPr lang="en-US" sz="1200" b="1" dirty="0" err="1">
                <a:solidFill>
                  <a:srgbClr val="002060"/>
                </a:solidFill>
                <a:latin typeface="Calibri Light" panose="020F0302020204030204"/>
                <a:ea typeface="Noto Sans Symbols"/>
                <a:cs typeface="Noto Sans Symbols"/>
              </a:rPr>
              <a:t>Objetivo</a:t>
            </a:r>
            <a:r>
              <a:rPr lang="en-US" sz="1200" b="1" dirty="0">
                <a:solidFill>
                  <a:srgbClr val="002060"/>
                </a:solidFill>
                <a:latin typeface="Calibri Light" panose="020F0302020204030204"/>
                <a:ea typeface="Noto Sans Symbols"/>
                <a:cs typeface="Noto Sans Symbols"/>
              </a:rPr>
              <a:t> General</a:t>
            </a:r>
          </a:p>
        </p:txBody>
      </p:sp>
      <p:sp>
        <p:nvSpPr>
          <p:cNvPr id="16" name="Rectangle 10">
            <a:extLst>
              <a:ext uri="{FF2B5EF4-FFF2-40B4-BE49-F238E27FC236}">
                <a16:creationId xmlns:a16="http://schemas.microsoft.com/office/drawing/2014/main" id="{B4D5591B-64CE-604F-8A94-DBE8CC06E1D8}"/>
              </a:ext>
            </a:extLst>
          </p:cNvPr>
          <p:cNvSpPr/>
          <p:nvPr/>
        </p:nvSpPr>
        <p:spPr>
          <a:xfrm>
            <a:off x="4157662" y="5083411"/>
            <a:ext cx="5539858" cy="523220"/>
          </a:xfrm>
          <a:prstGeom prst="rect">
            <a:avLst/>
          </a:prstGeom>
          <a:ln>
            <a:solidFill>
              <a:srgbClr val="002060"/>
            </a:solidFill>
          </a:ln>
        </p:spPr>
        <p:txBody>
          <a:bodyPr wrap="square">
            <a:spAutoFit/>
          </a:bodyPr>
          <a:lstStyle/>
          <a:p>
            <a:r>
              <a:rPr lang="es-CO" sz="140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Promoción y constitución de Asociaciones de Municipios con el fin de aprovechar las fortalezas y oportunidades territoriales </a:t>
            </a:r>
            <a:endParaRPr lang="es-CO" sz="140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8" name="Rectángulo 17"/>
          <p:cNvSpPr/>
          <p:nvPr/>
        </p:nvSpPr>
        <p:spPr>
          <a:xfrm>
            <a:off x="396927" y="1607137"/>
            <a:ext cx="8983579" cy="646331"/>
          </a:xfrm>
          <a:prstGeom prst="rect">
            <a:avLst/>
          </a:prstGeom>
        </p:spPr>
        <p:txBody>
          <a:bodyPr wrap="square">
            <a:spAutoFit/>
          </a:bodyPr>
          <a:lstStyle/>
          <a:p>
            <a:r>
              <a:rPr lang="es-ES_tradnl" b="1" dirty="0">
                <a:solidFill>
                  <a:srgbClr val="002060"/>
                </a:solidFill>
              </a:rPr>
              <a:t>Los proyectos estratégicos del PDD </a:t>
            </a:r>
            <a:r>
              <a:rPr lang="es-ES_tradnl" b="1" dirty="0">
                <a:solidFill>
                  <a:schemeClr val="accent2"/>
                </a:solidFill>
              </a:rPr>
              <a:t>están parcialmente conectados</a:t>
            </a:r>
            <a:r>
              <a:rPr lang="es-ES_tradnl" b="1" dirty="0">
                <a:solidFill>
                  <a:srgbClr val="002060"/>
                </a:solidFill>
              </a:rPr>
              <a:t> a los problemas identificados en el diagnóstico.</a:t>
            </a:r>
          </a:p>
        </p:txBody>
      </p:sp>
      <p:sp>
        <p:nvSpPr>
          <p:cNvPr id="2" name="TextBox 1">
            <a:extLst>
              <a:ext uri="{FF2B5EF4-FFF2-40B4-BE49-F238E27FC236}">
                <a16:creationId xmlns:a16="http://schemas.microsoft.com/office/drawing/2014/main" id="{0C75DA9F-5870-FADD-0699-4A5A8E62055B}"/>
              </a:ext>
            </a:extLst>
          </p:cNvPr>
          <p:cNvSpPr txBox="1"/>
          <p:nvPr/>
        </p:nvSpPr>
        <p:spPr>
          <a:xfrm>
            <a:off x="6296024" y="259383"/>
            <a:ext cx="2281919" cy="476071"/>
          </a:xfrm>
          <a:prstGeom prst="roundRect">
            <a:avLst>
              <a:gd name="adj" fmla="val 50000"/>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4">
                    <a:lumMod val="50000"/>
                  </a:schemeClr>
                </a:solidFill>
              </a:rPr>
              <a:t>Proyectos Estratégicos</a:t>
            </a:r>
            <a:endParaRPr lang="es-CO" sz="1600" dirty="0">
              <a:solidFill>
                <a:schemeClr val="accent4">
                  <a:lumMod val="50000"/>
                </a:schemeClr>
              </a:solidFill>
            </a:endParaRPr>
          </a:p>
        </p:txBody>
      </p:sp>
      <p:sp>
        <p:nvSpPr>
          <p:cNvPr id="3" name="Título 1">
            <a:extLst>
              <a:ext uri="{FF2B5EF4-FFF2-40B4-BE49-F238E27FC236}">
                <a16:creationId xmlns:a16="http://schemas.microsoft.com/office/drawing/2014/main" id="{5E386265-524A-267E-E062-E051633E15DF}"/>
              </a:ext>
            </a:extLst>
          </p:cNvPr>
          <p:cNvSpPr txBox="1">
            <a:spLocks/>
          </p:cNvSpPr>
          <p:nvPr/>
        </p:nvSpPr>
        <p:spPr>
          <a:xfrm>
            <a:off x="70217" y="159840"/>
            <a:ext cx="6460454" cy="519351"/>
          </a:xfrm>
          <a:prstGeom prst="roundRect">
            <a:avLst>
              <a:gd name="adj" fmla="val 50000"/>
            </a:avLst>
          </a:prstGeom>
          <a:solidFill>
            <a:srgbClr val="FFC0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chemeClr val="bg1"/>
                </a:solidFill>
              </a:rPr>
              <a:t>Eficiencia del Estado y Lucha contra la corrupción</a:t>
            </a:r>
            <a:endParaRPr lang="es-CO" sz="2000" b="1" dirty="0">
              <a:solidFill>
                <a:schemeClr val="bg1"/>
              </a:solidFill>
            </a:endParaRPr>
          </a:p>
        </p:txBody>
      </p:sp>
    </p:spTree>
    <p:extLst>
      <p:ext uri="{BB962C8B-B14F-4D97-AF65-F5344CB8AC3E}">
        <p14:creationId xmlns:p14="http://schemas.microsoft.com/office/powerpoint/2010/main" val="202946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4EE77F-500B-4E43-B4FF-24E3CAD1A74F}"/>
              </a:ext>
            </a:extLst>
          </p:cNvPr>
          <p:cNvSpPr/>
          <p:nvPr/>
        </p:nvSpPr>
        <p:spPr>
          <a:xfrm>
            <a:off x="532162" y="1140239"/>
            <a:ext cx="8778240" cy="887422"/>
          </a:xfrm>
          <a:prstGeom prst="rect">
            <a:avLst/>
          </a:prstGeom>
        </p:spPr>
        <p:txBody>
          <a:bodyPr wrap="square">
            <a:spAutoFit/>
          </a:bodyPr>
          <a:lstStyle/>
          <a:p>
            <a:pPr algn="just" fontAlgn="base"/>
            <a:r>
              <a:rPr lang="es-ES_tradnl" b="1" i="1" dirty="0">
                <a:solidFill>
                  <a:srgbClr val="0070C0"/>
                </a:solidFill>
                <a:latin typeface="+mj-lt"/>
              </a:rPr>
              <a:t>Reto 14. Mejorar el desempeño fiscal del departamento</a:t>
            </a:r>
            <a:r>
              <a:rPr lang="es-ES_tradnl" i="1" dirty="0">
                <a:solidFill>
                  <a:schemeClr val="tx1">
                    <a:lumMod val="65000"/>
                    <a:lumOff val="35000"/>
                  </a:schemeClr>
                </a:solidFill>
                <a:latin typeface="+mj-lt"/>
              </a:rPr>
              <a:t>. </a:t>
            </a:r>
            <a:endParaRPr lang="es-ES_tradnl" b="1" i="1" dirty="0">
              <a:solidFill>
                <a:schemeClr val="tx1">
                  <a:lumMod val="65000"/>
                  <a:lumOff val="35000"/>
                </a:schemeClr>
              </a:solidFill>
              <a:latin typeface="+mj-lt"/>
            </a:endParaRPr>
          </a:p>
          <a:p>
            <a:pPr algn="just">
              <a:spcBef>
                <a:spcPts val="200"/>
              </a:spcBef>
            </a:pPr>
            <a:r>
              <a:rPr lang="es-ES_tradnl" sz="1600" dirty="0">
                <a:solidFill>
                  <a:srgbClr val="000000"/>
                </a:solidFill>
                <a:latin typeface="+mj-lt"/>
              </a:rPr>
              <a:t>Es clave empezar a planear un rumbo en el que el departamento pueda empezar a generar más ingresos y reduzca su dependencia a las transferencias. </a:t>
            </a:r>
            <a:endParaRPr lang="es-ES_tradnl" sz="1600" dirty="0">
              <a:solidFill>
                <a:prstClr val="black"/>
              </a:solidFill>
              <a:latin typeface="+mj-lt"/>
            </a:endParaRPr>
          </a:p>
        </p:txBody>
      </p:sp>
      <p:sp>
        <p:nvSpPr>
          <p:cNvPr id="5" name="Rectangle 4">
            <a:extLst>
              <a:ext uri="{FF2B5EF4-FFF2-40B4-BE49-F238E27FC236}">
                <a16:creationId xmlns:a16="http://schemas.microsoft.com/office/drawing/2014/main" id="{38FD788E-9C33-574F-9C60-5B19396D0C3F}"/>
              </a:ext>
            </a:extLst>
          </p:cNvPr>
          <p:cNvSpPr/>
          <p:nvPr/>
        </p:nvSpPr>
        <p:spPr>
          <a:xfrm>
            <a:off x="532162" y="2606477"/>
            <a:ext cx="8778240" cy="1107996"/>
          </a:xfrm>
          <a:prstGeom prst="rect">
            <a:avLst/>
          </a:prstGeom>
        </p:spPr>
        <p:txBody>
          <a:bodyPr wrap="square">
            <a:spAutoFit/>
          </a:bodyPr>
          <a:lstStyle/>
          <a:p>
            <a:pPr algn="just" fontAlgn="base"/>
            <a:r>
              <a:rPr lang="es-ES_tradnl" b="1" i="1" dirty="0">
                <a:solidFill>
                  <a:srgbClr val="0070C0"/>
                </a:solidFill>
                <a:latin typeface="+mj-lt"/>
              </a:rPr>
              <a:t>Reto 15. Manejo del riesgo</a:t>
            </a:r>
            <a:r>
              <a:rPr lang="es-ES_tradnl" b="1" i="1" dirty="0">
                <a:solidFill>
                  <a:schemeClr val="accent1">
                    <a:lumMod val="75000"/>
                  </a:schemeClr>
                </a:solidFill>
                <a:latin typeface="+mj-lt"/>
              </a:rPr>
              <a:t> ambiental</a:t>
            </a:r>
          </a:p>
          <a:p>
            <a:pPr algn="just"/>
            <a:r>
              <a:rPr lang="es-ES_tradnl" sz="1600" dirty="0">
                <a:solidFill>
                  <a:srgbClr val="000000"/>
                </a:solidFill>
                <a:latin typeface="+mj-lt"/>
              </a:rPr>
              <a:t>Norte de Santander, es un territorio vulnerable a los efectos de eventos naturales y el cambio climático. Se hace necesario continuar la implementación de los procesos de conocimiento y reducción del riesgo y de manejo de desastres.</a:t>
            </a:r>
            <a:endParaRPr lang="es-ES_tradnl" sz="1600" dirty="0">
              <a:solidFill>
                <a:prstClr val="black"/>
              </a:solidFill>
              <a:latin typeface="+mj-lt"/>
            </a:endParaRPr>
          </a:p>
        </p:txBody>
      </p:sp>
      <p:sp>
        <p:nvSpPr>
          <p:cNvPr id="6" name="Rectangle 5">
            <a:extLst>
              <a:ext uri="{FF2B5EF4-FFF2-40B4-BE49-F238E27FC236}">
                <a16:creationId xmlns:a16="http://schemas.microsoft.com/office/drawing/2014/main" id="{20DC0E1D-6961-164D-84DA-119F9145D2FE}"/>
              </a:ext>
            </a:extLst>
          </p:cNvPr>
          <p:cNvSpPr/>
          <p:nvPr/>
        </p:nvSpPr>
        <p:spPr>
          <a:xfrm>
            <a:off x="532162" y="4262511"/>
            <a:ext cx="8778240" cy="1379865"/>
          </a:xfrm>
          <a:prstGeom prst="rect">
            <a:avLst/>
          </a:prstGeom>
        </p:spPr>
        <p:txBody>
          <a:bodyPr wrap="square">
            <a:spAutoFit/>
          </a:bodyPr>
          <a:lstStyle/>
          <a:p>
            <a:pPr algn="just" fontAlgn="base"/>
            <a:r>
              <a:rPr lang="es-ES_tradnl" b="1" i="1" dirty="0">
                <a:solidFill>
                  <a:srgbClr val="0070C0"/>
                </a:solidFill>
                <a:latin typeface="+mj-lt"/>
              </a:rPr>
              <a:t>Reto 16. </a:t>
            </a:r>
            <a:r>
              <a:rPr lang="es-ES_tradnl" b="1" i="1" dirty="0" err="1">
                <a:solidFill>
                  <a:srgbClr val="0070C0"/>
                </a:solidFill>
                <a:latin typeface="+mj-lt"/>
              </a:rPr>
              <a:t>Asociatividad</a:t>
            </a:r>
            <a:r>
              <a:rPr lang="es-ES_tradnl" b="1" i="1" dirty="0">
                <a:solidFill>
                  <a:srgbClr val="0070C0"/>
                </a:solidFill>
                <a:latin typeface="+mj-lt"/>
              </a:rPr>
              <a:t> regional (</a:t>
            </a:r>
            <a:r>
              <a:rPr lang="es-ES_tradnl" b="1" i="1" dirty="0" err="1">
                <a:solidFill>
                  <a:srgbClr val="0070C0"/>
                </a:solidFill>
                <a:latin typeface="+mj-lt"/>
              </a:rPr>
              <a:t>intradepartamental</a:t>
            </a:r>
            <a:r>
              <a:rPr lang="es-ES_tradnl" b="1" i="1" dirty="0">
                <a:solidFill>
                  <a:srgbClr val="0070C0"/>
                </a:solidFill>
                <a:latin typeface="+mj-lt"/>
              </a:rPr>
              <a:t> y </a:t>
            </a:r>
            <a:r>
              <a:rPr lang="es-ES_tradnl" b="1" i="1" dirty="0" err="1">
                <a:solidFill>
                  <a:srgbClr val="0070C0"/>
                </a:solidFill>
                <a:latin typeface="+mj-lt"/>
              </a:rPr>
              <a:t>supradepartamental</a:t>
            </a:r>
            <a:r>
              <a:rPr lang="es-ES_tradnl" b="1" i="1" dirty="0">
                <a:solidFill>
                  <a:srgbClr val="0070C0"/>
                </a:solidFill>
                <a:latin typeface="+mj-lt"/>
              </a:rPr>
              <a:t>)</a:t>
            </a:r>
          </a:p>
          <a:p>
            <a:pPr algn="just">
              <a:spcBef>
                <a:spcPts val="200"/>
              </a:spcBef>
            </a:pPr>
            <a:r>
              <a:rPr lang="es-ES_tradnl" sz="1600" dirty="0">
                <a:solidFill>
                  <a:srgbClr val="000000"/>
                </a:solidFill>
                <a:latin typeface="+mj-lt"/>
              </a:rPr>
              <a:t>Norte de Santander debe promover la </a:t>
            </a:r>
            <a:r>
              <a:rPr lang="es-ES_tradnl" sz="1600" dirty="0" err="1">
                <a:solidFill>
                  <a:srgbClr val="000000"/>
                </a:solidFill>
                <a:latin typeface="+mj-lt"/>
              </a:rPr>
              <a:t>asociatividad</a:t>
            </a:r>
            <a:r>
              <a:rPr lang="es-ES_tradnl" sz="1600" dirty="0">
                <a:solidFill>
                  <a:srgbClr val="000000"/>
                </a:solidFill>
                <a:latin typeface="+mj-lt"/>
              </a:rPr>
              <a:t> </a:t>
            </a:r>
            <a:r>
              <a:rPr lang="es-ES_tradnl" sz="1600" dirty="0" err="1">
                <a:solidFill>
                  <a:srgbClr val="000000"/>
                </a:solidFill>
                <a:latin typeface="+mj-lt"/>
              </a:rPr>
              <a:t>intradepartamental</a:t>
            </a:r>
            <a:r>
              <a:rPr lang="es-ES_tradnl" sz="1600" dirty="0">
                <a:solidFill>
                  <a:srgbClr val="000000"/>
                </a:solidFill>
                <a:latin typeface="+mj-lt"/>
              </a:rPr>
              <a:t> como mecanismo de una mejor prestación de servicios y entrega de bienes con el aprovechamiento de las condiciones territoriales. Así mismo, urge la integración con otros departamentos, RAP del Gran Santander y Estrategia Diamante son imperativos para el departamento.</a:t>
            </a:r>
            <a:endParaRPr lang="en-US" sz="1600" dirty="0">
              <a:solidFill>
                <a:prstClr val="black"/>
              </a:solidFill>
            </a:endParaRPr>
          </a:p>
        </p:txBody>
      </p:sp>
      <p:sp>
        <p:nvSpPr>
          <p:cNvPr id="2" name="TextBox 1">
            <a:extLst>
              <a:ext uri="{FF2B5EF4-FFF2-40B4-BE49-F238E27FC236}">
                <a16:creationId xmlns:a16="http://schemas.microsoft.com/office/drawing/2014/main" id="{0109B086-9530-24E6-E5DD-78C58A22A26E}"/>
              </a:ext>
            </a:extLst>
          </p:cNvPr>
          <p:cNvSpPr txBox="1"/>
          <p:nvPr/>
        </p:nvSpPr>
        <p:spPr>
          <a:xfrm>
            <a:off x="6296024" y="259383"/>
            <a:ext cx="1519919" cy="476071"/>
          </a:xfrm>
          <a:prstGeom prst="roundRect">
            <a:avLst>
              <a:gd name="adj" fmla="val 50000"/>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4">
                    <a:lumMod val="50000"/>
                  </a:schemeClr>
                </a:solidFill>
              </a:rPr>
              <a:t>Retos</a:t>
            </a:r>
            <a:endParaRPr lang="es-CO" sz="1600" dirty="0">
              <a:solidFill>
                <a:schemeClr val="accent4">
                  <a:lumMod val="50000"/>
                </a:schemeClr>
              </a:solidFill>
            </a:endParaRPr>
          </a:p>
        </p:txBody>
      </p:sp>
      <p:sp>
        <p:nvSpPr>
          <p:cNvPr id="3" name="Título 1">
            <a:extLst>
              <a:ext uri="{FF2B5EF4-FFF2-40B4-BE49-F238E27FC236}">
                <a16:creationId xmlns:a16="http://schemas.microsoft.com/office/drawing/2014/main" id="{1C3A65E6-D816-B27D-A5AC-2038D63519AD}"/>
              </a:ext>
            </a:extLst>
          </p:cNvPr>
          <p:cNvSpPr txBox="1">
            <a:spLocks/>
          </p:cNvSpPr>
          <p:nvPr/>
        </p:nvSpPr>
        <p:spPr>
          <a:xfrm>
            <a:off x="70217" y="159840"/>
            <a:ext cx="6460454" cy="519351"/>
          </a:xfrm>
          <a:prstGeom prst="roundRect">
            <a:avLst>
              <a:gd name="adj" fmla="val 50000"/>
            </a:avLst>
          </a:prstGeom>
          <a:solidFill>
            <a:srgbClr val="FFC0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chemeClr val="bg1"/>
                </a:solidFill>
              </a:rPr>
              <a:t>Eficiencia del Estado y Lucha contra la corrupción</a:t>
            </a:r>
            <a:endParaRPr lang="es-CO" sz="2000" b="1" dirty="0">
              <a:solidFill>
                <a:schemeClr val="bg1"/>
              </a:solidFill>
            </a:endParaRPr>
          </a:p>
        </p:txBody>
      </p:sp>
    </p:spTree>
    <p:extLst>
      <p:ext uri="{BB962C8B-B14F-4D97-AF65-F5344CB8AC3E}">
        <p14:creationId xmlns:p14="http://schemas.microsoft.com/office/powerpoint/2010/main" val="426499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493818"/>
            <a:ext cx="9144000" cy="1113127"/>
          </a:xfrm>
        </p:spPr>
        <p:txBody>
          <a:bodyPr>
            <a:normAutofit/>
          </a:bodyPr>
          <a:lstStyle/>
          <a:p>
            <a:r>
              <a:rPr lang="es-ES" b="1" dirty="0"/>
              <a:t>Conclusiones</a:t>
            </a:r>
            <a:endParaRPr lang="es-CO" b="1" dirty="0"/>
          </a:p>
        </p:txBody>
      </p:sp>
    </p:spTree>
    <p:extLst>
      <p:ext uri="{BB962C8B-B14F-4D97-AF65-F5344CB8AC3E}">
        <p14:creationId xmlns:p14="http://schemas.microsoft.com/office/powerpoint/2010/main" val="91753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3"/>
          <a:srcRect t="16512" r="2338"/>
          <a:stretch/>
        </p:blipFill>
        <p:spPr>
          <a:xfrm>
            <a:off x="10259087" y="485481"/>
            <a:ext cx="1384273" cy="1715385"/>
          </a:xfrm>
          <a:prstGeom prst="rect">
            <a:avLst/>
          </a:prstGeom>
        </p:spPr>
      </p:pic>
      <p:sp>
        <p:nvSpPr>
          <p:cNvPr id="2" name="Rectangle 1">
            <a:extLst>
              <a:ext uri="{FF2B5EF4-FFF2-40B4-BE49-F238E27FC236}">
                <a16:creationId xmlns:a16="http://schemas.microsoft.com/office/drawing/2014/main" id="{560F1F32-2D26-1044-9B14-B1A7BB8FBE2E}"/>
              </a:ext>
            </a:extLst>
          </p:cNvPr>
          <p:cNvSpPr/>
          <p:nvPr/>
        </p:nvSpPr>
        <p:spPr>
          <a:xfrm>
            <a:off x="891037" y="2200866"/>
            <a:ext cx="8686800" cy="2862322"/>
          </a:xfrm>
          <a:prstGeom prst="rect">
            <a:avLst/>
          </a:prstGeom>
        </p:spPr>
        <p:txBody>
          <a:bodyPr wrap="square">
            <a:spAutoFit/>
          </a:bodyPr>
          <a:lstStyle/>
          <a:p>
            <a:pPr marL="285750" indent="-285750" algn="just">
              <a:buFont typeface="Arial" panose="020B0604020202020204" pitchFamily="34" charset="0"/>
              <a:buChar char="•"/>
            </a:pPr>
            <a:r>
              <a:rPr lang="es-CO" i="1" dirty="0">
                <a:solidFill>
                  <a:srgbClr val="002060"/>
                </a:solidFill>
                <a:latin typeface="+mj-lt"/>
                <a:ea typeface="Times New Roman" panose="02020603050405020304" pitchFamily="18" charset="0"/>
                <a:cs typeface="Times New Roman" panose="02020603050405020304" pitchFamily="18" charset="0"/>
              </a:rPr>
              <a:t>“La frontera, aunque representa retos, es la base del desarrollo de Norte de Santander”</a:t>
            </a:r>
          </a:p>
          <a:p>
            <a:pPr marL="285750" indent="-285750" algn="just">
              <a:buFont typeface="Arial" panose="020B0604020202020204" pitchFamily="34" charset="0"/>
              <a:buChar char="•"/>
            </a:pPr>
            <a:endParaRPr lang="es-CO" i="1" dirty="0">
              <a:solidFill>
                <a:srgbClr val="002060"/>
              </a:solidFill>
              <a:latin typeface="+mj-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i="1" dirty="0">
                <a:solidFill>
                  <a:srgbClr val="002060"/>
                </a:solidFill>
                <a:latin typeface="+mj-lt"/>
                <a:ea typeface="Times New Roman" panose="02020603050405020304" pitchFamily="18" charset="0"/>
                <a:cs typeface="Times New Roman" panose="02020603050405020304" pitchFamily="18" charset="0"/>
              </a:rPr>
              <a:t>“El departamento requiere del diseño e implementación de políticas integrales y simultáneas”</a:t>
            </a:r>
          </a:p>
          <a:p>
            <a:pPr marL="285750" indent="-285750" algn="just">
              <a:buFont typeface="Arial" panose="020B0604020202020204" pitchFamily="34" charset="0"/>
              <a:buChar char="•"/>
            </a:pPr>
            <a:endParaRPr lang="es-CO" i="1" dirty="0">
              <a:solidFill>
                <a:srgbClr val="002060"/>
              </a:solidFill>
              <a:latin typeface="+mj-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i="1" dirty="0">
                <a:solidFill>
                  <a:srgbClr val="002060"/>
                </a:solidFill>
                <a:latin typeface="+mj-lt"/>
                <a:ea typeface="Times New Roman" panose="02020603050405020304" pitchFamily="18" charset="0"/>
                <a:cs typeface="Times New Roman" panose="02020603050405020304" pitchFamily="18" charset="0"/>
              </a:rPr>
              <a:t>“El desarrollo se construye reconociendo los aciertos del pasado y la participación conjunta de todos los actores”</a:t>
            </a:r>
          </a:p>
          <a:p>
            <a:pPr marL="285750" indent="-285750" algn="just">
              <a:buFont typeface="Arial" panose="020B0604020202020204" pitchFamily="34" charset="0"/>
              <a:buChar char="•"/>
            </a:pPr>
            <a:endParaRPr lang="es-CO" i="1" dirty="0">
              <a:solidFill>
                <a:srgbClr val="002060"/>
              </a:solidFill>
              <a:latin typeface="+mj-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i="1" dirty="0">
                <a:solidFill>
                  <a:srgbClr val="002060"/>
                </a:solidFill>
                <a:latin typeface="+mj-lt"/>
                <a:ea typeface="Times New Roman" panose="02020603050405020304" pitchFamily="18" charset="0"/>
                <a:cs typeface="Times New Roman" panose="02020603050405020304" pitchFamily="18" charset="0"/>
              </a:rPr>
              <a:t>“La lucha contra la pobreza y la generación de empleo, requieren bajar los altos costos de transacción que tiene el departamento, fruto de la presencia de actores armados.”</a:t>
            </a:r>
            <a:r>
              <a:rPr lang="en-US" dirty="0">
                <a:solidFill>
                  <a:srgbClr val="002060"/>
                </a:solidFill>
                <a:latin typeface="+mj-lt"/>
              </a:rPr>
              <a:t> </a:t>
            </a:r>
          </a:p>
        </p:txBody>
      </p:sp>
      <p:sp>
        <p:nvSpPr>
          <p:cNvPr id="25" name="TextBox 24">
            <a:extLst>
              <a:ext uri="{FF2B5EF4-FFF2-40B4-BE49-F238E27FC236}">
                <a16:creationId xmlns:a16="http://schemas.microsoft.com/office/drawing/2014/main" id="{549C23AA-B5CC-15DE-AB65-418D49F9FD7E}"/>
              </a:ext>
            </a:extLst>
          </p:cNvPr>
          <p:cNvSpPr txBox="1"/>
          <p:nvPr/>
        </p:nvSpPr>
        <p:spPr>
          <a:xfrm>
            <a:off x="548640" y="1377545"/>
            <a:ext cx="8425705" cy="408623"/>
          </a:xfrm>
          <a:prstGeom prst="roundRect">
            <a:avLst/>
          </a:prstGeom>
          <a:solidFill>
            <a:schemeClr val="bg2"/>
          </a:solidFill>
        </p:spPr>
        <p:txBody>
          <a:bodyPr wrap="none" rtlCol="0">
            <a:spAutoFit/>
          </a:bodyPr>
          <a:lstStyle/>
          <a:p>
            <a:r>
              <a:rPr lang="es-CO" dirty="0">
                <a:solidFill>
                  <a:schemeClr val="accent5">
                    <a:lumMod val="50000"/>
                  </a:schemeClr>
                </a:solidFill>
              </a:rPr>
              <a:t>Las propuestas programáticas a construir deberían partir de cuatro (4) premisas básicas:</a:t>
            </a:r>
          </a:p>
        </p:txBody>
      </p:sp>
      <p:sp>
        <p:nvSpPr>
          <p:cNvPr id="27" name="Título 1">
            <a:extLst>
              <a:ext uri="{FF2B5EF4-FFF2-40B4-BE49-F238E27FC236}">
                <a16:creationId xmlns:a16="http://schemas.microsoft.com/office/drawing/2014/main" id="{7ACDA7B6-0F55-5B25-BF48-858CD17CE9BC}"/>
              </a:ext>
            </a:extLst>
          </p:cNvPr>
          <p:cNvSpPr txBox="1">
            <a:spLocks/>
          </p:cNvSpPr>
          <p:nvPr/>
        </p:nvSpPr>
        <p:spPr>
          <a:xfrm>
            <a:off x="142993" y="261116"/>
            <a:ext cx="91440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5">
                    <a:lumMod val="50000"/>
                  </a:schemeClr>
                </a:solidFill>
              </a:rPr>
              <a:t>Conclusiones</a:t>
            </a:r>
            <a:endParaRPr lang="es-CO" b="1" dirty="0">
              <a:solidFill>
                <a:schemeClr val="accent5">
                  <a:lumMod val="50000"/>
                </a:schemeClr>
              </a:solidFill>
            </a:endParaRPr>
          </a:p>
        </p:txBody>
      </p:sp>
    </p:spTree>
    <p:extLst>
      <p:ext uri="{BB962C8B-B14F-4D97-AF65-F5344CB8AC3E}">
        <p14:creationId xmlns:p14="http://schemas.microsoft.com/office/powerpoint/2010/main" val="548478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Arrow: Chevron 27">
            <a:extLst>
              <a:ext uri="{FF2B5EF4-FFF2-40B4-BE49-F238E27FC236}">
                <a16:creationId xmlns:a16="http://schemas.microsoft.com/office/drawing/2014/main" id="{90A11008-A559-BD9B-CCCA-5357FC13FBDA}"/>
              </a:ext>
            </a:extLst>
          </p:cNvPr>
          <p:cNvSpPr/>
          <p:nvPr/>
        </p:nvSpPr>
        <p:spPr>
          <a:xfrm rot="16200000">
            <a:off x="4474996" y="3051261"/>
            <a:ext cx="3527713" cy="81642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Título 1"/>
          <p:cNvSpPr>
            <a:spLocks noGrp="1"/>
          </p:cNvSpPr>
          <p:nvPr>
            <p:ph type="title"/>
          </p:nvPr>
        </p:nvSpPr>
        <p:spPr>
          <a:xfrm>
            <a:off x="5095852" y="1216073"/>
            <a:ext cx="2286000" cy="914400"/>
          </a:xfrm>
          <a:prstGeom prst="roundRect">
            <a:avLst>
              <a:gd name="adj" fmla="val 50000"/>
            </a:avLst>
          </a:prstGeom>
          <a:solidFill>
            <a:schemeClr val="accent2"/>
          </a:solidFill>
        </p:spPr>
        <p:txBody>
          <a:bodyPr wrap="square">
            <a:noAutofit/>
          </a:bodyPr>
          <a:lstStyle/>
          <a:p>
            <a:pPr algn="ctr"/>
            <a:r>
              <a:rPr lang="es-ES" sz="1100" dirty="0">
                <a:solidFill>
                  <a:schemeClr val="bg1"/>
                </a:solidFill>
              </a:rPr>
              <a:t>Desarrollo de la empresa como medio para buscar la prosperidad y luchar contra el desempleo</a:t>
            </a:r>
            <a:endParaRPr lang="es-CO" sz="1100" b="1" dirty="0">
              <a:solidFill>
                <a:schemeClr val="bg1"/>
              </a:solidFill>
            </a:endParaRPr>
          </a:p>
        </p:txBody>
      </p:sp>
      <p:grpSp>
        <p:nvGrpSpPr>
          <p:cNvPr id="29" name="Group 28">
            <a:extLst>
              <a:ext uri="{FF2B5EF4-FFF2-40B4-BE49-F238E27FC236}">
                <a16:creationId xmlns:a16="http://schemas.microsoft.com/office/drawing/2014/main" id="{E8AEAC16-609B-B926-912E-372F9ECA35BE}"/>
              </a:ext>
            </a:extLst>
          </p:cNvPr>
          <p:cNvGrpSpPr/>
          <p:nvPr/>
        </p:nvGrpSpPr>
        <p:grpSpPr>
          <a:xfrm>
            <a:off x="7569100" y="1216073"/>
            <a:ext cx="2286000" cy="3984914"/>
            <a:chOff x="7614889" y="1609773"/>
            <a:chExt cx="2286000" cy="3984914"/>
          </a:xfrm>
        </p:grpSpPr>
        <p:sp>
          <p:nvSpPr>
            <p:cNvPr id="27" name="Arrow: Chevron 26">
              <a:extLst>
                <a:ext uri="{FF2B5EF4-FFF2-40B4-BE49-F238E27FC236}">
                  <a16:creationId xmlns:a16="http://schemas.microsoft.com/office/drawing/2014/main" id="{57A025AF-0CAC-2C81-B088-E9294680C6DE}"/>
                </a:ext>
              </a:extLst>
            </p:cNvPr>
            <p:cNvSpPr/>
            <p:nvPr/>
          </p:nvSpPr>
          <p:spPr>
            <a:xfrm rot="16200000">
              <a:off x="6994033" y="3422617"/>
              <a:ext cx="3527713" cy="81642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Título 1"/>
            <p:cNvSpPr txBox="1">
              <a:spLocks/>
            </p:cNvSpPr>
            <p:nvPr/>
          </p:nvSpPr>
          <p:spPr>
            <a:xfrm>
              <a:off x="7614889" y="1609773"/>
              <a:ext cx="2286000" cy="914400"/>
            </a:xfrm>
            <a:prstGeom prst="roundRect">
              <a:avLst>
                <a:gd name="adj" fmla="val 50000"/>
              </a:avLst>
            </a:prstGeom>
            <a:solidFill>
              <a:schemeClr val="accent4"/>
            </a:solid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Light" panose="020F0302020204030204"/>
                  <a:ea typeface="+mj-ea"/>
                  <a:cs typeface="+mj-cs"/>
                </a:rPr>
                <a:t>Eficiencia del Estado y lucha contra la corrupción</a:t>
              </a:r>
              <a:endParaRPr kumimoji="0" lang="es-CO" sz="1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9" name="Rectangle 14">
              <a:extLst>
                <a:ext uri="{FF2B5EF4-FFF2-40B4-BE49-F238E27FC236}">
                  <a16:creationId xmlns:a16="http://schemas.microsoft.com/office/drawing/2014/main" id="{31728C4B-4AFF-AC4E-B6B7-42BBADB41F30}"/>
                </a:ext>
              </a:extLst>
            </p:cNvPr>
            <p:cNvSpPr/>
            <p:nvPr/>
          </p:nvSpPr>
          <p:spPr>
            <a:xfrm>
              <a:off x="7660609" y="2784156"/>
              <a:ext cx="2194560" cy="510778"/>
            </a:xfrm>
            <a:prstGeom prst="roundRect">
              <a:avLst/>
            </a:prstGeom>
            <a:solidFill>
              <a:schemeClr val="bg1"/>
            </a:solidFill>
            <a:ln>
              <a:solidFill>
                <a:schemeClr val="accent4"/>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14. Mejorar el desempeño fiscal del departamento</a:t>
              </a:r>
            </a:p>
          </p:txBody>
        </p:sp>
        <p:sp>
          <p:nvSpPr>
            <p:cNvPr id="10" name="Rectangle 15">
              <a:extLst>
                <a:ext uri="{FF2B5EF4-FFF2-40B4-BE49-F238E27FC236}">
                  <a16:creationId xmlns:a16="http://schemas.microsoft.com/office/drawing/2014/main" id="{8A248F80-2B1A-AD91-7C85-8D4FC7500237}"/>
                </a:ext>
              </a:extLst>
            </p:cNvPr>
            <p:cNvSpPr/>
            <p:nvPr/>
          </p:nvSpPr>
          <p:spPr>
            <a:xfrm>
              <a:off x="7660609" y="3604835"/>
              <a:ext cx="2194560" cy="510778"/>
            </a:xfrm>
            <a:prstGeom prst="roundRect">
              <a:avLst/>
            </a:prstGeom>
            <a:solidFill>
              <a:schemeClr val="bg1"/>
            </a:solidFill>
            <a:ln>
              <a:solidFill>
                <a:schemeClr val="accent4"/>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15. Manejo del riesgo ambiental</a:t>
              </a:r>
            </a:p>
          </p:txBody>
        </p:sp>
        <p:sp>
          <p:nvSpPr>
            <p:cNvPr id="11" name="Rectangle 14">
              <a:extLst>
                <a:ext uri="{FF2B5EF4-FFF2-40B4-BE49-F238E27FC236}">
                  <a16:creationId xmlns:a16="http://schemas.microsoft.com/office/drawing/2014/main" id="{31728C4B-4AFF-AC4E-B6B7-42BBADB41F30}"/>
                </a:ext>
              </a:extLst>
            </p:cNvPr>
            <p:cNvSpPr/>
            <p:nvPr/>
          </p:nvSpPr>
          <p:spPr>
            <a:xfrm>
              <a:off x="7660609" y="4210565"/>
              <a:ext cx="2194560" cy="715089"/>
            </a:xfrm>
            <a:prstGeom prst="roundRect">
              <a:avLst/>
            </a:prstGeom>
            <a:solidFill>
              <a:schemeClr val="bg1"/>
            </a:solidFill>
            <a:ln>
              <a:solidFill>
                <a:schemeClr val="accent4"/>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16. </a:t>
              </a:r>
              <a:r>
                <a:rPr kumimoji="0" lang="es-ES_tradnl" sz="1200" i="1" u="none" strike="noStrike" kern="1200" cap="none" spc="0" normalizeH="0" baseline="0" noProof="0" dirty="0" err="1">
                  <a:ln>
                    <a:noFill/>
                  </a:ln>
                  <a:solidFill>
                    <a:schemeClr val="tx2"/>
                  </a:solidFill>
                  <a:effectLst/>
                  <a:uLnTx/>
                  <a:uFillTx/>
                  <a:latin typeface="Calibri Light" panose="020F0302020204030204"/>
                  <a:ea typeface="+mn-ea"/>
                  <a:cs typeface="+mn-cs"/>
                </a:rPr>
                <a:t>Asociatividad</a:t>
              </a: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 regional (</a:t>
              </a:r>
              <a:r>
                <a:rPr kumimoji="0" lang="es-ES_tradnl" sz="1200" i="1" u="none" strike="noStrike" kern="1200" cap="none" spc="0" normalizeH="0" baseline="0" noProof="0" dirty="0" err="1">
                  <a:ln>
                    <a:noFill/>
                  </a:ln>
                  <a:solidFill>
                    <a:schemeClr val="tx2"/>
                  </a:solidFill>
                  <a:effectLst/>
                  <a:uLnTx/>
                  <a:uFillTx/>
                  <a:latin typeface="Calibri Light" panose="020F0302020204030204"/>
                  <a:ea typeface="+mn-ea"/>
                  <a:cs typeface="+mn-cs"/>
                </a:rPr>
                <a:t>intradepartamental</a:t>
              </a: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 y </a:t>
              </a:r>
              <a:r>
                <a:rPr kumimoji="0" lang="es-ES_tradnl" sz="1200" i="1" u="none" strike="noStrike" kern="1200" cap="none" spc="0" normalizeH="0" baseline="0" noProof="0" dirty="0" err="1">
                  <a:ln>
                    <a:noFill/>
                  </a:ln>
                  <a:solidFill>
                    <a:schemeClr val="tx2"/>
                  </a:solidFill>
                  <a:effectLst/>
                  <a:uLnTx/>
                  <a:uFillTx/>
                  <a:latin typeface="Calibri Light" panose="020F0302020204030204"/>
                  <a:ea typeface="+mn-ea"/>
                  <a:cs typeface="+mn-cs"/>
                </a:rPr>
                <a:t>supradepartamental</a:t>
              </a: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a:t>
              </a:r>
            </a:p>
          </p:txBody>
        </p:sp>
      </p:grpSp>
      <p:sp>
        <p:nvSpPr>
          <p:cNvPr id="12" name="Rectangle 14">
            <a:extLst>
              <a:ext uri="{FF2B5EF4-FFF2-40B4-BE49-F238E27FC236}">
                <a16:creationId xmlns:a16="http://schemas.microsoft.com/office/drawing/2014/main" id="{31728C4B-4AFF-AC4E-B6B7-42BBADB41F30}"/>
              </a:ext>
            </a:extLst>
          </p:cNvPr>
          <p:cNvSpPr/>
          <p:nvPr/>
        </p:nvSpPr>
        <p:spPr>
          <a:xfrm>
            <a:off x="5164700" y="2266621"/>
            <a:ext cx="2194560" cy="510778"/>
          </a:xfrm>
          <a:prstGeom prst="roundRect">
            <a:avLst/>
          </a:prstGeom>
          <a:solidFill>
            <a:schemeClr val="bg1"/>
          </a:solidFill>
          <a:ln>
            <a:solidFill>
              <a:schemeClr val="accent2"/>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7. Reducir la tasa de Informalidad</a:t>
            </a:r>
          </a:p>
        </p:txBody>
      </p:sp>
      <p:sp>
        <p:nvSpPr>
          <p:cNvPr id="13" name="Rectangle 15">
            <a:extLst>
              <a:ext uri="{FF2B5EF4-FFF2-40B4-BE49-F238E27FC236}">
                <a16:creationId xmlns:a16="http://schemas.microsoft.com/office/drawing/2014/main" id="{8A248F80-2B1A-AD91-7C85-8D4FC7500237}"/>
              </a:ext>
            </a:extLst>
          </p:cNvPr>
          <p:cNvSpPr/>
          <p:nvPr/>
        </p:nvSpPr>
        <p:spPr>
          <a:xfrm>
            <a:off x="5164700" y="2868748"/>
            <a:ext cx="2194560" cy="510778"/>
          </a:xfrm>
          <a:prstGeom prst="roundRect">
            <a:avLst/>
          </a:prstGeom>
          <a:solidFill>
            <a:schemeClr val="bg1"/>
          </a:solidFill>
          <a:ln>
            <a:solidFill>
              <a:schemeClr val="accent2"/>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8. Impulso a los sectores textil y agroindustrial de palma</a:t>
            </a:r>
          </a:p>
        </p:txBody>
      </p:sp>
      <p:sp>
        <p:nvSpPr>
          <p:cNvPr id="14" name="Rectangle 14">
            <a:extLst>
              <a:ext uri="{FF2B5EF4-FFF2-40B4-BE49-F238E27FC236}">
                <a16:creationId xmlns:a16="http://schemas.microsoft.com/office/drawing/2014/main" id="{31728C4B-4AFF-AC4E-B6B7-42BBADB41F30}"/>
              </a:ext>
            </a:extLst>
          </p:cNvPr>
          <p:cNvSpPr/>
          <p:nvPr/>
        </p:nvSpPr>
        <p:spPr>
          <a:xfrm>
            <a:off x="5164700" y="3470875"/>
            <a:ext cx="2194560" cy="510778"/>
          </a:xfrm>
          <a:prstGeom prst="roundRect">
            <a:avLst/>
          </a:prstGeom>
          <a:solidFill>
            <a:schemeClr val="bg1"/>
          </a:solidFill>
          <a:ln>
            <a:solidFill>
              <a:schemeClr val="accent2"/>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9. Desarrollo de la generación de energía</a:t>
            </a:r>
          </a:p>
        </p:txBody>
      </p:sp>
      <p:sp>
        <p:nvSpPr>
          <p:cNvPr id="15" name="Rectangle 15">
            <a:extLst>
              <a:ext uri="{FF2B5EF4-FFF2-40B4-BE49-F238E27FC236}">
                <a16:creationId xmlns:a16="http://schemas.microsoft.com/office/drawing/2014/main" id="{8A248F80-2B1A-AD91-7C85-8D4FC7500237}"/>
              </a:ext>
            </a:extLst>
          </p:cNvPr>
          <p:cNvSpPr/>
          <p:nvPr/>
        </p:nvSpPr>
        <p:spPr>
          <a:xfrm>
            <a:off x="5164700" y="4073001"/>
            <a:ext cx="2194560" cy="510778"/>
          </a:xfrm>
          <a:prstGeom prst="roundRect">
            <a:avLst/>
          </a:prstGeom>
          <a:solidFill>
            <a:schemeClr val="bg1"/>
          </a:solidFill>
          <a:ln>
            <a:solidFill>
              <a:schemeClr val="accent2"/>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10. Fortalecer desempeño logístico</a:t>
            </a:r>
          </a:p>
        </p:txBody>
      </p:sp>
      <p:grpSp>
        <p:nvGrpSpPr>
          <p:cNvPr id="30" name="Group 29">
            <a:extLst>
              <a:ext uri="{FF2B5EF4-FFF2-40B4-BE49-F238E27FC236}">
                <a16:creationId xmlns:a16="http://schemas.microsoft.com/office/drawing/2014/main" id="{D0101A63-ADAF-9057-C699-C4C0A31F4DCF}"/>
              </a:ext>
            </a:extLst>
          </p:cNvPr>
          <p:cNvGrpSpPr/>
          <p:nvPr/>
        </p:nvGrpSpPr>
        <p:grpSpPr>
          <a:xfrm>
            <a:off x="2634168" y="1216073"/>
            <a:ext cx="2286000" cy="4007259"/>
            <a:chOff x="2679957" y="1609773"/>
            <a:chExt cx="2286000" cy="4007259"/>
          </a:xfrm>
        </p:grpSpPr>
        <p:sp>
          <p:nvSpPr>
            <p:cNvPr id="26" name="Arrow: Chevron 25">
              <a:extLst>
                <a:ext uri="{FF2B5EF4-FFF2-40B4-BE49-F238E27FC236}">
                  <a16:creationId xmlns:a16="http://schemas.microsoft.com/office/drawing/2014/main" id="{10981148-5874-731F-DE40-EA4AFFC86B72}"/>
                </a:ext>
              </a:extLst>
            </p:cNvPr>
            <p:cNvSpPr/>
            <p:nvPr/>
          </p:nvSpPr>
          <p:spPr>
            <a:xfrm rot="16200000">
              <a:off x="2059101" y="3444962"/>
              <a:ext cx="3527713" cy="816428"/>
            </a:xfrm>
            <a:prstGeom prst="chevron">
              <a:avLst/>
            </a:prstGeom>
            <a:solidFill>
              <a:srgbClr val="52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Título 1"/>
            <p:cNvSpPr txBox="1">
              <a:spLocks/>
            </p:cNvSpPr>
            <p:nvPr/>
          </p:nvSpPr>
          <p:spPr>
            <a:xfrm>
              <a:off x="2679957" y="1609773"/>
              <a:ext cx="2286000" cy="914400"/>
            </a:xfrm>
            <a:prstGeom prst="roundRect">
              <a:avLst>
                <a:gd name="adj" fmla="val 50000"/>
              </a:avLst>
            </a:prstGeom>
            <a:solidFill>
              <a:srgbClr val="52B26A"/>
            </a:solid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Light" panose="020F0302020204030204"/>
                  <a:ea typeface="+mj-ea"/>
                  <a:cs typeface="+mj-cs"/>
                </a:rPr>
                <a:t>Seguridad en las regiones como condición para la convivencia</a:t>
              </a:r>
              <a:endParaRPr kumimoji="0" lang="es-CO" sz="12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6" name="Rectangle 14">
              <a:extLst>
                <a:ext uri="{FF2B5EF4-FFF2-40B4-BE49-F238E27FC236}">
                  <a16:creationId xmlns:a16="http://schemas.microsoft.com/office/drawing/2014/main" id="{31728C4B-4AFF-AC4E-B6B7-42BBADB41F30}"/>
                </a:ext>
              </a:extLst>
            </p:cNvPr>
            <p:cNvSpPr/>
            <p:nvPr/>
          </p:nvSpPr>
          <p:spPr>
            <a:xfrm>
              <a:off x="2725677" y="2784156"/>
              <a:ext cx="2194560" cy="306467"/>
            </a:xfrm>
            <a:prstGeom prst="roundRect">
              <a:avLst/>
            </a:prstGeom>
            <a:solidFill>
              <a:schemeClr val="bg1"/>
            </a:solidFill>
            <a:ln>
              <a:solidFill>
                <a:schemeClr val="accent6"/>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5. Reducir cultivos ilícitos</a:t>
              </a:r>
            </a:p>
          </p:txBody>
        </p:sp>
        <p:sp>
          <p:nvSpPr>
            <p:cNvPr id="17" name="Rectangle 15">
              <a:extLst>
                <a:ext uri="{FF2B5EF4-FFF2-40B4-BE49-F238E27FC236}">
                  <a16:creationId xmlns:a16="http://schemas.microsoft.com/office/drawing/2014/main" id="{8A248F80-2B1A-AD91-7C85-8D4FC7500237}"/>
                </a:ext>
              </a:extLst>
            </p:cNvPr>
            <p:cNvSpPr/>
            <p:nvPr/>
          </p:nvSpPr>
          <p:spPr>
            <a:xfrm>
              <a:off x="2725677" y="3305141"/>
              <a:ext cx="2194560" cy="510778"/>
            </a:xfrm>
            <a:prstGeom prst="roundRect">
              <a:avLst/>
            </a:prstGeom>
            <a:solidFill>
              <a:schemeClr val="bg1"/>
            </a:solidFill>
            <a:ln>
              <a:solidFill>
                <a:schemeClr val="accent6"/>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6. Reducir presencia </a:t>
              </a:r>
              <a:r>
                <a:rPr kumimoji="0" lang="es-ES_tradnl" sz="1200" i="1" u="none" strike="noStrike" kern="1200" cap="none" spc="0" normalizeH="0" baseline="0" noProof="0" dirty="0" err="1">
                  <a:ln>
                    <a:noFill/>
                  </a:ln>
                  <a:solidFill>
                    <a:schemeClr val="tx2"/>
                  </a:solidFill>
                  <a:effectLst/>
                  <a:uLnTx/>
                  <a:uFillTx/>
                  <a:latin typeface="Calibri Light" panose="020F0302020204030204"/>
                  <a:ea typeface="+mn-ea"/>
                  <a:cs typeface="+mn-cs"/>
                </a:rPr>
                <a:t>GAOs</a:t>
              </a: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 </a:t>
              </a:r>
              <a:r>
                <a:rPr kumimoji="0" lang="es-ES_tradnl" sz="1200" i="1" u="none" strike="noStrike" kern="1200" cap="none" spc="0" normalizeH="0" baseline="0" noProof="0" dirty="0" err="1">
                  <a:ln>
                    <a:noFill/>
                  </a:ln>
                  <a:solidFill>
                    <a:schemeClr val="tx2"/>
                  </a:solidFill>
                  <a:effectLst/>
                  <a:uLnTx/>
                  <a:uFillTx/>
                  <a:latin typeface="Calibri Light" panose="020F0302020204030204"/>
                  <a:ea typeface="+mn-ea"/>
                  <a:cs typeface="+mn-cs"/>
                </a:rPr>
                <a:t>GDOs</a:t>
              </a: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 y </a:t>
              </a:r>
              <a:r>
                <a:rPr kumimoji="0" lang="es-ES_tradnl" sz="1200" i="1" u="none" strike="noStrike" kern="1200" cap="none" spc="0" normalizeH="0" baseline="0" noProof="0" dirty="0" err="1">
                  <a:ln>
                    <a:noFill/>
                  </a:ln>
                  <a:solidFill>
                    <a:schemeClr val="tx2"/>
                  </a:solidFill>
                  <a:effectLst/>
                  <a:uLnTx/>
                  <a:uFillTx/>
                  <a:latin typeface="Calibri Light" panose="020F0302020204030204"/>
                  <a:ea typeface="+mn-ea"/>
                  <a:cs typeface="+mn-cs"/>
                </a:rPr>
                <a:t>GAORs</a:t>
              </a:r>
              <a:endPar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endParaRPr>
            </a:p>
          </p:txBody>
        </p:sp>
      </p:grpSp>
      <p:grpSp>
        <p:nvGrpSpPr>
          <p:cNvPr id="31" name="Group 30">
            <a:extLst>
              <a:ext uri="{FF2B5EF4-FFF2-40B4-BE49-F238E27FC236}">
                <a16:creationId xmlns:a16="http://schemas.microsoft.com/office/drawing/2014/main" id="{7F0C3C7D-5C82-FB2E-EE95-B175EB1A2AD0}"/>
              </a:ext>
            </a:extLst>
          </p:cNvPr>
          <p:cNvGrpSpPr/>
          <p:nvPr/>
        </p:nvGrpSpPr>
        <p:grpSpPr>
          <a:xfrm>
            <a:off x="149356" y="1216073"/>
            <a:ext cx="2286000" cy="4007258"/>
            <a:chOff x="195145" y="1609773"/>
            <a:chExt cx="2286000" cy="4007258"/>
          </a:xfrm>
        </p:grpSpPr>
        <p:sp>
          <p:nvSpPr>
            <p:cNvPr id="25" name="Arrow: Chevron 24">
              <a:extLst>
                <a:ext uri="{FF2B5EF4-FFF2-40B4-BE49-F238E27FC236}">
                  <a16:creationId xmlns:a16="http://schemas.microsoft.com/office/drawing/2014/main" id="{D90F9BDD-07D5-D7C1-AF4F-56A402C2F84B}"/>
                </a:ext>
              </a:extLst>
            </p:cNvPr>
            <p:cNvSpPr/>
            <p:nvPr/>
          </p:nvSpPr>
          <p:spPr>
            <a:xfrm rot="16200000">
              <a:off x="-425711" y="3444961"/>
              <a:ext cx="3527713" cy="81642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Título 1"/>
            <p:cNvSpPr txBox="1">
              <a:spLocks/>
            </p:cNvSpPr>
            <p:nvPr/>
          </p:nvSpPr>
          <p:spPr>
            <a:xfrm>
              <a:off x="195145" y="1609773"/>
              <a:ext cx="2286000" cy="914400"/>
            </a:xfrm>
            <a:prstGeom prst="roundRect">
              <a:avLst>
                <a:gd name="adj" fmla="val 50000"/>
              </a:avLst>
            </a:prstGeom>
            <a:solidFill>
              <a:schemeClr val="accent1"/>
            </a:solid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Light" panose="020F0302020204030204"/>
                  <a:ea typeface="+mj-ea"/>
                  <a:cs typeface="+mj-cs"/>
                </a:rPr>
                <a:t>Lucha contra la pobreza e inclusión social </a:t>
              </a:r>
              <a:endParaRPr kumimoji="0" lang="es-CO" sz="12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8" name="Rectangle 14">
              <a:extLst>
                <a:ext uri="{FF2B5EF4-FFF2-40B4-BE49-F238E27FC236}">
                  <a16:creationId xmlns:a16="http://schemas.microsoft.com/office/drawing/2014/main" id="{31728C4B-4AFF-AC4E-B6B7-42BBADB41F30}"/>
                </a:ext>
              </a:extLst>
            </p:cNvPr>
            <p:cNvSpPr/>
            <p:nvPr/>
          </p:nvSpPr>
          <p:spPr>
            <a:xfrm>
              <a:off x="240865" y="2784156"/>
              <a:ext cx="2194560" cy="715089"/>
            </a:xfrm>
            <a:prstGeom prst="roundRect">
              <a:avLst/>
            </a:prstGeom>
            <a:solidFill>
              <a:schemeClr val="bg1"/>
            </a:solidFill>
            <a:ln>
              <a:solidFill>
                <a:schemeClr val="accent1"/>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1. Reducir la tasa de pobreza y la brecha urbano rural</a:t>
              </a:r>
            </a:p>
          </p:txBody>
        </p:sp>
        <p:sp>
          <p:nvSpPr>
            <p:cNvPr id="19" name="Rectangle 15">
              <a:extLst>
                <a:ext uri="{FF2B5EF4-FFF2-40B4-BE49-F238E27FC236}">
                  <a16:creationId xmlns:a16="http://schemas.microsoft.com/office/drawing/2014/main" id="{8A248F80-2B1A-AD91-7C85-8D4FC7500237}"/>
                </a:ext>
              </a:extLst>
            </p:cNvPr>
            <p:cNvSpPr/>
            <p:nvPr/>
          </p:nvSpPr>
          <p:spPr>
            <a:xfrm>
              <a:off x="240865" y="3602363"/>
              <a:ext cx="2194560" cy="715089"/>
            </a:xfrm>
            <a:prstGeom prst="roundRect">
              <a:avLst/>
            </a:prstGeom>
            <a:solidFill>
              <a:schemeClr val="bg1"/>
            </a:solidFill>
            <a:ln>
              <a:solidFill>
                <a:schemeClr val="accent1"/>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2. Atención a los grupos vulnerables, incluida la población migrante </a:t>
              </a:r>
            </a:p>
          </p:txBody>
        </p:sp>
        <p:sp>
          <p:nvSpPr>
            <p:cNvPr id="20" name="Rectangle 15">
              <a:extLst>
                <a:ext uri="{FF2B5EF4-FFF2-40B4-BE49-F238E27FC236}">
                  <a16:creationId xmlns:a16="http://schemas.microsoft.com/office/drawing/2014/main" id="{8A248F80-2B1A-AD91-7C85-8D4FC7500237}"/>
                </a:ext>
              </a:extLst>
            </p:cNvPr>
            <p:cNvSpPr/>
            <p:nvPr/>
          </p:nvSpPr>
          <p:spPr>
            <a:xfrm>
              <a:off x="240865" y="4479161"/>
              <a:ext cx="2194560" cy="510778"/>
            </a:xfrm>
            <a:prstGeom prst="roundRect">
              <a:avLst/>
            </a:prstGeom>
            <a:solidFill>
              <a:schemeClr val="bg1"/>
            </a:solidFill>
            <a:ln>
              <a:solidFill>
                <a:schemeClr val="accent1"/>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3. Reducir brecha de acceso a servicios públicos </a:t>
              </a:r>
            </a:p>
          </p:txBody>
        </p:sp>
      </p:grpSp>
      <p:pic>
        <p:nvPicPr>
          <p:cNvPr id="21" name="Imagen 20"/>
          <p:cNvPicPr>
            <a:picLocks noChangeAspect="1"/>
          </p:cNvPicPr>
          <p:nvPr/>
        </p:nvPicPr>
        <p:blipFill rotWithShape="1">
          <a:blip r:embed="rId3"/>
          <a:srcRect t="16512" r="2338"/>
          <a:stretch/>
        </p:blipFill>
        <p:spPr>
          <a:xfrm>
            <a:off x="10259087" y="485481"/>
            <a:ext cx="1384273" cy="1715385"/>
          </a:xfrm>
          <a:prstGeom prst="rect">
            <a:avLst/>
          </a:prstGeom>
        </p:spPr>
      </p:pic>
      <p:sp>
        <p:nvSpPr>
          <p:cNvPr id="22" name="TextBox 21">
            <a:extLst>
              <a:ext uri="{FF2B5EF4-FFF2-40B4-BE49-F238E27FC236}">
                <a16:creationId xmlns:a16="http://schemas.microsoft.com/office/drawing/2014/main" id="{E199D588-E834-DC90-41E0-B5538DD145B6}"/>
              </a:ext>
            </a:extLst>
          </p:cNvPr>
          <p:cNvSpPr txBox="1"/>
          <p:nvPr/>
        </p:nvSpPr>
        <p:spPr>
          <a:xfrm>
            <a:off x="4676172" y="407443"/>
            <a:ext cx="5036211" cy="408623"/>
          </a:xfrm>
          <a:prstGeom prst="roundRect">
            <a:avLst/>
          </a:prstGeom>
          <a:solidFill>
            <a:schemeClr val="bg2"/>
          </a:solidFill>
        </p:spPr>
        <p:txBody>
          <a:bodyPr wrap="square" rtlCol="0">
            <a:spAutoFit/>
          </a:bodyPr>
          <a:lstStyle/>
          <a:p>
            <a:r>
              <a:rPr lang="es-CO" dirty="0">
                <a:solidFill>
                  <a:schemeClr val="accent5">
                    <a:lumMod val="50000"/>
                  </a:schemeClr>
                </a:solidFill>
              </a:rPr>
              <a:t>Dieciseis (16) son los retos que enfrenta la región</a:t>
            </a:r>
          </a:p>
        </p:txBody>
      </p:sp>
      <p:sp>
        <p:nvSpPr>
          <p:cNvPr id="24" name="Título 1">
            <a:extLst>
              <a:ext uri="{FF2B5EF4-FFF2-40B4-BE49-F238E27FC236}">
                <a16:creationId xmlns:a16="http://schemas.microsoft.com/office/drawing/2014/main" id="{42962FB8-717C-8A01-8B33-CDCB725E4ED9}"/>
              </a:ext>
            </a:extLst>
          </p:cNvPr>
          <p:cNvSpPr txBox="1">
            <a:spLocks/>
          </p:cNvSpPr>
          <p:nvPr/>
        </p:nvSpPr>
        <p:spPr>
          <a:xfrm>
            <a:off x="142993" y="261116"/>
            <a:ext cx="91440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5">
                    <a:lumMod val="50000"/>
                  </a:schemeClr>
                </a:solidFill>
              </a:rPr>
              <a:t>Conclusiones</a:t>
            </a:r>
            <a:endParaRPr lang="es-CO" b="1" dirty="0">
              <a:solidFill>
                <a:schemeClr val="accent5">
                  <a:lumMod val="50000"/>
                </a:schemeClr>
              </a:solidFill>
            </a:endParaRPr>
          </a:p>
        </p:txBody>
      </p:sp>
      <p:sp>
        <p:nvSpPr>
          <p:cNvPr id="32" name="Rectangle 15">
            <a:extLst>
              <a:ext uri="{FF2B5EF4-FFF2-40B4-BE49-F238E27FC236}">
                <a16:creationId xmlns:a16="http://schemas.microsoft.com/office/drawing/2014/main" id="{504B5707-041E-D74A-9AC2-0F871D7EE168}"/>
              </a:ext>
            </a:extLst>
          </p:cNvPr>
          <p:cNvSpPr/>
          <p:nvPr/>
        </p:nvSpPr>
        <p:spPr>
          <a:xfrm>
            <a:off x="5141572" y="4675127"/>
            <a:ext cx="2194560" cy="510778"/>
          </a:xfrm>
          <a:prstGeom prst="roundRect">
            <a:avLst/>
          </a:prstGeom>
          <a:solidFill>
            <a:schemeClr val="bg1"/>
          </a:solidFill>
          <a:ln>
            <a:solidFill>
              <a:schemeClr val="accent2"/>
            </a:solidFill>
          </a:ln>
        </p:spPr>
        <p:txBody>
          <a:bodyPr wrap="square">
            <a:spAutoFit/>
          </a:bodyPr>
          <a:lstStyle/>
          <a:p>
            <a:pPr fontAlgn="base">
              <a:defRPr/>
            </a:pPr>
            <a:r>
              <a:rPr lang="es-ES_tradnl" sz="1200" i="1" dirty="0">
                <a:solidFill>
                  <a:schemeClr val="tx2"/>
                </a:solidFill>
                <a:latin typeface="Calibri Light" panose="020F0302020204030204"/>
              </a:rPr>
              <a:t>Reto 11. Compensación de carga</a:t>
            </a:r>
          </a:p>
        </p:txBody>
      </p:sp>
      <p:sp>
        <p:nvSpPr>
          <p:cNvPr id="33" name="Rectangle 15">
            <a:extLst>
              <a:ext uri="{FF2B5EF4-FFF2-40B4-BE49-F238E27FC236}">
                <a16:creationId xmlns:a16="http://schemas.microsoft.com/office/drawing/2014/main" id="{D34F8D1D-258F-3940-942F-68AA46B6F5B5}"/>
              </a:ext>
            </a:extLst>
          </p:cNvPr>
          <p:cNvSpPr/>
          <p:nvPr/>
        </p:nvSpPr>
        <p:spPr>
          <a:xfrm>
            <a:off x="5141572" y="5797347"/>
            <a:ext cx="2194560" cy="510778"/>
          </a:xfrm>
          <a:prstGeom prst="roundRect">
            <a:avLst/>
          </a:prstGeom>
          <a:solidFill>
            <a:schemeClr val="bg1"/>
          </a:solidFill>
          <a:ln>
            <a:solidFill>
              <a:schemeClr val="accent2"/>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13. Estrategia de conectividad intermodal</a:t>
            </a:r>
          </a:p>
        </p:txBody>
      </p:sp>
      <p:sp>
        <p:nvSpPr>
          <p:cNvPr id="34" name="Rectangle 15">
            <a:extLst>
              <a:ext uri="{FF2B5EF4-FFF2-40B4-BE49-F238E27FC236}">
                <a16:creationId xmlns:a16="http://schemas.microsoft.com/office/drawing/2014/main" id="{FCDDD412-A73E-4A48-B91B-AF39836FAB69}"/>
              </a:ext>
            </a:extLst>
          </p:cNvPr>
          <p:cNvSpPr/>
          <p:nvPr/>
        </p:nvSpPr>
        <p:spPr>
          <a:xfrm>
            <a:off x="195076" y="4793409"/>
            <a:ext cx="2194560" cy="510778"/>
          </a:xfrm>
          <a:prstGeom prst="roundRect">
            <a:avLst/>
          </a:prstGeom>
          <a:solidFill>
            <a:schemeClr val="bg1"/>
          </a:solidFill>
          <a:ln>
            <a:solidFill>
              <a:schemeClr val="accent1"/>
            </a:solidFill>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s-ES_tradnl" sz="1200" i="1" u="none" strike="noStrike" kern="1200" cap="none" spc="0" normalizeH="0" baseline="0" noProof="0" dirty="0">
                <a:ln>
                  <a:noFill/>
                </a:ln>
                <a:solidFill>
                  <a:schemeClr val="tx2"/>
                </a:solidFill>
                <a:effectLst/>
                <a:uLnTx/>
                <a:uFillTx/>
                <a:latin typeface="Calibri Light" panose="020F0302020204030204"/>
                <a:ea typeface="+mn-ea"/>
                <a:cs typeface="+mn-cs"/>
              </a:rPr>
              <a:t>Reto 3. Conexión a la Red Nacional de Gas</a:t>
            </a:r>
          </a:p>
        </p:txBody>
      </p:sp>
      <p:sp>
        <p:nvSpPr>
          <p:cNvPr id="35" name="Rectangle 15">
            <a:extLst>
              <a:ext uri="{FF2B5EF4-FFF2-40B4-BE49-F238E27FC236}">
                <a16:creationId xmlns:a16="http://schemas.microsoft.com/office/drawing/2014/main" id="{FB67B359-FACE-2B4E-8115-D04C373091FF}"/>
              </a:ext>
            </a:extLst>
          </p:cNvPr>
          <p:cNvSpPr/>
          <p:nvPr/>
        </p:nvSpPr>
        <p:spPr>
          <a:xfrm>
            <a:off x="5141572" y="5236237"/>
            <a:ext cx="2194560" cy="510778"/>
          </a:xfrm>
          <a:prstGeom prst="roundRect">
            <a:avLst/>
          </a:prstGeom>
          <a:solidFill>
            <a:schemeClr val="bg1"/>
          </a:solidFill>
          <a:ln>
            <a:solidFill>
              <a:schemeClr val="accent2"/>
            </a:solidFill>
          </a:ln>
        </p:spPr>
        <p:txBody>
          <a:bodyPr wrap="square">
            <a:spAutoFit/>
          </a:bodyPr>
          <a:lstStyle/>
          <a:p>
            <a:pPr fontAlgn="base">
              <a:defRPr/>
            </a:pPr>
            <a:r>
              <a:rPr lang="es-ES_tradnl" sz="1200" i="1" dirty="0">
                <a:solidFill>
                  <a:schemeClr val="tx2"/>
                </a:solidFill>
                <a:latin typeface="Calibri Light" panose="020F0302020204030204"/>
              </a:rPr>
              <a:t>Reto 12. Mejorar infraestructura vial (red 1, 2, 3)</a:t>
            </a:r>
          </a:p>
        </p:txBody>
      </p:sp>
    </p:spTree>
    <p:extLst>
      <p:ext uri="{BB962C8B-B14F-4D97-AF65-F5344CB8AC3E}">
        <p14:creationId xmlns:p14="http://schemas.microsoft.com/office/powerpoint/2010/main" val="156076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Título 1">
            <a:extLst>
              <a:ext uri="{FF2B5EF4-FFF2-40B4-BE49-F238E27FC236}">
                <a16:creationId xmlns:a16="http://schemas.microsoft.com/office/drawing/2014/main" id="{42962FB8-717C-8A01-8B33-CDCB725E4ED9}"/>
              </a:ext>
            </a:extLst>
          </p:cNvPr>
          <p:cNvSpPr txBox="1">
            <a:spLocks/>
          </p:cNvSpPr>
          <p:nvPr/>
        </p:nvSpPr>
        <p:spPr>
          <a:xfrm>
            <a:off x="142993" y="261116"/>
            <a:ext cx="91440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err="1">
                <a:ln>
                  <a:noFill/>
                </a:ln>
                <a:solidFill>
                  <a:schemeClr val="accent5">
                    <a:lumMod val="50000"/>
                  </a:schemeClr>
                </a:solidFill>
                <a:effectLst/>
                <a:uLnTx/>
                <a:uFillTx/>
                <a:latin typeface="Calibri Light" panose="020F0302020204030204"/>
                <a:ea typeface="+mj-ea"/>
                <a:cs typeface="+mj-cs"/>
              </a:rPr>
              <a:t>Equip</a:t>
            </a:r>
            <a:r>
              <a:rPr lang="es-ES" b="1" dirty="0">
                <a:solidFill>
                  <a:schemeClr val="accent5">
                    <a:lumMod val="50000"/>
                  </a:schemeClr>
                </a:solidFill>
                <a:latin typeface="Calibri Light" panose="020F0302020204030204"/>
              </a:rPr>
              <a:t>o Consultor</a:t>
            </a:r>
            <a:endParaRPr kumimoji="0" lang="es-CO" sz="4400" b="1" i="0" u="none" strike="noStrike" kern="1200" cap="none" spc="0" normalizeH="0" baseline="0" noProof="0" dirty="0">
              <a:ln>
                <a:noFill/>
              </a:ln>
              <a:solidFill>
                <a:schemeClr val="accent5">
                  <a:lumMod val="50000"/>
                </a:schemeClr>
              </a:solidFill>
              <a:effectLst/>
              <a:uLnTx/>
              <a:uFillTx/>
              <a:latin typeface="Calibri Light" panose="020F0302020204030204"/>
            </a:endParaRPr>
          </a:p>
        </p:txBody>
      </p:sp>
      <p:pic>
        <p:nvPicPr>
          <p:cNvPr id="4" name="Picture 4" descr="https://lh6.googleusercontent.com/V-E9uyAAeN7xSGRafLl0Q33cwfzVnL7xMnGIlf1jWnwxYqwqGngu5kU7jO_6hyjABrr9qbyIUsrCQMvhi_yibd5LNQ0b5PG1dBx04UQMXlQOndE19oY9W7KExNTQoPMs1Elp0EZPlHYLe6KRPEvvY53LK5Ynnj9tbSEf5N5f4TicpxIxxG8mWkWzskKccPLEBGrDiA">
            <a:extLst>
              <a:ext uri="{FF2B5EF4-FFF2-40B4-BE49-F238E27FC236}">
                <a16:creationId xmlns:a16="http://schemas.microsoft.com/office/drawing/2014/main" id="{AA54EFD1-EE70-E777-ED60-FEEE32A9EF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49" b="20510"/>
          <a:stretch/>
        </p:blipFill>
        <p:spPr bwMode="auto">
          <a:xfrm>
            <a:off x="286754" y="5085828"/>
            <a:ext cx="1769423" cy="10747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04B7CAB-BE5B-1BC5-E74B-DBF7C5C73B50}"/>
              </a:ext>
            </a:extLst>
          </p:cNvPr>
          <p:cNvSpPr txBox="1"/>
          <p:nvPr/>
        </p:nvSpPr>
        <p:spPr>
          <a:xfrm>
            <a:off x="2056177" y="5206487"/>
            <a:ext cx="4029075" cy="954107"/>
          </a:xfrm>
          <a:prstGeom prst="rect">
            <a:avLst/>
          </a:prstGeom>
          <a:noFill/>
        </p:spPr>
        <p:txBody>
          <a:bodyPr wrap="square" rtlCol="0">
            <a:spAutoFit/>
          </a:bodyPr>
          <a:lstStyle/>
          <a:p>
            <a:pPr algn="just"/>
            <a:r>
              <a:rPr lang="es-CO" sz="800" dirty="0">
                <a:solidFill>
                  <a:schemeClr val="accent5">
                    <a:lumMod val="50000"/>
                  </a:schemeClr>
                </a:solidFill>
                <a:latin typeface="+mj-lt"/>
              </a:rPr>
              <a:t>Esta presentación fue preparada por </a:t>
            </a:r>
            <a:r>
              <a:rPr lang="es-CO" sz="800" dirty="0" err="1">
                <a:solidFill>
                  <a:schemeClr val="accent5">
                    <a:lumMod val="50000"/>
                  </a:schemeClr>
                </a:solidFill>
                <a:latin typeface="+mj-lt"/>
              </a:rPr>
              <a:t>4P</a:t>
            </a:r>
            <a:r>
              <a:rPr lang="es-CO" sz="800" dirty="0">
                <a:solidFill>
                  <a:schemeClr val="accent5">
                    <a:lumMod val="50000"/>
                  </a:schemeClr>
                </a:solidFill>
                <a:latin typeface="+mj-lt"/>
              </a:rPr>
              <a:t> Asesores SAS bajo la premisa de elaborar un análisis de la situación social y económica del departamento de Norte de Santander que sirva de base para el diseño de los programas de gobierno, independiente de la ideología que guie a los candidatos. </a:t>
            </a:r>
          </a:p>
          <a:p>
            <a:pPr algn="just"/>
            <a:endParaRPr lang="es-CO" sz="800" dirty="0">
              <a:solidFill>
                <a:schemeClr val="accent5">
                  <a:lumMod val="50000"/>
                </a:schemeClr>
              </a:solidFill>
              <a:latin typeface="+mj-lt"/>
            </a:endParaRPr>
          </a:p>
          <a:p>
            <a:pPr algn="just"/>
            <a:r>
              <a:rPr lang="es-CO" sz="800" dirty="0">
                <a:solidFill>
                  <a:schemeClr val="accent5">
                    <a:lumMod val="50000"/>
                  </a:schemeClr>
                </a:solidFill>
                <a:latin typeface="+mj-lt"/>
              </a:rPr>
              <a:t>Los análisis y conclusiones son de exclusivos de la firma consultora y no comprometen al partido.</a:t>
            </a:r>
          </a:p>
        </p:txBody>
      </p:sp>
      <p:grpSp>
        <p:nvGrpSpPr>
          <p:cNvPr id="34" name="Group 33">
            <a:extLst>
              <a:ext uri="{FF2B5EF4-FFF2-40B4-BE49-F238E27FC236}">
                <a16:creationId xmlns:a16="http://schemas.microsoft.com/office/drawing/2014/main" id="{933EFF0A-AEA4-2D8C-FDA1-83BA3BB6D62D}"/>
              </a:ext>
            </a:extLst>
          </p:cNvPr>
          <p:cNvGrpSpPr/>
          <p:nvPr/>
        </p:nvGrpSpPr>
        <p:grpSpPr>
          <a:xfrm>
            <a:off x="44558" y="1080254"/>
            <a:ext cx="3375500" cy="3607700"/>
            <a:chOff x="401300" y="1315348"/>
            <a:chExt cx="3375500" cy="3607700"/>
          </a:xfrm>
        </p:grpSpPr>
        <p:pic>
          <p:nvPicPr>
            <p:cNvPr id="32" name="Picture 31">
              <a:extLst>
                <a:ext uri="{FF2B5EF4-FFF2-40B4-BE49-F238E27FC236}">
                  <a16:creationId xmlns:a16="http://schemas.microsoft.com/office/drawing/2014/main" id="{53075AAE-7FB8-D1F3-2596-754D3059E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300" y="1315348"/>
              <a:ext cx="1446550" cy="1446550"/>
            </a:xfrm>
            <a:prstGeom prst="rect">
              <a:avLst/>
            </a:prstGeom>
          </p:spPr>
        </p:pic>
        <p:sp>
          <p:nvSpPr>
            <p:cNvPr id="33" name="TextBox 32">
              <a:extLst>
                <a:ext uri="{FF2B5EF4-FFF2-40B4-BE49-F238E27FC236}">
                  <a16:creationId xmlns:a16="http://schemas.microsoft.com/office/drawing/2014/main" id="{5C5856F7-5E8F-A2DF-1A25-A5AF055842C3}"/>
                </a:ext>
              </a:extLst>
            </p:cNvPr>
            <p:cNvSpPr txBox="1"/>
            <p:nvPr/>
          </p:nvSpPr>
          <p:spPr>
            <a:xfrm>
              <a:off x="477500" y="1322062"/>
              <a:ext cx="3299300" cy="3600986"/>
            </a:xfrm>
            <a:prstGeom prst="rect">
              <a:avLst/>
            </a:prstGeom>
            <a:noFill/>
          </p:spPr>
          <p:txBody>
            <a:bodyPr wrap="square">
              <a:spAutoFit/>
            </a:bodyPr>
            <a:lstStyle/>
            <a:p>
              <a:pPr marL="1371600"/>
              <a:r>
                <a:rPr lang="es-CO" sz="1200" b="1" dirty="0">
                  <a:latin typeface="+mj-lt"/>
                </a:rPr>
                <a:t>DIEGO DORADO</a:t>
              </a:r>
            </a:p>
            <a:p>
              <a:pPr lvl="3" algn="just"/>
              <a:r>
                <a:rPr lang="es-CO" sz="900" dirty="0">
                  <a:solidFill>
                    <a:schemeClr val="accent5">
                      <a:lumMod val="50000"/>
                    </a:schemeClr>
                  </a:solidFill>
                  <a:latin typeface="+mj-lt"/>
                </a:rPr>
                <a:t>Experto desarrollo territorial con énfasis en planificación, inversión pública y seguimiento y evaluación de políticas públicas, y fortalecimiento institucional. Con experiencia internacional en más de 20 países en América Latina, el Caribe, Medio Oriente y África. </a:t>
              </a:r>
            </a:p>
            <a:p>
              <a:pPr algn="just"/>
              <a:endParaRPr lang="es-CO" sz="900" dirty="0">
                <a:solidFill>
                  <a:schemeClr val="accent5">
                    <a:lumMod val="50000"/>
                  </a:schemeClr>
                </a:solidFill>
                <a:latin typeface="+mj-lt"/>
              </a:endParaRPr>
            </a:p>
            <a:p>
              <a:pPr algn="just"/>
              <a:r>
                <a:rPr lang="es-CO" sz="900" dirty="0">
                  <a:solidFill>
                    <a:schemeClr val="accent5">
                      <a:lumMod val="50000"/>
                    </a:schemeClr>
                  </a:solidFill>
                  <a:latin typeface="+mj-lt"/>
                </a:rPr>
                <a:t>Ha sido Subdirector General Territorial del DNP (2018-2019), Jefe de la Unidad Delegada para el Postconflicto de la CGR (2017-2018), Especialista Senior del Gerencia del Sector Público del Banco Mundial (2012 – 2017) y Director de Evaluación de Políticas Públicas del DNP (2009 – 2012).</a:t>
              </a:r>
            </a:p>
            <a:p>
              <a:pPr algn="just"/>
              <a:endParaRPr lang="es-CO" sz="900" dirty="0">
                <a:solidFill>
                  <a:schemeClr val="accent5">
                    <a:lumMod val="50000"/>
                  </a:schemeClr>
                </a:solidFill>
                <a:latin typeface="+mj-lt"/>
              </a:endParaRPr>
            </a:p>
            <a:p>
              <a:pPr algn="just"/>
              <a:r>
                <a:rPr lang="es-CO" sz="900" dirty="0">
                  <a:solidFill>
                    <a:schemeClr val="accent5">
                      <a:lumMod val="50000"/>
                    </a:schemeClr>
                  </a:solidFill>
                  <a:latin typeface="+mj-lt"/>
                </a:rPr>
                <a:t>Economista, con maestría en Asuntos Internacionales, especialización en evaluación social de proyectos y estudios de doctorado en estudios políticos.</a:t>
              </a:r>
            </a:p>
            <a:p>
              <a:pPr algn="just"/>
              <a:endParaRPr lang="es-CO" sz="900" dirty="0">
                <a:solidFill>
                  <a:schemeClr val="accent5">
                    <a:lumMod val="50000"/>
                  </a:schemeClr>
                </a:solidFill>
                <a:effectLst/>
                <a:latin typeface="+mj-lt"/>
                <a:ea typeface="Calibri" panose="020F0502020204030204" pitchFamily="34" charset="0"/>
                <a:cs typeface="Univers-Light"/>
              </a:endParaRPr>
            </a:p>
            <a:p>
              <a:pPr algn="just"/>
              <a:r>
                <a:rPr lang="es-CO" sz="900" dirty="0">
                  <a:solidFill>
                    <a:schemeClr val="accent5">
                      <a:lumMod val="50000"/>
                    </a:schemeClr>
                  </a:solidFill>
                  <a:effectLst/>
                  <a:latin typeface="+mj-lt"/>
                  <a:ea typeface="Calibri" panose="020F0502020204030204" pitchFamily="34" charset="0"/>
                  <a:cs typeface="Univers-Light"/>
                </a:rPr>
                <a:t>Recientemente a publicado el libro “El Catastro Multipropósito, reflexiones alrededor de su potencialidad y aplicación”, Colección Saberes, ESAP, Bogotá, 2022 como compilador; y “El rol del Alcalde en el desarrollo de los mercados”, documentos de trabajo No. 24, Superintendencia de Industria y Comercio, Colombia, 2020</a:t>
              </a:r>
              <a:endParaRPr lang="es-CO" sz="900" dirty="0">
                <a:solidFill>
                  <a:schemeClr val="accent5">
                    <a:lumMod val="50000"/>
                  </a:schemeClr>
                </a:solidFill>
                <a:latin typeface="+mj-lt"/>
              </a:endParaRPr>
            </a:p>
          </p:txBody>
        </p:sp>
      </p:grpSp>
      <p:sp>
        <p:nvSpPr>
          <p:cNvPr id="10" name="TextBox 9">
            <a:extLst>
              <a:ext uri="{FF2B5EF4-FFF2-40B4-BE49-F238E27FC236}">
                <a16:creationId xmlns:a16="http://schemas.microsoft.com/office/drawing/2014/main" id="{938DA111-D885-CD4C-9686-7CC416174BA0}"/>
              </a:ext>
            </a:extLst>
          </p:cNvPr>
          <p:cNvSpPr txBox="1"/>
          <p:nvPr/>
        </p:nvSpPr>
        <p:spPr>
          <a:xfrm>
            <a:off x="3510355" y="1020249"/>
            <a:ext cx="3198994" cy="3323987"/>
          </a:xfrm>
          <a:prstGeom prst="rect">
            <a:avLst/>
          </a:prstGeom>
          <a:noFill/>
        </p:spPr>
        <p:txBody>
          <a:bodyPr wrap="square">
            <a:spAutoFit/>
          </a:bodyPr>
          <a:lstStyle/>
          <a:p>
            <a:pPr marL="1371600"/>
            <a:r>
              <a:rPr lang="es-CO" sz="1200" b="1" dirty="0">
                <a:latin typeface="+mj-lt"/>
              </a:rPr>
              <a:t>Mauricio Solano </a:t>
            </a:r>
          </a:p>
          <a:p>
            <a:pPr marL="1371600" algn="just"/>
            <a:r>
              <a:rPr lang="es-CO" sz="900" dirty="0">
                <a:solidFill>
                  <a:schemeClr val="accent5">
                    <a:lumMod val="50000"/>
                  </a:schemeClr>
                </a:solidFill>
              </a:rPr>
              <a:t>Magíster en Estudios Políticos, politólogo con énfasis de gestión pública y trayectoria en diseño, implementación y coordinación en gestión pública, arreglos institucionales y análisis de políticas públicas, con experiencia en temas de gobierno abierto y buen gobierno, trabajo con entidades territoriales en procesos de planeación así como en el diseño y dirección de proyectos y consultorías. </a:t>
            </a:r>
            <a:endParaRPr lang="en-US" sz="900" dirty="0">
              <a:solidFill>
                <a:schemeClr val="accent5">
                  <a:lumMod val="50000"/>
                </a:schemeClr>
              </a:solidFill>
            </a:endParaRPr>
          </a:p>
          <a:p>
            <a:pPr algn="just"/>
            <a:r>
              <a:rPr lang="es-CO" sz="900" dirty="0">
                <a:solidFill>
                  <a:schemeClr val="accent5">
                    <a:lumMod val="50000"/>
                  </a:schemeClr>
                </a:solidFill>
              </a:rPr>
              <a:t> </a:t>
            </a:r>
            <a:endParaRPr lang="en-US" sz="900" dirty="0">
              <a:solidFill>
                <a:schemeClr val="accent5">
                  <a:lumMod val="50000"/>
                </a:schemeClr>
              </a:solidFill>
            </a:endParaRPr>
          </a:p>
          <a:p>
            <a:pPr algn="just"/>
            <a:r>
              <a:rPr lang="es-CO" sz="900" dirty="0">
                <a:solidFill>
                  <a:schemeClr val="accent5">
                    <a:lumMod val="50000"/>
                  </a:schemeClr>
                </a:solidFill>
              </a:rPr>
              <a:t>Profesional con experiencia laboral e investigativa de más de 15 años en los temas de diseños y cambios institucionales, construcción de paz en Colombia y desarrollo regional, metodologías de formulación y evaluación de instituciones y políticas públicas. Ha trabajado en Presidencia de la República, el Departamento Nacional de Planeación, Ministerio de Tecnologías de la Información, Policía Nacional y la Pontificia Universidad Javeriana, entre otros.</a:t>
            </a:r>
            <a:endParaRPr lang="en-US" sz="900" dirty="0">
              <a:solidFill>
                <a:schemeClr val="accent5">
                  <a:lumMod val="50000"/>
                </a:schemeClr>
              </a:solidFill>
            </a:endParaRPr>
          </a:p>
        </p:txBody>
      </p:sp>
      <p:pic>
        <p:nvPicPr>
          <p:cNvPr id="11" name="Picture 10">
            <a:extLst>
              <a:ext uri="{FF2B5EF4-FFF2-40B4-BE49-F238E27FC236}">
                <a16:creationId xmlns:a16="http://schemas.microsoft.com/office/drawing/2014/main" id="{FBF441CF-D7F9-F44B-9A1E-4FFA4F260AB9}"/>
              </a:ext>
            </a:extLst>
          </p:cNvPr>
          <p:cNvPicPr>
            <a:picLocks noChangeAspect="1"/>
          </p:cNvPicPr>
          <p:nvPr/>
        </p:nvPicPr>
        <p:blipFill rotWithShape="1">
          <a:blip r:embed="rId5"/>
          <a:srcRect l="34786" t="28722" r="49671" b="54626"/>
          <a:stretch/>
        </p:blipFill>
        <p:spPr>
          <a:xfrm>
            <a:off x="3636371" y="1086968"/>
            <a:ext cx="1121392" cy="1601989"/>
          </a:xfrm>
          <a:prstGeom prst="rect">
            <a:avLst/>
          </a:prstGeom>
        </p:spPr>
      </p:pic>
      <p:pic>
        <p:nvPicPr>
          <p:cNvPr id="13" name="Imagen 2">
            <a:extLst>
              <a:ext uri="{FF2B5EF4-FFF2-40B4-BE49-F238E27FC236}">
                <a16:creationId xmlns:a16="http://schemas.microsoft.com/office/drawing/2014/main" id="{5E25BA72-2DAD-BE43-852D-87E8F82D04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5662" y="1045064"/>
            <a:ext cx="1200044" cy="1798150"/>
          </a:xfrm>
          <a:prstGeom prst="rect">
            <a:avLst/>
          </a:prstGeom>
        </p:spPr>
      </p:pic>
      <p:sp>
        <p:nvSpPr>
          <p:cNvPr id="14" name="TextBox 32">
            <a:extLst>
              <a:ext uri="{FF2B5EF4-FFF2-40B4-BE49-F238E27FC236}">
                <a16:creationId xmlns:a16="http://schemas.microsoft.com/office/drawing/2014/main" id="{7694D82C-0274-5548-A23D-7524E1F6B137}"/>
              </a:ext>
            </a:extLst>
          </p:cNvPr>
          <p:cNvSpPr txBox="1"/>
          <p:nvPr/>
        </p:nvSpPr>
        <p:spPr>
          <a:xfrm>
            <a:off x="6862654" y="1080254"/>
            <a:ext cx="3133334" cy="2215991"/>
          </a:xfrm>
          <a:prstGeom prst="rect">
            <a:avLst/>
          </a:prstGeom>
          <a:noFill/>
        </p:spPr>
        <p:txBody>
          <a:bodyPr wrap="square">
            <a:spAutoFit/>
          </a:bodyPr>
          <a:lstStyle/>
          <a:p>
            <a:pPr marL="1371600"/>
            <a:r>
              <a:rPr lang="es-CO" sz="1200" b="1" dirty="0">
                <a:latin typeface="+mj-lt"/>
              </a:rPr>
              <a:t>NATALIA GALINDO</a:t>
            </a:r>
          </a:p>
          <a:p>
            <a:pPr lvl="3" algn="just"/>
            <a:r>
              <a:rPr lang="es-CO" sz="900" dirty="0">
                <a:solidFill>
                  <a:schemeClr val="accent5">
                    <a:lumMod val="50000"/>
                  </a:schemeClr>
                </a:solidFill>
                <a:latin typeface="+mj-lt"/>
              </a:rPr>
              <a:t>Profesional en Gobierno y Relaciones Internacionales de la Universidad Externado de Colombia, con una concentración en Economìa Internacional y Desarrollo Sostenible de American University, Washington DC. Sus áreas de investigación incluyen desarrollo económico y territorial y desigualdad y pobreza. Sus intereses son estudios de gènero y transversalizaciòn del género en gobernanza institucional. </a:t>
            </a:r>
          </a:p>
        </p:txBody>
      </p:sp>
      <p:sp>
        <p:nvSpPr>
          <p:cNvPr id="15" name="TextBox 32">
            <a:extLst>
              <a:ext uri="{FF2B5EF4-FFF2-40B4-BE49-F238E27FC236}">
                <a16:creationId xmlns:a16="http://schemas.microsoft.com/office/drawing/2014/main" id="{D385CD8D-F836-E14D-B302-9C8A0BA5DBA9}"/>
              </a:ext>
            </a:extLst>
          </p:cNvPr>
          <p:cNvSpPr txBox="1"/>
          <p:nvPr/>
        </p:nvSpPr>
        <p:spPr>
          <a:xfrm>
            <a:off x="6862654" y="3331436"/>
            <a:ext cx="3133333" cy="923330"/>
          </a:xfrm>
          <a:prstGeom prst="rect">
            <a:avLst/>
          </a:prstGeom>
          <a:noFill/>
        </p:spPr>
        <p:txBody>
          <a:bodyPr wrap="square">
            <a:spAutoFit/>
          </a:bodyPr>
          <a:lstStyle/>
          <a:p>
            <a:pPr algn="just"/>
            <a:r>
              <a:rPr lang="es-ES_tradnl" sz="900" dirty="0">
                <a:solidFill>
                  <a:schemeClr val="accent5">
                    <a:lumMod val="50000"/>
                  </a:schemeClr>
                </a:solidFill>
                <a:latin typeface="+mj-lt"/>
              </a:rPr>
              <a:t>Cuenta con experiencia asesorando a entidades públicas e internacionales en temas relacionados al desarrollo sostenible, seguimiento y evaluación de políticas e identificación de necesidades territoriales. Entre las entidades que ha asesorado se encuentran </a:t>
            </a:r>
            <a:r>
              <a:rPr lang="es-ES_tradnl" sz="900" dirty="0" err="1">
                <a:solidFill>
                  <a:schemeClr val="accent5">
                    <a:lumMod val="50000"/>
                  </a:schemeClr>
                </a:solidFill>
                <a:latin typeface="+mj-lt"/>
              </a:rPr>
              <a:t>MinVivienda</a:t>
            </a:r>
            <a:r>
              <a:rPr lang="es-ES_tradnl" sz="900" dirty="0">
                <a:solidFill>
                  <a:schemeClr val="accent5">
                    <a:lumMod val="50000"/>
                  </a:schemeClr>
                </a:solidFill>
                <a:latin typeface="+mj-lt"/>
              </a:rPr>
              <a:t> y la OEA</a:t>
            </a:r>
          </a:p>
          <a:p>
            <a:pPr algn="just"/>
            <a:endParaRPr lang="es-CO" sz="900" dirty="0">
              <a:latin typeface="+mj-lt"/>
            </a:endParaRPr>
          </a:p>
        </p:txBody>
      </p:sp>
    </p:spTree>
    <p:extLst>
      <p:ext uri="{BB962C8B-B14F-4D97-AF65-F5344CB8AC3E}">
        <p14:creationId xmlns:p14="http://schemas.microsoft.com/office/powerpoint/2010/main" val="121202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0658" y="103027"/>
            <a:ext cx="10515600" cy="1325563"/>
          </a:xfrm>
        </p:spPr>
        <p:txBody>
          <a:bodyPr>
            <a:normAutofit/>
          </a:bodyPr>
          <a:lstStyle/>
          <a:p>
            <a:r>
              <a:rPr lang="en-US" sz="5400" dirty="0">
                <a:solidFill>
                  <a:schemeClr val="tx2"/>
                </a:solidFill>
              </a:rPr>
              <a:t>Norte de </a:t>
            </a:r>
            <a:r>
              <a:rPr lang="en-US" sz="5400" dirty="0">
                <a:solidFill>
                  <a:srgbClr val="002060"/>
                </a:solidFill>
              </a:rPr>
              <a:t>Santander</a:t>
            </a:r>
            <a:endParaRPr lang="es-CO" sz="5400" dirty="0">
              <a:solidFill>
                <a:srgbClr val="002060"/>
              </a:solidFill>
            </a:endParaRPr>
          </a:p>
        </p:txBody>
      </p:sp>
      <p:sp>
        <p:nvSpPr>
          <p:cNvPr id="5" name="Rectangle 7">
            <a:extLst>
              <a:ext uri="{FF2B5EF4-FFF2-40B4-BE49-F238E27FC236}">
                <a16:creationId xmlns:a16="http://schemas.microsoft.com/office/drawing/2014/main" id="{A7B40726-5600-024C-B335-5A5335A4A1CA}"/>
              </a:ext>
            </a:extLst>
          </p:cNvPr>
          <p:cNvSpPr/>
          <p:nvPr/>
        </p:nvSpPr>
        <p:spPr>
          <a:xfrm>
            <a:off x="3939522" y="1428590"/>
            <a:ext cx="5622931" cy="5041380"/>
          </a:xfrm>
          <a:prstGeom prst="rect">
            <a:avLst/>
          </a:prstGeom>
        </p:spPr>
        <p:txBody>
          <a:bodyPr wrap="square">
            <a:spAutoFit/>
          </a:bodyPr>
          <a:lstStyle/>
          <a:p>
            <a:pPr marL="285750" indent="-285750" algn="just">
              <a:spcBef>
                <a:spcPts val="30"/>
              </a:spcBef>
              <a:buSzPct val="60000"/>
              <a:buFont typeface="Arial" charset="0"/>
              <a:buChar char="•"/>
            </a:pPr>
            <a:r>
              <a:rPr lang="es-CO" sz="1680" dirty="0">
                <a:solidFill>
                  <a:srgbClr val="002060"/>
                </a:solidFill>
                <a:latin typeface="+mj-lt"/>
                <a:ea typeface="Calibri" panose="020F0502020204030204" pitchFamily="34" charset="0"/>
                <a:cs typeface="Calibri" panose="020F0502020204030204" pitchFamily="34" charset="0"/>
              </a:rPr>
              <a:t>El departamento tiene 1´6 millones de habitantes para 2020 (DANE, CNPV), equivalente al 3.6% del total nacional, 9/32 </a:t>
            </a:r>
          </a:p>
          <a:p>
            <a:pPr algn="just">
              <a:spcBef>
                <a:spcPts val="30"/>
              </a:spcBef>
              <a:buSzPct val="60000"/>
            </a:pPr>
            <a:endParaRPr lang="en-US" sz="1680" dirty="0">
              <a:solidFill>
                <a:srgbClr val="002060"/>
              </a:solidFill>
              <a:latin typeface="+mj-lt"/>
            </a:endParaRPr>
          </a:p>
          <a:p>
            <a:pPr marL="285750" indent="-285750" algn="just">
              <a:spcBef>
                <a:spcPts val="30"/>
              </a:spcBef>
              <a:buSzPct val="60000"/>
              <a:buFont typeface="Arial" charset="0"/>
              <a:buChar char="•"/>
            </a:pPr>
            <a:r>
              <a:rPr lang="en-US" sz="1680" dirty="0">
                <a:solidFill>
                  <a:srgbClr val="002060"/>
                </a:solidFill>
                <a:latin typeface="+mj-lt"/>
              </a:rPr>
              <a:t>El </a:t>
            </a:r>
            <a:r>
              <a:rPr lang="es-ES_tradnl" sz="1680" dirty="0">
                <a:solidFill>
                  <a:srgbClr val="002060"/>
                </a:solidFill>
                <a:latin typeface="+mj-lt"/>
              </a:rPr>
              <a:t>departamento cuenta con </a:t>
            </a:r>
            <a:r>
              <a:rPr lang="en-US" sz="1680" dirty="0">
                <a:solidFill>
                  <a:srgbClr val="002060"/>
                </a:solidFill>
                <a:latin typeface="+mj-lt"/>
              </a:rPr>
              <a:t>22.130 km</a:t>
            </a:r>
            <a:r>
              <a:rPr lang="en-US" sz="1680" baseline="30000" dirty="0">
                <a:solidFill>
                  <a:srgbClr val="002060"/>
                </a:solidFill>
                <a:latin typeface="+mj-lt"/>
              </a:rPr>
              <a:t>2</a:t>
            </a:r>
            <a:r>
              <a:rPr lang="es-CO" sz="1680" baseline="30000" dirty="0">
                <a:solidFill>
                  <a:srgbClr val="002060"/>
                </a:solidFill>
                <a:latin typeface="+mj-lt"/>
                <a:cs typeface="Calibri" panose="020F0502020204030204" pitchFamily="34" charset="0"/>
              </a:rPr>
              <a:t> </a:t>
            </a:r>
            <a:r>
              <a:rPr lang="es-CO" sz="1680" dirty="0">
                <a:solidFill>
                  <a:srgbClr val="002060"/>
                </a:solidFill>
                <a:latin typeface="+mj-lt"/>
                <a:ea typeface="Calibri" panose="020F0502020204030204" pitchFamily="34" charset="0"/>
                <a:cs typeface="Calibri" panose="020F0502020204030204" pitchFamily="34" charset="0"/>
              </a:rPr>
              <a:t>de extensión, </a:t>
            </a:r>
            <a:r>
              <a:rPr lang="es-CO" sz="1680" dirty="0">
                <a:solidFill>
                  <a:srgbClr val="002060"/>
                </a:solidFill>
                <a:latin typeface="+mj-lt"/>
                <a:ea typeface="Times New Roman" panose="02020603050405020304" pitchFamily="18" charset="0"/>
                <a:cs typeface="Calibri" panose="020F0502020204030204" pitchFamily="34" charset="0"/>
              </a:rPr>
              <a:t>421 km de los 2.219 km de longitud de la frontera con Venezuela</a:t>
            </a:r>
            <a:endParaRPr lang="en-US" sz="1680" dirty="0">
              <a:solidFill>
                <a:srgbClr val="002060"/>
              </a:solidFill>
              <a:latin typeface="+mj-lt"/>
            </a:endParaRPr>
          </a:p>
          <a:p>
            <a:pPr algn="just">
              <a:spcBef>
                <a:spcPts val="30"/>
              </a:spcBef>
              <a:buSzPct val="60000"/>
            </a:pPr>
            <a:endParaRPr lang="en-US" sz="1680" dirty="0">
              <a:solidFill>
                <a:srgbClr val="002060"/>
              </a:solidFill>
              <a:latin typeface="+mj-lt"/>
              <a:ea typeface="Calibri" panose="020F0502020204030204" pitchFamily="34" charset="0"/>
              <a:cs typeface="Calibri" panose="020F0502020204030204" pitchFamily="34" charset="0"/>
            </a:endParaRPr>
          </a:p>
          <a:p>
            <a:pPr marL="285750" indent="-285750" algn="just">
              <a:spcBef>
                <a:spcPts val="30"/>
              </a:spcBef>
              <a:buSzPct val="60000"/>
              <a:buFont typeface="Arial" charset="0"/>
              <a:buChar char="•"/>
            </a:pPr>
            <a:r>
              <a:rPr lang="es-CO" sz="1680" dirty="0">
                <a:solidFill>
                  <a:srgbClr val="002060"/>
                </a:solidFill>
                <a:latin typeface="+mj-lt"/>
                <a:ea typeface="Calibri" panose="020F0502020204030204" pitchFamily="34" charset="0"/>
                <a:cs typeface="Calibri" panose="020F0502020204030204" pitchFamily="34" charset="0"/>
              </a:rPr>
              <a:t>Tiene 40 municipios, de los cuales 36 son Categoría 6, tan solo 1 en Categoria 1. </a:t>
            </a:r>
          </a:p>
          <a:p>
            <a:pPr algn="just">
              <a:spcBef>
                <a:spcPts val="30"/>
              </a:spcBef>
              <a:buSzPct val="60000"/>
            </a:pPr>
            <a:endParaRPr lang="es-CO" sz="1680" dirty="0">
              <a:solidFill>
                <a:srgbClr val="002060"/>
              </a:solidFill>
              <a:latin typeface="+mj-lt"/>
              <a:ea typeface="Calibri" panose="020F0502020204030204" pitchFamily="34" charset="0"/>
              <a:cs typeface="Calibri" panose="020F0502020204030204" pitchFamily="34" charset="0"/>
            </a:endParaRPr>
          </a:p>
          <a:p>
            <a:pPr marL="285750" indent="-285750" algn="just">
              <a:spcBef>
                <a:spcPts val="30"/>
              </a:spcBef>
              <a:buSzPct val="60000"/>
              <a:buFont typeface="Arial" charset="0"/>
              <a:buChar char="•"/>
            </a:pPr>
            <a:r>
              <a:rPr lang="es-CO" sz="1680" dirty="0">
                <a:solidFill>
                  <a:srgbClr val="002060"/>
                </a:solidFill>
                <a:latin typeface="+mj-lt"/>
                <a:ea typeface="Calibri" panose="020F0502020204030204" pitchFamily="34" charset="0"/>
                <a:cs typeface="Calibri" panose="020F0502020204030204" pitchFamily="34" charset="0"/>
              </a:rPr>
              <a:t>Área metropolitana: Concentra 1 millón de habitantes: Cúcuta, Los Patios, El Zulia, San Cayetano, Puerto Santander y Villa del Rosario,</a:t>
            </a:r>
          </a:p>
          <a:p>
            <a:pPr algn="just">
              <a:spcBef>
                <a:spcPts val="30"/>
              </a:spcBef>
              <a:buSzPct val="60000"/>
            </a:pPr>
            <a:endParaRPr lang="es-CO" sz="1680" dirty="0">
              <a:solidFill>
                <a:srgbClr val="002060"/>
              </a:solidFill>
              <a:latin typeface="+mj-lt"/>
              <a:ea typeface="Calibri" panose="020F0502020204030204" pitchFamily="34" charset="0"/>
              <a:cs typeface="Calibri" panose="020F0502020204030204" pitchFamily="34" charset="0"/>
            </a:endParaRPr>
          </a:p>
          <a:p>
            <a:pPr marL="285750" indent="-285750" algn="just">
              <a:spcBef>
                <a:spcPts val="30"/>
              </a:spcBef>
              <a:buSzPct val="60000"/>
              <a:buFont typeface="Arial" charset="0"/>
              <a:buChar char="•"/>
            </a:pPr>
            <a:r>
              <a:rPr lang="es-CO" sz="1680" dirty="0">
                <a:solidFill>
                  <a:srgbClr val="002060"/>
                </a:solidFill>
                <a:latin typeface="+mj-lt"/>
                <a:ea typeface="Calibri" panose="020F0502020204030204" pitchFamily="34" charset="0"/>
                <a:cs typeface="Calibri" panose="020F0502020204030204" pitchFamily="34" charset="0"/>
              </a:rPr>
              <a:t>Contribuye al 1,5% del PIB Nacional. </a:t>
            </a:r>
            <a:r>
              <a:rPr lang="es-ES" sz="1680" dirty="0">
                <a:solidFill>
                  <a:srgbClr val="002060"/>
                </a:solidFill>
                <a:latin typeface="+mj-lt"/>
              </a:rPr>
              <a:t>Principales actividades: administración pública, comercio, hoteles y reparación y agricultura, pesca y ganadería. </a:t>
            </a:r>
          </a:p>
          <a:p>
            <a:pPr algn="just">
              <a:spcBef>
                <a:spcPts val="30"/>
              </a:spcBef>
            </a:pPr>
            <a:endParaRPr lang="es-CO" dirty="0">
              <a:solidFill>
                <a:srgbClr val="000000"/>
              </a:solidFill>
              <a:latin typeface="+mj-lt"/>
              <a:ea typeface="Calibri" panose="020F0502020204030204" pitchFamily="34" charset="0"/>
              <a:cs typeface="Calibri" panose="020F0502020204030204" pitchFamily="34" charset="0"/>
            </a:endParaRPr>
          </a:p>
          <a:p>
            <a:pPr algn="just">
              <a:spcBef>
                <a:spcPts val="30"/>
              </a:spcBef>
            </a:pPr>
            <a:endParaRPr lang="es-CO" dirty="0">
              <a:solidFill>
                <a:srgbClr val="000000"/>
              </a:solidFill>
              <a:latin typeface="+mj-lt"/>
              <a:ea typeface="Times New Roman" panose="02020603050405020304" pitchFamily="18" charset="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383567" y="1312499"/>
            <a:ext cx="3430452" cy="4972696"/>
          </a:xfrm>
          <a:prstGeom prst="rect">
            <a:avLst/>
          </a:prstGeom>
        </p:spPr>
      </p:pic>
      <p:sp>
        <p:nvSpPr>
          <p:cNvPr id="8" name="Rectangle 9">
            <a:extLst>
              <a:ext uri="{FF2B5EF4-FFF2-40B4-BE49-F238E27FC236}">
                <a16:creationId xmlns:a16="http://schemas.microsoft.com/office/drawing/2014/main" id="{4833D292-A464-D443-A5A6-D964BAF3D850}"/>
              </a:ext>
            </a:extLst>
          </p:cNvPr>
          <p:cNvSpPr/>
          <p:nvPr/>
        </p:nvSpPr>
        <p:spPr>
          <a:xfrm>
            <a:off x="-234736" y="6154390"/>
            <a:ext cx="2902397" cy="261610"/>
          </a:xfrm>
          <a:prstGeom prst="rect">
            <a:avLst/>
          </a:prstGeom>
        </p:spPr>
        <p:txBody>
          <a:bodyPr wrap="none">
            <a:spAutoFit/>
          </a:bodyPr>
          <a:lstStyle/>
          <a:p>
            <a:pPr marL="270510" algn="r">
              <a:spcBef>
                <a:spcPts val="30"/>
              </a:spcBef>
            </a:pPr>
            <a:r>
              <a:rPr lang="es-CO" sz="1100" dirty="0">
                <a:solidFill>
                  <a:srgbClr val="000000"/>
                </a:solidFill>
                <a:ea typeface="Calibri" panose="020F0502020204030204" pitchFamily="34" charset="0"/>
                <a:cs typeface="Calibri" panose="020F0502020204030204" pitchFamily="34" charset="0"/>
              </a:rPr>
              <a:t>Fuente: Plan de Desarrollo Departamental.</a:t>
            </a:r>
            <a:endParaRPr lang="en-US" sz="1600"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32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b="1" dirty="0"/>
              <a:t>Panorama y retos del departamento, subregiones y área metropolitana de Cúcuta</a:t>
            </a:r>
            <a:endParaRPr lang="es-CO" b="1" dirty="0"/>
          </a:p>
        </p:txBody>
      </p:sp>
    </p:spTree>
    <p:extLst>
      <p:ext uri="{BB962C8B-B14F-4D97-AF65-F5344CB8AC3E}">
        <p14:creationId xmlns:p14="http://schemas.microsoft.com/office/powerpoint/2010/main" val="116756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782" y="63508"/>
            <a:ext cx="10515600" cy="1325563"/>
          </a:xfrm>
        </p:spPr>
        <p:txBody>
          <a:bodyPr/>
          <a:lstStyle/>
          <a:p>
            <a:r>
              <a:rPr lang="es-CO" dirty="0">
                <a:solidFill>
                  <a:srgbClr val="002060"/>
                </a:solidFill>
              </a:rPr>
              <a:t>Análisis según los Ejes sombrilla </a:t>
            </a:r>
          </a:p>
        </p:txBody>
      </p:sp>
      <p:grpSp>
        <p:nvGrpSpPr>
          <p:cNvPr id="4" name="Group 2">
            <a:extLst>
              <a:ext uri="{FF2B5EF4-FFF2-40B4-BE49-F238E27FC236}">
                <a16:creationId xmlns:a16="http://schemas.microsoft.com/office/drawing/2014/main" id="{EA049629-E731-40EA-9070-4B155204FCC4}"/>
              </a:ext>
            </a:extLst>
          </p:cNvPr>
          <p:cNvGrpSpPr/>
          <p:nvPr/>
        </p:nvGrpSpPr>
        <p:grpSpPr>
          <a:xfrm>
            <a:off x="2179420" y="1308652"/>
            <a:ext cx="6546324" cy="4419600"/>
            <a:chOff x="5747276" y="1828800"/>
            <a:chExt cx="5403324" cy="3692741"/>
          </a:xfrm>
        </p:grpSpPr>
        <p:sp>
          <p:nvSpPr>
            <p:cNvPr id="5" name="Rectángulo 20">
              <a:extLst>
                <a:ext uri="{FF2B5EF4-FFF2-40B4-BE49-F238E27FC236}">
                  <a16:creationId xmlns:a16="http://schemas.microsoft.com/office/drawing/2014/main" id="{8D830B17-07E1-4ACF-9B2F-DF16B995F624}"/>
                </a:ext>
              </a:extLst>
            </p:cNvPr>
            <p:cNvSpPr/>
            <p:nvPr/>
          </p:nvSpPr>
          <p:spPr>
            <a:xfrm>
              <a:off x="5747276" y="2136001"/>
              <a:ext cx="2433816" cy="1452763"/>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O" sz="2700" dirty="0">
                <a:solidFill>
                  <a:prstClr val="white"/>
                </a:solidFill>
                <a:latin typeface="+mj-lt"/>
              </a:endParaRPr>
            </a:p>
            <a:p>
              <a:pPr algn="ctr">
                <a:defRPr/>
              </a:pPr>
              <a:r>
                <a:rPr lang="es-CO" sz="2700" dirty="0">
                  <a:solidFill>
                    <a:prstClr val="white"/>
                  </a:solidFill>
                  <a:latin typeface="+mj-lt"/>
                </a:rPr>
                <a:t>Lucha contra la pobreza e incusión social</a:t>
              </a:r>
              <a:endParaRPr kumimoji="0" lang="es-CO" sz="2700" b="0" i="0" u="none" strike="noStrike" kern="1200" cap="none" spc="0" normalizeH="0" baseline="0" noProof="0" dirty="0">
                <a:ln>
                  <a:noFill/>
                </a:ln>
                <a:solidFill>
                  <a:prstClr val="white"/>
                </a:solidFill>
                <a:effectLst/>
                <a:uLnTx/>
                <a:uFillTx/>
                <a:latin typeface="+mj-lt"/>
              </a:endParaRPr>
            </a:p>
          </p:txBody>
        </p:sp>
        <p:sp>
          <p:nvSpPr>
            <p:cNvPr id="6" name="Rectángulo 20">
              <a:extLst>
                <a:ext uri="{FF2B5EF4-FFF2-40B4-BE49-F238E27FC236}">
                  <a16:creationId xmlns:a16="http://schemas.microsoft.com/office/drawing/2014/main" id="{A25682CC-3C1A-4925-8B87-9D0108884B6A}"/>
                </a:ext>
              </a:extLst>
            </p:cNvPr>
            <p:cNvSpPr/>
            <p:nvPr/>
          </p:nvSpPr>
          <p:spPr>
            <a:xfrm>
              <a:off x="8716784" y="2136000"/>
              <a:ext cx="2433816" cy="1452763"/>
            </a:xfrm>
            <a:prstGeom prst="rect">
              <a:avLst/>
            </a:prstGeom>
            <a:solidFill>
              <a:srgbClr val="52B26A"/>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O" sz="2000" dirty="0">
                <a:latin typeface="+mj-lt"/>
              </a:endParaRPr>
            </a:p>
            <a:p>
              <a:pPr algn="ctr">
                <a:defRPr/>
              </a:pPr>
              <a:r>
                <a:rPr lang="es-CO" sz="2000" dirty="0">
                  <a:latin typeface="+mj-lt"/>
                </a:rPr>
                <a:t>Seguridad en las regiones como condición para la convivencia</a:t>
              </a:r>
              <a:endParaRPr kumimoji="0" lang="es-CO" sz="2000" b="0" i="0" u="none" strike="noStrike" kern="1200" cap="none" spc="0" normalizeH="0" baseline="0" noProof="0" dirty="0">
                <a:ln>
                  <a:noFill/>
                </a:ln>
                <a:solidFill>
                  <a:prstClr val="white"/>
                </a:solidFill>
                <a:effectLst/>
                <a:uLnTx/>
                <a:uFillTx/>
                <a:latin typeface="+mj-lt"/>
              </a:endParaRPr>
            </a:p>
          </p:txBody>
        </p:sp>
        <p:sp>
          <p:nvSpPr>
            <p:cNvPr id="7" name="Rectángulo 20">
              <a:extLst>
                <a:ext uri="{FF2B5EF4-FFF2-40B4-BE49-F238E27FC236}">
                  <a16:creationId xmlns:a16="http://schemas.microsoft.com/office/drawing/2014/main" id="{B6F63319-0FB6-4C60-ADBC-A7C407E92D07}"/>
                </a:ext>
              </a:extLst>
            </p:cNvPr>
            <p:cNvSpPr/>
            <p:nvPr/>
          </p:nvSpPr>
          <p:spPr>
            <a:xfrm>
              <a:off x="5747276" y="4068778"/>
              <a:ext cx="2433816" cy="1452763"/>
            </a:xfrm>
            <a:prstGeom prst="rect">
              <a:avLst/>
            </a:prstGeom>
            <a:solidFill>
              <a:schemeClr val="accent2"/>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sz="2000" dirty="0"/>
            </a:p>
            <a:p>
              <a:pPr algn="ctr">
                <a:defRPr/>
              </a:pPr>
              <a:r>
                <a:rPr lang="es-ES" sz="2000" dirty="0">
                  <a:latin typeface="+mj-lt"/>
                </a:rPr>
                <a:t>Desarrollo de la empresa como medio para buscar la prosperidad y luchar contra el desempleo</a:t>
              </a:r>
              <a:endParaRPr kumimoji="0" lang="es-CO" sz="2000" b="0" i="0" u="none" strike="noStrike" kern="1200" cap="none" spc="0" normalizeH="0" baseline="0" noProof="0" dirty="0">
                <a:ln>
                  <a:noFill/>
                </a:ln>
                <a:solidFill>
                  <a:prstClr val="white"/>
                </a:solidFill>
                <a:effectLst/>
                <a:uLnTx/>
                <a:uFillTx/>
                <a:latin typeface="+mj-lt"/>
              </a:endParaRPr>
            </a:p>
          </p:txBody>
        </p:sp>
        <p:sp>
          <p:nvSpPr>
            <p:cNvPr id="8" name="Rectángulo 20">
              <a:extLst>
                <a:ext uri="{FF2B5EF4-FFF2-40B4-BE49-F238E27FC236}">
                  <a16:creationId xmlns:a16="http://schemas.microsoft.com/office/drawing/2014/main" id="{B45471A3-1C1A-4D06-97B5-10BDFF9524AF}"/>
                </a:ext>
              </a:extLst>
            </p:cNvPr>
            <p:cNvSpPr/>
            <p:nvPr/>
          </p:nvSpPr>
          <p:spPr>
            <a:xfrm>
              <a:off x="8716784" y="4068778"/>
              <a:ext cx="2410754" cy="1452763"/>
            </a:xfrm>
            <a:prstGeom prst="rect">
              <a:avLst/>
            </a:prstGeom>
            <a:solidFill>
              <a:schemeClr val="accent4"/>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sz="2400" dirty="0"/>
            </a:p>
            <a:p>
              <a:pPr algn="ctr">
                <a:defRPr/>
              </a:pPr>
              <a:r>
                <a:rPr lang="es-ES" sz="2400" dirty="0">
                  <a:latin typeface="+mj-lt"/>
                </a:rPr>
                <a:t>Eficiencia del Estado y lucha contra la corrupción</a:t>
              </a:r>
              <a:endParaRPr kumimoji="0" lang="es-CO" sz="2400" b="0" i="0" u="none" strike="noStrike" kern="1200" cap="none" spc="0" normalizeH="0" baseline="0" noProof="0" dirty="0">
                <a:ln>
                  <a:noFill/>
                </a:ln>
                <a:solidFill>
                  <a:prstClr val="white"/>
                </a:solidFill>
                <a:effectLst/>
                <a:uLnTx/>
                <a:uFillTx/>
                <a:latin typeface="+mj-lt"/>
              </a:endParaRPr>
            </a:p>
          </p:txBody>
        </p:sp>
        <p:sp>
          <p:nvSpPr>
            <p:cNvPr id="9" name="Oval 12">
              <a:extLst>
                <a:ext uri="{FF2B5EF4-FFF2-40B4-BE49-F238E27FC236}">
                  <a16:creationId xmlns:a16="http://schemas.microsoft.com/office/drawing/2014/main" id="{0C2108AF-7742-40A3-8B18-361FB11A7CC9}"/>
                </a:ext>
              </a:extLst>
            </p:cNvPr>
            <p:cNvSpPr>
              <a:spLocks/>
            </p:cNvSpPr>
            <p:nvPr/>
          </p:nvSpPr>
          <p:spPr>
            <a:xfrm>
              <a:off x="6656984" y="1828800"/>
              <a:ext cx="614400" cy="614400"/>
            </a:xfrm>
            <a:prstGeom prst="ellipse">
              <a:avLst/>
            </a:prstGeom>
            <a:solidFill>
              <a:schemeClr val="bg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chemeClr val="accent1"/>
                  </a:solidFill>
                  <a:effectLst/>
                  <a:uLnTx/>
                  <a:uFillTx/>
                  <a:latin typeface="Trebuchet MS" panose="020B0603020202020204" pitchFamily="34" charset="0"/>
                  <a:ea typeface="+mn-ea"/>
                  <a:cs typeface="+mn-cs"/>
                </a:rPr>
                <a:t>1</a:t>
              </a:r>
            </a:p>
          </p:txBody>
        </p:sp>
        <p:sp>
          <p:nvSpPr>
            <p:cNvPr id="10" name="Oval 12">
              <a:extLst>
                <a:ext uri="{FF2B5EF4-FFF2-40B4-BE49-F238E27FC236}">
                  <a16:creationId xmlns:a16="http://schemas.microsoft.com/office/drawing/2014/main" id="{E9ED8E00-29A0-4C30-8B88-463BC553449E}"/>
                </a:ext>
              </a:extLst>
            </p:cNvPr>
            <p:cNvSpPr>
              <a:spLocks/>
            </p:cNvSpPr>
            <p:nvPr/>
          </p:nvSpPr>
          <p:spPr>
            <a:xfrm>
              <a:off x="9626492" y="1828800"/>
              <a:ext cx="614400" cy="614400"/>
            </a:xfrm>
            <a:prstGeom prst="ellipse">
              <a:avLst/>
            </a:prstGeom>
            <a:solidFill>
              <a:schemeClr val="bg1"/>
            </a:solidFill>
            <a:ln w="28575" cmpd="sng">
              <a:solidFill>
                <a:srgbClr val="52B2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rgbClr val="52B26A"/>
                  </a:solidFill>
                  <a:effectLst/>
                  <a:uLnTx/>
                  <a:uFillTx/>
                  <a:latin typeface="Trebuchet MS" panose="020B0603020202020204" pitchFamily="34" charset="0"/>
                  <a:ea typeface="+mn-ea"/>
                  <a:cs typeface="+mn-cs"/>
                </a:rPr>
                <a:t>2</a:t>
              </a:r>
            </a:p>
          </p:txBody>
        </p:sp>
        <p:sp>
          <p:nvSpPr>
            <p:cNvPr id="11" name="Oval 12">
              <a:extLst>
                <a:ext uri="{FF2B5EF4-FFF2-40B4-BE49-F238E27FC236}">
                  <a16:creationId xmlns:a16="http://schemas.microsoft.com/office/drawing/2014/main" id="{38250EB4-BC20-4771-B22F-05D92C852192}"/>
                </a:ext>
              </a:extLst>
            </p:cNvPr>
            <p:cNvSpPr>
              <a:spLocks/>
            </p:cNvSpPr>
            <p:nvPr/>
          </p:nvSpPr>
          <p:spPr>
            <a:xfrm>
              <a:off x="6656984" y="3761578"/>
              <a:ext cx="614400" cy="614400"/>
            </a:xfrm>
            <a:prstGeom prst="ellipse">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3</a:t>
              </a:r>
            </a:p>
          </p:txBody>
        </p:sp>
        <p:sp>
          <p:nvSpPr>
            <p:cNvPr id="12" name="Oval 12">
              <a:extLst>
                <a:ext uri="{FF2B5EF4-FFF2-40B4-BE49-F238E27FC236}">
                  <a16:creationId xmlns:a16="http://schemas.microsoft.com/office/drawing/2014/main" id="{E859441E-2971-4665-93BF-91D82204DDC9}"/>
                </a:ext>
              </a:extLst>
            </p:cNvPr>
            <p:cNvSpPr>
              <a:spLocks/>
            </p:cNvSpPr>
            <p:nvPr/>
          </p:nvSpPr>
          <p:spPr>
            <a:xfrm>
              <a:off x="9626492" y="3761578"/>
              <a:ext cx="614400" cy="614400"/>
            </a:xfrm>
            <a:prstGeom prst="ellipse">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chemeClr val="accent4"/>
                  </a:solidFill>
                  <a:effectLst/>
                  <a:uLnTx/>
                  <a:uFillTx/>
                  <a:latin typeface="Trebuchet MS" panose="020B0603020202020204" pitchFamily="34" charset="0"/>
                  <a:ea typeface="+mn-ea"/>
                  <a:cs typeface="+mn-cs"/>
                </a:rPr>
                <a:t>4</a:t>
              </a:r>
            </a:p>
          </p:txBody>
        </p:sp>
        <p:sp>
          <p:nvSpPr>
            <p:cNvPr id="13" name="Oval 12">
              <a:extLst>
                <a:ext uri="{FF2B5EF4-FFF2-40B4-BE49-F238E27FC236}">
                  <a16:creationId xmlns:a16="http://schemas.microsoft.com/office/drawing/2014/main" id="{629FD29C-DB3D-4EB7-9A91-786264B8BBE1}"/>
                </a:ext>
              </a:extLst>
            </p:cNvPr>
            <p:cNvSpPr>
              <a:spLocks/>
            </p:cNvSpPr>
            <p:nvPr/>
          </p:nvSpPr>
          <p:spPr>
            <a:xfrm>
              <a:off x="8141738" y="3454378"/>
              <a:ext cx="614400" cy="614400"/>
            </a:xfrm>
            <a:prstGeom prst="ellipse">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1D70"/>
                  </a:solidFill>
                  <a:effectLst/>
                  <a:uLnTx/>
                  <a:uFillTx/>
                  <a:latin typeface="Trebuchet MS" panose="020B0603020202020204" pitchFamily="34" charset="0"/>
                  <a:ea typeface="+mn-ea"/>
                  <a:cs typeface="+mn-cs"/>
                </a:rPr>
                <a:t>+</a:t>
              </a:r>
            </a:p>
          </p:txBody>
        </p:sp>
      </p:grpSp>
    </p:spTree>
    <p:extLst>
      <p:ext uri="{BB962C8B-B14F-4D97-AF65-F5344CB8AC3E}">
        <p14:creationId xmlns:p14="http://schemas.microsoft.com/office/powerpoint/2010/main" val="5310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0217" y="42987"/>
            <a:ext cx="7252998" cy="753058"/>
          </a:xfrm>
          <a:prstGeom prst="roundRect">
            <a:avLst>
              <a:gd name="adj" fmla="val 50000"/>
            </a:avLst>
          </a:prstGeom>
          <a:solidFill>
            <a:schemeClr val="accent1"/>
          </a:solidFill>
        </p:spPr>
        <p:txBody>
          <a:bodyPr wrap="square">
            <a:spAutoFit/>
          </a:bodyPr>
          <a:lstStyle/>
          <a:p>
            <a:pPr algn="ctr"/>
            <a:r>
              <a:rPr lang="es-ES" sz="3200" dirty="0">
                <a:solidFill>
                  <a:schemeClr val="bg1"/>
                </a:solidFill>
              </a:rPr>
              <a:t>Lucha contra la pobreza e inclusión social. </a:t>
            </a:r>
            <a:endParaRPr lang="es-CO" sz="3200" b="1" dirty="0">
              <a:solidFill>
                <a:schemeClr val="bg1"/>
              </a:solidFill>
            </a:endParaRPr>
          </a:p>
        </p:txBody>
      </p:sp>
      <p:sp>
        <p:nvSpPr>
          <p:cNvPr id="12" name="Arrow: Right 11">
            <a:extLst>
              <a:ext uri="{FF2B5EF4-FFF2-40B4-BE49-F238E27FC236}">
                <a16:creationId xmlns:a16="http://schemas.microsoft.com/office/drawing/2014/main" id="{31DC8696-A5B9-3632-E395-FEFD5D5A1EF4}"/>
              </a:ext>
            </a:extLst>
          </p:cNvPr>
          <p:cNvSpPr/>
          <p:nvPr/>
        </p:nvSpPr>
        <p:spPr>
          <a:xfrm>
            <a:off x="2476044" y="3141554"/>
            <a:ext cx="905759" cy="1143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Arrow: Right 13">
            <a:extLst>
              <a:ext uri="{FF2B5EF4-FFF2-40B4-BE49-F238E27FC236}">
                <a16:creationId xmlns:a16="http://schemas.microsoft.com/office/drawing/2014/main" id="{5BEA4EDC-AB96-CAD3-C3B3-7CE18E4D6434}"/>
              </a:ext>
            </a:extLst>
          </p:cNvPr>
          <p:cNvSpPr/>
          <p:nvPr/>
        </p:nvSpPr>
        <p:spPr>
          <a:xfrm>
            <a:off x="6417456" y="3194032"/>
            <a:ext cx="905759" cy="1143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14">
            <a:extLst>
              <a:ext uri="{FF2B5EF4-FFF2-40B4-BE49-F238E27FC236}">
                <a16:creationId xmlns:a16="http://schemas.microsoft.com/office/drawing/2014/main" id="{31728C4B-4AFF-AC4E-B6B7-42BBADB41F30}"/>
              </a:ext>
            </a:extLst>
          </p:cNvPr>
          <p:cNvSpPr/>
          <p:nvPr/>
        </p:nvSpPr>
        <p:spPr>
          <a:xfrm>
            <a:off x="7558042" y="1932002"/>
            <a:ext cx="2286000" cy="923330"/>
          </a:xfrm>
          <a:prstGeom prst="rect">
            <a:avLst/>
          </a:prstGeom>
        </p:spPr>
        <p:txBody>
          <a:bodyPr wrap="square">
            <a:spAutoFit/>
          </a:bodyPr>
          <a:lstStyle/>
          <a:p>
            <a:pPr algn="just" fontAlgn="base"/>
            <a:r>
              <a:rPr lang="es-ES_tradnl" b="1" i="1" dirty="0">
                <a:solidFill>
                  <a:schemeClr val="tx1">
                    <a:lumMod val="95000"/>
                    <a:lumOff val="5000"/>
                  </a:schemeClr>
                </a:solidFill>
                <a:latin typeface="+mj-lt"/>
              </a:rPr>
              <a:t>Reto 1. </a:t>
            </a:r>
            <a:r>
              <a:rPr lang="es-ES_tradnl" b="1" i="1" dirty="0">
                <a:solidFill>
                  <a:srgbClr val="002060"/>
                </a:solidFill>
                <a:latin typeface="+mj-lt"/>
              </a:rPr>
              <a:t>Reducir la tasa de pobreza y la brecha urbano rural</a:t>
            </a:r>
          </a:p>
        </p:txBody>
      </p:sp>
      <p:sp>
        <p:nvSpPr>
          <p:cNvPr id="16" name="Rectangle 15">
            <a:extLst>
              <a:ext uri="{FF2B5EF4-FFF2-40B4-BE49-F238E27FC236}">
                <a16:creationId xmlns:a16="http://schemas.microsoft.com/office/drawing/2014/main" id="{8A248F80-2B1A-AD91-7C85-8D4FC7500237}"/>
              </a:ext>
            </a:extLst>
          </p:cNvPr>
          <p:cNvSpPr/>
          <p:nvPr/>
        </p:nvSpPr>
        <p:spPr>
          <a:xfrm>
            <a:off x="7558042" y="2982991"/>
            <a:ext cx="2286000" cy="1200329"/>
          </a:xfrm>
          <a:prstGeom prst="rect">
            <a:avLst/>
          </a:prstGeom>
        </p:spPr>
        <p:txBody>
          <a:bodyPr wrap="square">
            <a:spAutoFit/>
          </a:bodyPr>
          <a:lstStyle/>
          <a:p>
            <a:pPr algn="just" fontAlgn="base"/>
            <a:r>
              <a:rPr lang="es-ES_tradnl" b="1" i="1" dirty="0">
                <a:solidFill>
                  <a:schemeClr val="tx1">
                    <a:lumMod val="95000"/>
                    <a:lumOff val="5000"/>
                  </a:schemeClr>
                </a:solidFill>
                <a:latin typeface="+mj-lt"/>
              </a:rPr>
              <a:t>Reto 2.</a:t>
            </a:r>
            <a:r>
              <a:rPr lang="es-ES_tradnl" b="1" i="1" dirty="0">
                <a:solidFill>
                  <a:srgbClr val="002060"/>
                </a:solidFill>
                <a:latin typeface="+mj-lt"/>
              </a:rPr>
              <a:t> Atención a los grupos vulnerables, incluida la población migrante</a:t>
            </a:r>
            <a:r>
              <a:rPr lang="es-ES_tradnl" b="1" i="1" dirty="0">
                <a:solidFill>
                  <a:schemeClr val="tx1">
                    <a:lumMod val="95000"/>
                    <a:lumOff val="5000"/>
                  </a:schemeClr>
                </a:solidFill>
                <a:latin typeface="+mj-lt"/>
              </a:rPr>
              <a:t> </a:t>
            </a:r>
            <a:endParaRPr lang="es-ES_tradnl" b="1" i="1" dirty="0">
              <a:solidFill>
                <a:srgbClr val="002060"/>
              </a:solidFill>
              <a:latin typeface="+mj-lt"/>
            </a:endParaRPr>
          </a:p>
        </p:txBody>
      </p:sp>
      <p:grpSp>
        <p:nvGrpSpPr>
          <p:cNvPr id="29" name="Agrupar 28"/>
          <p:cNvGrpSpPr/>
          <p:nvPr/>
        </p:nvGrpSpPr>
        <p:grpSpPr>
          <a:xfrm>
            <a:off x="615806" y="1657064"/>
            <a:ext cx="1792303" cy="4893028"/>
            <a:chOff x="379140" y="1179987"/>
            <a:chExt cx="1792303" cy="4893028"/>
          </a:xfrm>
        </p:grpSpPr>
        <p:graphicFrame>
          <p:nvGraphicFramePr>
            <p:cNvPr id="8" name="Gráfico 7"/>
            <p:cNvGraphicFramePr/>
            <p:nvPr>
              <p:extLst>
                <p:ext uri="{D42A27DB-BD31-4B8C-83A1-F6EECF244321}">
                  <p14:modId xmlns:p14="http://schemas.microsoft.com/office/powerpoint/2010/main" val="2145107454"/>
                </p:ext>
              </p:extLst>
            </p:nvPr>
          </p:nvGraphicFramePr>
          <p:xfrm>
            <a:off x="597229" y="1179987"/>
            <a:ext cx="1574214" cy="1560683"/>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p:cNvSpPr txBox="1"/>
            <p:nvPr/>
          </p:nvSpPr>
          <p:spPr>
            <a:xfrm>
              <a:off x="399018" y="1470782"/>
              <a:ext cx="774458" cy="369332"/>
            </a:xfrm>
            <a:prstGeom prst="rect">
              <a:avLst/>
            </a:prstGeom>
            <a:noFill/>
          </p:spPr>
          <p:txBody>
            <a:bodyPr wrap="square" rtlCol="0">
              <a:spAutoFit/>
            </a:bodyPr>
            <a:lstStyle/>
            <a:p>
              <a:r>
                <a:rPr lang="es-ES_tradnl" b="1" dirty="0">
                  <a:solidFill>
                    <a:schemeClr val="tx1">
                      <a:lumMod val="95000"/>
                      <a:lumOff val="5000"/>
                    </a:schemeClr>
                  </a:solidFill>
                </a:rPr>
                <a:t>PM</a:t>
              </a:r>
            </a:p>
          </p:txBody>
        </p:sp>
        <p:sp>
          <p:nvSpPr>
            <p:cNvPr id="22" name="CuadroTexto 21"/>
            <p:cNvSpPr txBox="1"/>
            <p:nvPr/>
          </p:nvSpPr>
          <p:spPr>
            <a:xfrm>
              <a:off x="379140" y="2569040"/>
              <a:ext cx="774458" cy="369332"/>
            </a:xfrm>
            <a:prstGeom prst="rect">
              <a:avLst/>
            </a:prstGeom>
            <a:noFill/>
          </p:spPr>
          <p:txBody>
            <a:bodyPr wrap="square" rtlCol="0">
              <a:spAutoFit/>
            </a:bodyPr>
            <a:lstStyle/>
            <a:p>
              <a:r>
                <a:rPr lang="es-ES_tradnl" b="1" dirty="0">
                  <a:solidFill>
                    <a:schemeClr val="tx1">
                      <a:lumMod val="95000"/>
                      <a:lumOff val="5000"/>
                    </a:schemeClr>
                  </a:solidFill>
                </a:rPr>
                <a:t>IPM</a:t>
              </a:r>
            </a:p>
          </p:txBody>
        </p:sp>
        <p:graphicFrame>
          <p:nvGraphicFramePr>
            <p:cNvPr id="24" name="Gráfico 23"/>
            <p:cNvGraphicFramePr/>
            <p:nvPr>
              <p:extLst>
                <p:ext uri="{D42A27DB-BD31-4B8C-83A1-F6EECF244321}">
                  <p14:modId xmlns:p14="http://schemas.microsoft.com/office/powerpoint/2010/main" val="975752182"/>
                </p:ext>
              </p:extLst>
            </p:nvPr>
          </p:nvGraphicFramePr>
          <p:xfrm>
            <a:off x="597229" y="2282427"/>
            <a:ext cx="1574214" cy="15606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p:cNvGraphicFramePr/>
            <p:nvPr>
              <p:extLst>
                <p:ext uri="{D42A27DB-BD31-4B8C-83A1-F6EECF244321}">
                  <p14:modId xmlns:p14="http://schemas.microsoft.com/office/powerpoint/2010/main" val="1932904113"/>
                </p:ext>
              </p:extLst>
            </p:nvPr>
          </p:nvGraphicFramePr>
          <p:xfrm>
            <a:off x="597229" y="3410085"/>
            <a:ext cx="1574214" cy="1560683"/>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p:cNvSpPr txBox="1"/>
            <p:nvPr/>
          </p:nvSpPr>
          <p:spPr>
            <a:xfrm>
              <a:off x="438774" y="3553000"/>
              <a:ext cx="774458" cy="369332"/>
            </a:xfrm>
            <a:prstGeom prst="rect">
              <a:avLst/>
            </a:prstGeom>
            <a:noFill/>
          </p:spPr>
          <p:txBody>
            <a:bodyPr wrap="square" rtlCol="0">
              <a:spAutoFit/>
            </a:bodyPr>
            <a:lstStyle/>
            <a:p>
              <a:r>
                <a:rPr lang="es-ES_tradnl" b="1" dirty="0">
                  <a:solidFill>
                    <a:schemeClr val="tx1">
                      <a:lumMod val="95000"/>
                      <a:lumOff val="5000"/>
                    </a:schemeClr>
                  </a:solidFill>
                </a:rPr>
                <a:t>NBI</a:t>
              </a:r>
            </a:p>
          </p:txBody>
        </p:sp>
        <p:graphicFrame>
          <p:nvGraphicFramePr>
            <p:cNvPr id="27" name="Gráfico 26"/>
            <p:cNvGraphicFramePr/>
            <p:nvPr>
              <p:extLst>
                <p:ext uri="{D42A27DB-BD31-4B8C-83A1-F6EECF244321}">
                  <p14:modId xmlns:p14="http://schemas.microsoft.com/office/powerpoint/2010/main" val="971965553"/>
                </p:ext>
              </p:extLst>
            </p:nvPr>
          </p:nvGraphicFramePr>
          <p:xfrm>
            <a:off x="597229" y="4512332"/>
            <a:ext cx="1574214" cy="1560683"/>
          </p:xfrm>
          <a:graphic>
            <a:graphicData uri="http://schemas.openxmlformats.org/drawingml/2006/chart">
              <c:chart xmlns:c="http://schemas.openxmlformats.org/drawingml/2006/chart" xmlns:r="http://schemas.openxmlformats.org/officeDocument/2006/relationships" r:id="rId6"/>
            </a:graphicData>
          </a:graphic>
        </p:graphicFrame>
        <p:sp>
          <p:nvSpPr>
            <p:cNvPr id="28" name="CuadroTexto 27"/>
            <p:cNvSpPr txBox="1"/>
            <p:nvPr/>
          </p:nvSpPr>
          <p:spPr>
            <a:xfrm>
              <a:off x="399018" y="4732288"/>
              <a:ext cx="774458" cy="369332"/>
            </a:xfrm>
            <a:prstGeom prst="rect">
              <a:avLst/>
            </a:prstGeom>
            <a:noFill/>
          </p:spPr>
          <p:txBody>
            <a:bodyPr wrap="square" rtlCol="0">
              <a:spAutoFit/>
            </a:bodyPr>
            <a:lstStyle/>
            <a:p>
              <a:r>
                <a:rPr lang="es-ES_tradnl" b="1" dirty="0">
                  <a:solidFill>
                    <a:schemeClr val="tx1">
                      <a:lumMod val="95000"/>
                      <a:lumOff val="5000"/>
                    </a:schemeClr>
                  </a:solidFill>
                </a:rPr>
                <a:t>GINI</a:t>
              </a:r>
            </a:p>
          </p:txBody>
        </p:sp>
      </p:grpSp>
      <p:sp>
        <p:nvSpPr>
          <p:cNvPr id="31" name="CuadroTexto 30"/>
          <p:cNvSpPr txBox="1"/>
          <p:nvPr/>
        </p:nvSpPr>
        <p:spPr>
          <a:xfrm>
            <a:off x="70217" y="987785"/>
            <a:ext cx="10206844" cy="830997"/>
          </a:xfrm>
          <a:prstGeom prst="rect">
            <a:avLst/>
          </a:prstGeom>
          <a:noFill/>
        </p:spPr>
        <p:txBody>
          <a:bodyPr wrap="square" rtlCol="0">
            <a:spAutoFit/>
          </a:bodyPr>
          <a:lstStyle/>
          <a:p>
            <a:r>
              <a:rPr lang="es-ES_tradnl" sz="2400" b="1" dirty="0">
                <a:solidFill>
                  <a:schemeClr val="accent5">
                    <a:lumMod val="50000"/>
                  </a:schemeClr>
                </a:solidFill>
                <a:ea typeface="Times New Roman" panose="02020603050405020304" pitchFamily="18" charset="0"/>
                <a:cs typeface="Times New Roman" panose="02020603050405020304" pitchFamily="18" charset="0"/>
              </a:rPr>
              <a:t>El departamento Norte de Santander se visibiliza como </a:t>
            </a:r>
            <a:r>
              <a:rPr lang="es-ES_tradnl" sz="2400" b="1" dirty="0">
                <a:solidFill>
                  <a:schemeClr val="accent2"/>
                </a:solidFill>
                <a:ea typeface="Times New Roman" panose="02020603050405020304" pitchFamily="18" charset="0"/>
                <a:cs typeface="Times New Roman" panose="02020603050405020304" pitchFamily="18" charset="0"/>
              </a:rPr>
              <a:t>uno de los más pobres y desiguales del país. </a:t>
            </a:r>
            <a:endParaRPr lang="es-ES_tradnl" sz="2400" dirty="0"/>
          </a:p>
        </p:txBody>
      </p:sp>
      <p:sp>
        <p:nvSpPr>
          <p:cNvPr id="32" name="Rectangle 15">
            <a:extLst>
              <a:ext uri="{FF2B5EF4-FFF2-40B4-BE49-F238E27FC236}">
                <a16:creationId xmlns:a16="http://schemas.microsoft.com/office/drawing/2014/main" id="{8A248F80-2B1A-AD91-7C85-8D4FC7500237}"/>
              </a:ext>
            </a:extLst>
          </p:cNvPr>
          <p:cNvSpPr/>
          <p:nvPr/>
        </p:nvSpPr>
        <p:spPr>
          <a:xfrm>
            <a:off x="7566064" y="4310980"/>
            <a:ext cx="2286000" cy="923330"/>
          </a:xfrm>
          <a:prstGeom prst="rect">
            <a:avLst/>
          </a:prstGeom>
        </p:spPr>
        <p:txBody>
          <a:bodyPr wrap="square">
            <a:spAutoFit/>
          </a:bodyPr>
          <a:lstStyle/>
          <a:p>
            <a:pPr algn="just" fontAlgn="base"/>
            <a:r>
              <a:rPr lang="es-ES_tradnl" b="1" i="1" dirty="0">
                <a:solidFill>
                  <a:schemeClr val="tx1">
                    <a:lumMod val="95000"/>
                    <a:lumOff val="5000"/>
                  </a:schemeClr>
                </a:solidFill>
                <a:latin typeface="+mj-lt"/>
              </a:rPr>
              <a:t>Reto 3.</a:t>
            </a:r>
            <a:r>
              <a:rPr lang="es-ES_tradnl" b="1" i="1" dirty="0">
                <a:solidFill>
                  <a:srgbClr val="002060"/>
                </a:solidFill>
                <a:latin typeface="+mj-lt"/>
              </a:rPr>
              <a:t> Reducir brecha de acceso a servicios públicos</a:t>
            </a:r>
            <a:r>
              <a:rPr lang="es-ES_tradnl" b="1" i="1" dirty="0">
                <a:solidFill>
                  <a:schemeClr val="tx1">
                    <a:lumMod val="95000"/>
                    <a:lumOff val="5000"/>
                  </a:schemeClr>
                </a:solidFill>
                <a:latin typeface="+mj-lt"/>
              </a:rPr>
              <a:t> </a:t>
            </a:r>
            <a:endParaRPr lang="es-ES_tradnl" b="1" i="1" dirty="0">
              <a:solidFill>
                <a:srgbClr val="002060"/>
              </a:solidFill>
              <a:latin typeface="+mj-lt"/>
            </a:endParaRPr>
          </a:p>
        </p:txBody>
      </p:sp>
      <p:sp>
        <p:nvSpPr>
          <p:cNvPr id="3" name="Oval 2">
            <a:extLst>
              <a:ext uri="{FF2B5EF4-FFF2-40B4-BE49-F238E27FC236}">
                <a16:creationId xmlns:a16="http://schemas.microsoft.com/office/drawing/2014/main" id="{720698AA-7836-E77D-E41F-2727709B062D}"/>
              </a:ext>
            </a:extLst>
          </p:cNvPr>
          <p:cNvSpPr/>
          <p:nvPr/>
        </p:nvSpPr>
        <p:spPr>
          <a:xfrm>
            <a:off x="3847297" y="2626070"/>
            <a:ext cx="2036730" cy="19716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prstClr val="white"/>
                </a:solidFill>
              </a:rPr>
              <a:t>6 Proyectos Estratégicos</a:t>
            </a:r>
          </a:p>
        </p:txBody>
      </p:sp>
      <p:graphicFrame>
        <p:nvGraphicFramePr>
          <p:cNvPr id="4" name="Chart 3">
            <a:extLst>
              <a:ext uri="{FF2B5EF4-FFF2-40B4-BE49-F238E27FC236}">
                <a16:creationId xmlns:a16="http://schemas.microsoft.com/office/drawing/2014/main" id="{4F4B7639-EE73-2A10-9098-DEF40178939F}"/>
              </a:ext>
            </a:extLst>
          </p:cNvPr>
          <p:cNvGraphicFramePr/>
          <p:nvPr>
            <p:extLst>
              <p:ext uri="{D42A27DB-BD31-4B8C-83A1-F6EECF244321}">
                <p14:modId xmlns:p14="http://schemas.microsoft.com/office/powerpoint/2010/main" val="1226403671"/>
              </p:ext>
            </p:extLst>
          </p:nvPr>
        </p:nvGraphicFramePr>
        <p:xfrm>
          <a:off x="3097492" y="2449017"/>
          <a:ext cx="3454400"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DD52FD3B-719F-96EE-E57C-1B24CEE8F06F}"/>
              </a:ext>
            </a:extLst>
          </p:cNvPr>
          <p:cNvSpPr/>
          <p:nvPr/>
        </p:nvSpPr>
        <p:spPr>
          <a:xfrm>
            <a:off x="3806327" y="3584433"/>
            <a:ext cx="203673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2"/>
                </a:solidFill>
              </a:rPr>
              <a:t>7 Proyectos Estratégicos</a:t>
            </a:r>
          </a:p>
        </p:txBody>
      </p:sp>
      <p:sp>
        <p:nvSpPr>
          <p:cNvPr id="23" name="Rectangle 15">
            <a:extLst>
              <a:ext uri="{FF2B5EF4-FFF2-40B4-BE49-F238E27FC236}">
                <a16:creationId xmlns:a16="http://schemas.microsoft.com/office/drawing/2014/main" id="{5E1D86E4-4879-E444-8750-9AE038C6B640}"/>
              </a:ext>
            </a:extLst>
          </p:cNvPr>
          <p:cNvSpPr/>
          <p:nvPr/>
        </p:nvSpPr>
        <p:spPr>
          <a:xfrm>
            <a:off x="7566064" y="5308085"/>
            <a:ext cx="2286000" cy="646331"/>
          </a:xfrm>
          <a:prstGeom prst="rect">
            <a:avLst/>
          </a:prstGeom>
        </p:spPr>
        <p:txBody>
          <a:bodyPr wrap="square">
            <a:spAutoFit/>
          </a:bodyPr>
          <a:lstStyle/>
          <a:p>
            <a:pPr algn="just" fontAlgn="base"/>
            <a:r>
              <a:rPr lang="es-ES_tradnl" b="1" i="1" dirty="0">
                <a:solidFill>
                  <a:schemeClr val="tx1">
                    <a:lumMod val="95000"/>
                    <a:lumOff val="5000"/>
                  </a:schemeClr>
                </a:solidFill>
                <a:latin typeface="+mj-lt"/>
              </a:rPr>
              <a:t>Reto 4.</a:t>
            </a:r>
            <a:r>
              <a:rPr lang="es-ES_tradnl" b="1" i="1" dirty="0">
                <a:solidFill>
                  <a:srgbClr val="002060"/>
                </a:solidFill>
                <a:latin typeface="+mj-lt"/>
              </a:rPr>
              <a:t> Conexión a la Red Nacional de Gas </a:t>
            </a:r>
          </a:p>
        </p:txBody>
      </p:sp>
    </p:spTree>
    <p:extLst>
      <p:ext uri="{BB962C8B-B14F-4D97-AF65-F5344CB8AC3E}">
        <p14:creationId xmlns:p14="http://schemas.microsoft.com/office/powerpoint/2010/main" val="56768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0" name="Imagen 5">
            <a:extLst>
              <a:ext uri="{FF2B5EF4-FFF2-40B4-BE49-F238E27FC236}">
                <a16:creationId xmlns:a16="http://schemas.microsoft.com/office/drawing/2014/main" id="{9F35CCE4-00F3-3E4C-ACA1-FE1D5137CF5A}"/>
              </a:ext>
            </a:extLst>
          </p:cNvPr>
          <p:cNvPicPr/>
          <p:nvPr/>
        </p:nvPicPr>
        <p:blipFill>
          <a:blip r:embed="rId3"/>
          <a:stretch>
            <a:fillRect/>
          </a:stretch>
        </p:blipFill>
        <p:spPr>
          <a:xfrm>
            <a:off x="92585" y="3107456"/>
            <a:ext cx="4553339" cy="1617099"/>
          </a:xfrm>
          <a:prstGeom prst="rect">
            <a:avLst/>
          </a:prstGeom>
        </p:spPr>
      </p:pic>
      <p:sp>
        <p:nvSpPr>
          <p:cNvPr id="2" name="Título 1"/>
          <p:cNvSpPr>
            <a:spLocks noGrp="1"/>
          </p:cNvSpPr>
          <p:nvPr>
            <p:ph type="title"/>
          </p:nvPr>
        </p:nvSpPr>
        <p:spPr>
          <a:xfrm>
            <a:off x="70217" y="42987"/>
            <a:ext cx="7252998" cy="753058"/>
          </a:xfrm>
          <a:prstGeom prst="roundRect">
            <a:avLst>
              <a:gd name="adj" fmla="val 50000"/>
            </a:avLst>
          </a:prstGeom>
          <a:solidFill>
            <a:schemeClr val="accent1"/>
          </a:solidFill>
        </p:spPr>
        <p:txBody>
          <a:bodyPr wrap="square">
            <a:spAutoFit/>
          </a:bodyPr>
          <a:lstStyle/>
          <a:p>
            <a:pPr algn="ctr"/>
            <a:r>
              <a:rPr lang="es-ES" sz="3200" dirty="0">
                <a:solidFill>
                  <a:schemeClr val="bg1"/>
                </a:solidFill>
              </a:rPr>
              <a:t>Lucha contra la pobreza e inclusión social. </a:t>
            </a:r>
            <a:endParaRPr lang="es-CO" sz="3200" b="1" dirty="0">
              <a:solidFill>
                <a:schemeClr val="bg1"/>
              </a:solidFill>
            </a:endParaRPr>
          </a:p>
        </p:txBody>
      </p:sp>
      <p:sp>
        <p:nvSpPr>
          <p:cNvPr id="31" name="CuadroTexto 30"/>
          <p:cNvSpPr txBox="1"/>
          <p:nvPr/>
        </p:nvSpPr>
        <p:spPr>
          <a:xfrm>
            <a:off x="70217" y="808955"/>
            <a:ext cx="10206844" cy="830997"/>
          </a:xfrm>
          <a:prstGeom prst="rect">
            <a:avLst/>
          </a:prstGeom>
          <a:noFill/>
        </p:spPr>
        <p:txBody>
          <a:bodyPr wrap="square" rtlCol="0">
            <a:spAutoFit/>
          </a:bodyPr>
          <a:lstStyle/>
          <a:p>
            <a:r>
              <a:rPr lang="es-ES_tradnl" sz="2400" b="1" dirty="0">
                <a:solidFill>
                  <a:schemeClr val="accent5">
                    <a:lumMod val="50000"/>
                  </a:schemeClr>
                </a:solidFill>
                <a:ea typeface="Times New Roman" panose="02020603050405020304" pitchFamily="18" charset="0"/>
                <a:cs typeface="Times New Roman" panose="02020603050405020304" pitchFamily="18" charset="0"/>
              </a:rPr>
              <a:t>El departamento Norte de Santander se visibiliza como </a:t>
            </a:r>
            <a:r>
              <a:rPr lang="es-ES_tradnl" sz="2400" b="1" dirty="0">
                <a:solidFill>
                  <a:schemeClr val="accent2"/>
                </a:solidFill>
                <a:ea typeface="Times New Roman" panose="02020603050405020304" pitchFamily="18" charset="0"/>
                <a:cs typeface="Times New Roman" panose="02020603050405020304" pitchFamily="18" charset="0"/>
              </a:rPr>
              <a:t>uno de los más pobres y desiguales del país. </a:t>
            </a:r>
            <a:endParaRPr lang="es-ES_tradnl" sz="2400" dirty="0"/>
          </a:p>
        </p:txBody>
      </p:sp>
      <p:pic>
        <p:nvPicPr>
          <p:cNvPr id="23" name="Imagen 6">
            <a:extLst>
              <a:ext uri="{FF2B5EF4-FFF2-40B4-BE49-F238E27FC236}">
                <a16:creationId xmlns:a16="http://schemas.microsoft.com/office/drawing/2014/main" id="{078AD16E-E501-6A4B-A10D-2B0E166D5B19}"/>
              </a:ext>
            </a:extLst>
          </p:cNvPr>
          <p:cNvPicPr/>
          <p:nvPr/>
        </p:nvPicPr>
        <p:blipFill>
          <a:blip r:embed="rId4"/>
          <a:stretch>
            <a:fillRect/>
          </a:stretch>
        </p:blipFill>
        <p:spPr>
          <a:xfrm>
            <a:off x="92585" y="1639952"/>
            <a:ext cx="4554060" cy="1423633"/>
          </a:xfrm>
          <a:prstGeom prst="rect">
            <a:avLst/>
          </a:prstGeom>
        </p:spPr>
      </p:pic>
      <p:graphicFrame>
        <p:nvGraphicFramePr>
          <p:cNvPr id="6" name="Table 5">
            <a:extLst>
              <a:ext uri="{FF2B5EF4-FFF2-40B4-BE49-F238E27FC236}">
                <a16:creationId xmlns:a16="http://schemas.microsoft.com/office/drawing/2014/main" id="{9FA85840-D681-4246-B37D-2E31098F3919}"/>
              </a:ext>
            </a:extLst>
          </p:cNvPr>
          <p:cNvGraphicFramePr>
            <a:graphicFrameLocks noGrp="1"/>
          </p:cNvGraphicFramePr>
          <p:nvPr>
            <p:extLst>
              <p:ext uri="{D42A27DB-BD31-4B8C-83A1-F6EECF244321}">
                <p14:modId xmlns:p14="http://schemas.microsoft.com/office/powerpoint/2010/main" val="1732966238"/>
              </p:ext>
            </p:extLst>
          </p:nvPr>
        </p:nvGraphicFramePr>
        <p:xfrm>
          <a:off x="4954016" y="1816970"/>
          <a:ext cx="4925008" cy="4198073"/>
        </p:xfrm>
        <a:graphic>
          <a:graphicData uri="http://schemas.openxmlformats.org/drawingml/2006/table">
            <a:tbl>
              <a:tblPr>
                <a:tableStyleId>{5C22544A-7EE6-4342-B048-85BDC9FD1C3A}</a:tableStyleId>
              </a:tblPr>
              <a:tblGrid>
                <a:gridCol w="2360324">
                  <a:extLst>
                    <a:ext uri="{9D8B030D-6E8A-4147-A177-3AD203B41FA5}">
                      <a16:colId xmlns:a16="http://schemas.microsoft.com/office/drawing/2014/main" val="3427916936"/>
                    </a:ext>
                  </a:extLst>
                </a:gridCol>
                <a:gridCol w="537997">
                  <a:extLst>
                    <a:ext uri="{9D8B030D-6E8A-4147-A177-3AD203B41FA5}">
                      <a16:colId xmlns:a16="http://schemas.microsoft.com/office/drawing/2014/main" val="1575517925"/>
                    </a:ext>
                  </a:extLst>
                </a:gridCol>
                <a:gridCol w="537997">
                  <a:extLst>
                    <a:ext uri="{9D8B030D-6E8A-4147-A177-3AD203B41FA5}">
                      <a16:colId xmlns:a16="http://schemas.microsoft.com/office/drawing/2014/main" val="1431952455"/>
                    </a:ext>
                  </a:extLst>
                </a:gridCol>
                <a:gridCol w="407724">
                  <a:extLst>
                    <a:ext uri="{9D8B030D-6E8A-4147-A177-3AD203B41FA5}">
                      <a16:colId xmlns:a16="http://schemas.microsoft.com/office/drawing/2014/main" val="1004379509"/>
                    </a:ext>
                  </a:extLst>
                </a:gridCol>
                <a:gridCol w="407724">
                  <a:extLst>
                    <a:ext uri="{9D8B030D-6E8A-4147-A177-3AD203B41FA5}">
                      <a16:colId xmlns:a16="http://schemas.microsoft.com/office/drawing/2014/main" val="3369335216"/>
                    </a:ext>
                  </a:extLst>
                </a:gridCol>
                <a:gridCol w="336621">
                  <a:extLst>
                    <a:ext uri="{9D8B030D-6E8A-4147-A177-3AD203B41FA5}">
                      <a16:colId xmlns:a16="http://schemas.microsoft.com/office/drawing/2014/main" val="2933351239"/>
                    </a:ext>
                  </a:extLst>
                </a:gridCol>
                <a:gridCol w="336621">
                  <a:extLst>
                    <a:ext uri="{9D8B030D-6E8A-4147-A177-3AD203B41FA5}">
                      <a16:colId xmlns:a16="http://schemas.microsoft.com/office/drawing/2014/main" val="3797675716"/>
                    </a:ext>
                  </a:extLst>
                </a:gridCol>
              </a:tblGrid>
              <a:tr h="225184">
                <a:tc gridSpan="7">
                  <a:txBody>
                    <a:bodyPr/>
                    <a:lstStyle/>
                    <a:p>
                      <a:pPr marL="0" marR="0" algn="ctr">
                        <a:spcBef>
                          <a:spcPts val="0"/>
                        </a:spcBef>
                        <a:spcAft>
                          <a:spcPts val="0"/>
                        </a:spcAft>
                      </a:pPr>
                      <a:r>
                        <a:rPr lang="es-CO" sz="900">
                          <a:effectLst/>
                        </a:rPr>
                        <a:t>Tabla 1 Porcentaje de Hogares que Experimentan Cada Una de Las Privaciones que Mide el IPM</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719592"/>
                  </a:ext>
                </a:extLst>
              </a:tr>
              <a:tr h="225184">
                <a:tc rowSpan="2">
                  <a:txBody>
                    <a:bodyPr/>
                    <a:lstStyle/>
                    <a:p>
                      <a:pPr marL="0" marR="0" algn="ctr">
                        <a:spcBef>
                          <a:spcPts val="0"/>
                        </a:spcBef>
                        <a:spcAft>
                          <a:spcPts val="0"/>
                        </a:spcAft>
                      </a:pPr>
                      <a:r>
                        <a:rPr lang="es-CO" sz="900" dirty="0">
                          <a:effectLst/>
                        </a:rPr>
                        <a:t>VARIABLE</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gridSpan="2">
                  <a:txBody>
                    <a:bodyPr/>
                    <a:lstStyle/>
                    <a:p>
                      <a:pPr marL="0" marR="0" algn="ctr">
                        <a:spcBef>
                          <a:spcPts val="0"/>
                        </a:spcBef>
                        <a:spcAft>
                          <a:spcPts val="0"/>
                        </a:spcAft>
                      </a:pPr>
                      <a:r>
                        <a:rPr lang="es-CO" sz="900" dirty="0">
                          <a:solidFill>
                            <a:srgbClr val="FF0000"/>
                          </a:solidFill>
                          <a:effectLst/>
                        </a:rPr>
                        <a:t>Norte de Santander</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hMerge="1">
                  <a:txBody>
                    <a:bodyPr/>
                    <a:lstStyle/>
                    <a:p>
                      <a:endParaRPr lang="en-US"/>
                    </a:p>
                  </a:txBody>
                  <a:tcPr/>
                </a:tc>
                <a:tc gridSpan="2">
                  <a:txBody>
                    <a:bodyPr/>
                    <a:lstStyle/>
                    <a:p>
                      <a:pPr marL="0" marR="0" algn="ctr">
                        <a:spcBef>
                          <a:spcPts val="0"/>
                        </a:spcBef>
                        <a:spcAft>
                          <a:spcPts val="0"/>
                        </a:spcAft>
                      </a:pPr>
                      <a:r>
                        <a:rPr lang="es-CO" sz="900">
                          <a:effectLst/>
                        </a:rPr>
                        <a:t>Cundinamarca</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hMerge="1">
                  <a:txBody>
                    <a:bodyPr/>
                    <a:lstStyle/>
                    <a:p>
                      <a:endParaRPr lang="en-US"/>
                    </a:p>
                  </a:txBody>
                  <a:tcPr/>
                </a:tc>
                <a:tc gridSpan="2">
                  <a:txBody>
                    <a:bodyPr/>
                    <a:lstStyle/>
                    <a:p>
                      <a:pPr marL="0" marR="0" algn="ctr">
                        <a:spcBef>
                          <a:spcPts val="0"/>
                        </a:spcBef>
                        <a:spcAft>
                          <a:spcPts val="0"/>
                        </a:spcAft>
                      </a:pPr>
                      <a:r>
                        <a:rPr lang="es-CO" sz="900">
                          <a:effectLst/>
                        </a:rPr>
                        <a:t>Antioquía</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hMerge="1">
                  <a:txBody>
                    <a:bodyPr/>
                    <a:lstStyle/>
                    <a:p>
                      <a:endParaRPr lang="en-US"/>
                    </a:p>
                  </a:txBody>
                  <a:tcPr/>
                </a:tc>
                <a:extLst>
                  <a:ext uri="{0D108BD9-81ED-4DB2-BD59-A6C34878D82A}">
                    <a16:rowId xmlns:a16="http://schemas.microsoft.com/office/drawing/2014/main" val="1035735926"/>
                  </a:ext>
                </a:extLst>
              </a:tr>
              <a:tr h="225184">
                <a:tc vMerge="1">
                  <a:txBody>
                    <a:bodyPr/>
                    <a:lstStyle/>
                    <a:p>
                      <a:endParaRPr lang="en-US"/>
                    </a:p>
                  </a:txBody>
                  <a:tcPr/>
                </a:tc>
                <a:tc>
                  <a:txBody>
                    <a:bodyPr/>
                    <a:lstStyle/>
                    <a:p>
                      <a:pPr marL="0" marR="0" algn="ctr">
                        <a:spcBef>
                          <a:spcPts val="0"/>
                        </a:spcBef>
                        <a:spcAft>
                          <a:spcPts val="0"/>
                        </a:spcAft>
                      </a:pPr>
                      <a:r>
                        <a:rPr lang="es-CO" sz="900" dirty="0">
                          <a:solidFill>
                            <a:srgbClr val="FF0000"/>
                          </a:solidFill>
                          <a:effectLst/>
                        </a:rPr>
                        <a:t>2018</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2021</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2018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2021</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2018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2021</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331063687"/>
                  </a:ext>
                </a:extLst>
              </a:tr>
              <a:tr h="225184">
                <a:tc>
                  <a:txBody>
                    <a:bodyPr/>
                    <a:lstStyle/>
                    <a:p>
                      <a:pPr marL="0" marR="0" algn="l">
                        <a:spcBef>
                          <a:spcPts val="0"/>
                        </a:spcBef>
                        <a:spcAft>
                          <a:spcPts val="0"/>
                        </a:spcAft>
                      </a:pPr>
                      <a:r>
                        <a:rPr lang="es-CO" sz="900">
                          <a:effectLst/>
                        </a:rPr>
                        <a:t>Analfabetismo</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12,9</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9,7</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4,9</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9,0</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8,3</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2974205255"/>
                  </a:ext>
                </a:extLst>
              </a:tr>
              <a:tr h="225184">
                <a:tc>
                  <a:txBody>
                    <a:bodyPr/>
                    <a:lstStyle/>
                    <a:p>
                      <a:pPr marL="0" marR="0" algn="l">
                        <a:spcBef>
                          <a:spcPts val="0"/>
                        </a:spcBef>
                        <a:spcAft>
                          <a:spcPts val="0"/>
                        </a:spcAft>
                      </a:pPr>
                      <a:r>
                        <a:rPr lang="es-CO" sz="900" dirty="0">
                          <a:effectLst/>
                        </a:rPr>
                        <a:t>Bajo logro educativo</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53,5</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48,0</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47,5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39,1</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46,0</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39,2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900117494"/>
                  </a:ext>
                </a:extLst>
              </a:tr>
              <a:tr h="369945">
                <a:tc>
                  <a:txBody>
                    <a:bodyPr/>
                    <a:lstStyle/>
                    <a:p>
                      <a:pPr marL="0" marR="0" algn="l">
                        <a:spcBef>
                          <a:spcPts val="0"/>
                        </a:spcBef>
                        <a:spcAft>
                          <a:spcPts val="0"/>
                        </a:spcAft>
                      </a:pPr>
                      <a:r>
                        <a:rPr lang="es-CO" sz="900" dirty="0">
                          <a:effectLst/>
                        </a:rPr>
                        <a:t>Barreras a servicios para cuidado de la primera infancia</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9,6</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10,0</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7,9</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7,2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6,6</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7,9</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189212112"/>
                  </a:ext>
                </a:extLst>
              </a:tr>
              <a:tr h="225184">
                <a:tc>
                  <a:txBody>
                    <a:bodyPr/>
                    <a:lstStyle/>
                    <a:p>
                      <a:pPr marL="0" marR="0" algn="l">
                        <a:spcBef>
                          <a:spcPts val="0"/>
                        </a:spcBef>
                        <a:spcAft>
                          <a:spcPts val="0"/>
                        </a:spcAft>
                      </a:pPr>
                      <a:r>
                        <a:rPr lang="es-CO" sz="900">
                          <a:effectLst/>
                        </a:rPr>
                        <a:t>Barreras de acceso a servicios de salud</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17,7</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6,5</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3,6</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3,6</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250620200"/>
                  </a:ext>
                </a:extLst>
              </a:tr>
              <a:tr h="225184">
                <a:tc>
                  <a:txBody>
                    <a:bodyPr/>
                    <a:lstStyle/>
                    <a:p>
                      <a:pPr marL="0" marR="0" algn="l">
                        <a:spcBef>
                          <a:spcPts val="0"/>
                        </a:spcBef>
                        <a:spcAft>
                          <a:spcPts val="0"/>
                        </a:spcAft>
                      </a:pPr>
                      <a:r>
                        <a:rPr lang="es-CO" sz="900">
                          <a:effectLst/>
                        </a:rPr>
                        <a:t>Desempleo de larga duración</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11,2</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9,3</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13,0</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14,5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13,2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15,2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053708355"/>
                  </a:ext>
                </a:extLst>
              </a:tr>
              <a:tr h="225184">
                <a:tc>
                  <a:txBody>
                    <a:bodyPr/>
                    <a:lstStyle/>
                    <a:p>
                      <a:pPr marL="0" marR="0" algn="l">
                        <a:spcBef>
                          <a:spcPts val="0"/>
                        </a:spcBef>
                        <a:spcAft>
                          <a:spcPts val="0"/>
                        </a:spcAft>
                      </a:pPr>
                      <a:r>
                        <a:rPr lang="es-CO" sz="900">
                          <a:effectLst/>
                        </a:rPr>
                        <a:t>Hacinamiento crítico</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15,4</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13,9</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4,8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5,5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893930732"/>
                  </a:ext>
                </a:extLst>
              </a:tr>
              <a:tr h="225184">
                <a:tc>
                  <a:txBody>
                    <a:bodyPr/>
                    <a:lstStyle/>
                    <a:p>
                      <a:pPr marL="0" marR="0" algn="l">
                        <a:spcBef>
                          <a:spcPts val="0"/>
                        </a:spcBef>
                        <a:spcAft>
                          <a:spcPts val="0"/>
                        </a:spcAft>
                      </a:pPr>
                      <a:r>
                        <a:rPr lang="es-CO" sz="900">
                          <a:effectLst/>
                        </a:rPr>
                        <a:t>Inadecuada eliminación de excretas</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9,0</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6,6</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2,9</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4,4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13,1</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8,9</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4233929679"/>
                  </a:ext>
                </a:extLst>
              </a:tr>
              <a:tr h="225184">
                <a:tc>
                  <a:txBody>
                    <a:bodyPr/>
                    <a:lstStyle/>
                    <a:p>
                      <a:pPr marL="0" marR="0" algn="l">
                        <a:spcBef>
                          <a:spcPts val="0"/>
                        </a:spcBef>
                        <a:spcAft>
                          <a:spcPts val="0"/>
                        </a:spcAft>
                      </a:pPr>
                      <a:r>
                        <a:rPr lang="es-CO" sz="900" dirty="0">
                          <a:effectLst/>
                        </a:rPr>
                        <a:t>Inasistencia escolar</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4,7</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10,1</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5,8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3,1</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87938905"/>
                  </a:ext>
                </a:extLst>
              </a:tr>
              <a:tr h="225184">
                <a:tc>
                  <a:txBody>
                    <a:bodyPr/>
                    <a:lstStyle/>
                    <a:p>
                      <a:pPr marL="0" marR="0" algn="l">
                        <a:spcBef>
                          <a:spcPts val="0"/>
                        </a:spcBef>
                        <a:spcAft>
                          <a:spcPts val="0"/>
                        </a:spcAft>
                      </a:pPr>
                      <a:r>
                        <a:rPr lang="es-CO" sz="900">
                          <a:effectLst/>
                        </a:rPr>
                        <a:t>Material inadecuado de paredes exteriores</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3,6</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2,3</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0,8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0,9</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3,7</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2481199"/>
                  </a:ext>
                </a:extLst>
              </a:tr>
              <a:tr h="225184">
                <a:tc>
                  <a:txBody>
                    <a:bodyPr/>
                    <a:lstStyle/>
                    <a:p>
                      <a:pPr marL="0" marR="0" algn="l">
                        <a:spcBef>
                          <a:spcPts val="0"/>
                        </a:spcBef>
                        <a:spcAft>
                          <a:spcPts val="0"/>
                        </a:spcAft>
                      </a:pPr>
                      <a:r>
                        <a:rPr lang="es-CO" sz="900">
                          <a:effectLst/>
                        </a:rPr>
                        <a:t>Material inadecuado de pisos</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5,5</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4,0</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3,8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2,0</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3921349"/>
                  </a:ext>
                </a:extLst>
              </a:tr>
              <a:tr h="225184">
                <a:tc>
                  <a:txBody>
                    <a:bodyPr/>
                    <a:lstStyle/>
                    <a:p>
                      <a:pPr marL="0" marR="0" algn="l">
                        <a:spcBef>
                          <a:spcPts val="0"/>
                        </a:spcBef>
                        <a:spcAft>
                          <a:spcPts val="0"/>
                        </a:spcAft>
                      </a:pPr>
                      <a:r>
                        <a:rPr lang="es-CO" sz="900">
                          <a:effectLst/>
                        </a:rPr>
                        <a:t>Rezago escolar</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29,9</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28,2</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26,4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24,5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25,4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22,8</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2936046349"/>
                  </a:ext>
                </a:extLst>
              </a:tr>
              <a:tr h="225184">
                <a:tc>
                  <a:txBody>
                    <a:bodyPr/>
                    <a:lstStyle/>
                    <a:p>
                      <a:pPr marL="0" marR="0" algn="l">
                        <a:spcBef>
                          <a:spcPts val="0"/>
                        </a:spcBef>
                        <a:spcAft>
                          <a:spcPts val="0"/>
                        </a:spcAft>
                      </a:pPr>
                      <a:r>
                        <a:rPr lang="es-CO" sz="900">
                          <a:effectLst/>
                        </a:rPr>
                        <a:t>Sin acceso a fuente de agua mejorada</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11,9</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13,5</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9,1</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6,7</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12,6</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8,4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812390754"/>
                  </a:ext>
                </a:extLst>
              </a:tr>
              <a:tr h="225184">
                <a:tc>
                  <a:txBody>
                    <a:bodyPr/>
                    <a:lstStyle/>
                    <a:p>
                      <a:pPr marL="0" marR="0" algn="l">
                        <a:spcBef>
                          <a:spcPts val="0"/>
                        </a:spcBef>
                        <a:spcAft>
                          <a:spcPts val="0"/>
                        </a:spcAft>
                      </a:pPr>
                      <a:r>
                        <a:rPr lang="es-CO" sz="900">
                          <a:effectLst/>
                        </a:rPr>
                        <a:t>Sin aseguramiento en salud</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17,6</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22,7</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11,4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11,2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7,3</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9,5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3607377192"/>
                  </a:ext>
                </a:extLst>
              </a:tr>
              <a:tr h="225184">
                <a:tc>
                  <a:txBody>
                    <a:bodyPr/>
                    <a:lstStyle/>
                    <a:p>
                      <a:pPr marL="0" marR="0" algn="l">
                        <a:spcBef>
                          <a:spcPts val="0"/>
                        </a:spcBef>
                        <a:spcAft>
                          <a:spcPts val="0"/>
                        </a:spcAft>
                      </a:pPr>
                      <a:r>
                        <a:rPr lang="es-CO" sz="900">
                          <a:effectLst/>
                        </a:rPr>
                        <a:t>Trabajo infantil</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3,1</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2,9</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0,7</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1,4</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1,2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1823235089"/>
                  </a:ext>
                </a:extLst>
              </a:tr>
              <a:tr h="225184">
                <a:tc>
                  <a:txBody>
                    <a:bodyPr/>
                    <a:lstStyle/>
                    <a:p>
                      <a:pPr marL="0" marR="0" algn="l">
                        <a:spcBef>
                          <a:spcPts val="0"/>
                        </a:spcBef>
                        <a:spcAft>
                          <a:spcPts val="0"/>
                        </a:spcAft>
                      </a:pPr>
                      <a:r>
                        <a:rPr lang="es-CO" sz="900" dirty="0">
                          <a:effectLst/>
                        </a:rPr>
                        <a:t>Trabajo informal</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solidFill>
                            <a:srgbClr val="FF0000"/>
                          </a:solidFill>
                          <a:effectLst/>
                        </a:rPr>
                        <a:t>85,1</a:t>
                      </a:r>
                      <a:endParaRPr lang="en-US" sz="110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solidFill>
                            <a:srgbClr val="FF0000"/>
                          </a:solidFill>
                          <a:effectLst/>
                        </a:rPr>
                        <a:t>86,6</a:t>
                      </a:r>
                      <a:endPar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69,5</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69,7</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a:effectLst/>
                        </a:rPr>
                        <a:t>66,2</a:t>
                      </a:r>
                      <a:endParaRPr lang="en-US" sz="1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tc>
                  <a:txBody>
                    <a:bodyPr/>
                    <a:lstStyle/>
                    <a:p>
                      <a:pPr marL="0" marR="0" algn="ctr">
                        <a:spcBef>
                          <a:spcPts val="0"/>
                        </a:spcBef>
                        <a:spcAft>
                          <a:spcPts val="0"/>
                        </a:spcAft>
                      </a:pPr>
                      <a:r>
                        <a:rPr lang="es-CO" sz="900" dirty="0">
                          <a:effectLst/>
                        </a:rPr>
                        <a:t>67,7</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2700" marR="12700" marT="12700" marB="63500" anchor="ctr"/>
                </a:tc>
                <a:extLst>
                  <a:ext uri="{0D108BD9-81ED-4DB2-BD59-A6C34878D82A}">
                    <a16:rowId xmlns:a16="http://schemas.microsoft.com/office/drawing/2014/main" val="2201325909"/>
                  </a:ext>
                </a:extLst>
              </a:tr>
            </a:tbl>
          </a:graphicData>
        </a:graphic>
      </p:graphicFrame>
      <p:pic>
        <p:nvPicPr>
          <p:cNvPr id="1028" name="Picture 4" descr="https://lh3.googleusercontent.com/k823Q_Rg5BVralHa2p4rAwYMT08of08Tp4DwHESNytLLOf_KdXD4bvdvTqGjudrY6j1kVrkOkmi93jsMutc4OgsH7in3pQkaxlsLE6aaGzeMXikP40KlBjr5X8jzWwafhFXWe_cbKhgItujfMmD-iiBYcAhDVb3QCGtEnGD1FUkQNelOmX3ix3Ynmo8-UcC3_GH8jQ">
            <a:extLst>
              <a:ext uri="{FF2B5EF4-FFF2-40B4-BE49-F238E27FC236}">
                <a16:creationId xmlns:a16="http://schemas.microsoft.com/office/drawing/2014/main" id="{CEE49AF8-05A1-BD4F-87C9-0D070470D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555"/>
            <a:ext cx="4645924" cy="161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5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DDF3E-0BCB-5ED6-50DC-C335AF443C03}"/>
              </a:ext>
            </a:extLst>
          </p:cNvPr>
          <p:cNvSpPr txBox="1"/>
          <p:nvPr/>
        </p:nvSpPr>
        <p:spPr>
          <a:xfrm>
            <a:off x="6296024" y="259383"/>
            <a:ext cx="1323975" cy="476071"/>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r"/>
            <a:r>
              <a:rPr lang="es-ES" sz="1600" dirty="0">
                <a:solidFill>
                  <a:schemeClr val="accent1">
                    <a:lumMod val="50000"/>
                  </a:schemeClr>
                </a:solidFill>
              </a:rPr>
              <a:t>Panorama</a:t>
            </a:r>
            <a:endParaRPr lang="es-CO" sz="1600" dirty="0"/>
          </a:p>
        </p:txBody>
      </p:sp>
      <p:sp>
        <p:nvSpPr>
          <p:cNvPr id="8" name="Rectangle 6">
            <a:extLst>
              <a:ext uri="{FF2B5EF4-FFF2-40B4-BE49-F238E27FC236}">
                <a16:creationId xmlns:a16="http://schemas.microsoft.com/office/drawing/2014/main" id="{AC751317-BA71-C540-99EC-FF877461C8C4}"/>
              </a:ext>
            </a:extLst>
          </p:cNvPr>
          <p:cNvSpPr/>
          <p:nvPr/>
        </p:nvSpPr>
        <p:spPr>
          <a:xfrm>
            <a:off x="70216" y="1954901"/>
            <a:ext cx="4867397" cy="2954655"/>
          </a:xfrm>
          <a:prstGeom prst="rect">
            <a:avLst/>
          </a:prstGeom>
        </p:spPr>
        <p:txBody>
          <a:bodyPr wrap="square">
            <a:spAutoFit/>
          </a:bodyPr>
          <a:lstStyle/>
          <a:p>
            <a:r>
              <a:rPr lang="es-ES_tradnl" sz="2000" dirty="0">
                <a:solidFill>
                  <a:srgbClr val="002060"/>
                </a:solidFill>
                <a:latin typeface="+mj-lt"/>
                <a:ea typeface="Times New Roman" panose="02020603050405020304" pitchFamily="18" charset="0"/>
                <a:cs typeface="Times New Roman" panose="02020603050405020304" pitchFamily="18" charset="0"/>
              </a:rPr>
              <a:t>Al analizar las privaciones que mide el IPM en el departamento, se observa que existe: </a:t>
            </a:r>
          </a:p>
          <a:p>
            <a:r>
              <a:rPr lang="es-ES_tradnl" sz="2000" dirty="0">
                <a:solidFill>
                  <a:srgbClr val="002060"/>
                </a:solidFill>
                <a:latin typeface="+mj-lt"/>
              </a:rPr>
              <a:t> </a:t>
            </a:r>
          </a:p>
          <a:p>
            <a:pPr marL="285750" indent="-285750">
              <a:buFont typeface="Arial" panose="020B0604020202020204" pitchFamily="34" charset="0"/>
              <a:buChar char="•"/>
            </a:pPr>
            <a:r>
              <a:rPr lang="es-ES_tradnl" b="1" dirty="0">
                <a:solidFill>
                  <a:schemeClr val="accent2"/>
                </a:solidFill>
                <a:latin typeface="+mj-lt"/>
              </a:rPr>
              <a:t>Insuficiente infraestructura </a:t>
            </a:r>
            <a:r>
              <a:rPr lang="es-ES_tradnl" b="1" dirty="0">
                <a:solidFill>
                  <a:srgbClr val="002060"/>
                </a:solidFill>
                <a:latin typeface="+mj-lt"/>
              </a:rPr>
              <a:t>en educación y salud.</a:t>
            </a:r>
          </a:p>
          <a:p>
            <a:pPr marL="285750" indent="-285750">
              <a:buFont typeface="Arial" panose="020B0604020202020204" pitchFamily="34" charset="0"/>
              <a:buChar char="•"/>
            </a:pPr>
            <a:endParaRPr lang="es-ES_tradnl" b="1" dirty="0">
              <a:solidFill>
                <a:srgbClr val="002060"/>
              </a:solidFill>
              <a:latin typeface="+mj-lt"/>
            </a:endParaRPr>
          </a:p>
          <a:p>
            <a:pPr marL="285750" indent="-285750">
              <a:buFont typeface="Arial" panose="020B0604020202020204" pitchFamily="34" charset="0"/>
              <a:buChar char="•"/>
            </a:pPr>
            <a:r>
              <a:rPr lang="es-ES_tradnl" b="1" dirty="0">
                <a:solidFill>
                  <a:schemeClr val="accent2"/>
                </a:solidFill>
                <a:latin typeface="+mj-lt"/>
              </a:rPr>
              <a:t>La brecha </a:t>
            </a:r>
            <a:r>
              <a:rPr lang="es-ES_tradnl" b="1" dirty="0">
                <a:solidFill>
                  <a:srgbClr val="002060"/>
                </a:solidFill>
                <a:latin typeface="+mj-lt"/>
              </a:rPr>
              <a:t>en educación entre las áreas rurales y urbanas es </a:t>
            </a:r>
            <a:r>
              <a:rPr lang="es-ES_tradnl" b="1" dirty="0">
                <a:solidFill>
                  <a:schemeClr val="accent2"/>
                </a:solidFill>
                <a:latin typeface="+mj-lt"/>
              </a:rPr>
              <a:t>muy alta. </a:t>
            </a:r>
          </a:p>
          <a:p>
            <a:pPr marL="285750" indent="-285750">
              <a:buFont typeface="Arial" panose="020B0604020202020204" pitchFamily="34" charset="0"/>
              <a:buChar char="•"/>
            </a:pPr>
            <a:endParaRPr lang="es-ES_tradnl" b="1" dirty="0">
              <a:solidFill>
                <a:schemeClr val="accent2"/>
              </a:solidFill>
              <a:latin typeface="+mj-lt"/>
            </a:endParaRPr>
          </a:p>
          <a:p>
            <a:pPr marL="285750" indent="-285750">
              <a:buFont typeface="Arial" panose="020B0604020202020204" pitchFamily="34" charset="0"/>
              <a:buChar char="•"/>
            </a:pPr>
            <a:r>
              <a:rPr lang="es-ES_tradnl" b="1" dirty="0">
                <a:solidFill>
                  <a:schemeClr val="accent2"/>
                </a:solidFill>
                <a:latin typeface="+mj-lt"/>
              </a:rPr>
              <a:t>Alto porcentaje </a:t>
            </a:r>
            <a:r>
              <a:rPr lang="es-ES_tradnl" b="1" dirty="0">
                <a:solidFill>
                  <a:srgbClr val="002060"/>
                </a:solidFill>
                <a:latin typeface="+mj-lt"/>
              </a:rPr>
              <a:t>de informalidad</a:t>
            </a:r>
            <a:endParaRPr lang="en-US" sz="1600" dirty="0"/>
          </a:p>
        </p:txBody>
      </p:sp>
      <p:graphicFrame>
        <p:nvGraphicFramePr>
          <p:cNvPr id="9" name="Gráfico 8"/>
          <p:cNvGraphicFramePr>
            <a:graphicFrameLocks/>
          </p:cNvGraphicFramePr>
          <p:nvPr>
            <p:extLst>
              <p:ext uri="{D42A27DB-BD31-4B8C-83A1-F6EECF244321}">
                <p14:modId xmlns:p14="http://schemas.microsoft.com/office/powerpoint/2010/main" val="1863586628"/>
              </p:ext>
            </p:extLst>
          </p:nvPr>
        </p:nvGraphicFramePr>
        <p:xfrm>
          <a:off x="4937613" y="1954901"/>
          <a:ext cx="5049642" cy="3429810"/>
        </p:xfrm>
        <a:graphic>
          <a:graphicData uri="http://schemas.openxmlformats.org/drawingml/2006/chart">
            <c:chart xmlns:c="http://schemas.openxmlformats.org/drawingml/2006/chart" xmlns:r="http://schemas.openxmlformats.org/officeDocument/2006/relationships" r:id="rId3"/>
          </a:graphicData>
        </a:graphic>
      </p:graphicFrame>
      <p:sp>
        <p:nvSpPr>
          <p:cNvPr id="10" name="Título 1"/>
          <p:cNvSpPr txBox="1">
            <a:spLocks/>
          </p:cNvSpPr>
          <p:nvPr/>
        </p:nvSpPr>
        <p:spPr>
          <a:xfrm>
            <a:off x="70217" y="81938"/>
            <a:ext cx="6460454" cy="675156"/>
          </a:xfrm>
          <a:prstGeom prst="roundRect">
            <a:avLst>
              <a:gd name="adj" fmla="val 50000"/>
            </a:avLst>
          </a:prstGeom>
          <a:solidFill>
            <a:schemeClr val="accent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solidFill>
                  <a:schemeClr val="bg1"/>
                </a:solidFill>
              </a:rPr>
              <a:t>Lucha contra la pobreza e inclusión social</a:t>
            </a:r>
            <a:endParaRPr lang="es-CO" sz="2800" b="1" dirty="0">
              <a:solidFill>
                <a:schemeClr val="bg1"/>
              </a:solidFill>
            </a:endParaRPr>
          </a:p>
        </p:txBody>
      </p:sp>
      <p:sp>
        <p:nvSpPr>
          <p:cNvPr id="11" name="CuadroTexto 10"/>
          <p:cNvSpPr txBox="1"/>
          <p:nvPr/>
        </p:nvSpPr>
        <p:spPr>
          <a:xfrm>
            <a:off x="70216" y="1138984"/>
            <a:ext cx="10206844" cy="461665"/>
          </a:xfrm>
          <a:prstGeom prst="rect">
            <a:avLst/>
          </a:prstGeom>
          <a:noFill/>
        </p:spPr>
        <p:txBody>
          <a:bodyPr wrap="square" rtlCol="0">
            <a:spAutoFit/>
          </a:bodyPr>
          <a:lstStyle/>
          <a:p>
            <a:r>
              <a:rPr lang="es-ES_tradnl" sz="2400" b="1" dirty="0">
                <a:solidFill>
                  <a:srgbClr val="002060"/>
                </a:solidFill>
                <a:latin typeface="+mj-lt"/>
              </a:rPr>
              <a:t>Las variables más altas del IPM son el </a:t>
            </a:r>
            <a:r>
              <a:rPr lang="es-ES_tradnl" sz="2400" b="1" dirty="0">
                <a:solidFill>
                  <a:schemeClr val="accent2"/>
                </a:solidFill>
                <a:latin typeface="+mj-lt"/>
              </a:rPr>
              <a:t>trabajo informal y el bajo logro educativo</a:t>
            </a:r>
            <a:r>
              <a:rPr lang="es-ES_tradnl" sz="2400" b="1" dirty="0">
                <a:solidFill>
                  <a:srgbClr val="002060"/>
                </a:solidFill>
                <a:latin typeface="+mj-lt"/>
              </a:rPr>
              <a:t>.</a:t>
            </a:r>
          </a:p>
        </p:txBody>
      </p:sp>
      <p:sp>
        <p:nvSpPr>
          <p:cNvPr id="12" name="Rectangle 8">
            <a:extLst>
              <a:ext uri="{FF2B5EF4-FFF2-40B4-BE49-F238E27FC236}">
                <a16:creationId xmlns:a16="http://schemas.microsoft.com/office/drawing/2014/main" id="{13504248-B86D-AF4B-AEF7-4F8F2401A2DB}"/>
              </a:ext>
            </a:extLst>
          </p:cNvPr>
          <p:cNvSpPr/>
          <p:nvPr/>
        </p:nvSpPr>
        <p:spPr>
          <a:xfrm>
            <a:off x="70216" y="6488668"/>
            <a:ext cx="6460454" cy="230832"/>
          </a:xfrm>
          <a:prstGeom prst="rect">
            <a:avLst/>
          </a:prstGeom>
        </p:spPr>
        <p:txBody>
          <a:bodyPr wrap="square">
            <a:spAutoFit/>
          </a:bodyPr>
          <a:lstStyle/>
          <a:p>
            <a:pPr marL="270510" marR="0">
              <a:spcBef>
                <a:spcPts val="30"/>
              </a:spcBef>
              <a:spcAft>
                <a:spcPts val="0"/>
              </a:spcAft>
            </a:pPr>
            <a:r>
              <a:rPr lang="es-CO" sz="900" dirty="0">
                <a:solidFill>
                  <a:srgbClr val="000000"/>
                </a:solidFill>
                <a:latin typeface="Calibri" panose="020F0502020204030204" pitchFamily="34" charset="0"/>
                <a:ea typeface="Calibri" panose="020F0502020204030204" pitchFamily="34" charset="0"/>
                <a:cs typeface="Calibri" panose="020F0502020204030204" pitchFamily="34" charset="0"/>
              </a:rPr>
              <a:t>Fuente: </a:t>
            </a:r>
            <a:r>
              <a:rPr lang="es-CO" sz="900" dirty="0"/>
              <a:t>DANE, 2018, Encuesta Nacional de Calidad de Vida</a:t>
            </a:r>
            <a:r>
              <a:rPr lang="es-ES_tradnl" sz="900" dirty="0"/>
              <a:t> </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3762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4792</TotalTime>
  <Words>5248</Words>
  <Application>Microsoft Macintosh PowerPoint</Application>
  <PresentationFormat>Widescreen</PresentationFormat>
  <Paragraphs>588</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Noto Sans Symbols</vt:lpstr>
      <vt:lpstr>Segoe UI</vt:lpstr>
      <vt:lpstr>Times New Roman</vt:lpstr>
      <vt:lpstr>Trebuchet MS</vt:lpstr>
      <vt:lpstr>Univers-Light</vt:lpstr>
      <vt:lpstr>Tema de Office</vt:lpstr>
      <vt:lpstr>Norte de Santander Necesidades y Oportunidades</vt:lpstr>
      <vt:lpstr>Contenido</vt:lpstr>
      <vt:lpstr>Contexto Norte de Santander</vt:lpstr>
      <vt:lpstr>Norte de Santander</vt:lpstr>
      <vt:lpstr>Panorama y retos del departamento, subregiones y área metropolitana de Cúcuta</vt:lpstr>
      <vt:lpstr>Análisis según los Ejes sombrilla </vt:lpstr>
      <vt:lpstr>Lucha contra la pobreza e inclusión social. </vt:lpstr>
      <vt:lpstr>Lucha contra la pobreza e inclusión social.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Conclusiones</vt:lpstr>
      <vt:lpstr>PowerPoint Presentation</vt:lpstr>
      <vt:lpstr>Desarrollo de la empresa como medio para buscar la prosperidad y luchar contra el desempleo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Oskar MC</dc:creator>
  <cp:lastModifiedBy>Edgar Mauricio</cp:lastModifiedBy>
  <cp:revision>167</cp:revision>
  <cp:lastPrinted>2022-09-26T21:47:15Z</cp:lastPrinted>
  <dcterms:created xsi:type="dcterms:W3CDTF">2019-08-20T22:51:49Z</dcterms:created>
  <dcterms:modified xsi:type="dcterms:W3CDTF">2022-09-26T21:54:28Z</dcterms:modified>
</cp:coreProperties>
</file>