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1" r:id="rId3"/>
    <p:sldId id="261" r:id="rId4"/>
    <p:sldId id="289" r:id="rId5"/>
    <p:sldId id="258" r:id="rId6"/>
    <p:sldId id="296" r:id="rId7"/>
    <p:sldId id="282" r:id="rId8"/>
    <p:sldId id="297" r:id="rId9"/>
    <p:sldId id="298" r:id="rId10"/>
    <p:sldId id="277" r:id="rId11"/>
    <p:sldId id="290" r:id="rId12"/>
    <p:sldId id="288" r:id="rId13"/>
    <p:sldId id="259" r:id="rId14"/>
    <p:sldId id="303" r:id="rId15"/>
    <p:sldId id="278" r:id="rId16"/>
    <p:sldId id="287" r:id="rId17"/>
    <p:sldId id="286" r:id="rId18"/>
    <p:sldId id="301" r:id="rId19"/>
    <p:sldId id="260" r:id="rId20"/>
    <p:sldId id="305" r:id="rId21"/>
    <p:sldId id="263" r:id="rId22"/>
    <p:sldId id="273" r:id="rId23"/>
    <p:sldId id="271" r:id="rId24"/>
    <p:sldId id="274" r:id="rId25"/>
    <p:sldId id="283" r:id="rId26"/>
    <p:sldId id="275" r:id="rId27"/>
    <p:sldId id="264" r:id="rId28"/>
    <p:sldId id="262"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84601" autoAdjust="0"/>
  </p:normalViewPr>
  <p:slideViewPr>
    <p:cSldViewPr snapToGrid="0">
      <p:cViewPr varScale="1">
        <p:scale>
          <a:sx n="60" d="100"/>
          <a:sy n="60" d="100"/>
        </p:scale>
        <p:origin x="7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IS%20A.%20SANDOVAL\Desktop\CD-Eje%20cafetero-Antioquia\Departamento%20Risaralda-Pereira\1.A_Pobreza%20Multidimensional%20Risaralda-Pereir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IS%20A.%20SANDOVAL\Desktop\CD-Eje%20cafetero-Antioquia\Departamento%20Risaralda-Pereira\1.B.%20Pobreza%20Monetaria%20Risaralda-Pereir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IS%20A.%20SANDOVAL\Desktop\CD-Eje%20cafetero-Antioquia\Departamento%20Risaralda-Pereira\1.F.%20Educacion%20Risaralda-Pereir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UIS%20A.%20SANDOVAL\Desktop\CD-Eje%20cafetero-Antioquia\Departamento%20Risaralda-Pereira\1.F.%20Educacion%20Risaralda-Pereir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cuments\Proyecto%20Centro%20Democr&#225;tico%202022\Indicadores%20seguridad%20CD%20Eje%20Cafetero%20terrorismo%20masacres%20homicidios%20secuestros%20(Entrega%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UIS%20A.%20SANDOVAL\Desktop\CD-Eje%20cafetero-Antioquia\Departamento%20Risaralda-Pereira\Crecimiento%20PIB%20Risarald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UIS%20A.%20SANDOVAL\Desktop\CD-Eje%20cafetero-Antioquia\Departamento%20Risaralda-Pereira\Empresas%20Censo%20Econ&#243;mico%20202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Risaralda!$A$31</c:f>
              <c:strCache>
                <c:ptCount val="1"/>
                <c:pt idx="0">
                  <c:v>Risaralda</c:v>
                </c:pt>
              </c:strCache>
            </c:strRef>
          </c:tx>
          <c:spPr>
            <a:ln w="73025" cap="rnd">
              <a:solidFill>
                <a:schemeClr val="accent1"/>
              </a:solidFill>
              <a:round/>
            </a:ln>
            <a:effectLst/>
          </c:spPr>
          <c:marker>
            <c:symbol val="square"/>
            <c:size val="7"/>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Risaralda!$D$30:$F$30</c:f>
              <c:numCache>
                <c:formatCode>General</c:formatCode>
                <c:ptCount val="3"/>
                <c:pt idx="0">
                  <c:v>2019</c:v>
                </c:pt>
                <c:pt idx="1">
                  <c:v>2020</c:v>
                </c:pt>
                <c:pt idx="2">
                  <c:v>2021</c:v>
                </c:pt>
              </c:numCache>
            </c:numRef>
          </c:cat>
          <c:val>
            <c:numRef>
              <c:f>Risaralda!$D$31:$F$31</c:f>
              <c:numCache>
                <c:formatCode>0.0</c:formatCode>
                <c:ptCount val="3"/>
                <c:pt idx="0">
                  <c:v>11.1</c:v>
                </c:pt>
                <c:pt idx="1">
                  <c:v>13.1</c:v>
                </c:pt>
                <c:pt idx="2">
                  <c:v>10.7</c:v>
                </c:pt>
              </c:numCache>
            </c:numRef>
          </c:val>
          <c:smooth val="0"/>
          <c:extLst>
            <c:ext xmlns:c16="http://schemas.microsoft.com/office/drawing/2014/chart" uri="{C3380CC4-5D6E-409C-BE32-E72D297353CC}">
              <c16:uniqueId val="{00000000-4809-40EE-A5F9-FCC88814EC94}"/>
            </c:ext>
          </c:extLst>
        </c:ser>
        <c:ser>
          <c:idx val="1"/>
          <c:order val="1"/>
          <c:tx>
            <c:strRef>
              <c:f>Risaralda!$A$32</c:f>
              <c:strCache>
                <c:ptCount val="1"/>
                <c:pt idx="0">
                  <c:v>Nacional</c:v>
                </c:pt>
              </c:strCache>
            </c:strRef>
          </c:tx>
          <c:spPr>
            <a:ln w="111125" cap="rnd">
              <a:solidFill>
                <a:schemeClr val="bg2">
                  <a:lumMod val="50000"/>
                </a:schemeClr>
              </a:solidFill>
              <a:round/>
            </a:ln>
            <a:effectLst/>
          </c:spPr>
          <c:marker>
            <c:symbol val="square"/>
            <c:size val="6"/>
            <c:spPr>
              <a:solidFill>
                <a:schemeClr val="accent5">
                  <a:lumMod val="75000"/>
                </a:schemeClr>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Risaralda!$D$30:$F$30</c:f>
              <c:numCache>
                <c:formatCode>General</c:formatCode>
                <c:ptCount val="3"/>
                <c:pt idx="0">
                  <c:v>2019</c:v>
                </c:pt>
                <c:pt idx="1">
                  <c:v>2020</c:v>
                </c:pt>
                <c:pt idx="2">
                  <c:v>2021</c:v>
                </c:pt>
              </c:numCache>
            </c:numRef>
          </c:cat>
          <c:val>
            <c:numRef>
              <c:f>Risaralda!$D$32:$F$32</c:f>
              <c:numCache>
                <c:formatCode>0.0</c:formatCode>
                <c:ptCount val="3"/>
                <c:pt idx="0">
                  <c:v>17.100000000000001</c:v>
                </c:pt>
                <c:pt idx="1">
                  <c:v>18</c:v>
                </c:pt>
                <c:pt idx="2">
                  <c:v>16</c:v>
                </c:pt>
              </c:numCache>
            </c:numRef>
          </c:val>
          <c:smooth val="0"/>
          <c:extLst>
            <c:ext xmlns:c16="http://schemas.microsoft.com/office/drawing/2014/chart" uri="{C3380CC4-5D6E-409C-BE32-E72D297353CC}">
              <c16:uniqueId val="{00000001-4809-40EE-A5F9-FCC88814EC94}"/>
            </c:ext>
          </c:extLst>
        </c:ser>
        <c:dLbls>
          <c:showLegendKey val="0"/>
          <c:showVal val="0"/>
          <c:showCatName val="0"/>
          <c:showSerName val="0"/>
          <c:showPercent val="0"/>
          <c:showBubbleSize val="0"/>
        </c:dLbls>
        <c:marker val="1"/>
        <c:smooth val="0"/>
        <c:axId val="552689400"/>
        <c:axId val="552688760"/>
      </c:lineChart>
      <c:catAx>
        <c:axId val="55268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52688760"/>
        <c:crosses val="autoZero"/>
        <c:auto val="1"/>
        <c:lblAlgn val="ctr"/>
        <c:lblOffset val="100"/>
        <c:noMultiLvlLbl val="0"/>
      </c:catAx>
      <c:valAx>
        <c:axId val="5526887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52689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79901045967004E-2"/>
          <c:y val="5.2333661745479342E-2"/>
          <c:w val="0.92967464808733691"/>
          <c:h val="0.81610318384961467"/>
        </c:manualLayout>
      </c:layout>
      <c:barChart>
        <c:barDir val="col"/>
        <c:grouping val="clustered"/>
        <c:varyColors val="0"/>
        <c:ser>
          <c:idx val="1"/>
          <c:order val="0"/>
          <c:tx>
            <c:strRef>
              <c:f>Pereira!$B$5</c:f>
              <c:strCache>
                <c:ptCount val="1"/>
                <c:pt idx="0">
                  <c:v>2019</c:v>
                </c:pt>
              </c:strCache>
            </c:strRef>
          </c:tx>
          <c:spPr>
            <a:solidFill>
              <a:schemeClr val="accent5">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Pereira!$C$3:$G$3</c:f>
              <c:strCache>
                <c:ptCount val="5"/>
                <c:pt idx="0">
                  <c:v>Pereira</c:v>
                </c:pt>
                <c:pt idx="1">
                  <c:v>Bucaramanga</c:v>
                </c:pt>
                <c:pt idx="2">
                  <c:v>Ibague</c:v>
                </c:pt>
                <c:pt idx="3">
                  <c:v>Manizales</c:v>
                </c:pt>
                <c:pt idx="4">
                  <c:v>Nacional</c:v>
                </c:pt>
              </c:strCache>
            </c:strRef>
          </c:cat>
          <c:val>
            <c:numRef>
              <c:f>Pereira!$C$5:$G$5</c:f>
              <c:numCache>
                <c:formatCode>0.0</c:formatCode>
                <c:ptCount val="5"/>
                <c:pt idx="0" formatCode="General">
                  <c:v>28.7</c:v>
                </c:pt>
                <c:pt idx="1">
                  <c:v>31.4</c:v>
                </c:pt>
                <c:pt idx="2">
                  <c:v>30.9</c:v>
                </c:pt>
                <c:pt idx="3">
                  <c:v>20.6</c:v>
                </c:pt>
                <c:pt idx="4">
                  <c:v>35.700000000000003</c:v>
                </c:pt>
              </c:numCache>
            </c:numRef>
          </c:val>
          <c:extLst>
            <c:ext xmlns:c16="http://schemas.microsoft.com/office/drawing/2014/chart" uri="{C3380CC4-5D6E-409C-BE32-E72D297353CC}">
              <c16:uniqueId val="{00000001-D1B0-4BE5-A7A8-9F7F3C13BD2B}"/>
            </c:ext>
          </c:extLst>
        </c:ser>
        <c:ser>
          <c:idx val="2"/>
          <c:order val="1"/>
          <c:tx>
            <c:strRef>
              <c:f>Pereira!$B$6</c:f>
              <c:strCache>
                <c:ptCount val="1"/>
                <c:pt idx="0">
                  <c:v>2020</c:v>
                </c:pt>
              </c:strCache>
            </c:strRef>
          </c:tx>
          <c:spPr>
            <a:solidFill>
              <a:schemeClr val="accent3"/>
            </a:solidFill>
            <a:ln>
              <a:noFill/>
            </a:ln>
            <a:effectLst/>
          </c:spPr>
          <c:invertIfNegative val="0"/>
          <c:dLbls>
            <c:dLbl>
              <c:idx val="3"/>
              <c:layout>
                <c:manualLayout>
                  <c:x val="-5.6461834689530196E-3"/>
                  <c:y val="-3.54371563886353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B0-4BE5-A7A8-9F7F3C13BD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Pereira!$C$3:$G$3</c:f>
              <c:strCache>
                <c:ptCount val="5"/>
                <c:pt idx="0">
                  <c:v>Pereira</c:v>
                </c:pt>
                <c:pt idx="1">
                  <c:v>Bucaramanga</c:v>
                </c:pt>
                <c:pt idx="2">
                  <c:v>Ibague</c:v>
                </c:pt>
                <c:pt idx="3">
                  <c:v>Manizales</c:v>
                </c:pt>
                <c:pt idx="4">
                  <c:v>Nacional</c:v>
                </c:pt>
              </c:strCache>
            </c:strRef>
          </c:cat>
          <c:val>
            <c:numRef>
              <c:f>Pereira!$C$6:$G$6</c:f>
              <c:numCache>
                <c:formatCode>0.0</c:formatCode>
                <c:ptCount val="5"/>
                <c:pt idx="0" formatCode="General">
                  <c:v>40.6</c:v>
                </c:pt>
                <c:pt idx="1">
                  <c:v>46.1</c:v>
                </c:pt>
                <c:pt idx="2">
                  <c:v>43.2</c:v>
                </c:pt>
                <c:pt idx="3">
                  <c:v>32.4</c:v>
                </c:pt>
                <c:pt idx="4">
                  <c:v>42.5</c:v>
                </c:pt>
              </c:numCache>
            </c:numRef>
          </c:val>
          <c:extLst>
            <c:ext xmlns:c16="http://schemas.microsoft.com/office/drawing/2014/chart" uri="{C3380CC4-5D6E-409C-BE32-E72D297353CC}">
              <c16:uniqueId val="{00000002-D1B0-4BE5-A7A8-9F7F3C13BD2B}"/>
            </c:ext>
          </c:extLst>
        </c:ser>
        <c:ser>
          <c:idx val="3"/>
          <c:order val="2"/>
          <c:tx>
            <c:strRef>
              <c:f>Pereira!$B$7</c:f>
              <c:strCache>
                <c:ptCount val="1"/>
                <c:pt idx="0">
                  <c:v>2021</c:v>
                </c:pt>
              </c:strCache>
            </c:strRef>
          </c:tx>
          <c:spPr>
            <a:solidFill>
              <a:schemeClr val="tx2">
                <a:lumMod val="40000"/>
                <a:lumOff val="60000"/>
              </a:schemeClr>
            </a:solidFill>
            <a:ln>
              <a:noFill/>
            </a:ln>
            <a:effectLst/>
          </c:spPr>
          <c:invertIfNegative val="0"/>
          <c:dLbls>
            <c:spPr>
              <a:noFill/>
              <a:ln>
                <a:solidFill>
                  <a:schemeClr val="accent1">
                    <a:lumMod val="75000"/>
                  </a:scheme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Pereira!$C$3:$G$3</c:f>
              <c:strCache>
                <c:ptCount val="5"/>
                <c:pt idx="0">
                  <c:v>Pereira</c:v>
                </c:pt>
                <c:pt idx="1">
                  <c:v>Bucaramanga</c:v>
                </c:pt>
                <c:pt idx="2">
                  <c:v>Ibague</c:v>
                </c:pt>
                <c:pt idx="3">
                  <c:v>Manizales</c:v>
                </c:pt>
                <c:pt idx="4">
                  <c:v>Nacional</c:v>
                </c:pt>
              </c:strCache>
            </c:strRef>
          </c:cat>
          <c:val>
            <c:numRef>
              <c:f>Pereira!$C$7:$G$7</c:f>
              <c:numCache>
                <c:formatCode>0.0</c:formatCode>
                <c:ptCount val="5"/>
                <c:pt idx="0" formatCode="General">
                  <c:v>35.4</c:v>
                </c:pt>
                <c:pt idx="1">
                  <c:v>35.5</c:v>
                </c:pt>
                <c:pt idx="2">
                  <c:v>34.299999999999997</c:v>
                </c:pt>
                <c:pt idx="3">
                  <c:v>30.2</c:v>
                </c:pt>
                <c:pt idx="4">
                  <c:v>39.299999999999997</c:v>
                </c:pt>
              </c:numCache>
            </c:numRef>
          </c:val>
          <c:extLst>
            <c:ext xmlns:c16="http://schemas.microsoft.com/office/drawing/2014/chart" uri="{C3380CC4-5D6E-409C-BE32-E72D297353CC}">
              <c16:uniqueId val="{00000003-D1B0-4BE5-A7A8-9F7F3C13BD2B}"/>
            </c:ext>
          </c:extLst>
        </c:ser>
        <c:dLbls>
          <c:showLegendKey val="0"/>
          <c:showVal val="0"/>
          <c:showCatName val="0"/>
          <c:showSerName val="0"/>
          <c:showPercent val="0"/>
          <c:showBubbleSize val="0"/>
        </c:dLbls>
        <c:gapWidth val="150"/>
        <c:overlap val="-27"/>
        <c:axId val="583800120"/>
        <c:axId val="583798520"/>
      </c:barChart>
      <c:catAx>
        <c:axId val="58380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83798520"/>
        <c:crosses val="autoZero"/>
        <c:auto val="1"/>
        <c:lblAlgn val="ctr"/>
        <c:lblOffset val="100"/>
        <c:noMultiLvlLbl val="0"/>
      </c:catAx>
      <c:valAx>
        <c:axId val="583798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83800120"/>
        <c:crosses val="autoZero"/>
        <c:crossBetween val="between"/>
      </c:valAx>
      <c:spPr>
        <a:noFill/>
        <a:ln>
          <a:noFill/>
        </a:ln>
        <a:effectLst/>
      </c:spPr>
    </c:plotArea>
    <c:legend>
      <c:legendPos val="b"/>
      <c:layout>
        <c:manualLayout>
          <c:xMode val="edge"/>
          <c:yMode val="edge"/>
          <c:x val="0.56556615807259558"/>
          <c:y val="3.8662850592453016E-2"/>
          <c:w val="0.23196514364923473"/>
          <c:h val="8.118011096084902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7151145778196"/>
          <c:y val="0.12340087922598372"/>
          <c:w val="0.84593568604517844"/>
          <c:h val="0.63493068681186382"/>
        </c:manualLayout>
      </c:layout>
      <c:barChart>
        <c:barDir val="col"/>
        <c:grouping val="clustered"/>
        <c:varyColors val="0"/>
        <c:ser>
          <c:idx val="0"/>
          <c:order val="0"/>
          <c:tx>
            <c:strRef>
              <c:f>Hoja2!$M$12</c:f>
              <c:strCache>
                <c:ptCount val="1"/>
                <c:pt idx="0">
                  <c:v>Risaralda</c:v>
                </c:pt>
              </c:strCache>
            </c:strRef>
          </c:tx>
          <c:spPr>
            <a:solidFill>
              <a:schemeClr val="accent1"/>
            </a:solidFill>
            <a:ln>
              <a:noFill/>
            </a:ln>
            <a:effectLst/>
            <a:scene3d>
              <a:camera prst="orthographicFront"/>
              <a:lightRig rig="threePt" dir="t"/>
            </a:scene3d>
            <a:sp3d>
              <a:bevelT/>
            </a:sp3d>
          </c:spPr>
          <c:invertIfNegative val="0"/>
          <c:dLbls>
            <c:spPr>
              <a:noFill/>
              <a:ln>
                <a:solidFill>
                  <a:schemeClr val="accent5">
                    <a:lumMod val="5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Hoja2!$N$11:$Q$11</c:f>
              <c:strCache>
                <c:ptCount val="4"/>
                <c:pt idx="0">
                  <c:v>Transición </c:v>
                </c:pt>
                <c:pt idx="1">
                  <c:v>Primaria</c:v>
                </c:pt>
                <c:pt idx="2">
                  <c:v>Secundaria</c:v>
                </c:pt>
                <c:pt idx="3">
                  <c:v> Media</c:v>
                </c:pt>
              </c:strCache>
            </c:strRef>
          </c:cat>
          <c:val>
            <c:numRef>
              <c:f>Hoja2!$N$12:$Q$12</c:f>
              <c:numCache>
                <c:formatCode>0.0%</c:formatCode>
                <c:ptCount val="4"/>
                <c:pt idx="0">
                  <c:v>0.68069999999999997</c:v>
                </c:pt>
                <c:pt idx="1">
                  <c:v>0.94669999999999999</c:v>
                </c:pt>
                <c:pt idx="2">
                  <c:v>0.8871</c:v>
                </c:pt>
                <c:pt idx="3">
                  <c:v>0.54179999999999995</c:v>
                </c:pt>
              </c:numCache>
            </c:numRef>
          </c:val>
          <c:extLst>
            <c:ext xmlns:c16="http://schemas.microsoft.com/office/drawing/2014/chart" uri="{C3380CC4-5D6E-409C-BE32-E72D297353CC}">
              <c16:uniqueId val="{00000000-77C1-41BB-A12C-DCEE6C8CF02F}"/>
            </c:ext>
          </c:extLst>
        </c:ser>
        <c:ser>
          <c:idx val="1"/>
          <c:order val="1"/>
          <c:tx>
            <c:strRef>
              <c:f>Hoja2!$M$13</c:f>
              <c:strCache>
                <c:ptCount val="1"/>
                <c:pt idx="0">
                  <c:v>Nacional</c:v>
                </c:pt>
              </c:strCache>
            </c:strRef>
          </c:tx>
          <c:spPr>
            <a:solidFill>
              <a:schemeClr val="accent3">
                <a:lumMod val="75000"/>
              </a:schemeClr>
            </a:solidFill>
            <a:ln>
              <a:noFill/>
            </a:ln>
            <a:effectLst/>
            <a:scene3d>
              <a:camera prst="orthographicFront"/>
              <a:lightRig rig="threePt" dir="t"/>
            </a:scene3d>
          </c:spPr>
          <c:invertIfNegative val="0"/>
          <c:dLbls>
            <c:dLbl>
              <c:idx val="0"/>
              <c:layout>
                <c:manualLayout>
                  <c:x val="1.1051928180741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B-4B77-9800-3B2DCD5AC104}"/>
                </c:ext>
              </c:extLst>
            </c:dLbl>
            <c:dLbl>
              <c:idx val="1"/>
              <c:layout>
                <c:manualLayout>
                  <c:x val="1.38149102259271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CB-4B77-9800-3B2DCD5AC104}"/>
                </c:ext>
              </c:extLst>
            </c:dLbl>
            <c:dLbl>
              <c:idx val="2"/>
              <c:layout>
                <c:manualLayout>
                  <c:x val="0"/>
                  <c:y val="5.36525561852103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CB-4B77-9800-3B2DCD5AC104}"/>
                </c:ext>
              </c:extLst>
            </c:dLbl>
            <c:dLbl>
              <c:idx val="3"/>
              <c:layout>
                <c:manualLayout>
                  <c:x val="2.4866838406668548E-2"/>
                  <c:y val="1.0730511237042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CB-4B77-9800-3B2DCD5AC1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Hoja2!$N$11:$Q$11</c:f>
              <c:strCache>
                <c:ptCount val="4"/>
                <c:pt idx="0">
                  <c:v>Transición </c:v>
                </c:pt>
                <c:pt idx="1">
                  <c:v>Primaria</c:v>
                </c:pt>
                <c:pt idx="2">
                  <c:v>Secundaria</c:v>
                </c:pt>
                <c:pt idx="3">
                  <c:v> Media</c:v>
                </c:pt>
              </c:strCache>
            </c:strRef>
          </c:cat>
          <c:val>
            <c:numRef>
              <c:f>Hoja2!$N$13:$Q$13</c:f>
              <c:numCache>
                <c:formatCode>0.0%</c:formatCode>
                <c:ptCount val="4"/>
                <c:pt idx="0">
                  <c:v>0.62380000000000002</c:v>
                </c:pt>
                <c:pt idx="1">
                  <c:v>0.88170000000000004</c:v>
                </c:pt>
                <c:pt idx="2">
                  <c:v>0.77990000000000004</c:v>
                </c:pt>
                <c:pt idx="3">
                  <c:v>0.48730000000000001</c:v>
                </c:pt>
              </c:numCache>
            </c:numRef>
          </c:val>
          <c:extLst>
            <c:ext xmlns:c16="http://schemas.microsoft.com/office/drawing/2014/chart" uri="{C3380CC4-5D6E-409C-BE32-E72D297353CC}">
              <c16:uniqueId val="{00000001-77C1-41BB-A12C-DCEE6C8CF02F}"/>
            </c:ext>
          </c:extLst>
        </c:ser>
        <c:dLbls>
          <c:showLegendKey val="0"/>
          <c:showVal val="0"/>
          <c:showCatName val="0"/>
          <c:showSerName val="0"/>
          <c:showPercent val="0"/>
          <c:showBubbleSize val="0"/>
        </c:dLbls>
        <c:gapWidth val="92"/>
        <c:overlap val="-27"/>
        <c:axId val="505294904"/>
        <c:axId val="505299384"/>
      </c:barChart>
      <c:catAx>
        <c:axId val="50529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05299384"/>
        <c:crosses val="autoZero"/>
        <c:auto val="1"/>
        <c:lblAlgn val="ctr"/>
        <c:lblOffset val="100"/>
        <c:noMultiLvlLbl val="0"/>
      </c:catAx>
      <c:valAx>
        <c:axId val="5052993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05294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Hoja2!$N$18</c:f>
              <c:strCache>
                <c:ptCount val="1"/>
                <c:pt idx="0">
                  <c:v>Risaralda</c:v>
                </c:pt>
              </c:strCache>
            </c:strRef>
          </c:tx>
          <c:spPr>
            <a:solidFill>
              <a:schemeClr val="accent1"/>
            </a:solidFill>
            <a:ln>
              <a:noFill/>
            </a:ln>
            <a:effectLst/>
            <a:scene3d>
              <a:camera prst="orthographicFront"/>
              <a:lightRig rig="threePt" dir="t"/>
            </a:scene3d>
            <a:sp3d>
              <a:bevelT w="152400" h="50800" prst="softRound"/>
            </a:sp3d>
          </c:spPr>
          <c:invertIfNegative val="0"/>
          <c:dLbls>
            <c:dLbl>
              <c:idx val="1"/>
              <c:layout>
                <c:manualLayout>
                  <c:x val="-1.475935424919775E-2"/>
                  <c:y val="-6.4390357670691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7-4A95-B879-3586B52CBED0}"/>
                </c:ext>
              </c:extLst>
            </c:dLbl>
            <c:spPr>
              <a:noFill/>
              <a:ln>
                <a:solidFill>
                  <a:schemeClr val="accent5">
                    <a:lumMod val="50000"/>
                  </a:schemeClr>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5">
                        <a:lumMod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Hoja2!$O$17:$R$17</c:f>
              <c:strCache>
                <c:ptCount val="4"/>
                <c:pt idx="0">
                  <c:v>Transición </c:v>
                </c:pt>
                <c:pt idx="1">
                  <c:v>Primaria</c:v>
                </c:pt>
                <c:pt idx="2">
                  <c:v>Secundaria</c:v>
                </c:pt>
                <c:pt idx="3">
                  <c:v> Media</c:v>
                </c:pt>
              </c:strCache>
            </c:strRef>
          </c:cat>
          <c:val>
            <c:numRef>
              <c:f>Hoja2!$O$18:$R$18</c:f>
              <c:numCache>
                <c:formatCode>0.0%</c:formatCode>
                <c:ptCount val="4"/>
                <c:pt idx="0">
                  <c:v>0.95069999999999999</c:v>
                </c:pt>
                <c:pt idx="1">
                  <c:v>1.1354</c:v>
                </c:pt>
                <c:pt idx="2">
                  <c:v>1.2585999999999999</c:v>
                </c:pt>
                <c:pt idx="3">
                  <c:v>1.0638000000000001</c:v>
                </c:pt>
              </c:numCache>
            </c:numRef>
          </c:val>
          <c:extLst>
            <c:ext xmlns:c16="http://schemas.microsoft.com/office/drawing/2014/chart" uri="{C3380CC4-5D6E-409C-BE32-E72D297353CC}">
              <c16:uniqueId val="{00000000-9C57-4A95-B879-3586B52CBED0}"/>
            </c:ext>
          </c:extLst>
        </c:ser>
        <c:ser>
          <c:idx val="1"/>
          <c:order val="1"/>
          <c:tx>
            <c:strRef>
              <c:f>Hoja2!$N$19</c:f>
              <c:strCache>
                <c:ptCount val="1"/>
                <c:pt idx="0">
                  <c:v>Nacional</c:v>
                </c:pt>
              </c:strCache>
            </c:strRef>
          </c:tx>
          <c:spPr>
            <a:solidFill>
              <a:schemeClr val="accent3">
                <a:lumMod val="75000"/>
              </a:schemeClr>
            </a:solidFill>
            <a:ln>
              <a:noFill/>
            </a:ln>
            <a:effectLst/>
            <a:scene3d>
              <a:camera prst="orthographicFront"/>
              <a:lightRig rig="threePt" dir="t"/>
            </a:scene3d>
          </c:spPr>
          <c:invertIfNegative val="0"/>
          <c:dLbls>
            <c:dLbl>
              <c:idx val="3"/>
              <c:layout>
                <c:manualLayout>
                  <c:x val="2.2139031373796626E-2"/>
                  <c:y val="-1.2878071534138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57-4A95-B879-3586B52CBED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lumMod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Hoja2!$O$17:$R$17</c:f>
              <c:strCache>
                <c:ptCount val="4"/>
                <c:pt idx="0">
                  <c:v>Transición </c:v>
                </c:pt>
                <c:pt idx="1">
                  <c:v>Primaria</c:v>
                </c:pt>
                <c:pt idx="2">
                  <c:v>Secundaria</c:v>
                </c:pt>
                <c:pt idx="3">
                  <c:v> Media</c:v>
                </c:pt>
              </c:strCache>
            </c:strRef>
          </c:cat>
          <c:val>
            <c:numRef>
              <c:f>Hoja2!$O$19:$R$19</c:f>
              <c:numCache>
                <c:formatCode>0.0%</c:formatCode>
                <c:ptCount val="4"/>
                <c:pt idx="0">
                  <c:v>0.87029999999999996</c:v>
                </c:pt>
                <c:pt idx="1">
                  <c:v>1.0597000000000001</c:v>
                </c:pt>
                <c:pt idx="2">
                  <c:v>1.0952</c:v>
                </c:pt>
                <c:pt idx="3">
                  <c:v>1.0286999999999999</c:v>
                </c:pt>
              </c:numCache>
            </c:numRef>
          </c:val>
          <c:extLst>
            <c:ext xmlns:c16="http://schemas.microsoft.com/office/drawing/2014/chart" uri="{C3380CC4-5D6E-409C-BE32-E72D297353CC}">
              <c16:uniqueId val="{00000001-9C57-4A95-B879-3586B52CBED0}"/>
            </c:ext>
          </c:extLst>
        </c:ser>
        <c:dLbls>
          <c:showLegendKey val="0"/>
          <c:showVal val="0"/>
          <c:showCatName val="0"/>
          <c:showSerName val="0"/>
          <c:showPercent val="0"/>
          <c:showBubbleSize val="0"/>
        </c:dLbls>
        <c:gapWidth val="92"/>
        <c:overlap val="-27"/>
        <c:axId val="505294904"/>
        <c:axId val="505299384"/>
      </c:barChart>
      <c:catAx>
        <c:axId val="50529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05299384"/>
        <c:crosses val="autoZero"/>
        <c:auto val="1"/>
        <c:lblAlgn val="ctr"/>
        <c:lblOffset val="100"/>
        <c:noMultiLvlLbl val="0"/>
      </c:catAx>
      <c:valAx>
        <c:axId val="5052993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05294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5">
                    <a:lumMod val="50000"/>
                  </a:schemeClr>
                </a:solidFill>
                <a:latin typeface="+mn-lt"/>
                <a:ea typeface="+mn-ea"/>
                <a:cs typeface="+mn-cs"/>
              </a:defRPr>
            </a:pPr>
            <a:r>
              <a:rPr lang="en-US" sz="1800" b="1">
                <a:solidFill>
                  <a:schemeClr val="accent5">
                    <a:lumMod val="50000"/>
                  </a:schemeClr>
                </a:solidFill>
              </a:rPr>
              <a:t>Risaralda-Pereira, Tasa de Homicidios x</a:t>
            </a:r>
            <a:r>
              <a:rPr lang="en-US" sz="1800" b="1" baseline="0">
                <a:solidFill>
                  <a:schemeClr val="accent5">
                    <a:lumMod val="50000"/>
                  </a:schemeClr>
                </a:solidFill>
              </a:rPr>
              <a:t> 100.000 habitantes, 2016-2021</a:t>
            </a:r>
            <a:endParaRPr lang="en-US" sz="1800" b="1">
              <a:solidFill>
                <a:schemeClr val="accent5">
                  <a:lumMod val="50000"/>
                </a:schemeClr>
              </a:solidFill>
            </a:endParaRPr>
          </a:p>
        </c:rich>
      </c:tx>
      <c:layout>
        <c:manualLayout>
          <c:xMode val="edge"/>
          <c:yMode val="edge"/>
          <c:x val="0.18221676127881173"/>
          <c:y val="1.80126003103273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accent5">
                  <a:lumMod val="50000"/>
                </a:schemeClr>
              </a:solidFill>
              <a:latin typeface="+mn-lt"/>
              <a:ea typeface="+mn-ea"/>
              <a:cs typeface="+mn-cs"/>
            </a:defRPr>
          </a:pPr>
          <a:endParaRPr lang="es-CO"/>
        </a:p>
      </c:txPr>
    </c:title>
    <c:autoTitleDeleted val="0"/>
    <c:plotArea>
      <c:layout>
        <c:manualLayout>
          <c:layoutTarget val="inner"/>
          <c:xMode val="edge"/>
          <c:yMode val="edge"/>
          <c:x val="4.3086737844520717E-2"/>
          <c:y val="0.17162660872377181"/>
          <c:w val="0.92668691385707203"/>
          <c:h val="0.72290107648399959"/>
        </c:manualLayout>
      </c:layout>
      <c:barChart>
        <c:barDir val="col"/>
        <c:grouping val="clustered"/>
        <c:varyColors val="0"/>
        <c:ser>
          <c:idx val="0"/>
          <c:order val="1"/>
          <c:tx>
            <c:strRef>
              <c:f>'Seguridad CDA (Entrega 1)'!$A$84:$B$84</c:f>
              <c:strCache>
                <c:ptCount val="2"/>
                <c:pt idx="0">
                  <c:v>Tasa de homicidios</c:v>
                </c:pt>
                <c:pt idx="1">
                  <c:v>Risaralda</c:v>
                </c:pt>
              </c:strCache>
            </c:strRef>
          </c:tx>
          <c:spPr>
            <a:solidFill>
              <a:schemeClr val="bg2">
                <a:lumMod val="90000"/>
              </a:schemeClr>
            </a:solidFill>
            <a:ln>
              <a:solidFill>
                <a:schemeClr val="bg2">
                  <a:lumMod val="75000"/>
                </a:schemeClr>
              </a:solidFill>
            </a:ln>
            <a:effectLst/>
          </c:spPr>
          <c:invertIfNegative val="0"/>
          <c:dLbls>
            <c:dLbl>
              <c:idx val="2"/>
              <c:layout>
                <c:manualLayout>
                  <c:x val="-5.6773540002916246E-17"/>
                  <c:y val="9.0063001551636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90-4DCD-A159-BB650CD6BA58}"/>
                </c:ext>
              </c:extLst>
            </c:dLbl>
            <c:dLbl>
              <c:idx val="3"/>
              <c:layout>
                <c:manualLayout>
                  <c:x val="0"/>
                  <c:y val="0.126088202172291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90-4DCD-A159-BB650CD6BA58}"/>
                </c:ext>
              </c:extLst>
            </c:dLbl>
            <c:dLbl>
              <c:idx val="4"/>
              <c:layout>
                <c:manualLayout>
                  <c:x val="0"/>
                  <c:y val="0.108075601861963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90-4DCD-A159-BB650CD6BA58}"/>
                </c:ext>
              </c:extLst>
            </c:dLbl>
            <c:dLbl>
              <c:idx val="5"/>
              <c:layout>
                <c:manualLayout>
                  <c:x val="-1.5483871597007735E-3"/>
                  <c:y val="0.104473081799898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90-4DCD-A159-BB650CD6BA58}"/>
                </c:ext>
              </c:extLst>
            </c:dLbl>
            <c:spPr>
              <a:solidFill>
                <a:schemeClr val="bg1"/>
              </a:solidFill>
              <a:ln>
                <a:solidFill>
                  <a:schemeClr val="bg2">
                    <a:lumMod val="75000"/>
                  </a:schemeClr>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'Seguridad CDA (Entrega 1)'!$P$1:$U$1</c:f>
              <c:numCache>
                <c:formatCode>General</c:formatCode>
                <c:ptCount val="6"/>
                <c:pt idx="0">
                  <c:v>2016</c:v>
                </c:pt>
                <c:pt idx="1">
                  <c:v>2017</c:v>
                </c:pt>
                <c:pt idx="2">
                  <c:v>2018</c:v>
                </c:pt>
                <c:pt idx="3">
                  <c:v>2019</c:v>
                </c:pt>
                <c:pt idx="4">
                  <c:v>2020</c:v>
                </c:pt>
                <c:pt idx="5">
                  <c:v>2021</c:v>
                </c:pt>
              </c:numCache>
            </c:numRef>
          </c:cat>
          <c:val>
            <c:numRef>
              <c:f>'Seguridad CDA (Entrega 1)'!$P$84:$U$84</c:f>
              <c:numCache>
                <c:formatCode>General</c:formatCode>
                <c:ptCount val="6"/>
                <c:pt idx="0">
                  <c:v>30.19</c:v>
                </c:pt>
                <c:pt idx="1">
                  <c:v>28.47</c:v>
                </c:pt>
                <c:pt idx="2">
                  <c:v>22.11</c:v>
                </c:pt>
                <c:pt idx="3">
                  <c:v>24.25</c:v>
                </c:pt>
                <c:pt idx="4">
                  <c:v>21.54</c:v>
                </c:pt>
                <c:pt idx="5">
                  <c:v>23.64</c:v>
                </c:pt>
              </c:numCache>
            </c:numRef>
          </c:val>
          <c:extLst>
            <c:ext xmlns:c16="http://schemas.microsoft.com/office/drawing/2014/chart" uri="{C3380CC4-5D6E-409C-BE32-E72D297353CC}">
              <c16:uniqueId val="{00000004-8290-4DCD-A159-BB650CD6BA58}"/>
            </c:ext>
          </c:extLst>
        </c:ser>
        <c:ser>
          <c:idx val="1"/>
          <c:order val="2"/>
          <c:tx>
            <c:strRef>
              <c:f>'Seguridad CDA (Entrega 1)'!$A$85:$B$85</c:f>
              <c:strCache>
                <c:ptCount val="2"/>
                <c:pt idx="0">
                  <c:v>Tasa de homicidios</c:v>
                </c:pt>
                <c:pt idx="1">
                  <c:v>Pereira</c:v>
                </c:pt>
              </c:strCache>
            </c:strRef>
          </c:tx>
          <c:spPr>
            <a:solidFill>
              <a:schemeClr val="accent5">
                <a:lumMod val="20000"/>
                <a:lumOff val="80000"/>
              </a:schemeClr>
            </a:solidFill>
            <a:ln>
              <a:solidFill>
                <a:schemeClr val="accent5">
                  <a:lumMod val="60000"/>
                  <a:lumOff val="40000"/>
                </a:schemeClr>
              </a:solidFill>
            </a:ln>
            <a:effectLst/>
          </c:spPr>
          <c:invertIfNegative val="0"/>
          <c:dLbls>
            <c:dLbl>
              <c:idx val="2"/>
              <c:layout>
                <c:manualLayout>
                  <c:x val="1.5483871597007735E-3"/>
                  <c:y val="0.111678121924029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90-4DCD-A159-BB650CD6BA58}"/>
                </c:ext>
              </c:extLst>
            </c:dLbl>
            <c:dLbl>
              <c:idx val="3"/>
              <c:layout>
                <c:manualLayout>
                  <c:x val="6.1935486388030939E-3"/>
                  <c:y val="0.169318442917076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90-4DCD-A159-BB650CD6BA58}"/>
                </c:ext>
              </c:extLst>
            </c:dLbl>
            <c:dLbl>
              <c:idx val="4"/>
              <c:layout>
                <c:manualLayout>
                  <c:x val="1.5483871597007735E-3"/>
                  <c:y val="0.129690722234356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90-4DCD-A159-BB650CD6BA58}"/>
                </c:ext>
              </c:extLst>
            </c:dLbl>
            <c:dLbl>
              <c:idx val="5"/>
              <c:layout>
                <c:manualLayout>
                  <c:x val="-1.1354708000583249E-16"/>
                  <c:y val="0.140498282420553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90-4DCD-A159-BB650CD6BA58}"/>
                </c:ext>
              </c:extLst>
            </c:dLbl>
            <c:spPr>
              <a:solidFill>
                <a:schemeClr val="bg1"/>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'Seguridad CDA (Entrega 1)'!$P$1:$U$1</c:f>
              <c:numCache>
                <c:formatCode>General</c:formatCode>
                <c:ptCount val="6"/>
                <c:pt idx="0">
                  <c:v>2016</c:v>
                </c:pt>
                <c:pt idx="1">
                  <c:v>2017</c:v>
                </c:pt>
                <c:pt idx="2">
                  <c:v>2018</c:v>
                </c:pt>
                <c:pt idx="3">
                  <c:v>2019</c:v>
                </c:pt>
                <c:pt idx="4">
                  <c:v>2020</c:v>
                </c:pt>
                <c:pt idx="5">
                  <c:v>2021</c:v>
                </c:pt>
              </c:numCache>
            </c:numRef>
          </c:cat>
          <c:val>
            <c:numRef>
              <c:f>'Seguridad CDA (Entrega 1)'!$P$85:$U$85</c:f>
              <c:numCache>
                <c:formatCode>General</c:formatCode>
                <c:ptCount val="6"/>
                <c:pt idx="0">
                  <c:v>31.36</c:v>
                </c:pt>
                <c:pt idx="1">
                  <c:v>28.25</c:v>
                </c:pt>
                <c:pt idx="2">
                  <c:v>23.08</c:v>
                </c:pt>
                <c:pt idx="3">
                  <c:v>26.67</c:v>
                </c:pt>
                <c:pt idx="4">
                  <c:v>23.06</c:v>
                </c:pt>
                <c:pt idx="5">
                  <c:v>26.21</c:v>
                </c:pt>
              </c:numCache>
            </c:numRef>
          </c:val>
          <c:extLst>
            <c:ext xmlns:c16="http://schemas.microsoft.com/office/drawing/2014/chart" uri="{C3380CC4-5D6E-409C-BE32-E72D297353CC}">
              <c16:uniqueId val="{00000009-8290-4DCD-A159-BB650CD6BA58}"/>
            </c:ext>
          </c:extLst>
        </c:ser>
        <c:dLbls>
          <c:showLegendKey val="0"/>
          <c:showVal val="0"/>
          <c:showCatName val="0"/>
          <c:showSerName val="0"/>
          <c:showPercent val="0"/>
          <c:showBubbleSize val="0"/>
        </c:dLbls>
        <c:gapWidth val="150"/>
        <c:axId val="1402945120"/>
        <c:axId val="1402940960"/>
      </c:barChart>
      <c:lineChart>
        <c:grouping val="standard"/>
        <c:varyColors val="0"/>
        <c:ser>
          <c:idx val="2"/>
          <c:order val="0"/>
          <c:tx>
            <c:strRef>
              <c:f>'Seguridad CDA (Entrega 1)'!$A$83:$B$83</c:f>
              <c:strCache>
                <c:ptCount val="2"/>
                <c:pt idx="0">
                  <c:v>Tasa de homicidios</c:v>
                </c:pt>
                <c:pt idx="1">
                  <c:v>Nacional</c:v>
                </c:pt>
              </c:strCache>
            </c:strRef>
          </c:tx>
          <c:spPr>
            <a:ln w="47625" cap="rnd">
              <a:solidFill>
                <a:schemeClr val="tx1"/>
              </a:solidFill>
              <a:round/>
            </a:ln>
            <a:effectLst/>
          </c:spPr>
          <c:marker>
            <c:symbol val="none"/>
          </c:marker>
          <c:dLbls>
            <c:dLbl>
              <c:idx val="0"/>
              <c:layout>
                <c:manualLayout>
                  <c:x val="-3.7161291832818577E-2"/>
                  <c:y val="-1.0807560186196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90-4DCD-A159-BB650CD6BA58}"/>
                </c:ext>
              </c:extLst>
            </c:dLbl>
            <c:dLbl>
              <c:idx val="1"/>
              <c:layout>
                <c:manualLayout>
                  <c:x val="-3.8709678992519397E-2"/>
                  <c:y val="-3.6025200620655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90-4DCD-A159-BB650CD6BA58}"/>
                </c:ext>
              </c:extLst>
            </c:dLbl>
            <c:dLbl>
              <c:idx val="2"/>
              <c:layout>
                <c:manualLayout>
                  <c:x val="-3.8709678992519342E-2"/>
                  <c:y val="-3.962772068272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90-4DCD-A159-BB650CD6BA58}"/>
                </c:ext>
              </c:extLst>
            </c:dLbl>
            <c:dLbl>
              <c:idx val="3"/>
              <c:layout>
                <c:manualLayout>
                  <c:x val="-3.5612904673117791E-2"/>
                  <c:y val="-6.1242841055112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90-4DCD-A159-BB650CD6BA58}"/>
                </c:ext>
              </c:extLst>
            </c:dLbl>
            <c:dLbl>
              <c:idx val="4"/>
              <c:layout>
                <c:manualLayout>
                  <c:x val="-3.406451751341702E-2"/>
                  <c:y val="-4.6832760806851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90-4DCD-A159-BB650CD6BA58}"/>
                </c:ext>
              </c:extLst>
            </c:dLbl>
            <c:dLbl>
              <c:idx val="5"/>
              <c:layout>
                <c:manualLayout>
                  <c:x val="-3.2516130353716248E-2"/>
                  <c:y val="-4.3230240744785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290-4DCD-A159-BB650CD6BA58}"/>
                </c:ext>
              </c:extLst>
            </c:dLbl>
            <c:spPr>
              <a:solidFill>
                <a:schemeClr val="bg1"/>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'Seguridad CDA (Entrega 1)'!$P$1:$U$1</c:f>
              <c:numCache>
                <c:formatCode>General</c:formatCode>
                <c:ptCount val="6"/>
                <c:pt idx="0">
                  <c:v>2016</c:v>
                </c:pt>
                <c:pt idx="1">
                  <c:v>2017</c:v>
                </c:pt>
                <c:pt idx="2">
                  <c:v>2018</c:v>
                </c:pt>
                <c:pt idx="3">
                  <c:v>2019</c:v>
                </c:pt>
                <c:pt idx="4">
                  <c:v>2020</c:v>
                </c:pt>
                <c:pt idx="5">
                  <c:v>2021</c:v>
                </c:pt>
              </c:numCache>
            </c:numRef>
          </c:cat>
          <c:val>
            <c:numRef>
              <c:f>'Seguridad CDA (Entrega 1)'!$P$83:$U$83</c:f>
              <c:numCache>
                <c:formatCode>General</c:formatCode>
                <c:ptCount val="6"/>
                <c:pt idx="0">
                  <c:v>23.66</c:v>
                </c:pt>
                <c:pt idx="1">
                  <c:v>23.07</c:v>
                </c:pt>
                <c:pt idx="2">
                  <c:v>24.34</c:v>
                </c:pt>
                <c:pt idx="3">
                  <c:v>24.05</c:v>
                </c:pt>
                <c:pt idx="4">
                  <c:v>22.48</c:v>
                </c:pt>
                <c:pt idx="5">
                  <c:v>25.93</c:v>
                </c:pt>
              </c:numCache>
            </c:numRef>
          </c:val>
          <c:smooth val="0"/>
          <c:extLst>
            <c:ext xmlns:c16="http://schemas.microsoft.com/office/drawing/2014/chart" uri="{C3380CC4-5D6E-409C-BE32-E72D297353CC}">
              <c16:uniqueId val="{00000010-8290-4DCD-A159-BB650CD6BA58}"/>
            </c:ext>
          </c:extLst>
        </c:ser>
        <c:dLbls>
          <c:showLegendKey val="0"/>
          <c:showVal val="0"/>
          <c:showCatName val="0"/>
          <c:showSerName val="0"/>
          <c:showPercent val="0"/>
          <c:showBubbleSize val="0"/>
        </c:dLbls>
        <c:marker val="1"/>
        <c:smooth val="0"/>
        <c:axId val="1402945120"/>
        <c:axId val="1402940960"/>
      </c:lineChart>
      <c:catAx>
        <c:axId val="14029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s-CO"/>
          </a:p>
        </c:txPr>
        <c:crossAx val="1402940960"/>
        <c:crosses val="autoZero"/>
        <c:auto val="1"/>
        <c:lblAlgn val="ctr"/>
        <c:lblOffset val="100"/>
        <c:noMultiLvlLbl val="0"/>
      </c:catAx>
      <c:valAx>
        <c:axId val="1402940960"/>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1402945120"/>
        <c:crosses val="autoZero"/>
        <c:crossBetween val="between"/>
      </c:valAx>
      <c:spPr>
        <a:noFill/>
        <a:ln>
          <a:noFill/>
        </a:ln>
        <a:effectLst/>
      </c:spPr>
    </c:plotArea>
    <c:legend>
      <c:legendPos val="b"/>
      <c:layout>
        <c:manualLayout>
          <c:xMode val="edge"/>
          <c:yMode val="edge"/>
          <c:x val="0.52678048427388791"/>
          <c:y val="0.11932030250766501"/>
          <c:w val="0.37234943000639553"/>
          <c:h val="0.1942441941276086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5">
                  <a:lumMod val="7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Hoja1!$P$5</c:f>
              <c:strCache>
                <c:ptCount val="1"/>
                <c:pt idx="0">
                  <c:v>Risaralda</c:v>
                </c:pt>
              </c:strCache>
            </c:strRef>
          </c:tx>
          <c:spPr>
            <a:ln w="44450" cap="rnd">
              <a:solidFill>
                <a:schemeClr val="accent1"/>
              </a:solidFill>
              <a:round/>
            </a:ln>
            <a:effectLst/>
          </c:spPr>
          <c:marker>
            <c:symbol val="square"/>
            <c:size val="6"/>
            <c:spPr>
              <a:solidFill>
                <a:schemeClr val="accent1"/>
              </a:solidFill>
              <a:ln w="9525">
                <a:solidFill>
                  <a:schemeClr val="accent1"/>
                </a:solidFill>
              </a:ln>
              <a:effectLst/>
            </c:spPr>
          </c:marke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Hoja1!$O$6:$O$9</c:f>
              <c:strCache>
                <c:ptCount val="4"/>
                <c:pt idx="0">
                  <c:v>2018</c:v>
                </c:pt>
                <c:pt idx="1">
                  <c:v>2019</c:v>
                </c:pt>
                <c:pt idx="2">
                  <c:v>2020</c:v>
                </c:pt>
                <c:pt idx="3">
                  <c:v>2021*</c:v>
                </c:pt>
              </c:strCache>
            </c:strRef>
          </c:cat>
          <c:val>
            <c:numRef>
              <c:f>Hoja1!$P$6:$P$9</c:f>
              <c:numCache>
                <c:formatCode>#,##0.0_ ;\-#,##0.0\ </c:formatCode>
                <c:ptCount val="4"/>
                <c:pt idx="0">
                  <c:v>2.6455910562867446</c:v>
                </c:pt>
                <c:pt idx="1">
                  <c:v>3.0823138750479151</c:v>
                </c:pt>
                <c:pt idx="2">
                  <c:v>-5.6111997246436784</c:v>
                </c:pt>
                <c:pt idx="3">
                  <c:v>11.099036009322937</c:v>
                </c:pt>
              </c:numCache>
            </c:numRef>
          </c:val>
          <c:smooth val="0"/>
          <c:extLst>
            <c:ext xmlns:c16="http://schemas.microsoft.com/office/drawing/2014/chart" uri="{C3380CC4-5D6E-409C-BE32-E72D297353CC}">
              <c16:uniqueId val="{00000000-451B-40B4-BA4B-DCE4D4D2F7B8}"/>
            </c:ext>
          </c:extLst>
        </c:ser>
        <c:ser>
          <c:idx val="1"/>
          <c:order val="1"/>
          <c:tx>
            <c:strRef>
              <c:f>Hoja1!$Q$5</c:f>
              <c:strCache>
                <c:ptCount val="1"/>
                <c:pt idx="0">
                  <c:v>Colombia</c:v>
                </c:pt>
              </c:strCache>
            </c:strRef>
          </c:tx>
          <c:spPr>
            <a:ln w="41275" cap="rnd">
              <a:solidFill>
                <a:schemeClr val="accent2"/>
              </a:solidFill>
              <a:round/>
            </a:ln>
            <a:effectLst/>
          </c:spPr>
          <c:marker>
            <c:symbol val="square"/>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Hoja1!$O$6:$O$9</c:f>
              <c:strCache>
                <c:ptCount val="4"/>
                <c:pt idx="0">
                  <c:v>2018</c:v>
                </c:pt>
                <c:pt idx="1">
                  <c:v>2019</c:v>
                </c:pt>
                <c:pt idx="2">
                  <c:v>2020</c:v>
                </c:pt>
                <c:pt idx="3">
                  <c:v>2021*</c:v>
                </c:pt>
              </c:strCache>
            </c:strRef>
          </c:cat>
          <c:val>
            <c:numRef>
              <c:f>Hoja1!$Q$6:$Q$9</c:f>
              <c:numCache>
                <c:formatCode>#,##0.0</c:formatCode>
                <c:ptCount val="4"/>
                <c:pt idx="0">
                  <c:v>2.5643242827770365</c:v>
                </c:pt>
                <c:pt idx="1">
                  <c:v>3.1868553924553282</c:v>
                </c:pt>
                <c:pt idx="2">
                  <c:v>-7.0481512078654305</c:v>
                </c:pt>
                <c:pt idx="3">
                  <c:v>10.677013073826075</c:v>
                </c:pt>
              </c:numCache>
            </c:numRef>
          </c:val>
          <c:smooth val="0"/>
          <c:extLst>
            <c:ext xmlns:c16="http://schemas.microsoft.com/office/drawing/2014/chart" uri="{C3380CC4-5D6E-409C-BE32-E72D297353CC}">
              <c16:uniqueId val="{00000001-451B-40B4-BA4B-DCE4D4D2F7B8}"/>
            </c:ext>
          </c:extLst>
        </c:ser>
        <c:dLbls>
          <c:showLegendKey val="0"/>
          <c:showVal val="0"/>
          <c:showCatName val="0"/>
          <c:showSerName val="0"/>
          <c:showPercent val="0"/>
          <c:showBubbleSize val="0"/>
        </c:dLbls>
        <c:marker val="1"/>
        <c:smooth val="0"/>
        <c:axId val="509591800"/>
        <c:axId val="509592760"/>
      </c:lineChart>
      <c:catAx>
        <c:axId val="5095918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09592760"/>
        <c:crosses val="autoZero"/>
        <c:auto val="1"/>
        <c:lblAlgn val="ctr"/>
        <c:lblOffset val="100"/>
        <c:noMultiLvlLbl val="0"/>
      </c:catAx>
      <c:valAx>
        <c:axId val="509592760"/>
        <c:scaling>
          <c:orientation val="minMax"/>
          <c:max val="12"/>
        </c:scaling>
        <c:delete val="0"/>
        <c:axPos val="l"/>
        <c:numFmt formatCode="#,##0.0_ ;\-#,##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09591800"/>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13368869950514E-2"/>
          <c:y val="5.3527980535279802E-2"/>
          <c:w val="0.90117405270201179"/>
          <c:h val="0.57162923656282094"/>
        </c:manualLayout>
      </c:layout>
      <c:barChart>
        <c:barDir val="col"/>
        <c:grouping val="clustered"/>
        <c:varyColors val="0"/>
        <c:ser>
          <c:idx val="0"/>
          <c:order val="0"/>
          <c:tx>
            <c:strRef>
              <c:f>Risaralda!$B$34</c:f>
              <c:strCache>
                <c:ptCount val="1"/>
                <c:pt idx="0">
                  <c:v>La Virginia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Risaralda!$C$34</c:f>
              <c:numCache>
                <c:formatCode>_-* #,##0.0_-;\-* #,##0.0_-;_-* "-"_-;_-@_-</c:formatCode>
                <c:ptCount val="1"/>
                <c:pt idx="0">
                  <c:v>66.070858601978941</c:v>
                </c:pt>
              </c:numCache>
            </c:numRef>
          </c:val>
          <c:extLst>
            <c:ext xmlns:c16="http://schemas.microsoft.com/office/drawing/2014/chart" uri="{C3380CC4-5D6E-409C-BE32-E72D297353CC}">
              <c16:uniqueId val="{00000000-399B-48F9-ADF6-41CA7287E6EE}"/>
            </c:ext>
          </c:extLst>
        </c:ser>
        <c:ser>
          <c:idx val="1"/>
          <c:order val="1"/>
          <c:tx>
            <c:strRef>
              <c:f>Risaralda!$B$35</c:f>
              <c:strCache>
                <c:ptCount val="1"/>
                <c:pt idx="0">
                  <c:v>Pereira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val>
            <c:numRef>
              <c:f>Risaralda!$C$35</c:f>
              <c:numCache>
                <c:formatCode>_-* #,##0.0_-;\-* #,##0.0_-;_-* "-"_-;_-@_-</c:formatCode>
                <c:ptCount val="1"/>
                <c:pt idx="0">
                  <c:v>63.895192001713802</c:v>
                </c:pt>
              </c:numCache>
            </c:numRef>
          </c:val>
          <c:extLst>
            <c:ext xmlns:c16="http://schemas.microsoft.com/office/drawing/2014/chart" uri="{C3380CC4-5D6E-409C-BE32-E72D297353CC}">
              <c16:uniqueId val="{00000002-399B-48F9-ADF6-41CA7287E6EE}"/>
            </c:ext>
          </c:extLst>
        </c:ser>
        <c:ser>
          <c:idx val="2"/>
          <c:order val="2"/>
          <c:tx>
            <c:strRef>
              <c:f>Risaralda!$B$36</c:f>
              <c:strCache>
                <c:ptCount val="1"/>
                <c:pt idx="0">
                  <c:v>Santa Rosa de Cabal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Risaralda!$C$36</c:f>
              <c:numCache>
                <c:formatCode>_-* #,##0.0_-;\-* #,##0.0_-;_-* "-"_-;_-@_-</c:formatCode>
                <c:ptCount val="1"/>
                <c:pt idx="0">
                  <c:v>47.5625</c:v>
                </c:pt>
              </c:numCache>
            </c:numRef>
          </c:val>
          <c:extLst>
            <c:ext xmlns:c16="http://schemas.microsoft.com/office/drawing/2014/chart" uri="{C3380CC4-5D6E-409C-BE32-E72D297353CC}">
              <c16:uniqueId val="{00000003-399B-48F9-ADF6-41CA7287E6EE}"/>
            </c:ext>
          </c:extLst>
        </c:ser>
        <c:ser>
          <c:idx val="3"/>
          <c:order val="3"/>
          <c:tx>
            <c:strRef>
              <c:f>Risaralda!$B$37</c:f>
              <c:strCache>
                <c:ptCount val="1"/>
                <c:pt idx="0">
                  <c:v>Belén De Umbría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Risaralda!$C$37</c:f>
              <c:numCache>
                <c:formatCode>_-* #,##0.0_-;\-* #,##0.0_-;_-* "-"_-;_-@_-</c:formatCode>
                <c:ptCount val="1"/>
                <c:pt idx="0">
                  <c:v>46.869352182818588</c:v>
                </c:pt>
              </c:numCache>
            </c:numRef>
          </c:val>
          <c:extLst>
            <c:ext xmlns:c16="http://schemas.microsoft.com/office/drawing/2014/chart" uri="{C3380CC4-5D6E-409C-BE32-E72D297353CC}">
              <c16:uniqueId val="{00000004-399B-48F9-ADF6-41CA7287E6EE}"/>
            </c:ext>
          </c:extLst>
        </c:ser>
        <c:ser>
          <c:idx val="4"/>
          <c:order val="4"/>
          <c:tx>
            <c:strRef>
              <c:f>Risaralda!$B$38</c:f>
              <c:strCache>
                <c:ptCount val="1"/>
                <c:pt idx="0">
                  <c:v>Santuario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Risaralda!$C$38</c:f>
              <c:numCache>
                <c:formatCode>_-* #,##0.0_-;\-* #,##0.0_-;_-* "-"_-;_-@_-</c:formatCode>
                <c:ptCount val="1"/>
                <c:pt idx="0">
                  <c:v>44.53312051077414</c:v>
                </c:pt>
              </c:numCache>
            </c:numRef>
          </c:val>
          <c:extLst>
            <c:ext xmlns:c16="http://schemas.microsoft.com/office/drawing/2014/chart" uri="{C3380CC4-5D6E-409C-BE32-E72D297353CC}">
              <c16:uniqueId val="{00000005-399B-48F9-ADF6-41CA7287E6EE}"/>
            </c:ext>
          </c:extLst>
        </c:ser>
        <c:ser>
          <c:idx val="5"/>
          <c:order val="5"/>
          <c:tx>
            <c:strRef>
              <c:f>Risaralda!$B$39</c:f>
              <c:strCache>
                <c:ptCount val="1"/>
                <c:pt idx="0">
                  <c:v>Apía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Risaralda!$C$39</c:f>
              <c:numCache>
                <c:formatCode>_-* #,##0.0_-;\-* #,##0.0_-;_-* "-"_-;_-@_-</c:formatCode>
                <c:ptCount val="1"/>
                <c:pt idx="0">
                  <c:v>42.224928948436869</c:v>
                </c:pt>
              </c:numCache>
            </c:numRef>
          </c:val>
          <c:extLst>
            <c:ext xmlns:c16="http://schemas.microsoft.com/office/drawing/2014/chart" uri="{C3380CC4-5D6E-409C-BE32-E72D297353CC}">
              <c16:uniqueId val="{00000006-399B-48F9-ADF6-41CA7287E6EE}"/>
            </c:ext>
          </c:extLst>
        </c:ser>
        <c:ser>
          <c:idx val="6"/>
          <c:order val="6"/>
          <c:tx>
            <c:strRef>
              <c:f>Risaralda!$B$40</c:f>
              <c:strCache>
                <c:ptCount val="1"/>
                <c:pt idx="0">
                  <c:v>Marsella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Risaralda!$C$40</c:f>
              <c:numCache>
                <c:formatCode>_-* #,##0.0_-;\-* #,##0.0_-;_-* "-"_-;_-@_-</c:formatCode>
                <c:ptCount val="1"/>
                <c:pt idx="0">
                  <c:v>42.089640842980117</c:v>
                </c:pt>
              </c:numCache>
            </c:numRef>
          </c:val>
          <c:extLst>
            <c:ext xmlns:c16="http://schemas.microsoft.com/office/drawing/2014/chart" uri="{C3380CC4-5D6E-409C-BE32-E72D297353CC}">
              <c16:uniqueId val="{00000007-399B-48F9-ADF6-41CA7287E6EE}"/>
            </c:ext>
          </c:extLst>
        </c:ser>
        <c:ser>
          <c:idx val="7"/>
          <c:order val="7"/>
          <c:tx>
            <c:strRef>
              <c:f>Risaralda!$B$41</c:f>
              <c:strCache>
                <c:ptCount val="1"/>
                <c:pt idx="0">
                  <c:v>Dosquebradas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Risaralda!$C$41</c:f>
              <c:numCache>
                <c:formatCode>_-* #,##0.0_-;\-* #,##0.0_-;_-* "-"_-;_-@_-</c:formatCode>
                <c:ptCount val="1"/>
                <c:pt idx="0">
                  <c:v>39.564804880427744</c:v>
                </c:pt>
              </c:numCache>
            </c:numRef>
          </c:val>
          <c:extLst>
            <c:ext xmlns:c16="http://schemas.microsoft.com/office/drawing/2014/chart" uri="{C3380CC4-5D6E-409C-BE32-E72D297353CC}">
              <c16:uniqueId val="{00000008-399B-48F9-ADF6-41CA7287E6EE}"/>
            </c:ext>
          </c:extLst>
        </c:ser>
        <c:ser>
          <c:idx val="8"/>
          <c:order val="8"/>
          <c:tx>
            <c:strRef>
              <c:f>Risaralda!$B$42</c:f>
              <c:strCache>
                <c:ptCount val="1"/>
                <c:pt idx="0">
                  <c:v>La Celia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Risaralda!$C$42</c:f>
              <c:numCache>
                <c:formatCode>_-* #,##0.0_-;\-* #,##0.0_-;_-* "-"_-;_-@_-</c:formatCode>
                <c:ptCount val="1"/>
                <c:pt idx="0">
                  <c:v>37.551784043832683</c:v>
                </c:pt>
              </c:numCache>
            </c:numRef>
          </c:val>
          <c:extLst>
            <c:ext xmlns:c16="http://schemas.microsoft.com/office/drawing/2014/chart" uri="{C3380CC4-5D6E-409C-BE32-E72D297353CC}">
              <c16:uniqueId val="{00000009-399B-48F9-ADF6-41CA7287E6EE}"/>
            </c:ext>
          </c:extLst>
        </c:ser>
        <c:ser>
          <c:idx val="9"/>
          <c:order val="9"/>
          <c:tx>
            <c:strRef>
              <c:f>Risaralda!$B$43</c:f>
              <c:strCache>
                <c:ptCount val="1"/>
                <c:pt idx="0">
                  <c:v>Quinchía</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Risaralda!$C$43</c:f>
              <c:numCache>
                <c:formatCode>_-* #,##0.0_-;\-* #,##0.0_-;_-* "-"_-;_-@_-</c:formatCode>
                <c:ptCount val="1"/>
                <c:pt idx="0">
                  <c:v>37.439965070586524</c:v>
                </c:pt>
              </c:numCache>
            </c:numRef>
          </c:val>
          <c:extLst>
            <c:ext xmlns:c16="http://schemas.microsoft.com/office/drawing/2014/chart" uri="{C3380CC4-5D6E-409C-BE32-E72D297353CC}">
              <c16:uniqueId val="{0000000A-399B-48F9-ADF6-41CA7287E6EE}"/>
            </c:ext>
          </c:extLst>
        </c:ser>
        <c:ser>
          <c:idx val="10"/>
          <c:order val="10"/>
          <c:tx>
            <c:strRef>
              <c:f>Risaralda!$B$44</c:f>
              <c:strCache>
                <c:ptCount val="1"/>
                <c:pt idx="0">
                  <c:v>Guática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Risaralda!$C$44</c:f>
              <c:numCache>
                <c:formatCode>_-* #,##0.0_-;\-* #,##0.0_-;_-* "-"_-;_-@_-</c:formatCode>
                <c:ptCount val="1"/>
                <c:pt idx="0">
                  <c:v>35.728919118249607</c:v>
                </c:pt>
              </c:numCache>
            </c:numRef>
          </c:val>
          <c:extLst>
            <c:ext xmlns:c16="http://schemas.microsoft.com/office/drawing/2014/chart" uri="{C3380CC4-5D6E-409C-BE32-E72D297353CC}">
              <c16:uniqueId val="{0000000B-399B-48F9-ADF6-41CA7287E6EE}"/>
            </c:ext>
          </c:extLst>
        </c:ser>
        <c:ser>
          <c:idx val="11"/>
          <c:order val="11"/>
          <c:tx>
            <c:strRef>
              <c:f>Risaralda!$B$45</c:f>
              <c:strCache>
                <c:ptCount val="1"/>
                <c:pt idx="0">
                  <c:v>Pueblo Rico</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Risaralda!$C$45</c:f>
              <c:numCache>
                <c:formatCode>_-* #,##0.0_-;\-* #,##0.0_-;_-* "-"_-;_-@_-</c:formatCode>
                <c:ptCount val="1"/>
                <c:pt idx="0">
                  <c:v>28.774808469566267</c:v>
                </c:pt>
              </c:numCache>
            </c:numRef>
          </c:val>
          <c:extLst>
            <c:ext xmlns:c16="http://schemas.microsoft.com/office/drawing/2014/chart" uri="{C3380CC4-5D6E-409C-BE32-E72D297353CC}">
              <c16:uniqueId val="{0000000C-399B-48F9-ADF6-41CA7287E6EE}"/>
            </c:ext>
          </c:extLst>
        </c:ser>
        <c:ser>
          <c:idx val="12"/>
          <c:order val="12"/>
          <c:tx>
            <c:strRef>
              <c:f>Risaralda!$B$46</c:f>
              <c:strCache>
                <c:ptCount val="1"/>
                <c:pt idx="0">
                  <c:v>Balboa</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Risaralda!$C$46</c:f>
              <c:numCache>
                <c:formatCode>_-* #,##0.0_-;\-* #,##0.0_-;_-* "-"_-;_-@_-</c:formatCode>
                <c:ptCount val="1"/>
                <c:pt idx="0">
                  <c:v>28.049164828238261</c:v>
                </c:pt>
              </c:numCache>
            </c:numRef>
          </c:val>
          <c:extLst>
            <c:ext xmlns:c16="http://schemas.microsoft.com/office/drawing/2014/chart" uri="{C3380CC4-5D6E-409C-BE32-E72D297353CC}">
              <c16:uniqueId val="{0000000D-399B-48F9-ADF6-41CA7287E6EE}"/>
            </c:ext>
          </c:extLst>
        </c:ser>
        <c:ser>
          <c:idx val="13"/>
          <c:order val="13"/>
          <c:tx>
            <c:strRef>
              <c:f>Risaralda!$B$47</c:f>
              <c:strCache>
                <c:ptCount val="1"/>
                <c:pt idx="0">
                  <c:v>Mistrató</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Risaralda!$C$47</c:f>
              <c:numCache>
                <c:formatCode>_-* #,##0.0_-;\-* #,##0.0_-;_-* "-"_-;_-@_-</c:formatCode>
                <c:ptCount val="1"/>
                <c:pt idx="0">
                  <c:v>27.027027027027028</c:v>
                </c:pt>
              </c:numCache>
            </c:numRef>
          </c:val>
          <c:extLst>
            <c:ext xmlns:c16="http://schemas.microsoft.com/office/drawing/2014/chart" uri="{C3380CC4-5D6E-409C-BE32-E72D297353CC}">
              <c16:uniqueId val="{0000000E-399B-48F9-ADF6-41CA7287E6EE}"/>
            </c:ext>
          </c:extLst>
        </c:ser>
        <c:dLbls>
          <c:showLegendKey val="0"/>
          <c:showVal val="0"/>
          <c:showCatName val="0"/>
          <c:showSerName val="0"/>
          <c:showPercent val="0"/>
          <c:showBubbleSize val="0"/>
        </c:dLbls>
        <c:gapWidth val="219"/>
        <c:overlap val="-27"/>
        <c:axId val="551969552"/>
        <c:axId val="551968912"/>
      </c:barChart>
      <c:catAx>
        <c:axId val="551969552"/>
        <c:scaling>
          <c:orientation val="minMax"/>
        </c:scaling>
        <c:delete val="1"/>
        <c:axPos val="b"/>
        <c:numFmt formatCode="General" sourceLinked="1"/>
        <c:majorTickMark val="none"/>
        <c:minorTickMark val="none"/>
        <c:tickLblPos val="nextTo"/>
        <c:crossAx val="551968912"/>
        <c:crosses val="autoZero"/>
        <c:auto val="1"/>
        <c:lblAlgn val="ctr"/>
        <c:lblOffset val="100"/>
        <c:noMultiLvlLbl val="0"/>
      </c:catAx>
      <c:valAx>
        <c:axId val="551968912"/>
        <c:scaling>
          <c:orientation val="minMax"/>
        </c:scaling>
        <c:delete val="0"/>
        <c:axPos val="l"/>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551969552"/>
        <c:crosses val="autoZero"/>
        <c:crossBetween val="between"/>
      </c:valAx>
      <c:spPr>
        <a:noFill/>
        <a:ln>
          <a:noFill/>
        </a:ln>
        <a:effectLst/>
      </c:spPr>
    </c:plotArea>
    <c:legend>
      <c:legendPos val="b"/>
      <c:legendEntry>
        <c:idx val="14"/>
        <c:delete val="1"/>
      </c:legendEntry>
      <c:layout>
        <c:manualLayout>
          <c:xMode val="edge"/>
          <c:yMode val="edge"/>
          <c:x val="2.7019903762029746E-2"/>
          <c:y val="0.67042827798699078"/>
          <c:w val="0.94596019247594054"/>
          <c:h val="0.30179390619650803"/>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E941D-9985-4D2D-B4DD-1209A7B1534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O"/>
        </a:p>
      </dgm:t>
    </dgm:pt>
    <dgm:pt modelId="{DAD7B986-53C1-4EC1-A374-403C2FD0416D}">
      <dgm:prSet custT="1"/>
      <dgm:spPr/>
      <dgm:t>
        <a:bodyPr/>
        <a:lstStyle/>
        <a:p>
          <a:r>
            <a:rPr lang="es-CO" sz="1800"/>
            <a:t>Transparencia #8</a:t>
          </a:r>
        </a:p>
      </dgm:t>
    </dgm:pt>
    <dgm:pt modelId="{349AE2FB-2C86-4AE1-AEDB-F5DFC0D44845}" type="parTrans" cxnId="{9D68644C-8DCC-46D4-A342-6735F9FB4F42}">
      <dgm:prSet/>
      <dgm:spPr/>
      <dgm:t>
        <a:bodyPr/>
        <a:lstStyle/>
        <a:p>
          <a:endParaRPr lang="es-CO" sz="1600"/>
        </a:p>
      </dgm:t>
    </dgm:pt>
    <dgm:pt modelId="{8B7CD48E-F678-4BA2-8E61-F67E9D97119E}" type="sibTrans" cxnId="{9D68644C-8DCC-46D4-A342-6735F9FB4F42}">
      <dgm:prSet/>
      <dgm:spPr/>
      <dgm:t>
        <a:bodyPr/>
        <a:lstStyle/>
        <a:p>
          <a:endParaRPr lang="es-CO" sz="1600"/>
        </a:p>
      </dgm:t>
    </dgm:pt>
    <dgm:pt modelId="{A7C5BC7B-02EA-4450-B0B2-B078A1C04590}">
      <dgm:prSet custT="1"/>
      <dgm:spPr/>
      <dgm:t>
        <a:bodyPr/>
        <a:lstStyle/>
        <a:p>
          <a:r>
            <a:rPr lang="es-CO" sz="1800" dirty="0"/>
            <a:t>Desempeño administrativo #11</a:t>
          </a:r>
        </a:p>
      </dgm:t>
    </dgm:pt>
    <dgm:pt modelId="{4EF0CB6E-384B-466E-B789-1E315C6DCB8F}" type="parTrans" cxnId="{D98A63F2-EF21-4781-8A10-6D6A5C8B0F78}">
      <dgm:prSet/>
      <dgm:spPr/>
      <dgm:t>
        <a:bodyPr/>
        <a:lstStyle/>
        <a:p>
          <a:endParaRPr lang="es-CO" sz="1600"/>
        </a:p>
      </dgm:t>
    </dgm:pt>
    <dgm:pt modelId="{4EE8F61A-2AA6-44BF-AD22-9A9C55D4BF94}" type="sibTrans" cxnId="{D98A63F2-EF21-4781-8A10-6D6A5C8B0F78}">
      <dgm:prSet/>
      <dgm:spPr/>
      <dgm:t>
        <a:bodyPr/>
        <a:lstStyle/>
        <a:p>
          <a:endParaRPr lang="es-CO" sz="1600"/>
        </a:p>
      </dgm:t>
    </dgm:pt>
    <dgm:pt modelId="{630EC21F-7C96-4902-ABB7-7139FA94FEB2}">
      <dgm:prSet custT="1"/>
      <dgm:spPr/>
      <dgm:t>
        <a:bodyPr/>
        <a:lstStyle/>
        <a:p>
          <a:r>
            <a:rPr lang="es-CO" sz="1800" dirty="0"/>
            <a:t>Gestión fiscal #6</a:t>
          </a:r>
        </a:p>
      </dgm:t>
    </dgm:pt>
    <dgm:pt modelId="{7121E288-F0FA-400B-8139-5DC58785F08D}" type="sibTrans" cxnId="{40E85737-47C7-404B-9D37-506CFD2FBD4A}">
      <dgm:prSet/>
      <dgm:spPr/>
      <dgm:t>
        <a:bodyPr/>
        <a:lstStyle/>
        <a:p>
          <a:endParaRPr lang="es-CO" sz="1600"/>
        </a:p>
      </dgm:t>
    </dgm:pt>
    <dgm:pt modelId="{BD56A141-46AB-4457-A9D1-04A959722266}" type="parTrans" cxnId="{40E85737-47C7-404B-9D37-506CFD2FBD4A}">
      <dgm:prSet/>
      <dgm:spPr/>
      <dgm:t>
        <a:bodyPr/>
        <a:lstStyle/>
        <a:p>
          <a:endParaRPr lang="es-CO" sz="1600"/>
        </a:p>
      </dgm:t>
    </dgm:pt>
    <dgm:pt modelId="{5FBE1AAF-F89D-447E-9F7D-EF1747495130}">
      <dgm:prSet custT="1"/>
      <dgm:spPr/>
      <dgm:t>
        <a:bodyPr/>
        <a:lstStyle/>
        <a:p>
          <a:r>
            <a:rPr lang="es-CO" sz="1800" dirty="0"/>
            <a:t>Seguridad y justicia #1</a:t>
          </a:r>
        </a:p>
      </dgm:t>
    </dgm:pt>
    <dgm:pt modelId="{237C3F15-AE52-4094-BD88-72A18749504B}" type="sibTrans" cxnId="{1FE55C90-5B11-4652-9F79-C8C6F68AD048}">
      <dgm:prSet/>
      <dgm:spPr/>
      <dgm:t>
        <a:bodyPr/>
        <a:lstStyle/>
        <a:p>
          <a:endParaRPr lang="es-CO" sz="1600"/>
        </a:p>
      </dgm:t>
    </dgm:pt>
    <dgm:pt modelId="{15D5A44E-440C-4E7D-8CC5-A858A46BA9FE}" type="parTrans" cxnId="{1FE55C90-5B11-4652-9F79-C8C6F68AD048}">
      <dgm:prSet/>
      <dgm:spPr/>
      <dgm:t>
        <a:bodyPr/>
        <a:lstStyle/>
        <a:p>
          <a:endParaRPr lang="es-CO" sz="1600"/>
        </a:p>
      </dgm:t>
    </dgm:pt>
    <dgm:pt modelId="{E9EFE24A-17DB-4CCE-A383-9AC6DCA26381}">
      <dgm:prSet custT="1"/>
      <dgm:spPr/>
      <dgm:t>
        <a:bodyPr/>
        <a:lstStyle/>
        <a:p>
          <a:r>
            <a:rPr lang="es-CO" sz="1800" dirty="0"/>
            <a:t> </a:t>
          </a:r>
        </a:p>
      </dgm:t>
    </dgm:pt>
    <dgm:pt modelId="{E76AC612-5A96-40C8-A366-C17694587E71}" type="sibTrans" cxnId="{6E9B66CE-49A9-4384-B244-CC5C6E7AF7E0}">
      <dgm:prSet/>
      <dgm:spPr/>
      <dgm:t>
        <a:bodyPr/>
        <a:lstStyle/>
        <a:p>
          <a:endParaRPr lang="es-CO" sz="1600"/>
        </a:p>
      </dgm:t>
    </dgm:pt>
    <dgm:pt modelId="{75628D17-DC65-4B0C-8325-974C4161E3BD}" type="parTrans" cxnId="{6E9B66CE-49A9-4384-B244-CC5C6E7AF7E0}">
      <dgm:prSet/>
      <dgm:spPr/>
      <dgm:t>
        <a:bodyPr/>
        <a:lstStyle/>
        <a:p>
          <a:endParaRPr lang="es-CO" sz="1600"/>
        </a:p>
      </dgm:t>
    </dgm:pt>
    <dgm:pt modelId="{D92F9442-CDB1-44E6-8F94-816E4360BA76}" type="pres">
      <dgm:prSet presAssocID="{E25E941D-9985-4D2D-B4DD-1209A7B15340}" presName="Name0" presStyleCnt="0">
        <dgm:presLayoutVars>
          <dgm:dir/>
          <dgm:animLvl val="lvl"/>
          <dgm:resizeHandles val="exact"/>
        </dgm:presLayoutVars>
      </dgm:prSet>
      <dgm:spPr/>
    </dgm:pt>
    <dgm:pt modelId="{BA0CE69D-DEA7-4E29-84B3-468CF07E8AB0}" type="pres">
      <dgm:prSet presAssocID="{E9EFE24A-17DB-4CCE-A383-9AC6DCA26381}" presName="linNode" presStyleCnt="0"/>
      <dgm:spPr/>
    </dgm:pt>
    <dgm:pt modelId="{0D4E486A-924C-42A8-8AF4-BC2CBDD872E4}" type="pres">
      <dgm:prSet presAssocID="{E9EFE24A-17DB-4CCE-A383-9AC6DCA26381}" presName="parentText" presStyleLbl="node1" presStyleIdx="0" presStyleCnt="1" custLinFactNeighborX="25965" custLinFactNeighborY="27148">
        <dgm:presLayoutVars>
          <dgm:chMax val="1"/>
          <dgm:bulletEnabled val="1"/>
        </dgm:presLayoutVars>
      </dgm:prSet>
      <dgm:spPr/>
    </dgm:pt>
    <dgm:pt modelId="{AA753038-F58A-490B-A103-CD4FE4ED9F17}" type="pres">
      <dgm:prSet presAssocID="{E9EFE24A-17DB-4CCE-A383-9AC6DCA26381}" presName="descendantText" presStyleLbl="alignAccFollowNode1" presStyleIdx="0" presStyleCnt="1" custScaleX="1162698">
        <dgm:presLayoutVars>
          <dgm:bulletEnabled val="1"/>
        </dgm:presLayoutVars>
      </dgm:prSet>
      <dgm:spPr/>
    </dgm:pt>
  </dgm:ptLst>
  <dgm:cxnLst>
    <dgm:cxn modelId="{40E85737-47C7-404B-9D37-506CFD2FBD4A}" srcId="{E9EFE24A-17DB-4CCE-A383-9AC6DCA26381}" destId="{630EC21F-7C96-4902-ABB7-7139FA94FEB2}" srcOrd="1" destOrd="0" parTransId="{BD56A141-46AB-4457-A9D1-04A959722266}" sibTransId="{7121E288-F0FA-400B-8139-5DC58785F08D}"/>
    <dgm:cxn modelId="{784D7F37-8519-48F7-9E20-97DBDF8E42CE}" type="presOf" srcId="{E9EFE24A-17DB-4CCE-A383-9AC6DCA26381}" destId="{0D4E486A-924C-42A8-8AF4-BC2CBDD872E4}" srcOrd="0" destOrd="0" presId="urn:microsoft.com/office/officeart/2005/8/layout/vList5"/>
    <dgm:cxn modelId="{8A972261-BF49-4F28-8038-BA3652404C08}" type="presOf" srcId="{630EC21F-7C96-4902-ABB7-7139FA94FEB2}" destId="{AA753038-F58A-490B-A103-CD4FE4ED9F17}" srcOrd="0" destOrd="1" presId="urn:microsoft.com/office/officeart/2005/8/layout/vList5"/>
    <dgm:cxn modelId="{9D68644C-8DCC-46D4-A342-6735F9FB4F42}" srcId="{E9EFE24A-17DB-4CCE-A383-9AC6DCA26381}" destId="{DAD7B986-53C1-4EC1-A374-403C2FD0416D}" srcOrd="2" destOrd="0" parTransId="{349AE2FB-2C86-4AE1-AEDB-F5DFC0D44845}" sibTransId="{8B7CD48E-F678-4BA2-8E61-F67E9D97119E}"/>
    <dgm:cxn modelId="{1FE55C90-5B11-4652-9F79-C8C6F68AD048}" srcId="{E9EFE24A-17DB-4CCE-A383-9AC6DCA26381}" destId="{5FBE1AAF-F89D-447E-9F7D-EF1747495130}" srcOrd="0" destOrd="0" parTransId="{15D5A44E-440C-4E7D-8CC5-A858A46BA9FE}" sibTransId="{237C3F15-AE52-4094-BD88-72A18749504B}"/>
    <dgm:cxn modelId="{FB6B4991-C342-4C4F-A3D3-308AFE20C320}" type="presOf" srcId="{A7C5BC7B-02EA-4450-B0B2-B078A1C04590}" destId="{AA753038-F58A-490B-A103-CD4FE4ED9F17}" srcOrd="0" destOrd="3" presId="urn:microsoft.com/office/officeart/2005/8/layout/vList5"/>
    <dgm:cxn modelId="{6E9B66CE-49A9-4384-B244-CC5C6E7AF7E0}" srcId="{E25E941D-9985-4D2D-B4DD-1209A7B15340}" destId="{E9EFE24A-17DB-4CCE-A383-9AC6DCA26381}" srcOrd="0" destOrd="0" parTransId="{75628D17-DC65-4B0C-8325-974C4161E3BD}" sibTransId="{E76AC612-5A96-40C8-A366-C17694587E71}"/>
    <dgm:cxn modelId="{030915E4-76A4-4DE7-9608-BD46643E5948}" type="presOf" srcId="{E25E941D-9985-4D2D-B4DD-1209A7B15340}" destId="{D92F9442-CDB1-44E6-8F94-816E4360BA76}" srcOrd="0" destOrd="0" presId="urn:microsoft.com/office/officeart/2005/8/layout/vList5"/>
    <dgm:cxn modelId="{FB865EF0-E7DD-4559-A240-7435C324D90A}" type="presOf" srcId="{DAD7B986-53C1-4EC1-A374-403C2FD0416D}" destId="{AA753038-F58A-490B-A103-CD4FE4ED9F17}" srcOrd="0" destOrd="2" presId="urn:microsoft.com/office/officeart/2005/8/layout/vList5"/>
    <dgm:cxn modelId="{D98A63F2-EF21-4781-8A10-6D6A5C8B0F78}" srcId="{E9EFE24A-17DB-4CCE-A383-9AC6DCA26381}" destId="{A7C5BC7B-02EA-4450-B0B2-B078A1C04590}" srcOrd="3" destOrd="0" parTransId="{4EF0CB6E-384B-466E-B789-1E315C6DCB8F}" sibTransId="{4EE8F61A-2AA6-44BF-AD22-9A9C55D4BF94}"/>
    <dgm:cxn modelId="{082AA9FE-6268-4978-AF86-854129AAFBE6}" type="presOf" srcId="{5FBE1AAF-F89D-447E-9F7D-EF1747495130}" destId="{AA753038-F58A-490B-A103-CD4FE4ED9F17}" srcOrd="0" destOrd="0" presId="urn:microsoft.com/office/officeart/2005/8/layout/vList5"/>
    <dgm:cxn modelId="{04235456-C69B-413B-8476-1D70981FFE36}" type="presParOf" srcId="{D92F9442-CDB1-44E6-8F94-816E4360BA76}" destId="{BA0CE69D-DEA7-4E29-84B3-468CF07E8AB0}" srcOrd="0" destOrd="0" presId="urn:microsoft.com/office/officeart/2005/8/layout/vList5"/>
    <dgm:cxn modelId="{FE39779D-DC19-4B7D-9AA7-AEB42284C6FF}" type="presParOf" srcId="{BA0CE69D-DEA7-4E29-84B3-468CF07E8AB0}" destId="{0D4E486A-924C-42A8-8AF4-BC2CBDD872E4}" srcOrd="0" destOrd="0" presId="urn:microsoft.com/office/officeart/2005/8/layout/vList5"/>
    <dgm:cxn modelId="{41AC6842-4576-4EB4-B868-09DF9FA3057D}" type="presParOf" srcId="{BA0CE69D-DEA7-4E29-84B3-468CF07E8AB0}" destId="{AA753038-F58A-490B-A103-CD4FE4ED9F1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6970CE-4E8A-4AD5-884B-01620450F788}"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CO"/>
        </a:p>
      </dgm:t>
    </dgm:pt>
    <dgm:pt modelId="{170B0A25-B09A-43F6-BF87-6746A7BA410D}">
      <dgm:prSet custT="1"/>
      <dgm:spPr/>
      <dgm:t>
        <a:bodyPr/>
        <a:lstStyle/>
        <a:p>
          <a:r>
            <a:rPr lang="es-CO" sz="1600" dirty="0">
              <a:solidFill>
                <a:schemeClr val="tx1"/>
              </a:solidFill>
            </a:rPr>
            <a:t>Gestión vial integral Risaralda y Valle del Cauca fase 2: 28,4 MM (Nacional-</a:t>
          </a:r>
          <a:r>
            <a:rPr lang="es-CO" sz="1600" dirty="0" err="1">
              <a:solidFill>
                <a:schemeClr val="tx1"/>
              </a:solidFill>
            </a:rPr>
            <a:t>Invías</a:t>
          </a:r>
          <a:r>
            <a:rPr lang="es-CO" sz="1600" dirty="0">
              <a:solidFill>
                <a:schemeClr val="tx1"/>
              </a:solidFill>
            </a:rPr>
            <a:t>).</a:t>
          </a:r>
        </a:p>
        <a:p>
          <a:r>
            <a:rPr lang="es-CO" sz="1600" b="1" dirty="0">
              <a:solidFill>
                <a:schemeClr val="tx1"/>
              </a:solidFill>
            </a:rPr>
            <a:t>Desarrollo empresarial y competitividad</a:t>
          </a:r>
        </a:p>
      </dgm:t>
    </dgm:pt>
    <dgm:pt modelId="{D520094E-6D7F-4573-BFBB-396D5A63C1A0}" type="parTrans" cxnId="{A18B7F5F-CBF8-407B-AF74-48DF7541927C}">
      <dgm:prSet/>
      <dgm:spPr/>
      <dgm:t>
        <a:bodyPr/>
        <a:lstStyle/>
        <a:p>
          <a:endParaRPr lang="es-CO" sz="1600">
            <a:solidFill>
              <a:schemeClr val="tx1"/>
            </a:solidFill>
          </a:endParaRPr>
        </a:p>
      </dgm:t>
    </dgm:pt>
    <dgm:pt modelId="{811A8200-C38A-4083-9A3A-D3B0CEEF5583}" type="sibTrans" cxnId="{A18B7F5F-CBF8-407B-AF74-48DF7541927C}">
      <dgm:prSet/>
      <dgm:spPr/>
      <dgm:t>
        <a:bodyPr/>
        <a:lstStyle/>
        <a:p>
          <a:endParaRPr lang="es-CO" sz="1600">
            <a:solidFill>
              <a:schemeClr val="tx1"/>
            </a:solidFill>
          </a:endParaRPr>
        </a:p>
      </dgm:t>
    </dgm:pt>
    <dgm:pt modelId="{892D0D90-0303-4DC5-89EE-A5222E1D22A0}">
      <dgm:prSet custT="1"/>
      <dgm:spPr/>
      <dgm:t>
        <a:bodyPr/>
        <a:lstStyle/>
        <a:p>
          <a:r>
            <a:rPr lang="es-CO" sz="1600" dirty="0">
              <a:solidFill>
                <a:schemeClr val="tx1"/>
              </a:solidFill>
            </a:rPr>
            <a:t>Construcción del Corredor Vial de Acceso Occidental al Aeropuerto </a:t>
          </a:r>
          <a:r>
            <a:rPr lang="es-CO" sz="1600" dirty="0" err="1">
              <a:solidFill>
                <a:schemeClr val="tx1"/>
              </a:solidFill>
            </a:rPr>
            <a:t>Matecaña</a:t>
          </a:r>
          <a:r>
            <a:rPr lang="es-CO" sz="1600" dirty="0">
              <a:solidFill>
                <a:schemeClr val="tx1"/>
              </a:solidFill>
            </a:rPr>
            <a:t> Invias $17,2 MM (Mixta)</a:t>
          </a:r>
        </a:p>
        <a:p>
          <a:r>
            <a:rPr lang="es-CO" sz="1600" b="1" dirty="0">
              <a:solidFill>
                <a:schemeClr val="tx1"/>
              </a:solidFill>
            </a:rPr>
            <a:t>Desarrollo Empresarial </a:t>
          </a:r>
        </a:p>
      </dgm:t>
    </dgm:pt>
    <dgm:pt modelId="{658BEB71-3CDC-48C1-9C00-E0EF2E30FEC9}" type="parTrans" cxnId="{0EC1E681-622C-40F0-A912-5E74C6E20A1D}">
      <dgm:prSet/>
      <dgm:spPr/>
      <dgm:t>
        <a:bodyPr/>
        <a:lstStyle/>
        <a:p>
          <a:endParaRPr lang="es-CO" sz="1600">
            <a:solidFill>
              <a:schemeClr val="tx1"/>
            </a:solidFill>
          </a:endParaRPr>
        </a:p>
      </dgm:t>
    </dgm:pt>
    <dgm:pt modelId="{14AF8E4F-A802-41B9-B491-CA5F2CEA1A67}" type="sibTrans" cxnId="{0EC1E681-622C-40F0-A912-5E74C6E20A1D}">
      <dgm:prSet/>
      <dgm:spPr/>
      <dgm:t>
        <a:bodyPr/>
        <a:lstStyle/>
        <a:p>
          <a:endParaRPr lang="es-CO" sz="1600">
            <a:solidFill>
              <a:schemeClr val="tx1"/>
            </a:solidFill>
          </a:endParaRPr>
        </a:p>
      </dgm:t>
    </dgm:pt>
    <dgm:pt modelId="{415A21AE-0846-42A3-B795-AB20F6ED4171}">
      <dgm:prSet custT="1"/>
      <dgm:spPr/>
      <dgm:t>
        <a:bodyPr/>
        <a:lstStyle/>
        <a:p>
          <a:r>
            <a:rPr lang="es-CO" sz="1600" dirty="0">
              <a:solidFill>
                <a:schemeClr val="tx1"/>
              </a:solidFill>
            </a:rPr>
            <a:t>Doble Calzada La Romelia El Pollo 1,9 MM. (Regional)</a:t>
          </a:r>
        </a:p>
      </dgm:t>
    </dgm:pt>
    <dgm:pt modelId="{BA987827-3451-49EB-8B42-49A15FBC698B}" type="parTrans" cxnId="{84796122-6235-4269-A876-61231B5FAFD5}">
      <dgm:prSet/>
      <dgm:spPr/>
      <dgm:t>
        <a:bodyPr/>
        <a:lstStyle/>
        <a:p>
          <a:endParaRPr lang="es-CO" sz="1600">
            <a:solidFill>
              <a:schemeClr val="tx1"/>
            </a:solidFill>
          </a:endParaRPr>
        </a:p>
      </dgm:t>
    </dgm:pt>
    <dgm:pt modelId="{C8D94C54-95A3-480D-A51D-4A47DBBE9D98}" type="sibTrans" cxnId="{84796122-6235-4269-A876-61231B5FAFD5}">
      <dgm:prSet/>
      <dgm:spPr/>
      <dgm:t>
        <a:bodyPr/>
        <a:lstStyle/>
        <a:p>
          <a:endParaRPr lang="es-CO" sz="1600">
            <a:solidFill>
              <a:schemeClr val="tx1"/>
            </a:solidFill>
          </a:endParaRPr>
        </a:p>
      </dgm:t>
    </dgm:pt>
    <dgm:pt modelId="{F27782CF-3FC3-400C-8497-54CCEDDC9963}">
      <dgm:prSet custT="1"/>
      <dgm:spPr/>
      <dgm:t>
        <a:bodyPr/>
        <a:lstStyle/>
        <a:p>
          <a:r>
            <a:rPr lang="es-CO" sz="1600" dirty="0">
              <a:solidFill>
                <a:schemeClr val="tx1"/>
              </a:solidFill>
            </a:rPr>
            <a:t>Vía Panorama sector Media Canoa-la Virginia y Ansermanuevo Cartago 50 MM (Nacional-Invias)</a:t>
          </a:r>
        </a:p>
      </dgm:t>
    </dgm:pt>
    <dgm:pt modelId="{A854233C-8589-4019-BBD0-623F1F64BCBC}" type="parTrans" cxnId="{2D169C14-C338-4B48-955D-B866183689DC}">
      <dgm:prSet/>
      <dgm:spPr/>
      <dgm:t>
        <a:bodyPr/>
        <a:lstStyle/>
        <a:p>
          <a:endParaRPr lang="es-CO" sz="1600">
            <a:solidFill>
              <a:schemeClr val="tx1"/>
            </a:solidFill>
          </a:endParaRPr>
        </a:p>
      </dgm:t>
    </dgm:pt>
    <dgm:pt modelId="{96B99F50-0F5F-4E09-933E-9AC0477A1261}" type="sibTrans" cxnId="{2D169C14-C338-4B48-955D-B866183689DC}">
      <dgm:prSet/>
      <dgm:spPr/>
      <dgm:t>
        <a:bodyPr/>
        <a:lstStyle/>
        <a:p>
          <a:endParaRPr lang="es-CO" sz="1600">
            <a:solidFill>
              <a:schemeClr val="tx1"/>
            </a:solidFill>
          </a:endParaRPr>
        </a:p>
      </dgm:t>
    </dgm:pt>
    <dgm:pt modelId="{BD65D82A-32BD-499F-8E22-3295940BB1D2}">
      <dgm:prSet custT="1"/>
      <dgm:spPr/>
      <dgm:t>
        <a:bodyPr/>
        <a:lstStyle/>
        <a:p>
          <a:r>
            <a:rPr lang="es-CO" sz="1600" dirty="0">
              <a:solidFill>
                <a:schemeClr val="tx1"/>
              </a:solidFill>
            </a:rPr>
            <a:t>Vías del Samán: Varios municipios de Risaralda y Valle del Cauca - La Victoria - Cartago - Cerritos - Pereira; Media canoa - Ansermanuevo - La Virginia; alá - Cartago - Ansermanuevo; Cerritos – La Virginia; a Romelia - El Pollo 1.2 Billones</a:t>
          </a:r>
        </a:p>
      </dgm:t>
    </dgm:pt>
    <dgm:pt modelId="{D7C35B84-5C89-484F-B689-CB56258DE55A}" type="parTrans" cxnId="{6A2A0626-601F-42F6-BC18-6BA24E18A62C}">
      <dgm:prSet/>
      <dgm:spPr/>
      <dgm:t>
        <a:bodyPr/>
        <a:lstStyle/>
        <a:p>
          <a:endParaRPr lang="es-CO" sz="1600">
            <a:solidFill>
              <a:schemeClr val="tx1"/>
            </a:solidFill>
          </a:endParaRPr>
        </a:p>
      </dgm:t>
    </dgm:pt>
    <dgm:pt modelId="{81DE580A-5161-4D16-817D-653934418C99}" type="sibTrans" cxnId="{6A2A0626-601F-42F6-BC18-6BA24E18A62C}">
      <dgm:prSet/>
      <dgm:spPr/>
      <dgm:t>
        <a:bodyPr/>
        <a:lstStyle/>
        <a:p>
          <a:endParaRPr lang="es-CO" sz="1600">
            <a:solidFill>
              <a:schemeClr val="tx1"/>
            </a:solidFill>
          </a:endParaRPr>
        </a:p>
      </dgm:t>
    </dgm:pt>
    <dgm:pt modelId="{0573EF72-8CCA-4B56-BDA2-459F2B28A9EF}">
      <dgm:prSet custT="1"/>
      <dgm:spPr/>
      <dgm:t>
        <a:bodyPr/>
        <a:lstStyle/>
        <a:p>
          <a:pPr algn="ctr"/>
          <a:r>
            <a:rPr lang="es-CO" sz="1600" dirty="0">
              <a:solidFill>
                <a:schemeClr val="tx1"/>
              </a:solidFill>
            </a:rPr>
            <a:t>Construcción Adecuación y Mejoramiento Infraestructura física y de transporte del Municipio de Dosquebradas $30,9 MM Desarrollo  </a:t>
          </a:r>
        </a:p>
        <a:p>
          <a:pPr algn="ctr"/>
          <a:r>
            <a:rPr lang="es-CO" sz="1600" b="1" dirty="0">
              <a:solidFill>
                <a:schemeClr val="tx1"/>
              </a:solidFill>
            </a:rPr>
            <a:t>Desarrollo empresarial </a:t>
          </a:r>
        </a:p>
      </dgm:t>
    </dgm:pt>
    <dgm:pt modelId="{32687C68-BD8B-40CF-B1BF-1DA6BEDFB486}" type="parTrans" cxnId="{1005C53C-175B-4D82-8904-E962B8A3AF99}">
      <dgm:prSet/>
      <dgm:spPr/>
      <dgm:t>
        <a:bodyPr/>
        <a:lstStyle/>
        <a:p>
          <a:endParaRPr lang="es-CO" sz="1600">
            <a:solidFill>
              <a:schemeClr val="tx1"/>
            </a:solidFill>
          </a:endParaRPr>
        </a:p>
      </dgm:t>
    </dgm:pt>
    <dgm:pt modelId="{1595D11C-9EC4-4619-BF61-70B0B4A22233}" type="sibTrans" cxnId="{1005C53C-175B-4D82-8904-E962B8A3AF99}">
      <dgm:prSet/>
      <dgm:spPr/>
      <dgm:t>
        <a:bodyPr/>
        <a:lstStyle/>
        <a:p>
          <a:endParaRPr lang="es-CO" sz="1600">
            <a:solidFill>
              <a:schemeClr val="tx1"/>
            </a:solidFill>
          </a:endParaRPr>
        </a:p>
      </dgm:t>
    </dgm:pt>
    <dgm:pt modelId="{69708633-2AEC-4ED3-86E8-3CB51D003003}">
      <dgm:prSet custT="1"/>
      <dgm:spPr/>
      <dgm:t>
        <a:bodyPr/>
        <a:lstStyle/>
        <a:p>
          <a:r>
            <a:rPr lang="es-CO" sz="1600" dirty="0"/>
            <a:t>Centro de ciencia y biodiversidad $47 MM (Min ciencias)</a:t>
          </a:r>
        </a:p>
        <a:p>
          <a:r>
            <a:rPr lang="es-CO" sz="1600" b="1" dirty="0">
              <a:solidFill>
                <a:schemeClr val="tx1"/>
              </a:solidFill>
            </a:rPr>
            <a:t>Lucha contra la pobreza</a:t>
          </a:r>
        </a:p>
      </dgm:t>
    </dgm:pt>
    <dgm:pt modelId="{6D119E72-2BF0-4A81-8C77-7C5D4D95D78D}" type="parTrans" cxnId="{693F6CF9-746E-438F-9D37-2A449BFB52FA}">
      <dgm:prSet/>
      <dgm:spPr/>
      <dgm:t>
        <a:bodyPr/>
        <a:lstStyle/>
        <a:p>
          <a:endParaRPr lang="es-CO" sz="1600"/>
        </a:p>
      </dgm:t>
    </dgm:pt>
    <dgm:pt modelId="{4B62E098-12DF-44BB-9911-3744B5A9A7B4}" type="sibTrans" cxnId="{693F6CF9-746E-438F-9D37-2A449BFB52FA}">
      <dgm:prSet/>
      <dgm:spPr/>
      <dgm:t>
        <a:bodyPr/>
        <a:lstStyle/>
        <a:p>
          <a:endParaRPr lang="es-CO" sz="1600"/>
        </a:p>
      </dgm:t>
    </dgm:pt>
    <dgm:pt modelId="{AA1745A9-1A35-4292-9B69-517E743B823C}">
      <dgm:prSet custT="1"/>
      <dgm:spPr/>
      <dgm:t>
        <a:bodyPr/>
        <a:lstStyle/>
        <a:p>
          <a:r>
            <a:rPr lang="es-CO" sz="1600" dirty="0"/>
            <a:t>Rehabilitación vía Cachipay - Balboa k0+290 al k2+590 por $3,9 MM (Mintransporte).</a:t>
          </a:r>
        </a:p>
      </dgm:t>
    </dgm:pt>
    <dgm:pt modelId="{75394CF0-707D-4B44-9069-C480B5517B51}" type="parTrans" cxnId="{B62E841E-EC52-41D9-82D2-E49211580EB4}">
      <dgm:prSet/>
      <dgm:spPr/>
      <dgm:t>
        <a:bodyPr/>
        <a:lstStyle/>
        <a:p>
          <a:endParaRPr lang="es-CO" sz="1600"/>
        </a:p>
      </dgm:t>
    </dgm:pt>
    <dgm:pt modelId="{C001AC88-C077-4EA2-ACA4-90FBE2B6D11E}" type="sibTrans" cxnId="{B62E841E-EC52-41D9-82D2-E49211580EB4}">
      <dgm:prSet/>
      <dgm:spPr/>
      <dgm:t>
        <a:bodyPr/>
        <a:lstStyle/>
        <a:p>
          <a:endParaRPr lang="es-CO" sz="1600"/>
        </a:p>
      </dgm:t>
    </dgm:pt>
    <dgm:pt modelId="{EDB4B13A-7AD5-4AC2-A0EE-42D0772E2F81}">
      <dgm:prSet custT="1"/>
      <dgm:spPr/>
      <dgm:t>
        <a:bodyPr/>
        <a:lstStyle/>
        <a:p>
          <a:pPr>
            <a:buFont typeface="Arial" panose="020B0604020202020204" pitchFamily="34" charset="0"/>
            <a:buChar char="•"/>
          </a:pPr>
          <a:r>
            <a:rPr lang="es-MX" sz="1600" b="0" i="0" u="none" dirty="0"/>
            <a:t>Ciudadela tecnológica de Cuba – Pereira / Desarrollar la planta de tratamiento de aguas residuales (PTAR) de Pereira.</a:t>
          </a:r>
        </a:p>
        <a:p>
          <a:pPr>
            <a:buFont typeface="Arial" panose="020B0604020202020204" pitchFamily="34" charset="0"/>
            <a:buChar char="•"/>
          </a:pPr>
          <a:r>
            <a:rPr lang="es-MX" sz="1600" b="1" i="0" u="none" dirty="0"/>
            <a:t>Inclusión social y ambiente</a:t>
          </a:r>
        </a:p>
      </dgm:t>
    </dgm:pt>
    <dgm:pt modelId="{AE504AC6-D4FF-4B54-9805-8A74995AD7B3}" type="parTrans" cxnId="{3262954D-39AB-4DBD-ADAA-F53D316F4F53}">
      <dgm:prSet/>
      <dgm:spPr/>
      <dgm:t>
        <a:bodyPr/>
        <a:lstStyle/>
        <a:p>
          <a:endParaRPr lang="es-CO" sz="1600"/>
        </a:p>
      </dgm:t>
    </dgm:pt>
    <dgm:pt modelId="{C86295B8-B58E-4FDA-AAB6-D507313E41EB}" type="sibTrans" cxnId="{3262954D-39AB-4DBD-ADAA-F53D316F4F53}">
      <dgm:prSet/>
      <dgm:spPr/>
      <dgm:t>
        <a:bodyPr/>
        <a:lstStyle/>
        <a:p>
          <a:endParaRPr lang="es-CO" sz="1600"/>
        </a:p>
      </dgm:t>
    </dgm:pt>
    <dgm:pt modelId="{20FC4667-62C4-46C5-8954-AF2476BEC617}">
      <dgm:prSet custT="1"/>
      <dgm:spPr/>
      <dgm:t>
        <a:bodyPr/>
        <a:lstStyle/>
        <a:p>
          <a:pPr>
            <a:buFont typeface="Arial" panose="020B0604020202020204" pitchFamily="34" charset="0"/>
            <a:buChar char="•"/>
          </a:pPr>
          <a:r>
            <a:rPr lang="es-MX" sz="1600" b="0" i="0" u="none" dirty="0"/>
            <a:t>Protección y resignificación de las cuencas para conservar los recursos naturales.</a:t>
          </a:r>
        </a:p>
        <a:p>
          <a:pPr>
            <a:buFont typeface="Arial" panose="020B0604020202020204" pitchFamily="34" charset="0"/>
            <a:buChar char="•"/>
          </a:pPr>
          <a:r>
            <a:rPr lang="es-MX" sz="1600" b="1" i="0" u="none" dirty="0"/>
            <a:t>Inclusión social y ambiente </a:t>
          </a:r>
        </a:p>
      </dgm:t>
    </dgm:pt>
    <dgm:pt modelId="{E4F9A752-A172-4007-B6A7-3DE922AF2EC2}" type="parTrans" cxnId="{C973D384-2290-43BF-9C1D-E6D511601EB2}">
      <dgm:prSet/>
      <dgm:spPr/>
      <dgm:t>
        <a:bodyPr/>
        <a:lstStyle/>
        <a:p>
          <a:endParaRPr lang="es-CO" sz="1600"/>
        </a:p>
      </dgm:t>
    </dgm:pt>
    <dgm:pt modelId="{96FBD73F-32E1-4504-AF82-D2E09DCE84E7}" type="sibTrans" cxnId="{C973D384-2290-43BF-9C1D-E6D511601EB2}">
      <dgm:prSet/>
      <dgm:spPr/>
      <dgm:t>
        <a:bodyPr/>
        <a:lstStyle/>
        <a:p>
          <a:endParaRPr lang="es-CO" sz="1600"/>
        </a:p>
      </dgm:t>
    </dgm:pt>
    <dgm:pt modelId="{46F0A3B0-D1BB-4F92-B861-096D47E4F5A5}" type="pres">
      <dgm:prSet presAssocID="{A26970CE-4E8A-4AD5-884B-01620450F788}" presName="diagram" presStyleCnt="0">
        <dgm:presLayoutVars>
          <dgm:dir/>
          <dgm:resizeHandles val="exact"/>
        </dgm:presLayoutVars>
      </dgm:prSet>
      <dgm:spPr/>
    </dgm:pt>
    <dgm:pt modelId="{651E83BC-2038-4D59-AB33-BDEE0A19AEFC}" type="pres">
      <dgm:prSet presAssocID="{170B0A25-B09A-43F6-BF87-6746A7BA410D}" presName="node" presStyleLbl="node1" presStyleIdx="0" presStyleCnt="10" custScaleX="126915" custScaleY="121685" custLinFactNeighborX="14756" custLinFactNeighborY="-4831">
        <dgm:presLayoutVars>
          <dgm:bulletEnabled val="1"/>
        </dgm:presLayoutVars>
      </dgm:prSet>
      <dgm:spPr/>
    </dgm:pt>
    <dgm:pt modelId="{D9108237-6907-4245-800B-2DFA4149EF31}" type="pres">
      <dgm:prSet presAssocID="{811A8200-C38A-4083-9A3A-D3B0CEEF5583}" presName="sibTrans" presStyleCnt="0"/>
      <dgm:spPr/>
    </dgm:pt>
    <dgm:pt modelId="{59DBC4B7-EDEE-49F3-82BE-299CE0BB49CA}" type="pres">
      <dgm:prSet presAssocID="{892D0D90-0303-4DC5-89EE-A5222E1D22A0}" presName="node" presStyleLbl="node1" presStyleIdx="1" presStyleCnt="10" custScaleX="138091" custScaleY="124331" custLinFactY="56286" custLinFactNeighborX="45825" custLinFactNeighborY="100000">
        <dgm:presLayoutVars>
          <dgm:bulletEnabled val="1"/>
        </dgm:presLayoutVars>
      </dgm:prSet>
      <dgm:spPr/>
    </dgm:pt>
    <dgm:pt modelId="{3BADDC8E-FD94-4A6A-9C4B-B4FCFB8A9A15}" type="pres">
      <dgm:prSet presAssocID="{14AF8E4F-A802-41B9-B491-CA5F2CEA1A67}" presName="sibTrans" presStyleCnt="0"/>
      <dgm:spPr/>
    </dgm:pt>
    <dgm:pt modelId="{898053FB-B3D4-46E7-A86F-33F5EA78DF18}" type="pres">
      <dgm:prSet presAssocID="{415A21AE-0846-42A3-B795-AB20F6ED4171}" presName="node" presStyleLbl="node1" presStyleIdx="2" presStyleCnt="10" custScaleY="117398">
        <dgm:presLayoutVars>
          <dgm:bulletEnabled val="1"/>
        </dgm:presLayoutVars>
      </dgm:prSet>
      <dgm:spPr/>
    </dgm:pt>
    <dgm:pt modelId="{23D35C0A-4070-4D6A-85A2-84753ED39FDA}" type="pres">
      <dgm:prSet presAssocID="{C8D94C54-95A3-480D-A51D-4A47DBBE9D98}" presName="sibTrans" presStyleCnt="0"/>
      <dgm:spPr/>
    </dgm:pt>
    <dgm:pt modelId="{73A5E761-4B5D-46CF-BFA3-72257F03A4FF}" type="pres">
      <dgm:prSet presAssocID="{F27782CF-3FC3-400C-8497-54CCEDDC9963}" presName="node" presStyleLbl="node1" presStyleIdx="3" presStyleCnt="10" custScaleY="127275">
        <dgm:presLayoutVars>
          <dgm:bulletEnabled val="1"/>
        </dgm:presLayoutVars>
      </dgm:prSet>
      <dgm:spPr/>
    </dgm:pt>
    <dgm:pt modelId="{B5F7AACD-4A3D-4A5B-8BB0-381478570A49}" type="pres">
      <dgm:prSet presAssocID="{96B99F50-0F5F-4E09-933E-9AC0477A1261}" presName="sibTrans" presStyleCnt="0"/>
      <dgm:spPr/>
    </dgm:pt>
    <dgm:pt modelId="{C71D4B8D-709C-46BA-BC0D-412D3CF6FDF6}" type="pres">
      <dgm:prSet presAssocID="{BD65D82A-32BD-499F-8E22-3295940BB1D2}" presName="node" presStyleLbl="node1" presStyleIdx="4" presStyleCnt="10" custScaleX="150019" custScaleY="176091" custLinFactNeighborX="27639" custLinFactNeighborY="-4361">
        <dgm:presLayoutVars>
          <dgm:bulletEnabled val="1"/>
        </dgm:presLayoutVars>
      </dgm:prSet>
      <dgm:spPr/>
    </dgm:pt>
    <dgm:pt modelId="{851346DE-E1A1-41F2-A07A-E10963643393}" type="pres">
      <dgm:prSet presAssocID="{81DE580A-5161-4D16-817D-653934418C99}" presName="sibTrans" presStyleCnt="0"/>
      <dgm:spPr/>
    </dgm:pt>
    <dgm:pt modelId="{9C6A5DCA-2616-4328-BF2B-71BFEE27BC07}" type="pres">
      <dgm:prSet presAssocID="{0573EF72-8CCA-4B56-BDA2-459F2B28A9EF}" presName="node" presStyleLbl="node1" presStyleIdx="5" presStyleCnt="10" custScaleX="147604" custScaleY="133360" custLinFactY="66435" custLinFactNeighborX="52902" custLinFactNeighborY="100000">
        <dgm:presLayoutVars>
          <dgm:bulletEnabled val="1"/>
        </dgm:presLayoutVars>
      </dgm:prSet>
      <dgm:spPr/>
    </dgm:pt>
    <dgm:pt modelId="{2647DEA5-5496-460B-9A25-ED5F75394AC3}" type="pres">
      <dgm:prSet presAssocID="{1595D11C-9EC4-4619-BF61-70B0B4A22233}" presName="sibTrans" presStyleCnt="0"/>
      <dgm:spPr/>
    </dgm:pt>
    <dgm:pt modelId="{C6AC4E76-F0D9-4484-91CE-CF4552F1FEFD}" type="pres">
      <dgm:prSet presAssocID="{69708633-2AEC-4ED3-86E8-3CB51D003003}" presName="node" presStyleLbl="node1" presStyleIdx="6" presStyleCnt="10" custScaleY="127337" custLinFactX="-34227" custLinFactY="-70841" custLinFactNeighborX="-100000" custLinFactNeighborY="-100000">
        <dgm:presLayoutVars>
          <dgm:bulletEnabled val="1"/>
        </dgm:presLayoutVars>
      </dgm:prSet>
      <dgm:spPr/>
    </dgm:pt>
    <dgm:pt modelId="{BB71A403-C810-423C-A7E6-C91CCEB42CF7}" type="pres">
      <dgm:prSet presAssocID="{4B62E098-12DF-44BB-9911-3744B5A9A7B4}" presName="sibTrans" presStyleCnt="0"/>
      <dgm:spPr/>
    </dgm:pt>
    <dgm:pt modelId="{F65C7926-3E97-452F-89B8-C7EB18C9BD26}" type="pres">
      <dgm:prSet presAssocID="{AA1745A9-1A35-4292-9B69-517E743B823C}" presName="node" presStyleLbl="node1" presStyleIdx="7" presStyleCnt="10" custScaleY="129024" custLinFactNeighborX="-62015" custLinFactNeighborY="-9603">
        <dgm:presLayoutVars>
          <dgm:bulletEnabled val="1"/>
        </dgm:presLayoutVars>
      </dgm:prSet>
      <dgm:spPr/>
    </dgm:pt>
    <dgm:pt modelId="{08DA6726-64C3-4228-963A-F64E17A5D31D}" type="pres">
      <dgm:prSet presAssocID="{C001AC88-C077-4EA2-ACA4-90FBE2B6D11E}" presName="sibTrans" presStyleCnt="0"/>
      <dgm:spPr/>
    </dgm:pt>
    <dgm:pt modelId="{06825FB1-AA94-4DE2-A659-009F6C878250}" type="pres">
      <dgm:prSet presAssocID="{EDB4B13A-7AD5-4AC2-A0EE-42D0772E2F81}" presName="node" presStyleLbl="node1" presStyleIdx="8" presStyleCnt="10" custScaleX="148900" custScaleY="134434" custLinFactNeighborX="-78746" custLinFactNeighborY="-5559">
        <dgm:presLayoutVars>
          <dgm:bulletEnabled val="1"/>
        </dgm:presLayoutVars>
      </dgm:prSet>
      <dgm:spPr/>
    </dgm:pt>
    <dgm:pt modelId="{5AC09A42-992B-4EF3-9276-8B7FB274053A}" type="pres">
      <dgm:prSet presAssocID="{C86295B8-B58E-4FDA-AAB6-D507313E41EB}" presName="sibTrans" presStyleCnt="0"/>
      <dgm:spPr/>
    </dgm:pt>
    <dgm:pt modelId="{B909970C-9AB4-4719-BB68-6C08B27E069E}" type="pres">
      <dgm:prSet presAssocID="{20FC4667-62C4-46C5-8954-AF2476BEC617}" presName="node" presStyleLbl="node1" presStyleIdx="9" presStyleCnt="10" custScaleX="124349" custScaleY="146578" custLinFactNeighborX="90295" custLinFactNeighborY="-4812">
        <dgm:presLayoutVars>
          <dgm:bulletEnabled val="1"/>
        </dgm:presLayoutVars>
      </dgm:prSet>
      <dgm:spPr/>
    </dgm:pt>
  </dgm:ptLst>
  <dgm:cxnLst>
    <dgm:cxn modelId="{2D169C14-C338-4B48-955D-B866183689DC}" srcId="{A26970CE-4E8A-4AD5-884B-01620450F788}" destId="{F27782CF-3FC3-400C-8497-54CCEDDC9963}" srcOrd="3" destOrd="0" parTransId="{A854233C-8589-4019-BBD0-623F1F64BCBC}" sibTransId="{96B99F50-0F5F-4E09-933E-9AC0477A1261}"/>
    <dgm:cxn modelId="{5E209E18-821C-4834-8836-9B7687E7141B}" type="presOf" srcId="{69708633-2AEC-4ED3-86E8-3CB51D003003}" destId="{C6AC4E76-F0D9-4484-91CE-CF4552F1FEFD}" srcOrd="0" destOrd="0" presId="urn:microsoft.com/office/officeart/2005/8/layout/default"/>
    <dgm:cxn modelId="{06C7BA1B-F0A8-46AE-A0BB-7B0CA91A6E45}" type="presOf" srcId="{EDB4B13A-7AD5-4AC2-A0EE-42D0772E2F81}" destId="{06825FB1-AA94-4DE2-A659-009F6C878250}" srcOrd="0" destOrd="0" presId="urn:microsoft.com/office/officeart/2005/8/layout/default"/>
    <dgm:cxn modelId="{B62E841E-EC52-41D9-82D2-E49211580EB4}" srcId="{A26970CE-4E8A-4AD5-884B-01620450F788}" destId="{AA1745A9-1A35-4292-9B69-517E743B823C}" srcOrd="7" destOrd="0" parTransId="{75394CF0-707D-4B44-9069-C480B5517B51}" sibTransId="{C001AC88-C077-4EA2-ACA4-90FBE2B6D11E}"/>
    <dgm:cxn modelId="{84796122-6235-4269-A876-61231B5FAFD5}" srcId="{A26970CE-4E8A-4AD5-884B-01620450F788}" destId="{415A21AE-0846-42A3-B795-AB20F6ED4171}" srcOrd="2" destOrd="0" parTransId="{BA987827-3451-49EB-8B42-49A15FBC698B}" sibTransId="{C8D94C54-95A3-480D-A51D-4A47DBBE9D98}"/>
    <dgm:cxn modelId="{6A2A0626-601F-42F6-BC18-6BA24E18A62C}" srcId="{A26970CE-4E8A-4AD5-884B-01620450F788}" destId="{BD65D82A-32BD-499F-8E22-3295940BB1D2}" srcOrd="4" destOrd="0" parTransId="{D7C35B84-5C89-484F-B689-CB56258DE55A}" sibTransId="{81DE580A-5161-4D16-817D-653934418C99}"/>
    <dgm:cxn modelId="{1005C53C-175B-4D82-8904-E962B8A3AF99}" srcId="{A26970CE-4E8A-4AD5-884B-01620450F788}" destId="{0573EF72-8CCA-4B56-BDA2-459F2B28A9EF}" srcOrd="5" destOrd="0" parTransId="{32687C68-BD8B-40CF-B1BF-1DA6BEDFB486}" sibTransId="{1595D11C-9EC4-4619-BF61-70B0B4A22233}"/>
    <dgm:cxn modelId="{9131B23D-72E0-4803-8036-6E7D1AB44A47}" type="presOf" srcId="{F27782CF-3FC3-400C-8497-54CCEDDC9963}" destId="{73A5E761-4B5D-46CF-BFA3-72257F03A4FF}" srcOrd="0" destOrd="0" presId="urn:microsoft.com/office/officeart/2005/8/layout/default"/>
    <dgm:cxn modelId="{A18B7F5F-CBF8-407B-AF74-48DF7541927C}" srcId="{A26970CE-4E8A-4AD5-884B-01620450F788}" destId="{170B0A25-B09A-43F6-BF87-6746A7BA410D}" srcOrd="0" destOrd="0" parTransId="{D520094E-6D7F-4573-BFBB-396D5A63C1A0}" sibTransId="{811A8200-C38A-4083-9A3A-D3B0CEEF5583}"/>
    <dgm:cxn modelId="{A9CBE143-0523-44F4-BC93-DFBDA58D7849}" type="presOf" srcId="{0573EF72-8CCA-4B56-BDA2-459F2B28A9EF}" destId="{9C6A5DCA-2616-4328-BF2B-71BFEE27BC07}" srcOrd="0" destOrd="0" presId="urn:microsoft.com/office/officeart/2005/8/layout/default"/>
    <dgm:cxn modelId="{3262954D-39AB-4DBD-ADAA-F53D316F4F53}" srcId="{A26970CE-4E8A-4AD5-884B-01620450F788}" destId="{EDB4B13A-7AD5-4AC2-A0EE-42D0772E2F81}" srcOrd="8" destOrd="0" parTransId="{AE504AC6-D4FF-4B54-9805-8A74995AD7B3}" sibTransId="{C86295B8-B58E-4FDA-AAB6-D507313E41EB}"/>
    <dgm:cxn modelId="{6F06607E-BA88-4896-8B77-4183E9CBEF6F}" type="presOf" srcId="{415A21AE-0846-42A3-B795-AB20F6ED4171}" destId="{898053FB-B3D4-46E7-A86F-33F5EA78DF18}" srcOrd="0" destOrd="0" presId="urn:microsoft.com/office/officeart/2005/8/layout/default"/>
    <dgm:cxn modelId="{0EC1E681-622C-40F0-A912-5E74C6E20A1D}" srcId="{A26970CE-4E8A-4AD5-884B-01620450F788}" destId="{892D0D90-0303-4DC5-89EE-A5222E1D22A0}" srcOrd="1" destOrd="0" parTransId="{658BEB71-3CDC-48C1-9C00-E0EF2E30FEC9}" sibTransId="{14AF8E4F-A802-41B9-B491-CA5F2CEA1A67}"/>
    <dgm:cxn modelId="{C973D384-2290-43BF-9C1D-E6D511601EB2}" srcId="{A26970CE-4E8A-4AD5-884B-01620450F788}" destId="{20FC4667-62C4-46C5-8954-AF2476BEC617}" srcOrd="9" destOrd="0" parTransId="{E4F9A752-A172-4007-B6A7-3DE922AF2EC2}" sibTransId="{96FBD73F-32E1-4504-AF82-D2E09DCE84E7}"/>
    <dgm:cxn modelId="{22C668B4-029C-476A-8AC0-C7B7522EB195}" type="presOf" srcId="{892D0D90-0303-4DC5-89EE-A5222E1D22A0}" destId="{59DBC4B7-EDEE-49F3-82BE-299CE0BB49CA}" srcOrd="0" destOrd="0" presId="urn:microsoft.com/office/officeart/2005/8/layout/default"/>
    <dgm:cxn modelId="{AA6760B5-0A43-4B13-8262-76FCD02AAF5E}" type="presOf" srcId="{170B0A25-B09A-43F6-BF87-6746A7BA410D}" destId="{651E83BC-2038-4D59-AB33-BDEE0A19AEFC}" srcOrd="0" destOrd="0" presId="urn:microsoft.com/office/officeart/2005/8/layout/default"/>
    <dgm:cxn modelId="{F0296DCB-4A51-40AC-8BE8-58D1D163383F}" type="presOf" srcId="{BD65D82A-32BD-499F-8E22-3295940BB1D2}" destId="{C71D4B8D-709C-46BA-BC0D-412D3CF6FDF6}" srcOrd="0" destOrd="0" presId="urn:microsoft.com/office/officeart/2005/8/layout/default"/>
    <dgm:cxn modelId="{F4B1B7EF-2A64-4BB9-AAC5-E3DC30B6D5EC}" type="presOf" srcId="{20FC4667-62C4-46C5-8954-AF2476BEC617}" destId="{B909970C-9AB4-4719-BB68-6C08B27E069E}" srcOrd="0" destOrd="0" presId="urn:microsoft.com/office/officeart/2005/8/layout/default"/>
    <dgm:cxn modelId="{693F6CF9-746E-438F-9D37-2A449BFB52FA}" srcId="{A26970CE-4E8A-4AD5-884B-01620450F788}" destId="{69708633-2AEC-4ED3-86E8-3CB51D003003}" srcOrd="6" destOrd="0" parTransId="{6D119E72-2BF0-4A81-8C77-7C5D4D95D78D}" sibTransId="{4B62E098-12DF-44BB-9911-3744B5A9A7B4}"/>
    <dgm:cxn modelId="{A0D28EF9-881B-46C0-9A94-65D7EA9BF44C}" type="presOf" srcId="{A26970CE-4E8A-4AD5-884B-01620450F788}" destId="{46F0A3B0-D1BB-4F92-B861-096D47E4F5A5}" srcOrd="0" destOrd="0" presId="urn:microsoft.com/office/officeart/2005/8/layout/default"/>
    <dgm:cxn modelId="{01EB56FC-60CA-4242-9C88-4D9F236C081F}" type="presOf" srcId="{AA1745A9-1A35-4292-9B69-517E743B823C}" destId="{F65C7926-3E97-452F-89B8-C7EB18C9BD26}" srcOrd="0" destOrd="0" presId="urn:microsoft.com/office/officeart/2005/8/layout/default"/>
    <dgm:cxn modelId="{99C69C23-A246-4DEF-BC08-72A9058D6390}" type="presParOf" srcId="{46F0A3B0-D1BB-4F92-B861-096D47E4F5A5}" destId="{651E83BC-2038-4D59-AB33-BDEE0A19AEFC}" srcOrd="0" destOrd="0" presId="urn:microsoft.com/office/officeart/2005/8/layout/default"/>
    <dgm:cxn modelId="{17BEDEE0-542B-47F6-B4AC-04314AB870E0}" type="presParOf" srcId="{46F0A3B0-D1BB-4F92-B861-096D47E4F5A5}" destId="{D9108237-6907-4245-800B-2DFA4149EF31}" srcOrd="1" destOrd="0" presId="urn:microsoft.com/office/officeart/2005/8/layout/default"/>
    <dgm:cxn modelId="{6274D561-A6A2-44B5-9F61-79D08EFDDA4F}" type="presParOf" srcId="{46F0A3B0-D1BB-4F92-B861-096D47E4F5A5}" destId="{59DBC4B7-EDEE-49F3-82BE-299CE0BB49CA}" srcOrd="2" destOrd="0" presId="urn:microsoft.com/office/officeart/2005/8/layout/default"/>
    <dgm:cxn modelId="{754DA14A-5969-4EAE-ACEC-BB61ED8D235D}" type="presParOf" srcId="{46F0A3B0-D1BB-4F92-B861-096D47E4F5A5}" destId="{3BADDC8E-FD94-4A6A-9C4B-B4FCFB8A9A15}" srcOrd="3" destOrd="0" presId="urn:microsoft.com/office/officeart/2005/8/layout/default"/>
    <dgm:cxn modelId="{3DDE120C-77BC-4536-8EB8-61B07B320FB7}" type="presParOf" srcId="{46F0A3B0-D1BB-4F92-B861-096D47E4F5A5}" destId="{898053FB-B3D4-46E7-A86F-33F5EA78DF18}" srcOrd="4" destOrd="0" presId="urn:microsoft.com/office/officeart/2005/8/layout/default"/>
    <dgm:cxn modelId="{749049F9-BB8A-451E-8CD5-BF233B04A3FE}" type="presParOf" srcId="{46F0A3B0-D1BB-4F92-B861-096D47E4F5A5}" destId="{23D35C0A-4070-4D6A-85A2-84753ED39FDA}" srcOrd="5" destOrd="0" presId="urn:microsoft.com/office/officeart/2005/8/layout/default"/>
    <dgm:cxn modelId="{F9765209-38A4-45F8-B64A-6B8D53D43428}" type="presParOf" srcId="{46F0A3B0-D1BB-4F92-B861-096D47E4F5A5}" destId="{73A5E761-4B5D-46CF-BFA3-72257F03A4FF}" srcOrd="6" destOrd="0" presId="urn:microsoft.com/office/officeart/2005/8/layout/default"/>
    <dgm:cxn modelId="{93C37A34-850A-43C7-AD79-175703068C7D}" type="presParOf" srcId="{46F0A3B0-D1BB-4F92-B861-096D47E4F5A5}" destId="{B5F7AACD-4A3D-4A5B-8BB0-381478570A49}" srcOrd="7" destOrd="0" presId="urn:microsoft.com/office/officeart/2005/8/layout/default"/>
    <dgm:cxn modelId="{C78EE8BF-AB58-4D9E-951A-CA8CD7831B50}" type="presParOf" srcId="{46F0A3B0-D1BB-4F92-B861-096D47E4F5A5}" destId="{C71D4B8D-709C-46BA-BC0D-412D3CF6FDF6}" srcOrd="8" destOrd="0" presId="urn:microsoft.com/office/officeart/2005/8/layout/default"/>
    <dgm:cxn modelId="{C184260E-1ACC-49E5-BFDD-36D2EC9D9934}" type="presParOf" srcId="{46F0A3B0-D1BB-4F92-B861-096D47E4F5A5}" destId="{851346DE-E1A1-41F2-A07A-E10963643393}" srcOrd="9" destOrd="0" presId="urn:microsoft.com/office/officeart/2005/8/layout/default"/>
    <dgm:cxn modelId="{6587A301-EF30-4D08-BCF0-57B7B632C4CC}" type="presParOf" srcId="{46F0A3B0-D1BB-4F92-B861-096D47E4F5A5}" destId="{9C6A5DCA-2616-4328-BF2B-71BFEE27BC07}" srcOrd="10" destOrd="0" presId="urn:microsoft.com/office/officeart/2005/8/layout/default"/>
    <dgm:cxn modelId="{DA8C53D1-0E63-4988-BD2F-C013820C07E4}" type="presParOf" srcId="{46F0A3B0-D1BB-4F92-B861-096D47E4F5A5}" destId="{2647DEA5-5496-460B-9A25-ED5F75394AC3}" srcOrd="11" destOrd="0" presId="urn:microsoft.com/office/officeart/2005/8/layout/default"/>
    <dgm:cxn modelId="{5FD0DDF8-D4FC-47E6-A655-5A5B8F28BB9C}" type="presParOf" srcId="{46F0A3B0-D1BB-4F92-B861-096D47E4F5A5}" destId="{C6AC4E76-F0D9-4484-91CE-CF4552F1FEFD}" srcOrd="12" destOrd="0" presId="urn:microsoft.com/office/officeart/2005/8/layout/default"/>
    <dgm:cxn modelId="{F9AF5B95-A638-4A89-9F30-4E8DDB759CD9}" type="presParOf" srcId="{46F0A3B0-D1BB-4F92-B861-096D47E4F5A5}" destId="{BB71A403-C810-423C-A7E6-C91CCEB42CF7}" srcOrd="13" destOrd="0" presId="urn:microsoft.com/office/officeart/2005/8/layout/default"/>
    <dgm:cxn modelId="{BF3A449C-0408-4234-BB40-4182AD706185}" type="presParOf" srcId="{46F0A3B0-D1BB-4F92-B861-096D47E4F5A5}" destId="{F65C7926-3E97-452F-89B8-C7EB18C9BD26}" srcOrd="14" destOrd="0" presId="urn:microsoft.com/office/officeart/2005/8/layout/default"/>
    <dgm:cxn modelId="{52F1ACD8-331E-4CB8-B907-DED5415A4108}" type="presParOf" srcId="{46F0A3B0-D1BB-4F92-B861-096D47E4F5A5}" destId="{08DA6726-64C3-4228-963A-F64E17A5D31D}" srcOrd="15" destOrd="0" presId="urn:microsoft.com/office/officeart/2005/8/layout/default"/>
    <dgm:cxn modelId="{637A34DD-48A7-469B-A909-0CD3965F8AE8}" type="presParOf" srcId="{46F0A3B0-D1BB-4F92-B861-096D47E4F5A5}" destId="{06825FB1-AA94-4DE2-A659-009F6C878250}" srcOrd="16" destOrd="0" presId="urn:microsoft.com/office/officeart/2005/8/layout/default"/>
    <dgm:cxn modelId="{59DFADAC-2436-44F2-8BBF-B2C5D453D323}" type="presParOf" srcId="{46F0A3B0-D1BB-4F92-B861-096D47E4F5A5}" destId="{5AC09A42-992B-4EF3-9276-8B7FB274053A}" srcOrd="17" destOrd="0" presId="urn:microsoft.com/office/officeart/2005/8/layout/default"/>
    <dgm:cxn modelId="{D4104CA2-910F-4CAE-8472-3F426271F37C}" type="presParOf" srcId="{46F0A3B0-D1BB-4F92-B861-096D47E4F5A5}" destId="{B909970C-9AB4-4719-BB68-6C08B27E069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CE7A19-767D-4E06-A10E-B6537AFA06B7}"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es-CO"/>
        </a:p>
      </dgm:t>
    </dgm:pt>
    <dgm:pt modelId="{CEF1BA18-CEF4-405C-84E9-808FE02183BB}">
      <dgm:prSet custT="1"/>
      <dgm:spPr/>
      <dgm:t>
        <a:bodyPr/>
        <a:lstStyle/>
        <a:p>
          <a:r>
            <a:rPr lang="es-CO" sz="1900" dirty="0">
              <a:solidFill>
                <a:schemeClr val="tx1"/>
              </a:solidFill>
            </a:rPr>
            <a:t>Reto y Oportunidad: GESTIONAR LOS RECURSOS para las inversiones en los proyectos de infraestructura vial.</a:t>
          </a:r>
        </a:p>
      </dgm:t>
    </dgm:pt>
    <dgm:pt modelId="{1C18E7D7-3228-4DDA-BC1D-9B37EA0C791A}" type="parTrans" cxnId="{BD2915A1-740A-4A52-BBE8-29D66508A2C2}">
      <dgm:prSet/>
      <dgm:spPr/>
      <dgm:t>
        <a:bodyPr/>
        <a:lstStyle/>
        <a:p>
          <a:endParaRPr lang="es-CO" sz="1050">
            <a:solidFill>
              <a:schemeClr val="tx1"/>
            </a:solidFill>
          </a:endParaRPr>
        </a:p>
      </dgm:t>
    </dgm:pt>
    <dgm:pt modelId="{F51D8316-EF37-4320-BF9E-905781B83E7E}" type="sibTrans" cxnId="{BD2915A1-740A-4A52-BBE8-29D66508A2C2}">
      <dgm:prSet/>
      <dgm:spPr/>
      <dgm:t>
        <a:bodyPr/>
        <a:lstStyle/>
        <a:p>
          <a:endParaRPr lang="es-CO" sz="1050">
            <a:solidFill>
              <a:schemeClr val="tx1"/>
            </a:solidFill>
          </a:endParaRPr>
        </a:p>
      </dgm:t>
    </dgm:pt>
    <dgm:pt modelId="{3803DEB0-4B3A-4BC6-9592-9E9A3EF1864F}">
      <dgm:prSet custT="1"/>
      <dgm:spPr/>
      <dgm:t>
        <a:bodyPr/>
        <a:lstStyle/>
        <a:p>
          <a:r>
            <a:rPr lang="es-CO" sz="1900" dirty="0">
              <a:solidFill>
                <a:schemeClr val="tx1"/>
              </a:solidFill>
            </a:rPr>
            <a:t>Reto-Oportunidad: Risaralda y los municipios deben tener recurso humano ESTRUCTURADORES DE PROYECTOS.</a:t>
          </a:r>
        </a:p>
      </dgm:t>
    </dgm:pt>
    <dgm:pt modelId="{DC454128-4C27-411A-8DCE-D3DF38AA25D8}" type="parTrans" cxnId="{A873796A-FC2E-47C6-89F7-44869F0DB706}">
      <dgm:prSet/>
      <dgm:spPr/>
      <dgm:t>
        <a:bodyPr/>
        <a:lstStyle/>
        <a:p>
          <a:endParaRPr lang="es-CO" sz="1050">
            <a:solidFill>
              <a:schemeClr val="tx1"/>
            </a:solidFill>
          </a:endParaRPr>
        </a:p>
      </dgm:t>
    </dgm:pt>
    <dgm:pt modelId="{3963D5B2-E95C-404D-9DC9-9CAEBEAAEB5D}" type="sibTrans" cxnId="{A873796A-FC2E-47C6-89F7-44869F0DB706}">
      <dgm:prSet/>
      <dgm:spPr/>
      <dgm:t>
        <a:bodyPr/>
        <a:lstStyle/>
        <a:p>
          <a:endParaRPr lang="es-CO" sz="1050">
            <a:solidFill>
              <a:schemeClr val="tx1"/>
            </a:solidFill>
          </a:endParaRPr>
        </a:p>
      </dgm:t>
    </dgm:pt>
    <dgm:pt modelId="{0B536B4F-3A23-423A-95B6-328C26214256}">
      <dgm:prSet custT="1"/>
      <dgm:spPr/>
      <dgm:t>
        <a:bodyPr/>
        <a:lstStyle/>
        <a:p>
          <a:r>
            <a:rPr lang="es-CO" sz="1900" dirty="0">
              <a:solidFill>
                <a:schemeClr val="tx1"/>
              </a:solidFill>
            </a:rPr>
            <a:t>Oportunidad: GENERAR UN PROGRAMA para los hogares que reciben remesas, vivienda y emprendimientos.</a:t>
          </a:r>
        </a:p>
      </dgm:t>
    </dgm:pt>
    <dgm:pt modelId="{139D466E-CE75-4463-AC11-2104C7000F8D}" type="parTrans" cxnId="{A5A93D7E-3812-4BDC-B2D1-5305E24E5303}">
      <dgm:prSet/>
      <dgm:spPr/>
      <dgm:t>
        <a:bodyPr/>
        <a:lstStyle/>
        <a:p>
          <a:endParaRPr lang="es-CO" sz="1050">
            <a:solidFill>
              <a:schemeClr val="tx1"/>
            </a:solidFill>
          </a:endParaRPr>
        </a:p>
      </dgm:t>
    </dgm:pt>
    <dgm:pt modelId="{4D4CEEEB-0ED8-44A8-821C-0CAB712FF7F0}" type="sibTrans" cxnId="{A5A93D7E-3812-4BDC-B2D1-5305E24E5303}">
      <dgm:prSet/>
      <dgm:spPr/>
      <dgm:t>
        <a:bodyPr/>
        <a:lstStyle/>
        <a:p>
          <a:endParaRPr lang="es-CO" sz="1050">
            <a:solidFill>
              <a:schemeClr val="tx1"/>
            </a:solidFill>
          </a:endParaRPr>
        </a:p>
      </dgm:t>
    </dgm:pt>
    <dgm:pt modelId="{EEE25693-8093-41C9-A652-D2017CA285C6}">
      <dgm:prSet custT="1"/>
      <dgm:spPr/>
      <dgm:t>
        <a:bodyPr/>
        <a:lstStyle/>
        <a:p>
          <a:r>
            <a:rPr lang="es-CO" sz="1900" dirty="0">
              <a:solidFill>
                <a:schemeClr val="tx1"/>
              </a:solidFill>
            </a:rPr>
            <a:t>Oportunidad: Teniendo presente las mayores coberturas en los distintos niveles educativos, se debe avanzar en la FORMACIÓN MEDIADAS POR LAS TIC.</a:t>
          </a:r>
        </a:p>
      </dgm:t>
    </dgm:pt>
    <dgm:pt modelId="{3D5363F2-78C0-4BCF-90AC-DE7731C2F310}" type="parTrans" cxnId="{B5976DE6-6300-44AE-A1D8-2A06E102BB67}">
      <dgm:prSet/>
      <dgm:spPr/>
      <dgm:t>
        <a:bodyPr/>
        <a:lstStyle/>
        <a:p>
          <a:endParaRPr lang="es-CO" sz="1050">
            <a:solidFill>
              <a:schemeClr val="tx1"/>
            </a:solidFill>
          </a:endParaRPr>
        </a:p>
      </dgm:t>
    </dgm:pt>
    <dgm:pt modelId="{F06288E1-2C48-447F-A84C-C81EDCD56830}" type="sibTrans" cxnId="{B5976DE6-6300-44AE-A1D8-2A06E102BB67}">
      <dgm:prSet/>
      <dgm:spPr/>
      <dgm:t>
        <a:bodyPr/>
        <a:lstStyle/>
        <a:p>
          <a:endParaRPr lang="es-CO" sz="1050">
            <a:solidFill>
              <a:schemeClr val="tx1"/>
            </a:solidFill>
          </a:endParaRPr>
        </a:p>
      </dgm:t>
    </dgm:pt>
    <dgm:pt modelId="{4E8C128D-4AEF-46B8-B1A8-D77D8395D84F}" type="pres">
      <dgm:prSet presAssocID="{46CE7A19-767D-4E06-A10E-B6537AFA06B7}" presName="diagram" presStyleCnt="0">
        <dgm:presLayoutVars>
          <dgm:dir/>
          <dgm:resizeHandles val="exact"/>
        </dgm:presLayoutVars>
      </dgm:prSet>
      <dgm:spPr/>
    </dgm:pt>
    <dgm:pt modelId="{E63F03D7-F27C-4C94-9FDA-24E77AD65519}" type="pres">
      <dgm:prSet presAssocID="{CEF1BA18-CEF4-405C-84E9-808FE02183BB}" presName="node" presStyleLbl="node1" presStyleIdx="0" presStyleCnt="4">
        <dgm:presLayoutVars>
          <dgm:bulletEnabled val="1"/>
        </dgm:presLayoutVars>
      </dgm:prSet>
      <dgm:spPr/>
    </dgm:pt>
    <dgm:pt modelId="{08D66E44-A35C-4291-9353-B4E3F4E64C03}" type="pres">
      <dgm:prSet presAssocID="{F51D8316-EF37-4320-BF9E-905781B83E7E}" presName="sibTrans" presStyleCnt="0"/>
      <dgm:spPr/>
    </dgm:pt>
    <dgm:pt modelId="{11E71F29-269C-48E3-B42D-36BECC48D4A6}" type="pres">
      <dgm:prSet presAssocID="{3803DEB0-4B3A-4BC6-9592-9E9A3EF1864F}" presName="node" presStyleLbl="node1" presStyleIdx="1" presStyleCnt="4">
        <dgm:presLayoutVars>
          <dgm:bulletEnabled val="1"/>
        </dgm:presLayoutVars>
      </dgm:prSet>
      <dgm:spPr/>
    </dgm:pt>
    <dgm:pt modelId="{D20FCF57-CCCB-45A6-B3CA-58AB422BA925}" type="pres">
      <dgm:prSet presAssocID="{3963D5B2-E95C-404D-9DC9-9CAEBEAAEB5D}" presName="sibTrans" presStyleCnt="0"/>
      <dgm:spPr/>
    </dgm:pt>
    <dgm:pt modelId="{FAF87DEA-D2DF-4F93-AECB-409A2E943583}" type="pres">
      <dgm:prSet presAssocID="{0B536B4F-3A23-423A-95B6-328C26214256}" presName="node" presStyleLbl="node1" presStyleIdx="2" presStyleCnt="4">
        <dgm:presLayoutVars>
          <dgm:bulletEnabled val="1"/>
        </dgm:presLayoutVars>
      </dgm:prSet>
      <dgm:spPr/>
    </dgm:pt>
    <dgm:pt modelId="{CBB354AF-30C9-41AC-B99B-3DDAE97DEFEE}" type="pres">
      <dgm:prSet presAssocID="{4D4CEEEB-0ED8-44A8-821C-0CAB712FF7F0}" presName="sibTrans" presStyleCnt="0"/>
      <dgm:spPr/>
    </dgm:pt>
    <dgm:pt modelId="{A86B8F53-89F3-4F2F-AE03-FC33136C635E}" type="pres">
      <dgm:prSet presAssocID="{EEE25693-8093-41C9-A652-D2017CA285C6}" presName="node" presStyleLbl="node1" presStyleIdx="3" presStyleCnt="4">
        <dgm:presLayoutVars>
          <dgm:bulletEnabled val="1"/>
        </dgm:presLayoutVars>
      </dgm:prSet>
      <dgm:spPr/>
    </dgm:pt>
  </dgm:ptLst>
  <dgm:cxnLst>
    <dgm:cxn modelId="{7C58D206-9CBE-46C0-A437-7FEDBA85DF5F}" type="presOf" srcId="{EEE25693-8093-41C9-A652-D2017CA285C6}" destId="{A86B8F53-89F3-4F2F-AE03-FC33136C635E}" srcOrd="0" destOrd="0" presId="urn:microsoft.com/office/officeart/2005/8/layout/default"/>
    <dgm:cxn modelId="{A873796A-FC2E-47C6-89F7-44869F0DB706}" srcId="{46CE7A19-767D-4E06-A10E-B6537AFA06B7}" destId="{3803DEB0-4B3A-4BC6-9592-9E9A3EF1864F}" srcOrd="1" destOrd="0" parTransId="{DC454128-4C27-411A-8DCE-D3DF38AA25D8}" sibTransId="{3963D5B2-E95C-404D-9DC9-9CAEBEAAEB5D}"/>
    <dgm:cxn modelId="{A5A93D7E-3812-4BDC-B2D1-5305E24E5303}" srcId="{46CE7A19-767D-4E06-A10E-B6537AFA06B7}" destId="{0B536B4F-3A23-423A-95B6-328C26214256}" srcOrd="2" destOrd="0" parTransId="{139D466E-CE75-4463-AC11-2104C7000F8D}" sibTransId="{4D4CEEEB-0ED8-44A8-821C-0CAB712FF7F0}"/>
    <dgm:cxn modelId="{BD2915A1-740A-4A52-BBE8-29D66508A2C2}" srcId="{46CE7A19-767D-4E06-A10E-B6537AFA06B7}" destId="{CEF1BA18-CEF4-405C-84E9-808FE02183BB}" srcOrd="0" destOrd="0" parTransId="{1C18E7D7-3228-4DDA-BC1D-9B37EA0C791A}" sibTransId="{F51D8316-EF37-4320-BF9E-905781B83E7E}"/>
    <dgm:cxn modelId="{9215B9B1-D52E-4CA4-A323-EE726167943E}" type="presOf" srcId="{3803DEB0-4B3A-4BC6-9592-9E9A3EF1864F}" destId="{11E71F29-269C-48E3-B42D-36BECC48D4A6}" srcOrd="0" destOrd="0" presId="urn:microsoft.com/office/officeart/2005/8/layout/default"/>
    <dgm:cxn modelId="{07BB43B8-37D6-4298-982E-9E8F62B7A810}" type="presOf" srcId="{46CE7A19-767D-4E06-A10E-B6537AFA06B7}" destId="{4E8C128D-4AEF-46B8-B1A8-D77D8395D84F}" srcOrd="0" destOrd="0" presId="urn:microsoft.com/office/officeart/2005/8/layout/default"/>
    <dgm:cxn modelId="{B5976DE6-6300-44AE-A1D8-2A06E102BB67}" srcId="{46CE7A19-767D-4E06-A10E-B6537AFA06B7}" destId="{EEE25693-8093-41C9-A652-D2017CA285C6}" srcOrd="3" destOrd="0" parTransId="{3D5363F2-78C0-4BCF-90AC-DE7731C2F310}" sibTransId="{F06288E1-2C48-447F-A84C-C81EDCD56830}"/>
    <dgm:cxn modelId="{FE9F8BEE-5B7B-46CE-A7C6-CEC06D9CE9F6}" type="presOf" srcId="{CEF1BA18-CEF4-405C-84E9-808FE02183BB}" destId="{E63F03D7-F27C-4C94-9FDA-24E77AD65519}" srcOrd="0" destOrd="0" presId="urn:microsoft.com/office/officeart/2005/8/layout/default"/>
    <dgm:cxn modelId="{704D12FD-4BB9-4663-A4A3-1EC1C5128139}" type="presOf" srcId="{0B536B4F-3A23-423A-95B6-328C26214256}" destId="{FAF87DEA-D2DF-4F93-AECB-409A2E943583}" srcOrd="0" destOrd="0" presId="urn:microsoft.com/office/officeart/2005/8/layout/default"/>
    <dgm:cxn modelId="{BCBA01EC-C6E2-464E-A85B-F5CBA90B2325}" type="presParOf" srcId="{4E8C128D-4AEF-46B8-B1A8-D77D8395D84F}" destId="{E63F03D7-F27C-4C94-9FDA-24E77AD65519}" srcOrd="0" destOrd="0" presId="urn:microsoft.com/office/officeart/2005/8/layout/default"/>
    <dgm:cxn modelId="{7CC62C49-21F3-475E-9A0B-E9AE55E4042E}" type="presParOf" srcId="{4E8C128D-4AEF-46B8-B1A8-D77D8395D84F}" destId="{08D66E44-A35C-4291-9353-B4E3F4E64C03}" srcOrd="1" destOrd="0" presId="urn:microsoft.com/office/officeart/2005/8/layout/default"/>
    <dgm:cxn modelId="{F96EAE71-A985-476E-A717-088737EAE258}" type="presParOf" srcId="{4E8C128D-4AEF-46B8-B1A8-D77D8395D84F}" destId="{11E71F29-269C-48E3-B42D-36BECC48D4A6}" srcOrd="2" destOrd="0" presId="urn:microsoft.com/office/officeart/2005/8/layout/default"/>
    <dgm:cxn modelId="{B5D5DD53-5C50-4DD1-9E29-232FB306A0BD}" type="presParOf" srcId="{4E8C128D-4AEF-46B8-B1A8-D77D8395D84F}" destId="{D20FCF57-CCCB-45A6-B3CA-58AB422BA925}" srcOrd="3" destOrd="0" presId="urn:microsoft.com/office/officeart/2005/8/layout/default"/>
    <dgm:cxn modelId="{B2CCC19F-E011-431B-B2AD-A1D6B0CD74F3}" type="presParOf" srcId="{4E8C128D-4AEF-46B8-B1A8-D77D8395D84F}" destId="{FAF87DEA-D2DF-4F93-AECB-409A2E943583}" srcOrd="4" destOrd="0" presId="urn:microsoft.com/office/officeart/2005/8/layout/default"/>
    <dgm:cxn modelId="{4E36897B-CEC9-4DA3-88BC-B1EC9D0B8A90}" type="presParOf" srcId="{4E8C128D-4AEF-46B8-B1A8-D77D8395D84F}" destId="{CBB354AF-30C9-41AC-B99B-3DDAE97DEFEE}" srcOrd="5" destOrd="0" presId="urn:microsoft.com/office/officeart/2005/8/layout/default"/>
    <dgm:cxn modelId="{16AEBF40-FF78-4725-A226-AF88F0F458C7}" type="presParOf" srcId="{4E8C128D-4AEF-46B8-B1A8-D77D8395D84F}" destId="{A86B8F53-89F3-4F2F-AE03-FC33136C635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CE7A19-767D-4E06-A10E-B6537AFA06B7}"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es-CO"/>
        </a:p>
      </dgm:t>
    </dgm:pt>
    <dgm:pt modelId="{36EEB40D-6D2A-40DD-844C-40F92693A032}">
      <dgm:prSet custT="1"/>
      <dgm:spPr>
        <a:solidFill>
          <a:schemeClr val="accent5">
            <a:lumMod val="40000"/>
            <a:lumOff val="60000"/>
          </a:schemeClr>
        </a:solidFill>
      </dgm:spPr>
      <dgm:t>
        <a:bodyPr/>
        <a:lstStyle/>
        <a:p>
          <a:r>
            <a:rPr lang="es-CO" sz="1600" dirty="0">
              <a:solidFill>
                <a:schemeClr val="tx1"/>
              </a:solidFill>
            </a:rPr>
            <a:t>Reto: Generar la CONFIANZA en el empresariado, como DETONANTE del desarrollo, que implica un fortalecimiento INTELIGENTE a todo nivel.</a:t>
          </a:r>
        </a:p>
      </dgm:t>
    </dgm:pt>
    <dgm:pt modelId="{8AC636C3-36C3-4C21-AAD4-213AEC9A0EE0}" type="sibTrans" cxnId="{E14F044E-000D-4D2D-817D-B26EDFD637EC}">
      <dgm:prSet/>
      <dgm:spPr/>
      <dgm:t>
        <a:bodyPr/>
        <a:lstStyle/>
        <a:p>
          <a:endParaRPr lang="es-CO" sz="1200">
            <a:solidFill>
              <a:schemeClr val="tx1"/>
            </a:solidFill>
          </a:endParaRPr>
        </a:p>
      </dgm:t>
    </dgm:pt>
    <dgm:pt modelId="{CD3C0815-8819-44D9-AA21-863D3E2122B9}" type="parTrans" cxnId="{E14F044E-000D-4D2D-817D-B26EDFD637EC}">
      <dgm:prSet/>
      <dgm:spPr/>
      <dgm:t>
        <a:bodyPr/>
        <a:lstStyle/>
        <a:p>
          <a:endParaRPr lang="es-CO" sz="1200">
            <a:solidFill>
              <a:schemeClr val="tx1"/>
            </a:solidFill>
          </a:endParaRPr>
        </a:p>
      </dgm:t>
    </dgm:pt>
    <dgm:pt modelId="{01DB7CF7-D593-4533-9DDB-0902013C1CFC}">
      <dgm:prSet custT="1"/>
      <dgm:spPr/>
      <dgm:t>
        <a:bodyPr/>
        <a:lstStyle/>
        <a:p>
          <a:r>
            <a:rPr lang="es-CO" sz="1600" dirty="0">
              <a:solidFill>
                <a:schemeClr val="tx1"/>
              </a:solidFill>
            </a:rPr>
            <a:t>Reto: Recursos para EMPRENDIMIENTO como instrumento clave para la generación de empleo y aprovechamiento de las capacidades, en sectores de conocimiento como: TIC, agroindustria, servicios. </a:t>
          </a:r>
        </a:p>
      </dgm:t>
    </dgm:pt>
    <dgm:pt modelId="{4EC510B7-C0DD-42A2-9CD2-D97D2EFDB7AB}" type="sibTrans" cxnId="{DCBB71F1-DD05-4554-8D48-8899E47A19A3}">
      <dgm:prSet/>
      <dgm:spPr/>
      <dgm:t>
        <a:bodyPr/>
        <a:lstStyle/>
        <a:p>
          <a:endParaRPr lang="es-CO" sz="1200">
            <a:solidFill>
              <a:schemeClr val="tx1"/>
            </a:solidFill>
          </a:endParaRPr>
        </a:p>
      </dgm:t>
    </dgm:pt>
    <dgm:pt modelId="{DEEE3F37-CC95-4E0C-84B2-1EBBAB3E9918}" type="parTrans" cxnId="{DCBB71F1-DD05-4554-8D48-8899E47A19A3}">
      <dgm:prSet/>
      <dgm:spPr/>
      <dgm:t>
        <a:bodyPr/>
        <a:lstStyle/>
        <a:p>
          <a:endParaRPr lang="es-CO" sz="1200">
            <a:solidFill>
              <a:schemeClr val="tx1"/>
            </a:solidFill>
          </a:endParaRPr>
        </a:p>
      </dgm:t>
    </dgm:pt>
    <dgm:pt modelId="{4849EEC5-162B-42DC-9689-4547A0071F4C}">
      <dgm:prSet custT="1"/>
      <dgm:spPr/>
      <dgm:t>
        <a:bodyPr/>
        <a:lstStyle/>
        <a:p>
          <a:r>
            <a:rPr lang="es-CO" sz="1600" dirty="0">
              <a:solidFill>
                <a:schemeClr val="tx1"/>
              </a:solidFill>
            </a:rPr>
            <a:t>Oportunidad: INSTRUMENTOS para las premisas anteriores, tasa de interés compensada al empresariado de todo nivel. Pensarse en la utilización de recursos del 4*1000 </a:t>
          </a:r>
        </a:p>
      </dgm:t>
    </dgm:pt>
    <dgm:pt modelId="{66ADD327-805E-43B4-81A0-944905AC981B}" type="sibTrans" cxnId="{7277D428-D507-42CA-8416-75DAC057BA23}">
      <dgm:prSet/>
      <dgm:spPr/>
      <dgm:t>
        <a:bodyPr/>
        <a:lstStyle/>
        <a:p>
          <a:endParaRPr lang="es-CO" sz="1200">
            <a:solidFill>
              <a:schemeClr val="tx1"/>
            </a:solidFill>
          </a:endParaRPr>
        </a:p>
      </dgm:t>
    </dgm:pt>
    <dgm:pt modelId="{223F6BB1-391F-46F9-9094-6079D8FBE373}" type="parTrans" cxnId="{7277D428-D507-42CA-8416-75DAC057BA23}">
      <dgm:prSet/>
      <dgm:spPr/>
      <dgm:t>
        <a:bodyPr/>
        <a:lstStyle/>
        <a:p>
          <a:endParaRPr lang="es-CO" sz="1200">
            <a:solidFill>
              <a:schemeClr val="tx1"/>
            </a:solidFill>
          </a:endParaRPr>
        </a:p>
      </dgm:t>
    </dgm:pt>
    <dgm:pt modelId="{2F9B06BD-C2EC-49E6-83CE-AA1E108C440B}">
      <dgm:prSet custT="1"/>
      <dgm:spPr>
        <a:solidFill>
          <a:schemeClr val="accent5">
            <a:lumMod val="75000"/>
          </a:schemeClr>
        </a:solidFill>
      </dgm:spPr>
      <dgm:t>
        <a:bodyPr/>
        <a:lstStyle/>
        <a:p>
          <a:r>
            <a:rPr lang="es-CO" sz="1600" dirty="0">
              <a:solidFill>
                <a:schemeClr val="bg1"/>
              </a:solidFill>
            </a:rPr>
            <a:t>Oportunidad: Gestión de instrumentos de desarrollo con propósito de tener ciudades MODERNAS, el catastro multipropósito, la valorización (estratos 4-5-6), bonos verdes, ajuste a los estatutos tributarios municipales, (próximos 2-3 años), desarrollar e instrumentar alianzas PP.</a:t>
          </a:r>
        </a:p>
      </dgm:t>
    </dgm:pt>
    <dgm:pt modelId="{3390788C-061C-4632-B041-C2F39AAC3C6E}" type="sibTrans" cxnId="{5D53AA71-7A40-49A4-8920-1C201527DFAF}">
      <dgm:prSet/>
      <dgm:spPr/>
      <dgm:t>
        <a:bodyPr/>
        <a:lstStyle/>
        <a:p>
          <a:endParaRPr lang="es-CO" sz="1200">
            <a:solidFill>
              <a:schemeClr val="tx1"/>
            </a:solidFill>
          </a:endParaRPr>
        </a:p>
      </dgm:t>
    </dgm:pt>
    <dgm:pt modelId="{0A5E3695-F9FD-42A5-AF01-70DDD6720CDF}" type="parTrans" cxnId="{5D53AA71-7A40-49A4-8920-1C201527DFAF}">
      <dgm:prSet/>
      <dgm:spPr/>
      <dgm:t>
        <a:bodyPr/>
        <a:lstStyle/>
        <a:p>
          <a:endParaRPr lang="es-CO" sz="1200">
            <a:solidFill>
              <a:schemeClr val="tx1"/>
            </a:solidFill>
          </a:endParaRPr>
        </a:p>
      </dgm:t>
    </dgm:pt>
    <dgm:pt modelId="{BECAD81E-16F8-4E3A-B215-71612877F391}">
      <dgm:prSet custT="1"/>
      <dgm:spPr/>
      <dgm:t>
        <a:bodyPr/>
        <a:lstStyle/>
        <a:p>
          <a:r>
            <a:rPr lang="es-CO" sz="1600">
              <a:solidFill>
                <a:schemeClr val="tx1"/>
              </a:solidFill>
            </a:rPr>
            <a:t>Reto: Mejorar La CALIDAD EDUCATIVA en todos los niveles como un propósito superior, para la sostenibilidad de la población y competitividad del territorio.</a:t>
          </a:r>
          <a:endParaRPr lang="es-CO" sz="1600" dirty="0">
            <a:solidFill>
              <a:schemeClr val="tx1"/>
            </a:solidFill>
          </a:endParaRPr>
        </a:p>
      </dgm:t>
    </dgm:pt>
    <dgm:pt modelId="{38D3CA15-CA1C-4541-81E0-C68E86B70236}" type="parTrans" cxnId="{DB8C6836-A7CC-467E-98EA-74DD903AAE9D}">
      <dgm:prSet/>
      <dgm:spPr/>
      <dgm:t>
        <a:bodyPr/>
        <a:lstStyle/>
        <a:p>
          <a:endParaRPr lang="es-ES"/>
        </a:p>
      </dgm:t>
    </dgm:pt>
    <dgm:pt modelId="{956C4978-2AD3-4B18-A1B6-7B3032E82ED7}" type="sibTrans" cxnId="{DB8C6836-A7CC-467E-98EA-74DD903AAE9D}">
      <dgm:prSet/>
      <dgm:spPr/>
      <dgm:t>
        <a:bodyPr/>
        <a:lstStyle/>
        <a:p>
          <a:endParaRPr lang="es-ES"/>
        </a:p>
      </dgm:t>
    </dgm:pt>
    <dgm:pt modelId="{D88C78C2-2F7A-4895-8769-81D47EBB427A}" type="pres">
      <dgm:prSet presAssocID="{46CE7A19-767D-4E06-A10E-B6537AFA06B7}" presName="diagram" presStyleCnt="0">
        <dgm:presLayoutVars>
          <dgm:dir/>
          <dgm:resizeHandles val="exact"/>
        </dgm:presLayoutVars>
      </dgm:prSet>
      <dgm:spPr/>
    </dgm:pt>
    <dgm:pt modelId="{F950B58E-31E3-449F-ABC5-8705AB920298}" type="pres">
      <dgm:prSet presAssocID="{36EEB40D-6D2A-40DD-844C-40F92693A032}" presName="node" presStyleLbl="node1" presStyleIdx="0" presStyleCnt="5" custLinFactNeighborX="-14221" custLinFactNeighborY="-71104">
        <dgm:presLayoutVars>
          <dgm:bulletEnabled val="1"/>
        </dgm:presLayoutVars>
      </dgm:prSet>
      <dgm:spPr/>
    </dgm:pt>
    <dgm:pt modelId="{DDB745DD-90C1-493A-B4CC-7EF044A44189}" type="pres">
      <dgm:prSet presAssocID="{8AC636C3-36C3-4C21-AAD4-213AEC9A0EE0}" presName="sibTrans" presStyleCnt="0"/>
      <dgm:spPr/>
    </dgm:pt>
    <dgm:pt modelId="{D332A3B6-2D9C-48EF-8265-7763B47C0846}" type="pres">
      <dgm:prSet presAssocID="{01DB7CF7-D593-4533-9DDB-0902013C1CFC}" presName="node" presStyleLbl="node1" presStyleIdx="1" presStyleCnt="5" custScaleX="128120" custLinFactNeighborX="-5358" custLinFactNeighborY="-47368">
        <dgm:presLayoutVars>
          <dgm:bulletEnabled val="1"/>
        </dgm:presLayoutVars>
      </dgm:prSet>
      <dgm:spPr/>
    </dgm:pt>
    <dgm:pt modelId="{4BE4D428-6F5D-4FED-9692-6B1BB315E8FB}" type="pres">
      <dgm:prSet presAssocID="{4EC510B7-C0DD-42A2-9CD2-D97D2EFDB7AB}" presName="sibTrans" presStyleCnt="0"/>
      <dgm:spPr/>
    </dgm:pt>
    <dgm:pt modelId="{4871D3DB-515C-4AEA-BA31-30F631BD7F36}" type="pres">
      <dgm:prSet presAssocID="{4849EEC5-162B-42DC-9689-4547A0071F4C}" presName="node" presStyleLbl="node1" presStyleIdx="2" presStyleCnt="5" custLinFactNeighborX="5557" custLinFactNeighborY="-50516">
        <dgm:presLayoutVars>
          <dgm:bulletEnabled val="1"/>
        </dgm:presLayoutVars>
      </dgm:prSet>
      <dgm:spPr/>
    </dgm:pt>
    <dgm:pt modelId="{994AF0DF-DDAD-4EE3-B60A-31BADD355E1F}" type="pres">
      <dgm:prSet presAssocID="{66ADD327-805E-43B4-81A0-944905AC981B}" presName="sibTrans" presStyleCnt="0"/>
      <dgm:spPr/>
    </dgm:pt>
    <dgm:pt modelId="{81D8CE01-4585-448D-A1EE-57971A0353B5}" type="pres">
      <dgm:prSet presAssocID="{2F9B06BD-C2EC-49E6-83CE-AA1E108C440B}" presName="node" presStyleLbl="node1" presStyleIdx="3" presStyleCnt="5" custScaleX="178391" custLinFactNeighborX="-54432" custLinFactNeighborY="44134">
        <dgm:presLayoutVars>
          <dgm:bulletEnabled val="1"/>
        </dgm:presLayoutVars>
      </dgm:prSet>
      <dgm:spPr/>
    </dgm:pt>
    <dgm:pt modelId="{DA68A898-3570-4B7E-8B63-0B6BB2DBDF98}" type="pres">
      <dgm:prSet presAssocID="{3390788C-061C-4632-B041-C2F39AAC3C6E}" presName="sibTrans" presStyleCnt="0"/>
      <dgm:spPr/>
    </dgm:pt>
    <dgm:pt modelId="{49E13069-CB9E-44DD-95DB-414925634138}" type="pres">
      <dgm:prSet presAssocID="{BECAD81E-16F8-4E3A-B215-71612877F391}" presName="node" presStyleLbl="node1" presStyleIdx="4" presStyleCnt="5" custScaleX="172629" custLinFactNeighborX="27766" custLinFactNeighborY="44653">
        <dgm:presLayoutVars>
          <dgm:bulletEnabled val="1"/>
        </dgm:presLayoutVars>
      </dgm:prSet>
      <dgm:spPr/>
    </dgm:pt>
  </dgm:ptLst>
  <dgm:cxnLst>
    <dgm:cxn modelId="{8D145B08-50BD-43D8-BDB9-48E4124E7C82}" type="presOf" srcId="{2F9B06BD-C2EC-49E6-83CE-AA1E108C440B}" destId="{81D8CE01-4585-448D-A1EE-57971A0353B5}" srcOrd="0" destOrd="0" presId="urn:microsoft.com/office/officeart/2005/8/layout/default"/>
    <dgm:cxn modelId="{7277D428-D507-42CA-8416-75DAC057BA23}" srcId="{46CE7A19-767D-4E06-A10E-B6537AFA06B7}" destId="{4849EEC5-162B-42DC-9689-4547A0071F4C}" srcOrd="2" destOrd="0" parTransId="{223F6BB1-391F-46F9-9094-6079D8FBE373}" sibTransId="{66ADD327-805E-43B4-81A0-944905AC981B}"/>
    <dgm:cxn modelId="{DB8C6836-A7CC-467E-98EA-74DD903AAE9D}" srcId="{46CE7A19-767D-4E06-A10E-B6537AFA06B7}" destId="{BECAD81E-16F8-4E3A-B215-71612877F391}" srcOrd="4" destOrd="0" parTransId="{38D3CA15-CA1C-4541-81E0-C68E86B70236}" sibTransId="{956C4978-2AD3-4B18-A1B6-7B3032E82ED7}"/>
    <dgm:cxn modelId="{D8268136-7331-452E-B380-7D4B782CA312}" type="presOf" srcId="{01DB7CF7-D593-4533-9DDB-0902013C1CFC}" destId="{D332A3B6-2D9C-48EF-8265-7763B47C0846}" srcOrd="0" destOrd="0" presId="urn:microsoft.com/office/officeart/2005/8/layout/default"/>
    <dgm:cxn modelId="{7D008D5F-07F3-4AEF-BC53-5ADBF319974F}" type="presOf" srcId="{BECAD81E-16F8-4E3A-B215-71612877F391}" destId="{49E13069-CB9E-44DD-95DB-414925634138}" srcOrd="0" destOrd="0" presId="urn:microsoft.com/office/officeart/2005/8/layout/default"/>
    <dgm:cxn modelId="{E14F044E-000D-4D2D-817D-B26EDFD637EC}" srcId="{46CE7A19-767D-4E06-A10E-B6537AFA06B7}" destId="{36EEB40D-6D2A-40DD-844C-40F92693A032}" srcOrd="0" destOrd="0" parTransId="{CD3C0815-8819-44D9-AA21-863D3E2122B9}" sibTransId="{8AC636C3-36C3-4C21-AAD4-213AEC9A0EE0}"/>
    <dgm:cxn modelId="{668F4D71-508D-4DA4-9747-95A3CD280372}" type="presOf" srcId="{46CE7A19-767D-4E06-A10E-B6537AFA06B7}" destId="{D88C78C2-2F7A-4895-8769-81D47EBB427A}" srcOrd="0" destOrd="0" presId="urn:microsoft.com/office/officeart/2005/8/layout/default"/>
    <dgm:cxn modelId="{5D53AA71-7A40-49A4-8920-1C201527DFAF}" srcId="{46CE7A19-767D-4E06-A10E-B6537AFA06B7}" destId="{2F9B06BD-C2EC-49E6-83CE-AA1E108C440B}" srcOrd="3" destOrd="0" parTransId="{0A5E3695-F9FD-42A5-AF01-70DDD6720CDF}" sibTransId="{3390788C-061C-4632-B041-C2F39AAC3C6E}"/>
    <dgm:cxn modelId="{A4F49EB3-18ED-41E7-92B1-F24C919AC0D9}" type="presOf" srcId="{36EEB40D-6D2A-40DD-844C-40F92693A032}" destId="{F950B58E-31E3-449F-ABC5-8705AB920298}" srcOrd="0" destOrd="0" presId="urn:microsoft.com/office/officeart/2005/8/layout/default"/>
    <dgm:cxn modelId="{FCB829BF-312A-407A-A823-83CD8E129F38}" type="presOf" srcId="{4849EEC5-162B-42DC-9689-4547A0071F4C}" destId="{4871D3DB-515C-4AEA-BA31-30F631BD7F36}" srcOrd="0" destOrd="0" presId="urn:microsoft.com/office/officeart/2005/8/layout/default"/>
    <dgm:cxn modelId="{DCBB71F1-DD05-4554-8D48-8899E47A19A3}" srcId="{46CE7A19-767D-4E06-A10E-B6537AFA06B7}" destId="{01DB7CF7-D593-4533-9DDB-0902013C1CFC}" srcOrd="1" destOrd="0" parTransId="{DEEE3F37-CC95-4E0C-84B2-1EBBAB3E9918}" sibTransId="{4EC510B7-C0DD-42A2-9CD2-D97D2EFDB7AB}"/>
    <dgm:cxn modelId="{F691636F-0A8A-42CE-BA13-B801759FA294}" type="presParOf" srcId="{D88C78C2-2F7A-4895-8769-81D47EBB427A}" destId="{F950B58E-31E3-449F-ABC5-8705AB920298}" srcOrd="0" destOrd="0" presId="urn:microsoft.com/office/officeart/2005/8/layout/default"/>
    <dgm:cxn modelId="{4B5F1D0F-4560-4399-BDCD-D7EAAC15978A}" type="presParOf" srcId="{D88C78C2-2F7A-4895-8769-81D47EBB427A}" destId="{DDB745DD-90C1-493A-B4CC-7EF044A44189}" srcOrd="1" destOrd="0" presId="urn:microsoft.com/office/officeart/2005/8/layout/default"/>
    <dgm:cxn modelId="{F9A0416A-6CFA-4C0F-B511-7AE7EB18718F}" type="presParOf" srcId="{D88C78C2-2F7A-4895-8769-81D47EBB427A}" destId="{D332A3B6-2D9C-48EF-8265-7763B47C0846}" srcOrd="2" destOrd="0" presId="urn:microsoft.com/office/officeart/2005/8/layout/default"/>
    <dgm:cxn modelId="{AB430A85-3DB9-4619-BE4B-4887793EC548}" type="presParOf" srcId="{D88C78C2-2F7A-4895-8769-81D47EBB427A}" destId="{4BE4D428-6F5D-4FED-9692-6B1BB315E8FB}" srcOrd="3" destOrd="0" presId="urn:microsoft.com/office/officeart/2005/8/layout/default"/>
    <dgm:cxn modelId="{EACF8560-21AD-4EF9-9C55-F3E456D9EF85}" type="presParOf" srcId="{D88C78C2-2F7A-4895-8769-81D47EBB427A}" destId="{4871D3DB-515C-4AEA-BA31-30F631BD7F36}" srcOrd="4" destOrd="0" presId="urn:microsoft.com/office/officeart/2005/8/layout/default"/>
    <dgm:cxn modelId="{E33C2C41-BA10-4BF7-9709-BEA267FD85F4}" type="presParOf" srcId="{D88C78C2-2F7A-4895-8769-81D47EBB427A}" destId="{994AF0DF-DDAD-4EE3-B60A-31BADD355E1F}" srcOrd="5" destOrd="0" presId="urn:microsoft.com/office/officeart/2005/8/layout/default"/>
    <dgm:cxn modelId="{88D439C4-E663-4F0E-8ACD-BFC4F96450DA}" type="presParOf" srcId="{D88C78C2-2F7A-4895-8769-81D47EBB427A}" destId="{81D8CE01-4585-448D-A1EE-57971A0353B5}" srcOrd="6" destOrd="0" presId="urn:microsoft.com/office/officeart/2005/8/layout/default"/>
    <dgm:cxn modelId="{087F2DF9-9663-4016-8B47-A75D2E986700}" type="presParOf" srcId="{D88C78C2-2F7A-4895-8769-81D47EBB427A}" destId="{DA68A898-3570-4B7E-8B63-0B6BB2DBDF98}" srcOrd="7" destOrd="0" presId="urn:microsoft.com/office/officeart/2005/8/layout/default"/>
    <dgm:cxn modelId="{6BB3CBD7-767D-4977-B352-9600AB4171BE}" type="presParOf" srcId="{D88C78C2-2F7A-4895-8769-81D47EBB427A}" destId="{49E13069-CB9E-44DD-95DB-41492563413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C1BE41-BF94-4559-9D3D-D27EABDB775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CO"/>
        </a:p>
      </dgm:t>
    </dgm:pt>
    <dgm:pt modelId="{76CD564C-0AC1-4B08-9D5C-9B5733CDDC4C}">
      <dgm:prSet custT="1"/>
      <dgm:spPr>
        <a:solidFill>
          <a:schemeClr val="accent1">
            <a:lumMod val="40000"/>
            <a:lumOff val="60000"/>
          </a:schemeClr>
        </a:solidFill>
      </dgm:spPr>
      <dgm:t>
        <a:bodyPr/>
        <a:lstStyle/>
        <a:p>
          <a:r>
            <a:rPr lang="es-CO" sz="2000" dirty="0">
              <a:solidFill>
                <a:schemeClr val="accent5">
                  <a:lumMod val="50000"/>
                </a:schemeClr>
              </a:solidFill>
              <a:latin typeface="CenturyGothic"/>
            </a:rPr>
            <a:t>Se acentuó la pobreza en todos los niveles: La pobreza debe ser considerado una prioridad de política pública en todas sus dimensiones y niveles de gobierno, especialmente en Educación, empleo y aspectos económicos.</a:t>
          </a:r>
        </a:p>
      </dgm:t>
    </dgm:pt>
    <dgm:pt modelId="{B352405C-B58F-444C-BC10-E8688FFFB3D6}" type="parTrans" cxnId="{57CCF879-4404-4971-8FE9-18C5C61971C5}">
      <dgm:prSet/>
      <dgm:spPr/>
      <dgm:t>
        <a:bodyPr/>
        <a:lstStyle/>
        <a:p>
          <a:endParaRPr lang="es-CO" sz="1000">
            <a:latin typeface="CenturyGothic"/>
          </a:endParaRPr>
        </a:p>
      </dgm:t>
    </dgm:pt>
    <dgm:pt modelId="{48864924-C5B3-429F-B415-E26BD53A6125}" type="sibTrans" cxnId="{57CCF879-4404-4971-8FE9-18C5C61971C5}">
      <dgm:prSet/>
      <dgm:spPr/>
      <dgm:t>
        <a:bodyPr/>
        <a:lstStyle/>
        <a:p>
          <a:endParaRPr lang="es-CO" sz="1000">
            <a:latin typeface="CenturyGothic"/>
          </a:endParaRPr>
        </a:p>
      </dgm:t>
    </dgm:pt>
    <dgm:pt modelId="{D2CB51AA-DE49-4B8C-81B5-A7C733DC5904}">
      <dgm:prSet custT="1"/>
      <dgm:spPr/>
      <dgm:t>
        <a:bodyPr/>
        <a:lstStyle/>
        <a:p>
          <a:r>
            <a:rPr lang="es-CO" sz="2000" dirty="0">
              <a:latin typeface="CenturyGothic"/>
            </a:rPr>
            <a:t>Preocupan las coberturas en educación de Transición  y Media: El énfasis y prioridad de atención en la niñez y la juventud, mantener a los estudiantes en los colegios es prioritario.</a:t>
          </a:r>
        </a:p>
      </dgm:t>
    </dgm:pt>
    <dgm:pt modelId="{A5A4E653-8953-496A-A20E-1043A3272811}" type="parTrans" cxnId="{95A58DF4-7949-46F8-B258-55260A05FB49}">
      <dgm:prSet/>
      <dgm:spPr/>
      <dgm:t>
        <a:bodyPr/>
        <a:lstStyle/>
        <a:p>
          <a:endParaRPr lang="es-CO" sz="1000">
            <a:latin typeface="CenturyGothic"/>
          </a:endParaRPr>
        </a:p>
      </dgm:t>
    </dgm:pt>
    <dgm:pt modelId="{DD16B476-5F35-45B1-8301-60F3F6B22274}" type="sibTrans" cxnId="{95A58DF4-7949-46F8-B258-55260A05FB49}">
      <dgm:prSet/>
      <dgm:spPr/>
      <dgm:t>
        <a:bodyPr/>
        <a:lstStyle/>
        <a:p>
          <a:endParaRPr lang="es-CO" sz="1000">
            <a:latin typeface="CenturyGothic"/>
          </a:endParaRPr>
        </a:p>
      </dgm:t>
    </dgm:pt>
    <dgm:pt modelId="{76E7BB10-713A-4DEE-9850-8F529157EBFD}">
      <dgm:prSet custT="1"/>
      <dgm:spPr>
        <a:solidFill>
          <a:schemeClr val="accent1">
            <a:lumMod val="40000"/>
            <a:lumOff val="60000"/>
          </a:schemeClr>
        </a:solidFill>
      </dgm:spPr>
      <dgm:t>
        <a:bodyPr/>
        <a:lstStyle/>
        <a:p>
          <a:r>
            <a:rPr lang="es-CO" sz="2000" dirty="0">
              <a:solidFill>
                <a:schemeClr val="accent5">
                  <a:lumMod val="50000"/>
                </a:schemeClr>
              </a:solidFill>
              <a:latin typeface="CenturyGothic"/>
            </a:rPr>
            <a:t>Aún cuando no se evidencian casos de violencia de grupos alzados en armas, la tasa de homicidios aún permanecen en niveles similares en los últimos años, en su gran mayoría con armas de fuego y asociados principalmente al narcotráfico.</a:t>
          </a:r>
        </a:p>
      </dgm:t>
    </dgm:pt>
    <dgm:pt modelId="{57202B95-F965-4D5C-B7AB-3AB6AD9687C8}" type="parTrans" cxnId="{4BBBFB9F-170F-49D4-95B9-2356E9E48176}">
      <dgm:prSet/>
      <dgm:spPr/>
      <dgm:t>
        <a:bodyPr/>
        <a:lstStyle/>
        <a:p>
          <a:endParaRPr lang="es-CO" sz="1000">
            <a:latin typeface="CenturyGothic"/>
          </a:endParaRPr>
        </a:p>
      </dgm:t>
    </dgm:pt>
    <dgm:pt modelId="{0216F324-3D44-42ED-BCF2-60A090CD8BFF}" type="sibTrans" cxnId="{4BBBFB9F-170F-49D4-95B9-2356E9E48176}">
      <dgm:prSet/>
      <dgm:spPr/>
      <dgm:t>
        <a:bodyPr/>
        <a:lstStyle/>
        <a:p>
          <a:endParaRPr lang="es-CO" sz="1000">
            <a:latin typeface="CenturyGothic"/>
          </a:endParaRPr>
        </a:p>
      </dgm:t>
    </dgm:pt>
    <dgm:pt modelId="{ECF26DBE-D31B-4E0A-8FE7-4C1C6D299988}">
      <dgm:prSet custT="1"/>
      <dgm:spPr>
        <a:solidFill>
          <a:schemeClr val="bg2">
            <a:lumMod val="75000"/>
          </a:schemeClr>
        </a:solidFill>
      </dgm:spPr>
      <dgm:t>
        <a:bodyPr/>
        <a:lstStyle/>
        <a:p>
          <a:r>
            <a:rPr lang="es-CO" sz="2000" dirty="0">
              <a:latin typeface="CenturyGothic"/>
            </a:rPr>
            <a:t>La estructura económica, se enfoca en sectores principalmente de comercio y servicios, que si bien vienen creciendo recientemente, aún no logran despegar en términos de la generación de empleo y de ingresos.</a:t>
          </a:r>
        </a:p>
      </dgm:t>
    </dgm:pt>
    <dgm:pt modelId="{A7A07EE6-7146-467E-8AF2-39AF600F11A5}" type="parTrans" cxnId="{0903E9A7-7786-47A9-B62D-20307D46FA46}">
      <dgm:prSet/>
      <dgm:spPr/>
      <dgm:t>
        <a:bodyPr/>
        <a:lstStyle/>
        <a:p>
          <a:endParaRPr lang="es-CO" sz="1000">
            <a:latin typeface="CenturyGothic"/>
          </a:endParaRPr>
        </a:p>
      </dgm:t>
    </dgm:pt>
    <dgm:pt modelId="{97C850CD-359B-4F57-A04F-F3959688EFA9}" type="sibTrans" cxnId="{0903E9A7-7786-47A9-B62D-20307D46FA46}">
      <dgm:prSet/>
      <dgm:spPr/>
      <dgm:t>
        <a:bodyPr/>
        <a:lstStyle/>
        <a:p>
          <a:endParaRPr lang="es-CO" sz="1000">
            <a:latin typeface="CenturyGothic"/>
          </a:endParaRPr>
        </a:p>
      </dgm:t>
    </dgm:pt>
    <dgm:pt modelId="{55C430A9-40D0-4301-9BDB-4D71103CD2CF}">
      <dgm:prSet custT="1"/>
      <dgm:spPr/>
      <dgm:t>
        <a:bodyPr/>
        <a:lstStyle/>
        <a:p>
          <a:r>
            <a:rPr lang="es-CO" sz="1800" dirty="0"/>
            <a:t>Vulnerabilidad en la Microempresa: se tiene alta dependencia de la microempresa 93,8% y su impacto en el empleo y la pobreza. La densidad empresarial es de 53 unidades/1000 habitantes, con brechas entre municipios 66.1 el más lato y 27 el más bajo</a:t>
          </a:r>
          <a:r>
            <a:rPr lang="es-CO" sz="500" dirty="0"/>
            <a:t>.</a:t>
          </a:r>
        </a:p>
      </dgm:t>
    </dgm:pt>
    <dgm:pt modelId="{915D671A-8474-4A78-B840-BC47103B519D}" type="parTrans" cxnId="{A395B470-656C-47D2-9044-901B64172C21}">
      <dgm:prSet/>
      <dgm:spPr/>
      <dgm:t>
        <a:bodyPr/>
        <a:lstStyle/>
        <a:p>
          <a:endParaRPr lang="es-CO"/>
        </a:p>
      </dgm:t>
    </dgm:pt>
    <dgm:pt modelId="{0D27F758-5224-4042-9255-140C35099B3D}" type="sibTrans" cxnId="{A395B470-656C-47D2-9044-901B64172C21}">
      <dgm:prSet/>
      <dgm:spPr/>
      <dgm:t>
        <a:bodyPr/>
        <a:lstStyle/>
        <a:p>
          <a:endParaRPr lang="es-CO"/>
        </a:p>
      </dgm:t>
    </dgm:pt>
    <dgm:pt modelId="{2A824E88-076B-433B-AD71-02FC83EA63A3}" type="pres">
      <dgm:prSet presAssocID="{6BC1BE41-BF94-4559-9D3D-D27EABDB7754}" presName="linear" presStyleCnt="0">
        <dgm:presLayoutVars>
          <dgm:animLvl val="lvl"/>
          <dgm:resizeHandles val="exact"/>
        </dgm:presLayoutVars>
      </dgm:prSet>
      <dgm:spPr/>
    </dgm:pt>
    <dgm:pt modelId="{A21A7E29-4448-49B2-8008-744B7CA46040}" type="pres">
      <dgm:prSet presAssocID="{76CD564C-0AC1-4B08-9D5C-9B5733CDDC4C}" presName="parentText" presStyleLbl="node1" presStyleIdx="0" presStyleCnt="5" custLinFactNeighborX="-6088" custLinFactNeighborY="-67627">
        <dgm:presLayoutVars>
          <dgm:chMax val="0"/>
          <dgm:bulletEnabled val="1"/>
        </dgm:presLayoutVars>
      </dgm:prSet>
      <dgm:spPr/>
    </dgm:pt>
    <dgm:pt modelId="{F7E441AF-759C-4C4F-BEC9-778B92ABA744}" type="pres">
      <dgm:prSet presAssocID="{48864924-C5B3-429F-B415-E26BD53A6125}" presName="spacer" presStyleCnt="0"/>
      <dgm:spPr/>
    </dgm:pt>
    <dgm:pt modelId="{447552BD-FE68-4F66-9438-1AD5436F608F}" type="pres">
      <dgm:prSet presAssocID="{D2CB51AA-DE49-4B8C-81B5-A7C733DC5904}" presName="parentText" presStyleLbl="node1" presStyleIdx="1" presStyleCnt="5">
        <dgm:presLayoutVars>
          <dgm:chMax val="0"/>
          <dgm:bulletEnabled val="1"/>
        </dgm:presLayoutVars>
      </dgm:prSet>
      <dgm:spPr/>
    </dgm:pt>
    <dgm:pt modelId="{E6047F8D-10EB-4A1E-A2CE-EE33D152D527}" type="pres">
      <dgm:prSet presAssocID="{DD16B476-5F35-45B1-8301-60F3F6B22274}" presName="spacer" presStyleCnt="0"/>
      <dgm:spPr/>
    </dgm:pt>
    <dgm:pt modelId="{7E71639A-CA19-49EF-8313-3BA618EE450F}" type="pres">
      <dgm:prSet presAssocID="{76E7BB10-713A-4DEE-9850-8F529157EBFD}" presName="parentText" presStyleLbl="node1" presStyleIdx="2" presStyleCnt="5">
        <dgm:presLayoutVars>
          <dgm:chMax val="0"/>
          <dgm:bulletEnabled val="1"/>
        </dgm:presLayoutVars>
      </dgm:prSet>
      <dgm:spPr/>
    </dgm:pt>
    <dgm:pt modelId="{5D404926-912B-4659-9089-EA96E645FF0E}" type="pres">
      <dgm:prSet presAssocID="{0216F324-3D44-42ED-BCF2-60A090CD8BFF}" presName="spacer" presStyleCnt="0"/>
      <dgm:spPr/>
    </dgm:pt>
    <dgm:pt modelId="{A8AF0641-1CA0-48AD-8BD4-70AA2082BAA5}" type="pres">
      <dgm:prSet presAssocID="{ECF26DBE-D31B-4E0A-8FE7-4C1C6D299988}" presName="parentText" presStyleLbl="node1" presStyleIdx="3" presStyleCnt="5">
        <dgm:presLayoutVars>
          <dgm:chMax val="0"/>
          <dgm:bulletEnabled val="1"/>
        </dgm:presLayoutVars>
      </dgm:prSet>
      <dgm:spPr/>
    </dgm:pt>
    <dgm:pt modelId="{3C7B6258-CD8A-4679-B504-9BF591BAEDCB}" type="pres">
      <dgm:prSet presAssocID="{97C850CD-359B-4F57-A04F-F3959688EFA9}" presName="spacer" presStyleCnt="0"/>
      <dgm:spPr/>
    </dgm:pt>
    <dgm:pt modelId="{82EA0EBC-717E-4473-902A-DD4E2FA57139}" type="pres">
      <dgm:prSet presAssocID="{55C430A9-40D0-4301-9BDB-4D71103CD2CF}" presName="parentText" presStyleLbl="node1" presStyleIdx="4" presStyleCnt="5">
        <dgm:presLayoutVars>
          <dgm:chMax val="0"/>
          <dgm:bulletEnabled val="1"/>
        </dgm:presLayoutVars>
      </dgm:prSet>
      <dgm:spPr/>
    </dgm:pt>
  </dgm:ptLst>
  <dgm:cxnLst>
    <dgm:cxn modelId="{21F4373D-0BB5-4A69-A8E8-C1B4918CA072}" type="presOf" srcId="{6BC1BE41-BF94-4559-9D3D-D27EABDB7754}" destId="{2A824E88-076B-433B-AD71-02FC83EA63A3}" srcOrd="0" destOrd="0" presId="urn:microsoft.com/office/officeart/2005/8/layout/vList2"/>
    <dgm:cxn modelId="{F2F80142-65BA-47A3-9449-3732023E6EF0}" type="presOf" srcId="{ECF26DBE-D31B-4E0A-8FE7-4C1C6D299988}" destId="{A8AF0641-1CA0-48AD-8BD4-70AA2082BAA5}" srcOrd="0" destOrd="0" presId="urn:microsoft.com/office/officeart/2005/8/layout/vList2"/>
    <dgm:cxn modelId="{3EFBC367-1BB6-45F3-81DB-D60B511C3B36}" type="presOf" srcId="{55C430A9-40D0-4301-9BDB-4D71103CD2CF}" destId="{82EA0EBC-717E-4473-902A-DD4E2FA57139}" srcOrd="0" destOrd="0" presId="urn:microsoft.com/office/officeart/2005/8/layout/vList2"/>
    <dgm:cxn modelId="{A395B470-656C-47D2-9044-901B64172C21}" srcId="{6BC1BE41-BF94-4559-9D3D-D27EABDB7754}" destId="{55C430A9-40D0-4301-9BDB-4D71103CD2CF}" srcOrd="4" destOrd="0" parTransId="{915D671A-8474-4A78-B840-BC47103B519D}" sibTransId="{0D27F758-5224-4042-9255-140C35099B3D}"/>
    <dgm:cxn modelId="{57CCF879-4404-4971-8FE9-18C5C61971C5}" srcId="{6BC1BE41-BF94-4559-9D3D-D27EABDB7754}" destId="{76CD564C-0AC1-4B08-9D5C-9B5733CDDC4C}" srcOrd="0" destOrd="0" parTransId="{B352405C-B58F-444C-BC10-E8688FFFB3D6}" sibTransId="{48864924-C5B3-429F-B415-E26BD53A6125}"/>
    <dgm:cxn modelId="{4BBBFB9F-170F-49D4-95B9-2356E9E48176}" srcId="{6BC1BE41-BF94-4559-9D3D-D27EABDB7754}" destId="{76E7BB10-713A-4DEE-9850-8F529157EBFD}" srcOrd="2" destOrd="0" parTransId="{57202B95-F965-4D5C-B7AB-3AB6AD9687C8}" sibTransId="{0216F324-3D44-42ED-BCF2-60A090CD8BFF}"/>
    <dgm:cxn modelId="{0903E9A7-7786-47A9-B62D-20307D46FA46}" srcId="{6BC1BE41-BF94-4559-9D3D-D27EABDB7754}" destId="{ECF26DBE-D31B-4E0A-8FE7-4C1C6D299988}" srcOrd="3" destOrd="0" parTransId="{A7A07EE6-7146-467E-8AF2-39AF600F11A5}" sibTransId="{97C850CD-359B-4F57-A04F-F3959688EFA9}"/>
    <dgm:cxn modelId="{5499D4AE-6E39-4591-B8A0-D43B88D866BC}" type="presOf" srcId="{D2CB51AA-DE49-4B8C-81B5-A7C733DC5904}" destId="{447552BD-FE68-4F66-9438-1AD5436F608F}" srcOrd="0" destOrd="0" presId="urn:microsoft.com/office/officeart/2005/8/layout/vList2"/>
    <dgm:cxn modelId="{F6F674C4-FF08-46AF-92C4-EE005C12D3CB}" type="presOf" srcId="{76E7BB10-713A-4DEE-9850-8F529157EBFD}" destId="{7E71639A-CA19-49EF-8313-3BA618EE450F}" srcOrd="0" destOrd="0" presId="urn:microsoft.com/office/officeart/2005/8/layout/vList2"/>
    <dgm:cxn modelId="{5C253AC9-CE50-496C-B605-DE642E2F064D}" type="presOf" srcId="{76CD564C-0AC1-4B08-9D5C-9B5733CDDC4C}" destId="{A21A7E29-4448-49B2-8008-744B7CA46040}" srcOrd="0" destOrd="0" presId="urn:microsoft.com/office/officeart/2005/8/layout/vList2"/>
    <dgm:cxn modelId="{95A58DF4-7949-46F8-B258-55260A05FB49}" srcId="{6BC1BE41-BF94-4559-9D3D-D27EABDB7754}" destId="{D2CB51AA-DE49-4B8C-81B5-A7C733DC5904}" srcOrd="1" destOrd="0" parTransId="{A5A4E653-8953-496A-A20E-1043A3272811}" sibTransId="{DD16B476-5F35-45B1-8301-60F3F6B22274}"/>
    <dgm:cxn modelId="{444EC049-19A6-46AF-9BD2-486B25DAB2F5}" type="presParOf" srcId="{2A824E88-076B-433B-AD71-02FC83EA63A3}" destId="{A21A7E29-4448-49B2-8008-744B7CA46040}" srcOrd="0" destOrd="0" presId="urn:microsoft.com/office/officeart/2005/8/layout/vList2"/>
    <dgm:cxn modelId="{E6532857-A026-4E72-AD01-8B8A218CB1A5}" type="presParOf" srcId="{2A824E88-076B-433B-AD71-02FC83EA63A3}" destId="{F7E441AF-759C-4C4F-BEC9-778B92ABA744}" srcOrd="1" destOrd="0" presId="urn:microsoft.com/office/officeart/2005/8/layout/vList2"/>
    <dgm:cxn modelId="{4100DF0D-0DED-473A-A9A6-46AB0153D74D}" type="presParOf" srcId="{2A824E88-076B-433B-AD71-02FC83EA63A3}" destId="{447552BD-FE68-4F66-9438-1AD5436F608F}" srcOrd="2" destOrd="0" presId="urn:microsoft.com/office/officeart/2005/8/layout/vList2"/>
    <dgm:cxn modelId="{2CF07A67-1017-4420-9A17-CE4E454F2A68}" type="presParOf" srcId="{2A824E88-076B-433B-AD71-02FC83EA63A3}" destId="{E6047F8D-10EB-4A1E-A2CE-EE33D152D527}" srcOrd="3" destOrd="0" presId="urn:microsoft.com/office/officeart/2005/8/layout/vList2"/>
    <dgm:cxn modelId="{98730093-844E-4E55-B299-F225A0F717C6}" type="presParOf" srcId="{2A824E88-076B-433B-AD71-02FC83EA63A3}" destId="{7E71639A-CA19-49EF-8313-3BA618EE450F}" srcOrd="4" destOrd="0" presId="urn:microsoft.com/office/officeart/2005/8/layout/vList2"/>
    <dgm:cxn modelId="{BE5E9324-9381-4EB0-A086-9A67D679A528}" type="presParOf" srcId="{2A824E88-076B-433B-AD71-02FC83EA63A3}" destId="{5D404926-912B-4659-9089-EA96E645FF0E}" srcOrd="5" destOrd="0" presId="urn:microsoft.com/office/officeart/2005/8/layout/vList2"/>
    <dgm:cxn modelId="{0FB2912D-231B-4D0D-883D-F21B037A9DF9}" type="presParOf" srcId="{2A824E88-076B-433B-AD71-02FC83EA63A3}" destId="{A8AF0641-1CA0-48AD-8BD4-70AA2082BAA5}" srcOrd="6" destOrd="0" presId="urn:microsoft.com/office/officeart/2005/8/layout/vList2"/>
    <dgm:cxn modelId="{635B27D4-8753-48E8-9B97-ACB6F441CAE9}" type="presParOf" srcId="{2A824E88-076B-433B-AD71-02FC83EA63A3}" destId="{3C7B6258-CD8A-4679-B504-9BF591BAEDCB}" srcOrd="7" destOrd="0" presId="urn:microsoft.com/office/officeart/2005/8/layout/vList2"/>
    <dgm:cxn modelId="{4FE93022-B4FF-4AC9-A56C-646AFF700564}" type="presParOf" srcId="{2A824E88-076B-433B-AD71-02FC83EA63A3}" destId="{82EA0EBC-717E-4473-902A-DD4E2FA5713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7A31DA-1CA2-43F9-B794-F7C04DAC8F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O"/>
        </a:p>
      </dgm:t>
    </dgm:pt>
    <dgm:pt modelId="{A445F444-24AC-41EA-B560-C05B01FFE86B}">
      <dgm:prSet custT="1"/>
      <dgm:spPr>
        <a:solidFill>
          <a:schemeClr val="bg2">
            <a:lumMod val="75000"/>
          </a:schemeClr>
        </a:solidFill>
      </dgm:spPr>
      <dgm:t>
        <a:bodyPr/>
        <a:lstStyle/>
        <a:p>
          <a:r>
            <a:rPr lang="es-CO" sz="2000" dirty="0"/>
            <a:t>Se tiene coberturas en salud:  La cobertura 93,51%, existen barreras de acceso en baja proporción, en contraste, alto porcentaje de la población declara buen estado de su salud.</a:t>
          </a:r>
        </a:p>
      </dgm:t>
    </dgm:pt>
    <dgm:pt modelId="{ACC61975-190B-4D10-838E-AC7EC88F84D7}" type="parTrans" cxnId="{4CA9B0BA-C65A-46C9-BC74-D59C053D6B35}">
      <dgm:prSet/>
      <dgm:spPr/>
      <dgm:t>
        <a:bodyPr/>
        <a:lstStyle/>
        <a:p>
          <a:endParaRPr lang="es-CO" sz="2000"/>
        </a:p>
      </dgm:t>
    </dgm:pt>
    <dgm:pt modelId="{5C2FE40B-6FB2-40F6-BFD2-2C60A33D8CD7}" type="sibTrans" cxnId="{4CA9B0BA-C65A-46C9-BC74-D59C053D6B35}">
      <dgm:prSet/>
      <dgm:spPr/>
      <dgm:t>
        <a:bodyPr/>
        <a:lstStyle/>
        <a:p>
          <a:endParaRPr lang="es-CO" sz="2000"/>
        </a:p>
      </dgm:t>
    </dgm:pt>
    <dgm:pt modelId="{FB37CEDD-B2C2-4616-B8BB-D8676488D95E}">
      <dgm:prSet custT="1"/>
      <dgm:spPr>
        <a:solidFill>
          <a:schemeClr val="accent5">
            <a:lumMod val="40000"/>
            <a:lumOff val="60000"/>
          </a:schemeClr>
        </a:solidFill>
      </dgm:spPr>
      <dgm:t>
        <a:bodyPr/>
        <a:lstStyle/>
        <a:p>
          <a:r>
            <a:rPr lang="es-CO" sz="2000" b="1" dirty="0">
              <a:solidFill>
                <a:schemeClr val="accent5">
                  <a:lumMod val="50000"/>
                </a:schemeClr>
              </a:solidFill>
            </a:rPr>
            <a:t>Brechas en servicios públicos entre cabecera y centros poblados y rural disperso: Las tasas de cobertura de servicios de acueducto alcantarillado y aseo son relativamente altas.</a:t>
          </a:r>
        </a:p>
      </dgm:t>
    </dgm:pt>
    <dgm:pt modelId="{C20B467A-F270-4D80-A4DF-35FA9645599B}" type="parTrans" cxnId="{4C49B540-7AD7-43F5-A571-4730C80DA690}">
      <dgm:prSet/>
      <dgm:spPr/>
      <dgm:t>
        <a:bodyPr/>
        <a:lstStyle/>
        <a:p>
          <a:endParaRPr lang="es-CO" sz="2000"/>
        </a:p>
      </dgm:t>
    </dgm:pt>
    <dgm:pt modelId="{C7B80E9C-2319-48A2-B3B6-6B69C5C289C0}" type="sibTrans" cxnId="{4C49B540-7AD7-43F5-A571-4730C80DA690}">
      <dgm:prSet/>
      <dgm:spPr/>
      <dgm:t>
        <a:bodyPr/>
        <a:lstStyle/>
        <a:p>
          <a:endParaRPr lang="es-CO" sz="2000"/>
        </a:p>
      </dgm:t>
    </dgm:pt>
    <dgm:pt modelId="{A93257B2-9A2F-4DAA-8CC3-E004459E1BBA}">
      <dgm:prSet custT="1"/>
      <dgm:spPr>
        <a:solidFill>
          <a:schemeClr val="accent5">
            <a:lumMod val="40000"/>
            <a:lumOff val="60000"/>
          </a:schemeClr>
        </a:solidFill>
      </dgm:spPr>
      <dgm:t>
        <a:bodyPr/>
        <a:lstStyle/>
        <a:p>
          <a:r>
            <a:rPr lang="es-CO" sz="2000" b="1" dirty="0">
              <a:solidFill>
                <a:schemeClr val="accent5">
                  <a:lumMod val="50000"/>
                </a:schemeClr>
              </a:solidFill>
            </a:rPr>
            <a:t>Informalidad laboral: El 58.8% de los ocupados son informales siendo factor explicativo de la pobreza y limitante para la prosperidad de la sociedad.</a:t>
          </a:r>
        </a:p>
      </dgm:t>
    </dgm:pt>
    <dgm:pt modelId="{89D5F952-9CE4-4819-8024-9762C9D36D88}" type="parTrans" cxnId="{9DB4BA8D-99DF-48F9-9525-FE7E3E03BBF4}">
      <dgm:prSet/>
      <dgm:spPr/>
      <dgm:t>
        <a:bodyPr/>
        <a:lstStyle/>
        <a:p>
          <a:endParaRPr lang="es-CO" sz="2000"/>
        </a:p>
      </dgm:t>
    </dgm:pt>
    <dgm:pt modelId="{1A665355-D02B-4E55-B843-34A5C1C7B30E}" type="sibTrans" cxnId="{9DB4BA8D-99DF-48F9-9525-FE7E3E03BBF4}">
      <dgm:prSet/>
      <dgm:spPr/>
      <dgm:t>
        <a:bodyPr/>
        <a:lstStyle/>
        <a:p>
          <a:endParaRPr lang="es-CO" sz="2000"/>
        </a:p>
      </dgm:t>
    </dgm:pt>
    <dgm:pt modelId="{A49261F5-E9A9-4225-8FB8-84D8E982598C}">
      <dgm:prSet custT="1"/>
      <dgm:spPr>
        <a:solidFill>
          <a:schemeClr val="bg2">
            <a:lumMod val="75000"/>
          </a:schemeClr>
        </a:solidFill>
      </dgm:spPr>
      <dgm:t>
        <a:bodyPr/>
        <a:lstStyle/>
        <a:p>
          <a:r>
            <a:rPr lang="es-CO" sz="2000" dirty="0"/>
            <a:t>Dependencia de los entes territoriales por transferencias: evidencian altos niveles de dependencia de recursos gobierno central, es imperativo la exploración de mecanismos de gestión propia de recursos, haciendo uso de instrumentos  de financiación vigentes</a:t>
          </a:r>
        </a:p>
      </dgm:t>
    </dgm:pt>
    <dgm:pt modelId="{DFA27930-3439-482B-AC79-4CE90F637786}" type="parTrans" cxnId="{ECFC0DD1-19C6-4D0E-9A4D-8DCCE83F5B9D}">
      <dgm:prSet/>
      <dgm:spPr/>
      <dgm:t>
        <a:bodyPr/>
        <a:lstStyle/>
        <a:p>
          <a:endParaRPr lang="es-CO" sz="2000"/>
        </a:p>
      </dgm:t>
    </dgm:pt>
    <dgm:pt modelId="{BDE3E436-BCD0-4786-BBFB-8FAFFED62C29}" type="sibTrans" cxnId="{ECFC0DD1-19C6-4D0E-9A4D-8DCCE83F5B9D}">
      <dgm:prSet/>
      <dgm:spPr/>
      <dgm:t>
        <a:bodyPr/>
        <a:lstStyle/>
        <a:p>
          <a:endParaRPr lang="es-CO" sz="2000"/>
        </a:p>
      </dgm:t>
    </dgm:pt>
    <dgm:pt modelId="{7BA108D7-331D-42B8-8CE4-9B0675A87EB2}" type="pres">
      <dgm:prSet presAssocID="{D77A31DA-1CA2-43F9-B794-F7C04DAC8FCF}" presName="linear" presStyleCnt="0">
        <dgm:presLayoutVars>
          <dgm:animLvl val="lvl"/>
          <dgm:resizeHandles val="exact"/>
        </dgm:presLayoutVars>
      </dgm:prSet>
      <dgm:spPr/>
    </dgm:pt>
    <dgm:pt modelId="{F7D6B4C2-A22D-4A03-8D03-CBC7172DC2B9}" type="pres">
      <dgm:prSet presAssocID="{A445F444-24AC-41EA-B560-C05B01FFE86B}" presName="parentText" presStyleLbl="node1" presStyleIdx="0" presStyleCnt="4" custLinFactY="-26900" custLinFactNeighborX="-560" custLinFactNeighborY="-100000">
        <dgm:presLayoutVars>
          <dgm:chMax val="0"/>
          <dgm:bulletEnabled val="1"/>
        </dgm:presLayoutVars>
      </dgm:prSet>
      <dgm:spPr/>
    </dgm:pt>
    <dgm:pt modelId="{52C06D4E-E8A7-4127-98BE-5BD4E9EC3182}" type="pres">
      <dgm:prSet presAssocID="{5C2FE40B-6FB2-40F6-BFD2-2C60A33D8CD7}" presName="spacer" presStyleCnt="0"/>
      <dgm:spPr/>
    </dgm:pt>
    <dgm:pt modelId="{53517F2E-E886-4DFC-87D5-553A833A15A9}" type="pres">
      <dgm:prSet presAssocID="{FB37CEDD-B2C2-4616-B8BB-D8676488D95E}" presName="parentText" presStyleLbl="node1" presStyleIdx="1" presStyleCnt="4">
        <dgm:presLayoutVars>
          <dgm:chMax val="0"/>
          <dgm:bulletEnabled val="1"/>
        </dgm:presLayoutVars>
      </dgm:prSet>
      <dgm:spPr/>
    </dgm:pt>
    <dgm:pt modelId="{4A4BF690-9CB8-415F-BF70-F125112F175C}" type="pres">
      <dgm:prSet presAssocID="{C7B80E9C-2319-48A2-B3B6-6B69C5C289C0}" presName="spacer" presStyleCnt="0"/>
      <dgm:spPr/>
    </dgm:pt>
    <dgm:pt modelId="{2DAC49DD-030B-4144-81FE-BBFA17F921FA}" type="pres">
      <dgm:prSet presAssocID="{A93257B2-9A2F-4DAA-8CC3-E004459E1BBA}" presName="parentText" presStyleLbl="node1" presStyleIdx="2" presStyleCnt="4">
        <dgm:presLayoutVars>
          <dgm:chMax val="0"/>
          <dgm:bulletEnabled val="1"/>
        </dgm:presLayoutVars>
      </dgm:prSet>
      <dgm:spPr/>
    </dgm:pt>
    <dgm:pt modelId="{AF6BAC33-7A17-4C30-A4CD-B2365FA2207B}" type="pres">
      <dgm:prSet presAssocID="{1A665355-D02B-4E55-B843-34A5C1C7B30E}" presName="spacer" presStyleCnt="0"/>
      <dgm:spPr/>
    </dgm:pt>
    <dgm:pt modelId="{443311D7-AF41-4353-BDCF-E7CF44E919B4}" type="pres">
      <dgm:prSet presAssocID="{A49261F5-E9A9-4225-8FB8-84D8E982598C}" presName="parentText" presStyleLbl="node1" presStyleIdx="3" presStyleCnt="4">
        <dgm:presLayoutVars>
          <dgm:chMax val="0"/>
          <dgm:bulletEnabled val="1"/>
        </dgm:presLayoutVars>
      </dgm:prSet>
      <dgm:spPr/>
    </dgm:pt>
  </dgm:ptLst>
  <dgm:cxnLst>
    <dgm:cxn modelId="{AB74AB06-3313-489F-B4C1-4B5631553D8C}" type="presOf" srcId="{A445F444-24AC-41EA-B560-C05B01FFE86B}" destId="{F7D6B4C2-A22D-4A03-8D03-CBC7172DC2B9}" srcOrd="0" destOrd="0" presId="urn:microsoft.com/office/officeart/2005/8/layout/vList2"/>
    <dgm:cxn modelId="{C72A430A-4305-4474-949E-DA4CFC735356}" type="presOf" srcId="{A93257B2-9A2F-4DAA-8CC3-E004459E1BBA}" destId="{2DAC49DD-030B-4144-81FE-BBFA17F921FA}" srcOrd="0" destOrd="0" presId="urn:microsoft.com/office/officeart/2005/8/layout/vList2"/>
    <dgm:cxn modelId="{0F070B26-491A-460F-B0DE-1ECDA0D205B2}" type="presOf" srcId="{D77A31DA-1CA2-43F9-B794-F7C04DAC8FCF}" destId="{7BA108D7-331D-42B8-8CE4-9B0675A87EB2}" srcOrd="0" destOrd="0" presId="urn:microsoft.com/office/officeart/2005/8/layout/vList2"/>
    <dgm:cxn modelId="{4C49B540-7AD7-43F5-A571-4730C80DA690}" srcId="{D77A31DA-1CA2-43F9-B794-F7C04DAC8FCF}" destId="{FB37CEDD-B2C2-4616-B8BB-D8676488D95E}" srcOrd="1" destOrd="0" parTransId="{C20B467A-F270-4D80-A4DF-35FA9645599B}" sibTransId="{C7B80E9C-2319-48A2-B3B6-6B69C5C289C0}"/>
    <dgm:cxn modelId="{E3B83E65-844E-428A-AB96-1BED4C5A8061}" type="presOf" srcId="{FB37CEDD-B2C2-4616-B8BB-D8676488D95E}" destId="{53517F2E-E886-4DFC-87D5-553A833A15A9}" srcOrd="0" destOrd="0" presId="urn:microsoft.com/office/officeart/2005/8/layout/vList2"/>
    <dgm:cxn modelId="{9DB4BA8D-99DF-48F9-9525-FE7E3E03BBF4}" srcId="{D77A31DA-1CA2-43F9-B794-F7C04DAC8FCF}" destId="{A93257B2-9A2F-4DAA-8CC3-E004459E1BBA}" srcOrd="2" destOrd="0" parTransId="{89D5F952-9CE4-4819-8024-9762C9D36D88}" sibTransId="{1A665355-D02B-4E55-B843-34A5C1C7B30E}"/>
    <dgm:cxn modelId="{4CA9B0BA-C65A-46C9-BC74-D59C053D6B35}" srcId="{D77A31DA-1CA2-43F9-B794-F7C04DAC8FCF}" destId="{A445F444-24AC-41EA-B560-C05B01FFE86B}" srcOrd="0" destOrd="0" parTransId="{ACC61975-190B-4D10-838E-AC7EC88F84D7}" sibTransId="{5C2FE40B-6FB2-40F6-BFD2-2C60A33D8CD7}"/>
    <dgm:cxn modelId="{ECFC0DD1-19C6-4D0E-9A4D-8DCCE83F5B9D}" srcId="{D77A31DA-1CA2-43F9-B794-F7C04DAC8FCF}" destId="{A49261F5-E9A9-4225-8FB8-84D8E982598C}" srcOrd="3" destOrd="0" parTransId="{DFA27930-3439-482B-AC79-4CE90F637786}" sibTransId="{BDE3E436-BCD0-4786-BBFB-8FAFFED62C29}"/>
    <dgm:cxn modelId="{6C91CFDB-B5E3-4BE1-AFDC-2A4C2C0C0736}" type="presOf" srcId="{A49261F5-E9A9-4225-8FB8-84D8E982598C}" destId="{443311D7-AF41-4353-BDCF-E7CF44E919B4}" srcOrd="0" destOrd="0" presId="urn:microsoft.com/office/officeart/2005/8/layout/vList2"/>
    <dgm:cxn modelId="{4390A156-2781-4FAC-8C17-6B2CBF6EFD5E}" type="presParOf" srcId="{7BA108D7-331D-42B8-8CE4-9B0675A87EB2}" destId="{F7D6B4C2-A22D-4A03-8D03-CBC7172DC2B9}" srcOrd="0" destOrd="0" presId="urn:microsoft.com/office/officeart/2005/8/layout/vList2"/>
    <dgm:cxn modelId="{D389ECE0-5122-49C3-A2D8-0A992A99B741}" type="presParOf" srcId="{7BA108D7-331D-42B8-8CE4-9B0675A87EB2}" destId="{52C06D4E-E8A7-4127-98BE-5BD4E9EC3182}" srcOrd="1" destOrd="0" presId="urn:microsoft.com/office/officeart/2005/8/layout/vList2"/>
    <dgm:cxn modelId="{22849BB9-A309-4E0A-AF83-A3A7EAA668C0}" type="presParOf" srcId="{7BA108D7-331D-42B8-8CE4-9B0675A87EB2}" destId="{53517F2E-E886-4DFC-87D5-553A833A15A9}" srcOrd="2" destOrd="0" presId="urn:microsoft.com/office/officeart/2005/8/layout/vList2"/>
    <dgm:cxn modelId="{B90226E8-972D-40AB-8860-9060CB2FABD3}" type="presParOf" srcId="{7BA108D7-331D-42B8-8CE4-9B0675A87EB2}" destId="{4A4BF690-9CB8-415F-BF70-F125112F175C}" srcOrd="3" destOrd="0" presId="urn:microsoft.com/office/officeart/2005/8/layout/vList2"/>
    <dgm:cxn modelId="{F1E6400D-D232-489B-AEF2-686FD5344543}" type="presParOf" srcId="{7BA108D7-331D-42B8-8CE4-9B0675A87EB2}" destId="{2DAC49DD-030B-4144-81FE-BBFA17F921FA}" srcOrd="4" destOrd="0" presId="urn:microsoft.com/office/officeart/2005/8/layout/vList2"/>
    <dgm:cxn modelId="{BCE7951C-437A-4447-A4EF-B3EDA6BACE1B}" type="presParOf" srcId="{7BA108D7-331D-42B8-8CE4-9B0675A87EB2}" destId="{AF6BAC33-7A17-4C30-A4CD-B2365FA2207B}" srcOrd="5" destOrd="0" presId="urn:microsoft.com/office/officeart/2005/8/layout/vList2"/>
    <dgm:cxn modelId="{F0841789-93C5-4769-A360-C08C2FF1FC6F}" type="presParOf" srcId="{7BA108D7-331D-42B8-8CE4-9B0675A87EB2}" destId="{443311D7-AF41-4353-BDCF-E7CF44E919B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D8E780-C10D-4C64-98CB-25B5B3E6E1C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CO"/>
        </a:p>
      </dgm:t>
    </dgm:pt>
    <dgm:pt modelId="{F12B3225-010E-4733-AFEA-87B95B95872A}">
      <dgm:prSet custT="1"/>
      <dgm:spPr/>
      <dgm:t>
        <a:bodyPr/>
        <a:lstStyle/>
        <a:p>
          <a:pPr algn="ctr"/>
          <a:r>
            <a:rPr lang="es-CO" sz="1800" dirty="0">
              <a:solidFill>
                <a:schemeClr val="tx1"/>
              </a:solidFill>
              <a:latin typeface="CenturyGothic"/>
            </a:rPr>
            <a:t>Estructura  empresas por tamaño</a:t>
          </a:r>
        </a:p>
      </dgm:t>
    </dgm:pt>
    <dgm:pt modelId="{C2BB76C9-4E4F-483A-98BB-13229D2C1BB4}" type="parTrans" cxnId="{4E6937D3-FC91-416C-8D6B-F85F8046516D}">
      <dgm:prSet/>
      <dgm:spPr/>
      <dgm:t>
        <a:bodyPr/>
        <a:lstStyle/>
        <a:p>
          <a:endParaRPr lang="es-CO" sz="1400">
            <a:latin typeface="CenturyGothic"/>
          </a:endParaRPr>
        </a:p>
      </dgm:t>
    </dgm:pt>
    <dgm:pt modelId="{CD94B760-FA56-4B77-8EDC-8ED1F49AD70A}" type="sibTrans" cxnId="{4E6937D3-FC91-416C-8D6B-F85F8046516D}">
      <dgm:prSet/>
      <dgm:spPr/>
      <dgm:t>
        <a:bodyPr/>
        <a:lstStyle/>
        <a:p>
          <a:endParaRPr lang="es-CO" sz="1400">
            <a:latin typeface="CenturyGothic"/>
          </a:endParaRPr>
        </a:p>
      </dgm:t>
    </dgm:pt>
    <dgm:pt modelId="{6D619989-4296-4FE9-BE6D-B9B0EC7D407D}">
      <dgm:prSet custT="1"/>
      <dgm:spPr/>
      <dgm:t>
        <a:bodyPr/>
        <a:lstStyle/>
        <a:p>
          <a:pPr algn="l"/>
          <a:r>
            <a:rPr lang="es-CO" sz="1800" dirty="0">
              <a:latin typeface="CenturyGothic"/>
            </a:rPr>
            <a:t>93,8% Microempresas</a:t>
          </a:r>
        </a:p>
      </dgm:t>
    </dgm:pt>
    <dgm:pt modelId="{E6B5988E-19EC-4EDE-9E36-76C8C970899F}" type="parTrans" cxnId="{29210E44-3CB8-4CCF-BACE-0BDEBEB49533}">
      <dgm:prSet/>
      <dgm:spPr/>
      <dgm:t>
        <a:bodyPr/>
        <a:lstStyle/>
        <a:p>
          <a:endParaRPr lang="es-CO" sz="1400">
            <a:latin typeface="CenturyGothic"/>
          </a:endParaRPr>
        </a:p>
      </dgm:t>
    </dgm:pt>
    <dgm:pt modelId="{F29A6EEB-D53E-4A18-9F80-02C0F71D667E}" type="sibTrans" cxnId="{29210E44-3CB8-4CCF-BACE-0BDEBEB49533}">
      <dgm:prSet/>
      <dgm:spPr/>
      <dgm:t>
        <a:bodyPr/>
        <a:lstStyle/>
        <a:p>
          <a:endParaRPr lang="es-CO" sz="1400">
            <a:latin typeface="CenturyGothic"/>
          </a:endParaRPr>
        </a:p>
      </dgm:t>
    </dgm:pt>
    <dgm:pt modelId="{373F8304-3797-49A7-BCC3-3FF63E5A471B}">
      <dgm:prSet custT="1"/>
      <dgm:spPr/>
      <dgm:t>
        <a:bodyPr/>
        <a:lstStyle/>
        <a:p>
          <a:pPr algn="l"/>
          <a:r>
            <a:rPr lang="es-CO" sz="1800" dirty="0">
              <a:latin typeface="CenturyGothic"/>
            </a:rPr>
            <a:t>4,7% Pequeñas</a:t>
          </a:r>
        </a:p>
      </dgm:t>
    </dgm:pt>
    <dgm:pt modelId="{6B4CFC03-8EFB-424C-A51A-6628EAFA1E2B}" type="parTrans" cxnId="{6A1439D1-B7B9-4756-94F9-DE75506D3FC8}">
      <dgm:prSet/>
      <dgm:spPr/>
      <dgm:t>
        <a:bodyPr/>
        <a:lstStyle/>
        <a:p>
          <a:endParaRPr lang="es-CO" sz="1400">
            <a:latin typeface="CenturyGothic"/>
          </a:endParaRPr>
        </a:p>
      </dgm:t>
    </dgm:pt>
    <dgm:pt modelId="{E52F7034-314F-4C75-8E56-9ACF8987B022}" type="sibTrans" cxnId="{6A1439D1-B7B9-4756-94F9-DE75506D3FC8}">
      <dgm:prSet/>
      <dgm:spPr/>
      <dgm:t>
        <a:bodyPr/>
        <a:lstStyle/>
        <a:p>
          <a:endParaRPr lang="es-CO" sz="1400">
            <a:latin typeface="CenturyGothic"/>
          </a:endParaRPr>
        </a:p>
      </dgm:t>
    </dgm:pt>
    <dgm:pt modelId="{61C612A9-45B3-435F-A435-5510E410A67E}">
      <dgm:prSet custT="1"/>
      <dgm:spPr/>
      <dgm:t>
        <a:bodyPr/>
        <a:lstStyle/>
        <a:p>
          <a:pPr algn="l"/>
          <a:r>
            <a:rPr lang="es-CO" sz="1800" dirty="0">
              <a:latin typeface="CenturyGothic"/>
            </a:rPr>
            <a:t>1,2% Medianas</a:t>
          </a:r>
        </a:p>
      </dgm:t>
    </dgm:pt>
    <dgm:pt modelId="{D6B07EE4-FFB5-4B3D-BF4B-FBBC3BA6AC7B}" type="parTrans" cxnId="{550AF988-7808-44B4-8293-5ECF534FFA46}">
      <dgm:prSet/>
      <dgm:spPr/>
      <dgm:t>
        <a:bodyPr/>
        <a:lstStyle/>
        <a:p>
          <a:endParaRPr lang="es-CO" sz="1400">
            <a:latin typeface="CenturyGothic"/>
          </a:endParaRPr>
        </a:p>
      </dgm:t>
    </dgm:pt>
    <dgm:pt modelId="{33AABA44-A0AB-4EB2-BC60-A2D8C6C8223B}" type="sibTrans" cxnId="{550AF988-7808-44B4-8293-5ECF534FFA46}">
      <dgm:prSet/>
      <dgm:spPr/>
      <dgm:t>
        <a:bodyPr/>
        <a:lstStyle/>
        <a:p>
          <a:endParaRPr lang="es-CO" sz="1400">
            <a:latin typeface="CenturyGothic"/>
          </a:endParaRPr>
        </a:p>
      </dgm:t>
    </dgm:pt>
    <dgm:pt modelId="{C53C87FF-FFF5-481A-90E5-3F3904146498}">
      <dgm:prSet custT="1"/>
      <dgm:spPr/>
      <dgm:t>
        <a:bodyPr/>
        <a:lstStyle/>
        <a:p>
          <a:pPr algn="l"/>
          <a:r>
            <a:rPr lang="es-CO" sz="1800" dirty="0">
              <a:latin typeface="CenturyGothic"/>
            </a:rPr>
            <a:t>0,3% Grandes</a:t>
          </a:r>
        </a:p>
      </dgm:t>
    </dgm:pt>
    <dgm:pt modelId="{C48FCB97-CBE4-425D-9462-721A52827C9E}" type="parTrans" cxnId="{FDFBD42D-501E-4D05-AFC3-DEC0E0F01F81}">
      <dgm:prSet/>
      <dgm:spPr/>
      <dgm:t>
        <a:bodyPr/>
        <a:lstStyle/>
        <a:p>
          <a:endParaRPr lang="es-CO" sz="1400">
            <a:latin typeface="CenturyGothic"/>
          </a:endParaRPr>
        </a:p>
      </dgm:t>
    </dgm:pt>
    <dgm:pt modelId="{4315DE67-5045-4128-81AE-F0077384D4A0}" type="sibTrans" cxnId="{FDFBD42D-501E-4D05-AFC3-DEC0E0F01F81}">
      <dgm:prSet/>
      <dgm:spPr/>
      <dgm:t>
        <a:bodyPr/>
        <a:lstStyle/>
        <a:p>
          <a:endParaRPr lang="es-CO" sz="1400">
            <a:latin typeface="CenturyGothic"/>
          </a:endParaRPr>
        </a:p>
      </dgm:t>
    </dgm:pt>
    <dgm:pt modelId="{969805DD-0EA5-430D-A3F3-ACF17B238B4D}" type="pres">
      <dgm:prSet presAssocID="{47D8E780-C10D-4C64-98CB-25B5B3E6E1C8}" presName="linear" presStyleCnt="0">
        <dgm:presLayoutVars>
          <dgm:animLvl val="lvl"/>
          <dgm:resizeHandles val="exact"/>
        </dgm:presLayoutVars>
      </dgm:prSet>
      <dgm:spPr/>
    </dgm:pt>
    <dgm:pt modelId="{7EA24957-CE9E-4E6C-BF38-3E569E012986}" type="pres">
      <dgm:prSet presAssocID="{F12B3225-010E-4733-AFEA-87B95B95872A}" presName="parentText" presStyleLbl="node1" presStyleIdx="0" presStyleCnt="1" custScaleY="140983" custLinFactNeighborX="-4975" custLinFactNeighborY="-18458">
        <dgm:presLayoutVars>
          <dgm:chMax val="0"/>
          <dgm:bulletEnabled val="1"/>
        </dgm:presLayoutVars>
      </dgm:prSet>
      <dgm:spPr/>
    </dgm:pt>
    <dgm:pt modelId="{B6C1676B-F018-491D-A7F3-07C92894BA4E}" type="pres">
      <dgm:prSet presAssocID="{F12B3225-010E-4733-AFEA-87B95B95872A}" presName="childText" presStyleLbl="revTx" presStyleIdx="0" presStyleCnt="1">
        <dgm:presLayoutVars>
          <dgm:bulletEnabled val="1"/>
        </dgm:presLayoutVars>
      </dgm:prSet>
      <dgm:spPr/>
    </dgm:pt>
  </dgm:ptLst>
  <dgm:cxnLst>
    <dgm:cxn modelId="{12CD4A1A-F5DB-434C-92BA-DFE9A178720F}" type="presOf" srcId="{61C612A9-45B3-435F-A435-5510E410A67E}" destId="{B6C1676B-F018-491D-A7F3-07C92894BA4E}" srcOrd="0" destOrd="2" presId="urn:microsoft.com/office/officeart/2005/8/layout/vList2"/>
    <dgm:cxn modelId="{FDFBD42D-501E-4D05-AFC3-DEC0E0F01F81}" srcId="{F12B3225-010E-4733-AFEA-87B95B95872A}" destId="{C53C87FF-FFF5-481A-90E5-3F3904146498}" srcOrd="3" destOrd="0" parTransId="{C48FCB97-CBE4-425D-9462-721A52827C9E}" sibTransId="{4315DE67-5045-4128-81AE-F0077384D4A0}"/>
    <dgm:cxn modelId="{29210E44-3CB8-4CCF-BACE-0BDEBEB49533}" srcId="{F12B3225-010E-4733-AFEA-87B95B95872A}" destId="{6D619989-4296-4FE9-BE6D-B9B0EC7D407D}" srcOrd="0" destOrd="0" parTransId="{E6B5988E-19EC-4EDE-9E36-76C8C970899F}" sibTransId="{F29A6EEB-D53E-4A18-9F80-02C0F71D667E}"/>
    <dgm:cxn modelId="{12F1E966-A8E1-45A4-BB1F-443C06C20894}" type="presOf" srcId="{6D619989-4296-4FE9-BE6D-B9B0EC7D407D}" destId="{B6C1676B-F018-491D-A7F3-07C92894BA4E}" srcOrd="0" destOrd="0" presId="urn:microsoft.com/office/officeart/2005/8/layout/vList2"/>
    <dgm:cxn modelId="{4613D247-2E6C-4D3D-AD20-075A76D2E027}" type="presOf" srcId="{C53C87FF-FFF5-481A-90E5-3F3904146498}" destId="{B6C1676B-F018-491D-A7F3-07C92894BA4E}" srcOrd="0" destOrd="3" presId="urn:microsoft.com/office/officeart/2005/8/layout/vList2"/>
    <dgm:cxn modelId="{E32CC84E-4CCB-46C5-ADFF-FF5A1E60A0BB}" type="presOf" srcId="{47D8E780-C10D-4C64-98CB-25B5B3E6E1C8}" destId="{969805DD-0EA5-430D-A3F3-ACF17B238B4D}" srcOrd="0" destOrd="0" presId="urn:microsoft.com/office/officeart/2005/8/layout/vList2"/>
    <dgm:cxn modelId="{550AF988-7808-44B4-8293-5ECF534FFA46}" srcId="{F12B3225-010E-4733-AFEA-87B95B95872A}" destId="{61C612A9-45B3-435F-A435-5510E410A67E}" srcOrd="2" destOrd="0" parTransId="{D6B07EE4-FFB5-4B3D-BF4B-FBBC3BA6AC7B}" sibTransId="{33AABA44-A0AB-4EB2-BC60-A2D8C6C8223B}"/>
    <dgm:cxn modelId="{6A1439D1-B7B9-4756-94F9-DE75506D3FC8}" srcId="{F12B3225-010E-4733-AFEA-87B95B95872A}" destId="{373F8304-3797-49A7-BCC3-3FF63E5A471B}" srcOrd="1" destOrd="0" parTransId="{6B4CFC03-8EFB-424C-A51A-6628EAFA1E2B}" sibTransId="{E52F7034-314F-4C75-8E56-9ACF8987B022}"/>
    <dgm:cxn modelId="{4E6937D3-FC91-416C-8D6B-F85F8046516D}" srcId="{47D8E780-C10D-4C64-98CB-25B5B3E6E1C8}" destId="{F12B3225-010E-4733-AFEA-87B95B95872A}" srcOrd="0" destOrd="0" parTransId="{C2BB76C9-4E4F-483A-98BB-13229D2C1BB4}" sibTransId="{CD94B760-FA56-4B77-8EDC-8ED1F49AD70A}"/>
    <dgm:cxn modelId="{9C826CF1-09FD-407F-81B6-1997429463A3}" type="presOf" srcId="{373F8304-3797-49A7-BCC3-3FF63E5A471B}" destId="{B6C1676B-F018-491D-A7F3-07C92894BA4E}" srcOrd="0" destOrd="1" presId="urn:microsoft.com/office/officeart/2005/8/layout/vList2"/>
    <dgm:cxn modelId="{B816B6FE-7B84-4EB0-B477-D7A72596F685}" type="presOf" srcId="{F12B3225-010E-4733-AFEA-87B95B95872A}" destId="{7EA24957-CE9E-4E6C-BF38-3E569E012986}" srcOrd="0" destOrd="0" presId="urn:microsoft.com/office/officeart/2005/8/layout/vList2"/>
    <dgm:cxn modelId="{8AB4F771-CF62-44C6-A3C0-DF81A6FA8146}" type="presParOf" srcId="{969805DD-0EA5-430D-A3F3-ACF17B238B4D}" destId="{7EA24957-CE9E-4E6C-BF38-3E569E012986}" srcOrd="0" destOrd="0" presId="urn:microsoft.com/office/officeart/2005/8/layout/vList2"/>
    <dgm:cxn modelId="{A8B89BA9-DFC0-4D28-8AC1-F1E59D999C04}" type="presParOf" srcId="{969805DD-0EA5-430D-A3F3-ACF17B238B4D}" destId="{B6C1676B-F018-491D-A7F3-07C92894BA4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8E780-C10D-4C64-98CB-25B5B3E6E1C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CO"/>
        </a:p>
      </dgm:t>
    </dgm:pt>
    <dgm:pt modelId="{F12B3225-010E-4733-AFEA-87B95B95872A}">
      <dgm:prSet custT="1"/>
      <dgm:spPr/>
      <dgm:t>
        <a:bodyPr/>
        <a:lstStyle/>
        <a:p>
          <a:pPr algn="ctr"/>
          <a:r>
            <a:rPr lang="es-CO" sz="1800" dirty="0">
              <a:solidFill>
                <a:schemeClr val="tx1"/>
              </a:solidFill>
              <a:latin typeface="CenturyGothic"/>
            </a:rPr>
            <a:t>Tejido empresarial por sectores</a:t>
          </a:r>
        </a:p>
      </dgm:t>
    </dgm:pt>
    <dgm:pt modelId="{C2BB76C9-4E4F-483A-98BB-13229D2C1BB4}" type="parTrans" cxnId="{4E6937D3-FC91-416C-8D6B-F85F8046516D}">
      <dgm:prSet/>
      <dgm:spPr/>
      <dgm:t>
        <a:bodyPr/>
        <a:lstStyle/>
        <a:p>
          <a:endParaRPr lang="es-CO" sz="1400">
            <a:latin typeface="CenturyGothic"/>
          </a:endParaRPr>
        </a:p>
      </dgm:t>
    </dgm:pt>
    <dgm:pt modelId="{CD94B760-FA56-4B77-8EDC-8ED1F49AD70A}" type="sibTrans" cxnId="{4E6937D3-FC91-416C-8D6B-F85F8046516D}">
      <dgm:prSet/>
      <dgm:spPr/>
      <dgm:t>
        <a:bodyPr/>
        <a:lstStyle/>
        <a:p>
          <a:endParaRPr lang="es-CO" sz="1400">
            <a:latin typeface="CenturyGothic"/>
          </a:endParaRPr>
        </a:p>
      </dgm:t>
    </dgm:pt>
    <dgm:pt modelId="{6D619989-4296-4FE9-BE6D-B9B0EC7D407D}">
      <dgm:prSet custT="1"/>
      <dgm:spPr/>
      <dgm:t>
        <a:bodyPr/>
        <a:lstStyle/>
        <a:p>
          <a:pPr algn="l"/>
          <a:r>
            <a:rPr lang="es-CO" sz="1800" dirty="0">
              <a:latin typeface="CenturyGothic"/>
            </a:rPr>
            <a:t>Comercio, restaurante y hoteles 53,3</a:t>
          </a:r>
        </a:p>
      </dgm:t>
    </dgm:pt>
    <dgm:pt modelId="{E6B5988E-19EC-4EDE-9E36-76C8C970899F}" type="parTrans" cxnId="{29210E44-3CB8-4CCF-BACE-0BDEBEB49533}">
      <dgm:prSet/>
      <dgm:spPr/>
      <dgm:t>
        <a:bodyPr/>
        <a:lstStyle/>
        <a:p>
          <a:endParaRPr lang="es-CO" sz="1400">
            <a:latin typeface="CenturyGothic"/>
          </a:endParaRPr>
        </a:p>
      </dgm:t>
    </dgm:pt>
    <dgm:pt modelId="{F29A6EEB-D53E-4A18-9F80-02C0F71D667E}" type="sibTrans" cxnId="{29210E44-3CB8-4CCF-BACE-0BDEBEB49533}">
      <dgm:prSet/>
      <dgm:spPr/>
      <dgm:t>
        <a:bodyPr/>
        <a:lstStyle/>
        <a:p>
          <a:endParaRPr lang="es-CO" sz="1400">
            <a:latin typeface="CenturyGothic"/>
          </a:endParaRPr>
        </a:p>
      </dgm:t>
    </dgm:pt>
    <dgm:pt modelId="{373F8304-3797-49A7-BCC3-3FF63E5A471B}">
      <dgm:prSet custT="1"/>
      <dgm:spPr/>
      <dgm:t>
        <a:bodyPr/>
        <a:lstStyle/>
        <a:p>
          <a:pPr algn="l"/>
          <a:r>
            <a:rPr lang="es-CO" sz="1800" dirty="0">
              <a:latin typeface="CenturyGothic"/>
            </a:rPr>
            <a:t>Servicios 41.1%</a:t>
          </a:r>
        </a:p>
      </dgm:t>
    </dgm:pt>
    <dgm:pt modelId="{6B4CFC03-8EFB-424C-A51A-6628EAFA1E2B}" type="parTrans" cxnId="{6A1439D1-B7B9-4756-94F9-DE75506D3FC8}">
      <dgm:prSet/>
      <dgm:spPr/>
      <dgm:t>
        <a:bodyPr/>
        <a:lstStyle/>
        <a:p>
          <a:endParaRPr lang="es-CO" sz="1400">
            <a:latin typeface="CenturyGothic"/>
          </a:endParaRPr>
        </a:p>
      </dgm:t>
    </dgm:pt>
    <dgm:pt modelId="{E52F7034-314F-4C75-8E56-9ACF8987B022}" type="sibTrans" cxnId="{6A1439D1-B7B9-4756-94F9-DE75506D3FC8}">
      <dgm:prSet/>
      <dgm:spPr/>
      <dgm:t>
        <a:bodyPr/>
        <a:lstStyle/>
        <a:p>
          <a:endParaRPr lang="es-CO" sz="1400">
            <a:latin typeface="CenturyGothic"/>
          </a:endParaRPr>
        </a:p>
      </dgm:t>
    </dgm:pt>
    <dgm:pt modelId="{61C612A9-45B3-435F-A435-5510E410A67E}">
      <dgm:prSet custT="1"/>
      <dgm:spPr/>
      <dgm:t>
        <a:bodyPr/>
        <a:lstStyle/>
        <a:p>
          <a:pPr algn="l"/>
          <a:r>
            <a:rPr lang="es-CO" sz="1800" dirty="0">
              <a:latin typeface="CenturyGothic"/>
            </a:rPr>
            <a:t>Industria 4,8%</a:t>
          </a:r>
        </a:p>
      </dgm:t>
    </dgm:pt>
    <dgm:pt modelId="{D6B07EE4-FFB5-4B3D-BF4B-FBBC3BA6AC7B}" type="parTrans" cxnId="{550AF988-7808-44B4-8293-5ECF534FFA46}">
      <dgm:prSet/>
      <dgm:spPr/>
      <dgm:t>
        <a:bodyPr/>
        <a:lstStyle/>
        <a:p>
          <a:endParaRPr lang="es-CO" sz="1400">
            <a:latin typeface="CenturyGothic"/>
          </a:endParaRPr>
        </a:p>
      </dgm:t>
    </dgm:pt>
    <dgm:pt modelId="{33AABA44-A0AB-4EB2-BC60-A2D8C6C8223B}" type="sibTrans" cxnId="{550AF988-7808-44B4-8293-5ECF534FFA46}">
      <dgm:prSet/>
      <dgm:spPr/>
      <dgm:t>
        <a:bodyPr/>
        <a:lstStyle/>
        <a:p>
          <a:endParaRPr lang="es-CO" sz="1400">
            <a:latin typeface="CenturyGothic"/>
          </a:endParaRPr>
        </a:p>
      </dgm:t>
    </dgm:pt>
    <dgm:pt modelId="{C53C87FF-FFF5-481A-90E5-3F3904146498}">
      <dgm:prSet custT="1"/>
      <dgm:spPr/>
      <dgm:t>
        <a:bodyPr/>
        <a:lstStyle/>
        <a:p>
          <a:pPr algn="l"/>
          <a:r>
            <a:rPr lang="es-CO" sz="1800" dirty="0">
              <a:latin typeface="CenturyGothic"/>
            </a:rPr>
            <a:t>Transporte 0,5%</a:t>
          </a:r>
        </a:p>
      </dgm:t>
    </dgm:pt>
    <dgm:pt modelId="{C48FCB97-CBE4-425D-9462-721A52827C9E}" type="parTrans" cxnId="{FDFBD42D-501E-4D05-AFC3-DEC0E0F01F81}">
      <dgm:prSet/>
      <dgm:spPr/>
      <dgm:t>
        <a:bodyPr/>
        <a:lstStyle/>
        <a:p>
          <a:endParaRPr lang="es-CO" sz="1400">
            <a:latin typeface="CenturyGothic"/>
          </a:endParaRPr>
        </a:p>
      </dgm:t>
    </dgm:pt>
    <dgm:pt modelId="{4315DE67-5045-4128-81AE-F0077384D4A0}" type="sibTrans" cxnId="{FDFBD42D-501E-4D05-AFC3-DEC0E0F01F81}">
      <dgm:prSet/>
      <dgm:spPr/>
      <dgm:t>
        <a:bodyPr/>
        <a:lstStyle/>
        <a:p>
          <a:endParaRPr lang="es-CO" sz="1400">
            <a:latin typeface="CenturyGothic"/>
          </a:endParaRPr>
        </a:p>
      </dgm:t>
    </dgm:pt>
    <dgm:pt modelId="{FA7B28A7-09F5-42D2-A789-D92A78ADE04C}">
      <dgm:prSet custT="1"/>
      <dgm:spPr/>
      <dgm:t>
        <a:bodyPr/>
        <a:lstStyle/>
        <a:p>
          <a:pPr algn="l"/>
          <a:r>
            <a:rPr lang="es-CO" sz="1800" dirty="0">
              <a:latin typeface="CenturyGothic"/>
            </a:rPr>
            <a:t>Construcción 0,2%</a:t>
          </a:r>
        </a:p>
      </dgm:t>
    </dgm:pt>
    <dgm:pt modelId="{9F080E09-F186-4FE6-BFB5-A87CC3FA912E}" type="parTrans" cxnId="{C396ED38-FE0F-44C6-BE3E-815F5BA4CC36}">
      <dgm:prSet/>
      <dgm:spPr/>
      <dgm:t>
        <a:bodyPr/>
        <a:lstStyle/>
        <a:p>
          <a:endParaRPr lang="es-CO"/>
        </a:p>
      </dgm:t>
    </dgm:pt>
    <dgm:pt modelId="{F62BA6F7-3FB8-4E3A-81C2-C4F4147C2822}" type="sibTrans" cxnId="{C396ED38-FE0F-44C6-BE3E-815F5BA4CC36}">
      <dgm:prSet/>
      <dgm:spPr/>
      <dgm:t>
        <a:bodyPr/>
        <a:lstStyle/>
        <a:p>
          <a:endParaRPr lang="es-CO"/>
        </a:p>
      </dgm:t>
    </dgm:pt>
    <dgm:pt modelId="{969805DD-0EA5-430D-A3F3-ACF17B238B4D}" type="pres">
      <dgm:prSet presAssocID="{47D8E780-C10D-4C64-98CB-25B5B3E6E1C8}" presName="linear" presStyleCnt="0">
        <dgm:presLayoutVars>
          <dgm:animLvl val="lvl"/>
          <dgm:resizeHandles val="exact"/>
        </dgm:presLayoutVars>
      </dgm:prSet>
      <dgm:spPr/>
    </dgm:pt>
    <dgm:pt modelId="{7EA24957-CE9E-4E6C-BF38-3E569E012986}" type="pres">
      <dgm:prSet presAssocID="{F12B3225-010E-4733-AFEA-87B95B95872A}" presName="parentText" presStyleLbl="node1" presStyleIdx="0" presStyleCnt="1" custScaleY="140983" custLinFactNeighborX="-9106" custLinFactNeighborY="-4611">
        <dgm:presLayoutVars>
          <dgm:chMax val="0"/>
          <dgm:bulletEnabled val="1"/>
        </dgm:presLayoutVars>
      </dgm:prSet>
      <dgm:spPr/>
    </dgm:pt>
    <dgm:pt modelId="{B6C1676B-F018-491D-A7F3-07C92894BA4E}" type="pres">
      <dgm:prSet presAssocID="{F12B3225-010E-4733-AFEA-87B95B95872A}" presName="childText" presStyleLbl="revTx" presStyleIdx="0" presStyleCnt="1">
        <dgm:presLayoutVars>
          <dgm:bulletEnabled val="1"/>
        </dgm:presLayoutVars>
      </dgm:prSet>
      <dgm:spPr/>
    </dgm:pt>
  </dgm:ptLst>
  <dgm:cxnLst>
    <dgm:cxn modelId="{9536B713-0F7A-455B-A83D-9C91D8E40AD3}" type="presOf" srcId="{FA7B28A7-09F5-42D2-A789-D92A78ADE04C}" destId="{B6C1676B-F018-491D-A7F3-07C92894BA4E}" srcOrd="0" destOrd="4" presId="urn:microsoft.com/office/officeart/2005/8/layout/vList2"/>
    <dgm:cxn modelId="{12CD4A1A-F5DB-434C-92BA-DFE9A178720F}" type="presOf" srcId="{61C612A9-45B3-435F-A435-5510E410A67E}" destId="{B6C1676B-F018-491D-A7F3-07C92894BA4E}" srcOrd="0" destOrd="2" presId="urn:microsoft.com/office/officeart/2005/8/layout/vList2"/>
    <dgm:cxn modelId="{FDFBD42D-501E-4D05-AFC3-DEC0E0F01F81}" srcId="{F12B3225-010E-4733-AFEA-87B95B95872A}" destId="{C53C87FF-FFF5-481A-90E5-3F3904146498}" srcOrd="3" destOrd="0" parTransId="{C48FCB97-CBE4-425D-9462-721A52827C9E}" sibTransId="{4315DE67-5045-4128-81AE-F0077384D4A0}"/>
    <dgm:cxn modelId="{C396ED38-FE0F-44C6-BE3E-815F5BA4CC36}" srcId="{F12B3225-010E-4733-AFEA-87B95B95872A}" destId="{FA7B28A7-09F5-42D2-A789-D92A78ADE04C}" srcOrd="4" destOrd="0" parTransId="{9F080E09-F186-4FE6-BFB5-A87CC3FA912E}" sibTransId="{F62BA6F7-3FB8-4E3A-81C2-C4F4147C2822}"/>
    <dgm:cxn modelId="{29210E44-3CB8-4CCF-BACE-0BDEBEB49533}" srcId="{F12B3225-010E-4733-AFEA-87B95B95872A}" destId="{6D619989-4296-4FE9-BE6D-B9B0EC7D407D}" srcOrd="0" destOrd="0" parTransId="{E6B5988E-19EC-4EDE-9E36-76C8C970899F}" sibTransId="{F29A6EEB-D53E-4A18-9F80-02C0F71D667E}"/>
    <dgm:cxn modelId="{12F1E966-A8E1-45A4-BB1F-443C06C20894}" type="presOf" srcId="{6D619989-4296-4FE9-BE6D-B9B0EC7D407D}" destId="{B6C1676B-F018-491D-A7F3-07C92894BA4E}" srcOrd="0" destOrd="0" presId="urn:microsoft.com/office/officeart/2005/8/layout/vList2"/>
    <dgm:cxn modelId="{4613D247-2E6C-4D3D-AD20-075A76D2E027}" type="presOf" srcId="{C53C87FF-FFF5-481A-90E5-3F3904146498}" destId="{B6C1676B-F018-491D-A7F3-07C92894BA4E}" srcOrd="0" destOrd="3" presId="urn:microsoft.com/office/officeart/2005/8/layout/vList2"/>
    <dgm:cxn modelId="{E32CC84E-4CCB-46C5-ADFF-FF5A1E60A0BB}" type="presOf" srcId="{47D8E780-C10D-4C64-98CB-25B5B3E6E1C8}" destId="{969805DD-0EA5-430D-A3F3-ACF17B238B4D}" srcOrd="0" destOrd="0" presId="urn:microsoft.com/office/officeart/2005/8/layout/vList2"/>
    <dgm:cxn modelId="{550AF988-7808-44B4-8293-5ECF534FFA46}" srcId="{F12B3225-010E-4733-AFEA-87B95B95872A}" destId="{61C612A9-45B3-435F-A435-5510E410A67E}" srcOrd="2" destOrd="0" parTransId="{D6B07EE4-FFB5-4B3D-BF4B-FBBC3BA6AC7B}" sibTransId="{33AABA44-A0AB-4EB2-BC60-A2D8C6C8223B}"/>
    <dgm:cxn modelId="{6A1439D1-B7B9-4756-94F9-DE75506D3FC8}" srcId="{F12B3225-010E-4733-AFEA-87B95B95872A}" destId="{373F8304-3797-49A7-BCC3-3FF63E5A471B}" srcOrd="1" destOrd="0" parTransId="{6B4CFC03-8EFB-424C-A51A-6628EAFA1E2B}" sibTransId="{E52F7034-314F-4C75-8E56-9ACF8987B022}"/>
    <dgm:cxn modelId="{4E6937D3-FC91-416C-8D6B-F85F8046516D}" srcId="{47D8E780-C10D-4C64-98CB-25B5B3E6E1C8}" destId="{F12B3225-010E-4733-AFEA-87B95B95872A}" srcOrd="0" destOrd="0" parTransId="{C2BB76C9-4E4F-483A-98BB-13229D2C1BB4}" sibTransId="{CD94B760-FA56-4B77-8EDC-8ED1F49AD70A}"/>
    <dgm:cxn modelId="{9C826CF1-09FD-407F-81B6-1997429463A3}" type="presOf" srcId="{373F8304-3797-49A7-BCC3-3FF63E5A471B}" destId="{B6C1676B-F018-491D-A7F3-07C92894BA4E}" srcOrd="0" destOrd="1" presId="urn:microsoft.com/office/officeart/2005/8/layout/vList2"/>
    <dgm:cxn modelId="{B816B6FE-7B84-4EB0-B477-D7A72596F685}" type="presOf" srcId="{F12B3225-010E-4733-AFEA-87B95B95872A}" destId="{7EA24957-CE9E-4E6C-BF38-3E569E012986}" srcOrd="0" destOrd="0" presId="urn:microsoft.com/office/officeart/2005/8/layout/vList2"/>
    <dgm:cxn modelId="{8AB4F771-CF62-44C6-A3C0-DF81A6FA8146}" type="presParOf" srcId="{969805DD-0EA5-430D-A3F3-ACF17B238B4D}" destId="{7EA24957-CE9E-4E6C-BF38-3E569E012986}" srcOrd="0" destOrd="0" presId="urn:microsoft.com/office/officeart/2005/8/layout/vList2"/>
    <dgm:cxn modelId="{A8B89BA9-DFC0-4D28-8AC1-F1E59D999C04}" type="presParOf" srcId="{969805DD-0EA5-430D-A3F3-ACF17B238B4D}" destId="{B6C1676B-F018-491D-A7F3-07C92894BA4E}"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16BF2F-28E5-4768-B218-52C337C2B06A}"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s-CO"/>
        </a:p>
      </dgm:t>
    </dgm:pt>
    <dgm:pt modelId="{FAF0413D-3923-4F6F-88E7-D35CB5C78BDD}">
      <dgm:prSet custT="1"/>
      <dgm:spPr/>
      <dgm:t>
        <a:bodyPr/>
        <a:lstStyle/>
        <a:p>
          <a:r>
            <a:rPr lang="es-CO" sz="1800" dirty="0">
              <a:latin typeface="CenturyGothic"/>
            </a:rPr>
            <a:t>Estructura económica </a:t>
          </a:r>
        </a:p>
      </dgm:t>
    </dgm:pt>
    <dgm:pt modelId="{B0099F3E-C248-4F42-B32E-6053A406C00E}" type="parTrans" cxnId="{CC74C630-6A34-45ED-B05E-68258A48DA77}">
      <dgm:prSet/>
      <dgm:spPr/>
      <dgm:t>
        <a:bodyPr/>
        <a:lstStyle/>
        <a:p>
          <a:endParaRPr lang="es-CO">
            <a:latin typeface="CenturyGothic"/>
          </a:endParaRPr>
        </a:p>
      </dgm:t>
    </dgm:pt>
    <dgm:pt modelId="{4B777CD2-1866-4DDB-97B4-E83B0CD6881C}" type="sibTrans" cxnId="{CC74C630-6A34-45ED-B05E-68258A48DA77}">
      <dgm:prSet/>
      <dgm:spPr/>
      <dgm:t>
        <a:bodyPr/>
        <a:lstStyle/>
        <a:p>
          <a:endParaRPr lang="es-CO">
            <a:latin typeface="CenturyGothic"/>
          </a:endParaRPr>
        </a:p>
      </dgm:t>
    </dgm:pt>
    <dgm:pt modelId="{B702F30C-1589-4106-A302-0AC25F4E3A6C}">
      <dgm:prSet custT="1"/>
      <dgm:spPr/>
      <dgm:t>
        <a:bodyPr/>
        <a:lstStyle/>
        <a:p>
          <a:r>
            <a:rPr lang="es-CO" sz="1400" dirty="0">
              <a:latin typeface="CenturyGothic"/>
            </a:rPr>
            <a:t>Comercio y servicios – 72,8%</a:t>
          </a:r>
        </a:p>
      </dgm:t>
    </dgm:pt>
    <dgm:pt modelId="{032E6EC8-3E38-41D3-9654-D03F8F7F4B7C}" type="parTrans" cxnId="{262A7107-AE0B-48AB-AB12-84664C6EFBB7}">
      <dgm:prSet/>
      <dgm:spPr/>
      <dgm:t>
        <a:bodyPr/>
        <a:lstStyle/>
        <a:p>
          <a:endParaRPr lang="es-CO">
            <a:latin typeface="CenturyGothic"/>
          </a:endParaRPr>
        </a:p>
      </dgm:t>
    </dgm:pt>
    <dgm:pt modelId="{E5E3F874-1938-4810-AB36-7222D59E944B}" type="sibTrans" cxnId="{262A7107-AE0B-48AB-AB12-84664C6EFBB7}">
      <dgm:prSet/>
      <dgm:spPr/>
      <dgm:t>
        <a:bodyPr/>
        <a:lstStyle/>
        <a:p>
          <a:endParaRPr lang="es-CO">
            <a:latin typeface="CenturyGothic"/>
          </a:endParaRPr>
        </a:p>
      </dgm:t>
    </dgm:pt>
    <dgm:pt modelId="{A8D0DBD1-B9BB-4D90-B62E-499AD3DAF798}">
      <dgm:prSet custT="1"/>
      <dgm:spPr/>
      <dgm:t>
        <a:bodyPr/>
        <a:lstStyle/>
        <a:p>
          <a:r>
            <a:rPr lang="es-CO" sz="1400" dirty="0">
              <a:latin typeface="CenturyGothic"/>
            </a:rPr>
            <a:t>Sector secundario – 23,3%</a:t>
          </a:r>
        </a:p>
      </dgm:t>
    </dgm:pt>
    <dgm:pt modelId="{F198B276-4FD9-4747-909F-4E70ACA11A5D}" type="parTrans" cxnId="{3F9BB4C5-C030-46B8-8B20-47C68AA7A49E}">
      <dgm:prSet/>
      <dgm:spPr/>
      <dgm:t>
        <a:bodyPr/>
        <a:lstStyle/>
        <a:p>
          <a:endParaRPr lang="es-CO">
            <a:latin typeface="CenturyGothic"/>
          </a:endParaRPr>
        </a:p>
      </dgm:t>
    </dgm:pt>
    <dgm:pt modelId="{8A8F430D-470D-44F1-8B53-B7BE7B95AC82}" type="sibTrans" cxnId="{3F9BB4C5-C030-46B8-8B20-47C68AA7A49E}">
      <dgm:prSet/>
      <dgm:spPr/>
      <dgm:t>
        <a:bodyPr/>
        <a:lstStyle/>
        <a:p>
          <a:endParaRPr lang="es-CO">
            <a:latin typeface="CenturyGothic"/>
          </a:endParaRPr>
        </a:p>
      </dgm:t>
    </dgm:pt>
    <dgm:pt modelId="{FE3630D7-E8F4-4095-B1BF-1F2947E3F8CF}">
      <dgm:prSet custT="1"/>
      <dgm:spPr/>
      <dgm:t>
        <a:bodyPr/>
        <a:lstStyle/>
        <a:p>
          <a:r>
            <a:rPr lang="es-CO" sz="1400" dirty="0">
              <a:latin typeface="CenturyGothic"/>
            </a:rPr>
            <a:t>Sector primario – 3,9%</a:t>
          </a:r>
        </a:p>
      </dgm:t>
    </dgm:pt>
    <dgm:pt modelId="{4516171E-C409-493F-8451-3450120B1B40}" type="parTrans" cxnId="{1969D03D-021E-4F35-9E0C-B698F1360568}">
      <dgm:prSet/>
      <dgm:spPr/>
      <dgm:t>
        <a:bodyPr/>
        <a:lstStyle/>
        <a:p>
          <a:endParaRPr lang="es-CO">
            <a:latin typeface="CenturyGothic"/>
          </a:endParaRPr>
        </a:p>
      </dgm:t>
    </dgm:pt>
    <dgm:pt modelId="{B751B087-40EA-4D6F-BAFA-6792BECC48BE}" type="sibTrans" cxnId="{1969D03D-021E-4F35-9E0C-B698F1360568}">
      <dgm:prSet/>
      <dgm:spPr/>
      <dgm:t>
        <a:bodyPr/>
        <a:lstStyle/>
        <a:p>
          <a:endParaRPr lang="es-CO">
            <a:latin typeface="CenturyGothic"/>
          </a:endParaRPr>
        </a:p>
      </dgm:t>
    </dgm:pt>
    <dgm:pt modelId="{DE1C9F7A-010E-4BFA-9167-84AFEB55D658}" type="pres">
      <dgm:prSet presAssocID="{7A16BF2F-28E5-4768-B218-52C337C2B06A}" presName="Name0" presStyleCnt="0">
        <dgm:presLayoutVars>
          <dgm:dir/>
          <dgm:animLvl val="lvl"/>
          <dgm:resizeHandles val="exact"/>
        </dgm:presLayoutVars>
      </dgm:prSet>
      <dgm:spPr/>
    </dgm:pt>
    <dgm:pt modelId="{03B704FF-1CB9-4ACB-ABFA-1E057C4A27E4}" type="pres">
      <dgm:prSet presAssocID="{FAF0413D-3923-4F6F-88E7-D35CB5C78BDD}" presName="linNode" presStyleCnt="0"/>
      <dgm:spPr/>
    </dgm:pt>
    <dgm:pt modelId="{86FA9BB8-F40C-4DD4-9B97-96496E583495}" type="pres">
      <dgm:prSet presAssocID="{FAF0413D-3923-4F6F-88E7-D35CB5C78BDD}" presName="parentText" presStyleLbl="node1" presStyleIdx="0" presStyleCnt="1" custLinFactNeighborX="-2666" custLinFactNeighborY="16164">
        <dgm:presLayoutVars>
          <dgm:chMax val="1"/>
          <dgm:bulletEnabled val="1"/>
        </dgm:presLayoutVars>
      </dgm:prSet>
      <dgm:spPr/>
    </dgm:pt>
    <dgm:pt modelId="{04C232C3-9BD3-41C9-B0BC-D5E57926F412}" type="pres">
      <dgm:prSet presAssocID="{FAF0413D-3923-4F6F-88E7-D35CB5C78BDD}" presName="descendantText" presStyleLbl="alignAccFollowNode1" presStyleIdx="0" presStyleCnt="1">
        <dgm:presLayoutVars>
          <dgm:bulletEnabled val="1"/>
        </dgm:presLayoutVars>
      </dgm:prSet>
      <dgm:spPr/>
    </dgm:pt>
  </dgm:ptLst>
  <dgm:cxnLst>
    <dgm:cxn modelId="{262A7107-AE0B-48AB-AB12-84664C6EFBB7}" srcId="{FAF0413D-3923-4F6F-88E7-D35CB5C78BDD}" destId="{B702F30C-1589-4106-A302-0AC25F4E3A6C}" srcOrd="0" destOrd="0" parTransId="{032E6EC8-3E38-41D3-9654-D03F8F7F4B7C}" sibTransId="{E5E3F874-1938-4810-AB36-7222D59E944B}"/>
    <dgm:cxn modelId="{24F16111-1E0E-448C-A072-44A95B3B96CC}" type="presOf" srcId="{A8D0DBD1-B9BB-4D90-B62E-499AD3DAF798}" destId="{04C232C3-9BD3-41C9-B0BC-D5E57926F412}" srcOrd="0" destOrd="1" presId="urn:microsoft.com/office/officeart/2005/8/layout/vList5"/>
    <dgm:cxn modelId="{B887702B-63AC-4961-AF1A-44EB3AA00B85}" type="presOf" srcId="{7A16BF2F-28E5-4768-B218-52C337C2B06A}" destId="{DE1C9F7A-010E-4BFA-9167-84AFEB55D658}" srcOrd="0" destOrd="0" presId="urn:microsoft.com/office/officeart/2005/8/layout/vList5"/>
    <dgm:cxn modelId="{CC74C630-6A34-45ED-B05E-68258A48DA77}" srcId="{7A16BF2F-28E5-4768-B218-52C337C2B06A}" destId="{FAF0413D-3923-4F6F-88E7-D35CB5C78BDD}" srcOrd="0" destOrd="0" parTransId="{B0099F3E-C248-4F42-B32E-6053A406C00E}" sibTransId="{4B777CD2-1866-4DDB-97B4-E83B0CD6881C}"/>
    <dgm:cxn modelId="{1969D03D-021E-4F35-9E0C-B698F1360568}" srcId="{FAF0413D-3923-4F6F-88E7-D35CB5C78BDD}" destId="{FE3630D7-E8F4-4095-B1BF-1F2947E3F8CF}" srcOrd="2" destOrd="0" parTransId="{4516171E-C409-493F-8451-3450120B1B40}" sibTransId="{B751B087-40EA-4D6F-BAFA-6792BECC48BE}"/>
    <dgm:cxn modelId="{7B16DA92-0410-45E8-89A7-BB921350E800}" type="presOf" srcId="{B702F30C-1589-4106-A302-0AC25F4E3A6C}" destId="{04C232C3-9BD3-41C9-B0BC-D5E57926F412}" srcOrd="0" destOrd="0" presId="urn:microsoft.com/office/officeart/2005/8/layout/vList5"/>
    <dgm:cxn modelId="{FEE75593-A6F0-4AEA-A6E0-16B9C08DD474}" type="presOf" srcId="{FAF0413D-3923-4F6F-88E7-D35CB5C78BDD}" destId="{86FA9BB8-F40C-4DD4-9B97-96496E583495}" srcOrd="0" destOrd="0" presId="urn:microsoft.com/office/officeart/2005/8/layout/vList5"/>
    <dgm:cxn modelId="{4FEBFBB2-9525-4C11-900B-140DA629D847}" type="presOf" srcId="{FE3630D7-E8F4-4095-B1BF-1F2947E3F8CF}" destId="{04C232C3-9BD3-41C9-B0BC-D5E57926F412}" srcOrd="0" destOrd="2" presId="urn:microsoft.com/office/officeart/2005/8/layout/vList5"/>
    <dgm:cxn modelId="{3F9BB4C5-C030-46B8-8B20-47C68AA7A49E}" srcId="{FAF0413D-3923-4F6F-88E7-D35CB5C78BDD}" destId="{A8D0DBD1-B9BB-4D90-B62E-499AD3DAF798}" srcOrd="1" destOrd="0" parTransId="{F198B276-4FD9-4747-909F-4E70ACA11A5D}" sibTransId="{8A8F430D-470D-44F1-8B53-B7BE7B95AC82}"/>
    <dgm:cxn modelId="{96114146-23F5-46E2-9874-79E198C55903}" type="presParOf" srcId="{DE1C9F7A-010E-4BFA-9167-84AFEB55D658}" destId="{03B704FF-1CB9-4ACB-ABFA-1E057C4A27E4}" srcOrd="0" destOrd="0" presId="urn:microsoft.com/office/officeart/2005/8/layout/vList5"/>
    <dgm:cxn modelId="{3F64751E-9169-4985-9078-33581B1E037F}" type="presParOf" srcId="{03B704FF-1CB9-4ACB-ABFA-1E057C4A27E4}" destId="{86FA9BB8-F40C-4DD4-9B97-96496E583495}" srcOrd="0" destOrd="0" presId="urn:microsoft.com/office/officeart/2005/8/layout/vList5"/>
    <dgm:cxn modelId="{D87836BA-F856-4977-BEF0-CCAB66FA7958}" type="presParOf" srcId="{03B704FF-1CB9-4ACB-ABFA-1E057C4A27E4}" destId="{04C232C3-9BD3-41C9-B0BC-D5E57926F41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55DA24-066B-417D-BA42-4D3C99849253}"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s-CO"/>
        </a:p>
      </dgm:t>
    </dgm:pt>
    <dgm:pt modelId="{55E618F5-6D30-44E3-AA7C-260A58730973}">
      <dgm:prSet custT="1"/>
      <dgm:spPr/>
      <dgm:t>
        <a:bodyPr/>
        <a:lstStyle/>
        <a:p>
          <a:r>
            <a:rPr lang="es-MX" sz="1300" dirty="0">
              <a:latin typeface="CenturyGothic"/>
            </a:rPr>
            <a:t>Índice de formalidad laboral 55.8% </a:t>
          </a:r>
          <a:endParaRPr lang="es-CO" sz="1300" dirty="0">
            <a:latin typeface="CenturyGothic"/>
          </a:endParaRPr>
        </a:p>
      </dgm:t>
    </dgm:pt>
    <dgm:pt modelId="{867E8C66-77FE-4C56-93F2-05A3396D9B66}" type="parTrans" cxnId="{20099432-677B-476F-B131-FAC90827180B}">
      <dgm:prSet/>
      <dgm:spPr/>
      <dgm:t>
        <a:bodyPr/>
        <a:lstStyle/>
        <a:p>
          <a:endParaRPr lang="es-CO" sz="1300">
            <a:latin typeface="CenturyGothic"/>
          </a:endParaRPr>
        </a:p>
      </dgm:t>
    </dgm:pt>
    <dgm:pt modelId="{8FDBC60F-DC56-4C96-98C4-13F22FBB639B}" type="sibTrans" cxnId="{20099432-677B-476F-B131-FAC90827180B}">
      <dgm:prSet/>
      <dgm:spPr/>
      <dgm:t>
        <a:bodyPr/>
        <a:lstStyle/>
        <a:p>
          <a:endParaRPr lang="es-CO" sz="1300">
            <a:latin typeface="CenturyGothic"/>
          </a:endParaRPr>
        </a:p>
      </dgm:t>
    </dgm:pt>
    <dgm:pt modelId="{3ECD405A-BD4E-4FEE-88DD-923F04731855}">
      <dgm:prSet custT="1"/>
      <dgm:spPr/>
      <dgm:t>
        <a:bodyPr/>
        <a:lstStyle/>
        <a:p>
          <a:r>
            <a:rPr lang="es-MX" sz="1300" dirty="0">
              <a:latin typeface="CenturyGothic"/>
            </a:rPr>
            <a:t>Se tiene una franja de 44.2% de ocupados informales </a:t>
          </a:r>
          <a:endParaRPr lang="es-CO" sz="1300" dirty="0">
            <a:latin typeface="CenturyGothic"/>
          </a:endParaRPr>
        </a:p>
      </dgm:t>
    </dgm:pt>
    <dgm:pt modelId="{05329DB5-B195-42AE-86CE-47E1EC4B099C}" type="parTrans" cxnId="{210606CE-A3BE-415A-A3E9-85026800101B}">
      <dgm:prSet/>
      <dgm:spPr/>
      <dgm:t>
        <a:bodyPr/>
        <a:lstStyle/>
        <a:p>
          <a:endParaRPr lang="es-CO" sz="1300">
            <a:latin typeface="CenturyGothic"/>
          </a:endParaRPr>
        </a:p>
      </dgm:t>
    </dgm:pt>
    <dgm:pt modelId="{714FC7D4-509C-4930-8C3C-C3261C633475}" type="sibTrans" cxnId="{210606CE-A3BE-415A-A3E9-85026800101B}">
      <dgm:prSet/>
      <dgm:spPr/>
      <dgm:t>
        <a:bodyPr/>
        <a:lstStyle/>
        <a:p>
          <a:endParaRPr lang="es-CO" sz="1300">
            <a:latin typeface="CenturyGothic"/>
          </a:endParaRPr>
        </a:p>
      </dgm:t>
    </dgm:pt>
    <dgm:pt modelId="{C38EB83C-75B5-473D-A6CB-0CC41F8E675E}">
      <dgm:prSet custT="1"/>
      <dgm:spPr/>
      <dgm:t>
        <a:bodyPr/>
        <a:lstStyle/>
        <a:p>
          <a:r>
            <a:rPr lang="es-CO" sz="1300" dirty="0">
              <a:latin typeface="CenturyGothic"/>
            </a:rPr>
            <a:t>El desempleo de Pereira y su Área Metropolitana es de 12.3% (Dane-mayo-julio-2022)</a:t>
          </a:r>
        </a:p>
      </dgm:t>
    </dgm:pt>
    <dgm:pt modelId="{8729FB7B-7587-42F7-9DE9-C3B49590D2A2}" type="parTrans" cxnId="{60D5621F-F98A-4C26-98E2-9F0355DF9E61}">
      <dgm:prSet/>
      <dgm:spPr/>
      <dgm:t>
        <a:bodyPr/>
        <a:lstStyle/>
        <a:p>
          <a:endParaRPr lang="es-CO" sz="1300">
            <a:latin typeface="CenturyGothic"/>
          </a:endParaRPr>
        </a:p>
      </dgm:t>
    </dgm:pt>
    <dgm:pt modelId="{031A1E42-6DBB-471D-B2E5-F6C9CE3FEF71}" type="sibTrans" cxnId="{60D5621F-F98A-4C26-98E2-9F0355DF9E61}">
      <dgm:prSet/>
      <dgm:spPr/>
      <dgm:t>
        <a:bodyPr/>
        <a:lstStyle/>
        <a:p>
          <a:endParaRPr lang="es-CO" sz="1300">
            <a:latin typeface="CenturyGothic"/>
          </a:endParaRPr>
        </a:p>
      </dgm:t>
    </dgm:pt>
    <dgm:pt modelId="{05C36CA0-A361-4493-AED1-9995E21B1506}" type="pres">
      <dgm:prSet presAssocID="{0E55DA24-066B-417D-BA42-4D3C99849253}" presName="diagram" presStyleCnt="0">
        <dgm:presLayoutVars>
          <dgm:chPref val="1"/>
          <dgm:dir/>
          <dgm:animOne val="branch"/>
          <dgm:animLvl val="lvl"/>
          <dgm:resizeHandles/>
        </dgm:presLayoutVars>
      </dgm:prSet>
      <dgm:spPr/>
    </dgm:pt>
    <dgm:pt modelId="{0F0EEE42-C364-41A1-8ED0-8560F0DFB178}" type="pres">
      <dgm:prSet presAssocID="{55E618F5-6D30-44E3-AA7C-260A58730973}" presName="root" presStyleCnt="0"/>
      <dgm:spPr/>
    </dgm:pt>
    <dgm:pt modelId="{B19BB86D-2FCA-467B-8EE1-9F09A1AE9252}" type="pres">
      <dgm:prSet presAssocID="{55E618F5-6D30-44E3-AA7C-260A58730973}" presName="rootComposite" presStyleCnt="0"/>
      <dgm:spPr/>
    </dgm:pt>
    <dgm:pt modelId="{3E3301E0-4BCE-4867-8B3C-048FD6BE0A84}" type="pres">
      <dgm:prSet presAssocID="{55E618F5-6D30-44E3-AA7C-260A58730973}" presName="rootText" presStyleLbl="node1" presStyleIdx="0" presStyleCnt="3" custLinFactNeighborX="33754" custLinFactNeighborY="-30484"/>
      <dgm:spPr/>
    </dgm:pt>
    <dgm:pt modelId="{9B9C2FA4-3558-4F30-A8DB-4165905415E8}" type="pres">
      <dgm:prSet presAssocID="{55E618F5-6D30-44E3-AA7C-260A58730973}" presName="rootConnector" presStyleLbl="node1" presStyleIdx="0" presStyleCnt="3"/>
      <dgm:spPr/>
    </dgm:pt>
    <dgm:pt modelId="{E302390A-0AD8-4376-B7AA-DF3006D35E2A}" type="pres">
      <dgm:prSet presAssocID="{55E618F5-6D30-44E3-AA7C-260A58730973}" presName="childShape" presStyleCnt="0"/>
      <dgm:spPr/>
    </dgm:pt>
    <dgm:pt modelId="{4735928E-5E31-4C18-BCDC-EC138D8640D5}" type="pres">
      <dgm:prSet presAssocID="{3ECD405A-BD4E-4FEE-88DD-923F04731855}" presName="root" presStyleCnt="0"/>
      <dgm:spPr/>
    </dgm:pt>
    <dgm:pt modelId="{FFBCF213-4571-41E6-ABA4-20E036EDD254}" type="pres">
      <dgm:prSet presAssocID="{3ECD405A-BD4E-4FEE-88DD-923F04731855}" presName="rootComposite" presStyleCnt="0"/>
      <dgm:spPr/>
    </dgm:pt>
    <dgm:pt modelId="{28946B4A-7C4E-4504-A185-55225F213A65}" type="pres">
      <dgm:prSet presAssocID="{3ECD405A-BD4E-4FEE-88DD-923F04731855}" presName="rootText" presStyleLbl="node1" presStyleIdx="1" presStyleCnt="3" custLinFactNeighborX="10754" custLinFactNeighborY="-31794"/>
      <dgm:spPr/>
    </dgm:pt>
    <dgm:pt modelId="{104B1B5E-99E2-4162-BC07-46F4BCC33F6B}" type="pres">
      <dgm:prSet presAssocID="{3ECD405A-BD4E-4FEE-88DD-923F04731855}" presName="rootConnector" presStyleLbl="node1" presStyleIdx="1" presStyleCnt="3"/>
      <dgm:spPr/>
    </dgm:pt>
    <dgm:pt modelId="{016525E3-1766-46A6-AD10-105C5C94A761}" type="pres">
      <dgm:prSet presAssocID="{3ECD405A-BD4E-4FEE-88DD-923F04731855}" presName="childShape" presStyleCnt="0"/>
      <dgm:spPr/>
    </dgm:pt>
    <dgm:pt modelId="{9249AE82-BD57-4883-A8CA-8D91FB87973E}" type="pres">
      <dgm:prSet presAssocID="{C38EB83C-75B5-473D-A6CB-0CC41F8E675E}" presName="root" presStyleCnt="0"/>
      <dgm:spPr/>
    </dgm:pt>
    <dgm:pt modelId="{5C136A80-EE54-4B54-8F37-34935B37715B}" type="pres">
      <dgm:prSet presAssocID="{C38EB83C-75B5-473D-A6CB-0CC41F8E675E}" presName="rootComposite" presStyleCnt="0"/>
      <dgm:spPr/>
    </dgm:pt>
    <dgm:pt modelId="{33775078-2451-48A1-8760-7F3AE2B5BFAD}" type="pres">
      <dgm:prSet presAssocID="{C38EB83C-75B5-473D-A6CB-0CC41F8E675E}" presName="rootText" presStyleLbl="node1" presStyleIdx="2" presStyleCnt="3" custLinFactNeighborX="-11770" custLinFactNeighborY="-32102"/>
      <dgm:spPr/>
    </dgm:pt>
    <dgm:pt modelId="{1BE021A6-A956-48C8-9517-04EF24FA5BA1}" type="pres">
      <dgm:prSet presAssocID="{C38EB83C-75B5-473D-A6CB-0CC41F8E675E}" presName="rootConnector" presStyleLbl="node1" presStyleIdx="2" presStyleCnt="3"/>
      <dgm:spPr/>
    </dgm:pt>
    <dgm:pt modelId="{A8385015-029D-45CA-BEC3-94A28C7AC075}" type="pres">
      <dgm:prSet presAssocID="{C38EB83C-75B5-473D-A6CB-0CC41F8E675E}" presName="childShape" presStyleCnt="0"/>
      <dgm:spPr/>
    </dgm:pt>
  </dgm:ptLst>
  <dgm:cxnLst>
    <dgm:cxn modelId="{60D5621F-F98A-4C26-98E2-9F0355DF9E61}" srcId="{0E55DA24-066B-417D-BA42-4D3C99849253}" destId="{C38EB83C-75B5-473D-A6CB-0CC41F8E675E}" srcOrd="2" destOrd="0" parTransId="{8729FB7B-7587-42F7-9DE9-C3B49590D2A2}" sibTransId="{031A1E42-6DBB-471D-B2E5-F6C9CE3FEF71}"/>
    <dgm:cxn modelId="{F8510D22-2A01-40DC-8405-E02301E9D6E0}" type="presOf" srcId="{C38EB83C-75B5-473D-A6CB-0CC41F8E675E}" destId="{1BE021A6-A956-48C8-9517-04EF24FA5BA1}" srcOrd="1" destOrd="0" presId="urn:microsoft.com/office/officeart/2005/8/layout/hierarchy3"/>
    <dgm:cxn modelId="{20099432-677B-476F-B131-FAC90827180B}" srcId="{0E55DA24-066B-417D-BA42-4D3C99849253}" destId="{55E618F5-6D30-44E3-AA7C-260A58730973}" srcOrd="0" destOrd="0" parTransId="{867E8C66-77FE-4C56-93F2-05A3396D9B66}" sibTransId="{8FDBC60F-DC56-4C96-98C4-13F22FBB639B}"/>
    <dgm:cxn modelId="{80990940-EE21-411C-B1AF-457B86191F19}" type="presOf" srcId="{3ECD405A-BD4E-4FEE-88DD-923F04731855}" destId="{28946B4A-7C4E-4504-A185-55225F213A65}" srcOrd="0" destOrd="0" presId="urn:microsoft.com/office/officeart/2005/8/layout/hierarchy3"/>
    <dgm:cxn modelId="{CE9B316D-30DB-43C1-A5A7-A5F5CDA17474}" type="presOf" srcId="{3ECD405A-BD4E-4FEE-88DD-923F04731855}" destId="{104B1B5E-99E2-4162-BC07-46F4BCC33F6B}" srcOrd="1" destOrd="0" presId="urn:microsoft.com/office/officeart/2005/8/layout/hierarchy3"/>
    <dgm:cxn modelId="{92A2A092-470B-4ABC-B8D1-66C438D796C2}" type="presOf" srcId="{55E618F5-6D30-44E3-AA7C-260A58730973}" destId="{9B9C2FA4-3558-4F30-A8DB-4165905415E8}" srcOrd="1" destOrd="0" presId="urn:microsoft.com/office/officeart/2005/8/layout/hierarchy3"/>
    <dgm:cxn modelId="{BDEA27A9-82ED-45BE-B1EA-ACD7D16ECD02}" type="presOf" srcId="{C38EB83C-75B5-473D-A6CB-0CC41F8E675E}" destId="{33775078-2451-48A1-8760-7F3AE2B5BFAD}" srcOrd="0" destOrd="0" presId="urn:microsoft.com/office/officeart/2005/8/layout/hierarchy3"/>
    <dgm:cxn modelId="{E5F767AB-A5C9-4170-A654-E915B588155C}" type="presOf" srcId="{0E55DA24-066B-417D-BA42-4D3C99849253}" destId="{05C36CA0-A361-4493-AED1-9995E21B1506}" srcOrd="0" destOrd="0" presId="urn:microsoft.com/office/officeart/2005/8/layout/hierarchy3"/>
    <dgm:cxn modelId="{A822EFC0-3F99-407C-929C-93D15F2856D5}" type="presOf" srcId="{55E618F5-6D30-44E3-AA7C-260A58730973}" destId="{3E3301E0-4BCE-4867-8B3C-048FD6BE0A84}" srcOrd="0" destOrd="0" presId="urn:microsoft.com/office/officeart/2005/8/layout/hierarchy3"/>
    <dgm:cxn modelId="{210606CE-A3BE-415A-A3E9-85026800101B}" srcId="{0E55DA24-066B-417D-BA42-4D3C99849253}" destId="{3ECD405A-BD4E-4FEE-88DD-923F04731855}" srcOrd="1" destOrd="0" parTransId="{05329DB5-B195-42AE-86CE-47E1EC4B099C}" sibTransId="{714FC7D4-509C-4930-8C3C-C3261C633475}"/>
    <dgm:cxn modelId="{06551625-753E-4C91-87C4-86F1AD83EC38}" type="presParOf" srcId="{05C36CA0-A361-4493-AED1-9995E21B1506}" destId="{0F0EEE42-C364-41A1-8ED0-8560F0DFB178}" srcOrd="0" destOrd="0" presId="urn:microsoft.com/office/officeart/2005/8/layout/hierarchy3"/>
    <dgm:cxn modelId="{9EA849FC-0AEE-492E-B2E7-1B46F049AE23}" type="presParOf" srcId="{0F0EEE42-C364-41A1-8ED0-8560F0DFB178}" destId="{B19BB86D-2FCA-467B-8EE1-9F09A1AE9252}" srcOrd="0" destOrd="0" presId="urn:microsoft.com/office/officeart/2005/8/layout/hierarchy3"/>
    <dgm:cxn modelId="{C522C915-1FB2-444E-B455-E90B1413DF4C}" type="presParOf" srcId="{B19BB86D-2FCA-467B-8EE1-9F09A1AE9252}" destId="{3E3301E0-4BCE-4867-8B3C-048FD6BE0A84}" srcOrd="0" destOrd="0" presId="urn:microsoft.com/office/officeart/2005/8/layout/hierarchy3"/>
    <dgm:cxn modelId="{32F09B91-2178-4A64-AD00-5B7D6F7CDC2F}" type="presParOf" srcId="{B19BB86D-2FCA-467B-8EE1-9F09A1AE9252}" destId="{9B9C2FA4-3558-4F30-A8DB-4165905415E8}" srcOrd="1" destOrd="0" presId="urn:microsoft.com/office/officeart/2005/8/layout/hierarchy3"/>
    <dgm:cxn modelId="{3A815B4B-9E6B-441E-9525-A3AD0DAB3990}" type="presParOf" srcId="{0F0EEE42-C364-41A1-8ED0-8560F0DFB178}" destId="{E302390A-0AD8-4376-B7AA-DF3006D35E2A}" srcOrd="1" destOrd="0" presId="urn:microsoft.com/office/officeart/2005/8/layout/hierarchy3"/>
    <dgm:cxn modelId="{DFD2CC8D-3595-4BA5-AB71-AD8B9C8A2DE6}" type="presParOf" srcId="{05C36CA0-A361-4493-AED1-9995E21B1506}" destId="{4735928E-5E31-4C18-BCDC-EC138D8640D5}" srcOrd="1" destOrd="0" presId="urn:microsoft.com/office/officeart/2005/8/layout/hierarchy3"/>
    <dgm:cxn modelId="{BA3BE11C-D114-4207-80C3-91DB04533125}" type="presParOf" srcId="{4735928E-5E31-4C18-BCDC-EC138D8640D5}" destId="{FFBCF213-4571-41E6-ABA4-20E036EDD254}" srcOrd="0" destOrd="0" presId="urn:microsoft.com/office/officeart/2005/8/layout/hierarchy3"/>
    <dgm:cxn modelId="{4C644E76-E0A6-47EF-9032-BE52E37B20E1}" type="presParOf" srcId="{FFBCF213-4571-41E6-ABA4-20E036EDD254}" destId="{28946B4A-7C4E-4504-A185-55225F213A65}" srcOrd="0" destOrd="0" presId="urn:microsoft.com/office/officeart/2005/8/layout/hierarchy3"/>
    <dgm:cxn modelId="{B145E1FD-ACD0-4E9D-AE1D-F0AE6466F42C}" type="presParOf" srcId="{FFBCF213-4571-41E6-ABA4-20E036EDD254}" destId="{104B1B5E-99E2-4162-BC07-46F4BCC33F6B}" srcOrd="1" destOrd="0" presId="urn:microsoft.com/office/officeart/2005/8/layout/hierarchy3"/>
    <dgm:cxn modelId="{F7E9968E-FC8D-4404-AB3B-80273038FDB1}" type="presParOf" srcId="{4735928E-5E31-4C18-BCDC-EC138D8640D5}" destId="{016525E3-1766-46A6-AD10-105C5C94A761}" srcOrd="1" destOrd="0" presId="urn:microsoft.com/office/officeart/2005/8/layout/hierarchy3"/>
    <dgm:cxn modelId="{6D00621F-8CB1-4647-BB9E-0B38278C7870}" type="presParOf" srcId="{05C36CA0-A361-4493-AED1-9995E21B1506}" destId="{9249AE82-BD57-4883-A8CA-8D91FB87973E}" srcOrd="2" destOrd="0" presId="urn:microsoft.com/office/officeart/2005/8/layout/hierarchy3"/>
    <dgm:cxn modelId="{93AD9BE6-F433-447A-8FFA-C8694C0ED2FD}" type="presParOf" srcId="{9249AE82-BD57-4883-A8CA-8D91FB87973E}" destId="{5C136A80-EE54-4B54-8F37-34935B37715B}" srcOrd="0" destOrd="0" presId="urn:microsoft.com/office/officeart/2005/8/layout/hierarchy3"/>
    <dgm:cxn modelId="{471C963E-6E56-45F0-B3CE-6895E626FD02}" type="presParOf" srcId="{5C136A80-EE54-4B54-8F37-34935B37715B}" destId="{33775078-2451-48A1-8760-7F3AE2B5BFAD}" srcOrd="0" destOrd="0" presId="urn:microsoft.com/office/officeart/2005/8/layout/hierarchy3"/>
    <dgm:cxn modelId="{A4CED8EA-8265-44C0-9981-2A342D0F8C0A}" type="presParOf" srcId="{5C136A80-EE54-4B54-8F37-34935B37715B}" destId="{1BE021A6-A956-48C8-9517-04EF24FA5BA1}" srcOrd="1" destOrd="0" presId="urn:microsoft.com/office/officeart/2005/8/layout/hierarchy3"/>
    <dgm:cxn modelId="{6AA12A3F-D2B8-4B97-906D-90A4615021BE}" type="presParOf" srcId="{9249AE82-BD57-4883-A8CA-8D91FB87973E}" destId="{A8385015-029D-45CA-BEC3-94A28C7AC075}" srcOrd="1"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E1C027-7AFC-4BCF-8272-31C01CEE41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CO"/>
        </a:p>
      </dgm:t>
    </dgm:pt>
    <dgm:pt modelId="{B510D65D-86E9-4BA7-9E5C-C0C4223AFF9A}">
      <dgm:prSet custT="1"/>
      <dgm:spPr/>
      <dgm:t>
        <a:bodyPr/>
        <a:lstStyle/>
        <a:p>
          <a:pPr algn="ctr"/>
          <a:r>
            <a:rPr lang="es-CO" sz="2000" dirty="0">
              <a:latin typeface="CenturyGothic"/>
              <a:cs typeface="Arial" panose="020B0604020202020204" pitchFamily="34" charset="0"/>
            </a:rPr>
            <a:t>Pilar de Instituciones (8 de 32)</a:t>
          </a:r>
        </a:p>
      </dgm:t>
    </dgm:pt>
    <dgm:pt modelId="{7BACB412-90F1-4BA6-940C-DF4204411B4A}" type="parTrans" cxnId="{C75877A7-BBDF-4812-AAA2-592B8C9605BC}">
      <dgm:prSet/>
      <dgm:spPr/>
      <dgm:t>
        <a:bodyPr/>
        <a:lstStyle/>
        <a:p>
          <a:endParaRPr lang="es-CO" sz="2400">
            <a:latin typeface="CenturyGothic"/>
            <a:cs typeface="Arial" panose="020B0604020202020204" pitchFamily="34" charset="0"/>
          </a:endParaRPr>
        </a:p>
      </dgm:t>
    </dgm:pt>
    <dgm:pt modelId="{7FD9477C-4E22-45DF-9F8C-19475B83D786}" type="sibTrans" cxnId="{C75877A7-BBDF-4812-AAA2-592B8C9605BC}">
      <dgm:prSet/>
      <dgm:spPr/>
      <dgm:t>
        <a:bodyPr/>
        <a:lstStyle/>
        <a:p>
          <a:endParaRPr lang="es-CO" sz="2400">
            <a:latin typeface="CenturyGothic"/>
            <a:cs typeface="Arial" panose="020B0604020202020204" pitchFamily="34" charset="0"/>
          </a:endParaRPr>
        </a:p>
      </dgm:t>
    </dgm:pt>
    <dgm:pt modelId="{57325261-2F41-4EE2-BFF7-AB706E1F9BE4}">
      <dgm:prSet custT="1"/>
      <dgm:spPr/>
      <dgm:t>
        <a:bodyPr/>
        <a:lstStyle/>
        <a:p>
          <a:r>
            <a:rPr lang="es-CO" sz="1600" dirty="0">
              <a:latin typeface="CenturyGothic"/>
              <a:cs typeface="Arial" panose="020B0604020202020204" pitchFamily="34" charset="0"/>
            </a:rPr>
            <a:t>desempeño administrativo (12)</a:t>
          </a:r>
        </a:p>
      </dgm:t>
    </dgm:pt>
    <dgm:pt modelId="{CECA1D0C-AFBC-4BDA-90DB-67252B1394C2}" type="parTrans" cxnId="{05AFAA35-0DEE-43F6-87B7-F3973669DA0D}">
      <dgm:prSet/>
      <dgm:spPr/>
      <dgm:t>
        <a:bodyPr/>
        <a:lstStyle/>
        <a:p>
          <a:endParaRPr lang="es-CO" sz="2400">
            <a:latin typeface="CenturyGothic"/>
            <a:cs typeface="Arial" panose="020B0604020202020204" pitchFamily="34" charset="0"/>
          </a:endParaRPr>
        </a:p>
      </dgm:t>
    </dgm:pt>
    <dgm:pt modelId="{CC8C351C-304F-4919-ABCA-4B03674F0D68}" type="sibTrans" cxnId="{05AFAA35-0DEE-43F6-87B7-F3973669DA0D}">
      <dgm:prSet/>
      <dgm:spPr/>
      <dgm:t>
        <a:bodyPr/>
        <a:lstStyle/>
        <a:p>
          <a:endParaRPr lang="es-CO" sz="2400">
            <a:latin typeface="CenturyGothic"/>
            <a:cs typeface="Arial" panose="020B0604020202020204" pitchFamily="34" charset="0"/>
          </a:endParaRPr>
        </a:p>
      </dgm:t>
    </dgm:pt>
    <dgm:pt modelId="{23388C9F-85FB-49DD-9801-A6CBEA7E9C1B}">
      <dgm:prSet custT="1"/>
      <dgm:spPr/>
      <dgm:t>
        <a:bodyPr/>
        <a:lstStyle/>
        <a:p>
          <a:r>
            <a:rPr lang="es-CO" sz="1600" dirty="0">
              <a:latin typeface="CenturyGothic"/>
              <a:cs typeface="Arial" panose="020B0604020202020204" pitchFamily="34" charset="0"/>
            </a:rPr>
            <a:t>gestión fiscal (9)</a:t>
          </a:r>
        </a:p>
      </dgm:t>
    </dgm:pt>
    <dgm:pt modelId="{1256936F-88C8-48D8-92C3-8026146D30EB}" type="parTrans" cxnId="{693C47C0-7F48-4407-B360-6E4721B70C87}">
      <dgm:prSet/>
      <dgm:spPr/>
      <dgm:t>
        <a:bodyPr/>
        <a:lstStyle/>
        <a:p>
          <a:endParaRPr lang="es-CO" sz="2400">
            <a:latin typeface="CenturyGothic"/>
            <a:cs typeface="Arial" panose="020B0604020202020204" pitchFamily="34" charset="0"/>
          </a:endParaRPr>
        </a:p>
      </dgm:t>
    </dgm:pt>
    <dgm:pt modelId="{4A96D8D7-D1D2-4E2F-A370-FC68864B841E}" type="sibTrans" cxnId="{693C47C0-7F48-4407-B360-6E4721B70C87}">
      <dgm:prSet/>
      <dgm:spPr/>
      <dgm:t>
        <a:bodyPr/>
        <a:lstStyle/>
        <a:p>
          <a:endParaRPr lang="es-CO" sz="2400">
            <a:latin typeface="CenturyGothic"/>
            <a:cs typeface="Arial" panose="020B0604020202020204" pitchFamily="34" charset="0"/>
          </a:endParaRPr>
        </a:p>
      </dgm:t>
    </dgm:pt>
    <dgm:pt modelId="{1C8988C1-47D5-48E1-BBDD-05D91746D3EF}">
      <dgm:prSet custT="1"/>
      <dgm:spPr/>
      <dgm:t>
        <a:bodyPr/>
        <a:lstStyle/>
        <a:p>
          <a:r>
            <a:rPr lang="es-CO" sz="1600" dirty="0">
              <a:latin typeface="CenturyGothic"/>
              <a:cs typeface="Arial" panose="020B0604020202020204" pitchFamily="34" charset="0"/>
            </a:rPr>
            <a:t>transparencia y contratación pública (8)</a:t>
          </a:r>
        </a:p>
      </dgm:t>
    </dgm:pt>
    <dgm:pt modelId="{0510C3F0-1EFC-4591-BC41-1599B757CEB0}" type="parTrans" cxnId="{79F0C5B7-668B-4678-A5F0-C637951B984C}">
      <dgm:prSet/>
      <dgm:spPr/>
      <dgm:t>
        <a:bodyPr/>
        <a:lstStyle/>
        <a:p>
          <a:endParaRPr lang="es-CO" sz="2400">
            <a:latin typeface="CenturyGothic"/>
            <a:cs typeface="Arial" panose="020B0604020202020204" pitchFamily="34" charset="0"/>
          </a:endParaRPr>
        </a:p>
      </dgm:t>
    </dgm:pt>
    <dgm:pt modelId="{F433C550-0EB4-44BC-A44F-3EB3676772B7}" type="sibTrans" cxnId="{79F0C5B7-668B-4678-A5F0-C637951B984C}">
      <dgm:prSet/>
      <dgm:spPr/>
      <dgm:t>
        <a:bodyPr/>
        <a:lstStyle/>
        <a:p>
          <a:endParaRPr lang="es-CO" sz="2400">
            <a:latin typeface="CenturyGothic"/>
            <a:cs typeface="Arial" panose="020B0604020202020204" pitchFamily="34" charset="0"/>
          </a:endParaRPr>
        </a:p>
      </dgm:t>
    </dgm:pt>
    <dgm:pt modelId="{7B8774C3-C6D5-4409-B2E0-5499496E426E}">
      <dgm:prSet custT="1"/>
      <dgm:spPr/>
      <dgm:t>
        <a:bodyPr/>
        <a:lstStyle/>
        <a:p>
          <a:r>
            <a:rPr lang="es-CO" sz="1600" dirty="0">
              <a:latin typeface="CenturyGothic"/>
              <a:cs typeface="Arial" panose="020B0604020202020204" pitchFamily="34" charset="0"/>
            </a:rPr>
            <a:t>seguridad y justicia (2). </a:t>
          </a:r>
        </a:p>
      </dgm:t>
    </dgm:pt>
    <dgm:pt modelId="{6A68739A-759D-48EC-8C22-6E2250D49AD8}" type="parTrans" cxnId="{232AC125-6621-4BA9-9D1A-D1A00B5E1F28}">
      <dgm:prSet/>
      <dgm:spPr/>
      <dgm:t>
        <a:bodyPr/>
        <a:lstStyle/>
        <a:p>
          <a:endParaRPr lang="es-CO" sz="2400">
            <a:latin typeface="CenturyGothic"/>
            <a:cs typeface="Arial" panose="020B0604020202020204" pitchFamily="34" charset="0"/>
          </a:endParaRPr>
        </a:p>
      </dgm:t>
    </dgm:pt>
    <dgm:pt modelId="{092A1FAC-DF59-4F6F-95E6-7F5F2AAF5B9F}" type="sibTrans" cxnId="{232AC125-6621-4BA9-9D1A-D1A00B5E1F28}">
      <dgm:prSet/>
      <dgm:spPr/>
      <dgm:t>
        <a:bodyPr/>
        <a:lstStyle/>
        <a:p>
          <a:endParaRPr lang="es-CO" sz="2400">
            <a:latin typeface="CenturyGothic"/>
            <a:cs typeface="Arial" panose="020B0604020202020204" pitchFamily="34" charset="0"/>
          </a:endParaRPr>
        </a:p>
      </dgm:t>
    </dgm:pt>
    <dgm:pt modelId="{EDAD3BF0-A42B-4BA8-B79D-9331CA90CC52}" type="pres">
      <dgm:prSet presAssocID="{9AE1C027-7AFC-4BCF-8272-31C01CEE41EE}" presName="linear" presStyleCnt="0">
        <dgm:presLayoutVars>
          <dgm:animLvl val="lvl"/>
          <dgm:resizeHandles val="exact"/>
        </dgm:presLayoutVars>
      </dgm:prSet>
      <dgm:spPr/>
    </dgm:pt>
    <dgm:pt modelId="{3293A068-FDC9-483A-891B-EA2169318AE7}" type="pres">
      <dgm:prSet presAssocID="{B510D65D-86E9-4BA7-9E5C-C0C4223AFF9A}" presName="parentText" presStyleLbl="node1" presStyleIdx="0" presStyleCnt="1">
        <dgm:presLayoutVars>
          <dgm:chMax val="0"/>
          <dgm:bulletEnabled val="1"/>
        </dgm:presLayoutVars>
      </dgm:prSet>
      <dgm:spPr/>
    </dgm:pt>
    <dgm:pt modelId="{9C75BEFF-03A5-4ECD-A3F5-9B4D60B19983}" type="pres">
      <dgm:prSet presAssocID="{B510D65D-86E9-4BA7-9E5C-C0C4223AFF9A}" presName="childText" presStyleLbl="revTx" presStyleIdx="0" presStyleCnt="1" custLinFactNeighborX="-2286" custLinFactNeighborY="-3070">
        <dgm:presLayoutVars>
          <dgm:bulletEnabled val="1"/>
        </dgm:presLayoutVars>
      </dgm:prSet>
      <dgm:spPr/>
    </dgm:pt>
  </dgm:ptLst>
  <dgm:cxnLst>
    <dgm:cxn modelId="{232AC125-6621-4BA9-9D1A-D1A00B5E1F28}" srcId="{B510D65D-86E9-4BA7-9E5C-C0C4223AFF9A}" destId="{7B8774C3-C6D5-4409-B2E0-5499496E426E}" srcOrd="3" destOrd="0" parTransId="{6A68739A-759D-48EC-8C22-6E2250D49AD8}" sibTransId="{092A1FAC-DF59-4F6F-95E6-7F5F2AAF5B9F}"/>
    <dgm:cxn modelId="{05AFAA35-0DEE-43F6-87B7-F3973669DA0D}" srcId="{B510D65D-86E9-4BA7-9E5C-C0C4223AFF9A}" destId="{57325261-2F41-4EE2-BFF7-AB706E1F9BE4}" srcOrd="0" destOrd="0" parTransId="{CECA1D0C-AFBC-4BDA-90DB-67252B1394C2}" sibTransId="{CC8C351C-304F-4919-ABCA-4B03674F0D68}"/>
    <dgm:cxn modelId="{BDB35957-916C-4B7E-9491-808A000471A0}" type="presOf" srcId="{7B8774C3-C6D5-4409-B2E0-5499496E426E}" destId="{9C75BEFF-03A5-4ECD-A3F5-9B4D60B19983}" srcOrd="0" destOrd="3" presId="urn:microsoft.com/office/officeart/2005/8/layout/vList2"/>
    <dgm:cxn modelId="{286D8358-D0E4-447E-A932-347201EEBFB6}" type="presOf" srcId="{9AE1C027-7AFC-4BCF-8272-31C01CEE41EE}" destId="{EDAD3BF0-A42B-4BA8-B79D-9331CA90CC52}" srcOrd="0" destOrd="0" presId="urn:microsoft.com/office/officeart/2005/8/layout/vList2"/>
    <dgm:cxn modelId="{304DAA8F-D1E2-4ECA-81AA-9D3825847EDB}" type="presOf" srcId="{B510D65D-86E9-4BA7-9E5C-C0C4223AFF9A}" destId="{3293A068-FDC9-483A-891B-EA2169318AE7}" srcOrd="0" destOrd="0" presId="urn:microsoft.com/office/officeart/2005/8/layout/vList2"/>
    <dgm:cxn modelId="{C75877A7-BBDF-4812-AAA2-592B8C9605BC}" srcId="{9AE1C027-7AFC-4BCF-8272-31C01CEE41EE}" destId="{B510D65D-86E9-4BA7-9E5C-C0C4223AFF9A}" srcOrd="0" destOrd="0" parTransId="{7BACB412-90F1-4BA6-940C-DF4204411B4A}" sibTransId="{7FD9477C-4E22-45DF-9F8C-19475B83D786}"/>
    <dgm:cxn modelId="{79F0C5B7-668B-4678-A5F0-C637951B984C}" srcId="{B510D65D-86E9-4BA7-9E5C-C0C4223AFF9A}" destId="{1C8988C1-47D5-48E1-BBDD-05D91746D3EF}" srcOrd="2" destOrd="0" parTransId="{0510C3F0-1EFC-4591-BC41-1599B757CEB0}" sibTransId="{F433C550-0EB4-44BC-A44F-3EB3676772B7}"/>
    <dgm:cxn modelId="{693C47C0-7F48-4407-B360-6E4721B70C87}" srcId="{B510D65D-86E9-4BA7-9E5C-C0C4223AFF9A}" destId="{23388C9F-85FB-49DD-9801-A6CBEA7E9C1B}" srcOrd="1" destOrd="0" parTransId="{1256936F-88C8-48D8-92C3-8026146D30EB}" sibTransId="{4A96D8D7-D1D2-4E2F-A370-FC68864B841E}"/>
    <dgm:cxn modelId="{5C59F2C3-049A-4348-B266-6524B9809D11}" type="presOf" srcId="{1C8988C1-47D5-48E1-BBDD-05D91746D3EF}" destId="{9C75BEFF-03A5-4ECD-A3F5-9B4D60B19983}" srcOrd="0" destOrd="2" presId="urn:microsoft.com/office/officeart/2005/8/layout/vList2"/>
    <dgm:cxn modelId="{BC4D64E2-94FE-429E-A7E1-EBE322443B44}" type="presOf" srcId="{57325261-2F41-4EE2-BFF7-AB706E1F9BE4}" destId="{9C75BEFF-03A5-4ECD-A3F5-9B4D60B19983}" srcOrd="0" destOrd="0" presId="urn:microsoft.com/office/officeart/2005/8/layout/vList2"/>
    <dgm:cxn modelId="{803F7AFC-5B89-4E35-8CB0-14875CF05D1A}" type="presOf" srcId="{23388C9F-85FB-49DD-9801-A6CBEA7E9C1B}" destId="{9C75BEFF-03A5-4ECD-A3F5-9B4D60B19983}" srcOrd="0" destOrd="1" presId="urn:microsoft.com/office/officeart/2005/8/layout/vList2"/>
    <dgm:cxn modelId="{95D64EC2-D2C6-4C03-8F17-876C3BDFCF51}" type="presParOf" srcId="{EDAD3BF0-A42B-4BA8-B79D-9331CA90CC52}" destId="{3293A068-FDC9-483A-891B-EA2169318AE7}" srcOrd="0" destOrd="0" presId="urn:microsoft.com/office/officeart/2005/8/layout/vList2"/>
    <dgm:cxn modelId="{66BAD841-34CF-4B39-BB9A-F88F2A8A165B}" type="presParOf" srcId="{EDAD3BF0-A42B-4BA8-B79D-9331CA90CC52}" destId="{9C75BEFF-03A5-4ECD-A3F5-9B4D60B19983}" srcOrd="1"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A132AA-365A-47C2-98BB-0CD3E345A40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CO"/>
        </a:p>
      </dgm:t>
    </dgm:pt>
    <dgm:pt modelId="{CEBCC3BF-5041-4817-9B4D-F4AEE9AB826E}">
      <dgm:prSet custT="1"/>
      <dgm:spPr/>
      <dgm:t>
        <a:bodyPr/>
        <a:lstStyle/>
        <a:p>
          <a:pPr algn="ctr"/>
          <a:r>
            <a:rPr lang="es-CO" sz="1400" dirty="0">
              <a:solidFill>
                <a:schemeClr val="tx1"/>
              </a:solidFill>
              <a:latin typeface="CenturyGothic"/>
            </a:rPr>
            <a:t>Pereira es la centralidad del departamento, en el ICC de los 13 pilares medidos solo uno está por debajo del puesto 8</a:t>
          </a:r>
        </a:p>
      </dgm:t>
    </dgm:pt>
    <dgm:pt modelId="{1766BD7C-D9BB-449D-A887-136E24C020B6}" type="parTrans" cxnId="{D88389B3-3C88-4254-B5C0-7B781FF26E52}">
      <dgm:prSet/>
      <dgm:spPr/>
      <dgm:t>
        <a:bodyPr/>
        <a:lstStyle/>
        <a:p>
          <a:pPr algn="ctr"/>
          <a:endParaRPr lang="es-CO" sz="2000">
            <a:solidFill>
              <a:schemeClr val="tx1"/>
            </a:solidFill>
            <a:latin typeface="CenturyGothic"/>
          </a:endParaRPr>
        </a:p>
      </dgm:t>
    </dgm:pt>
    <dgm:pt modelId="{4EF2433F-8581-40F0-BA10-F6D829BB0C29}" type="sibTrans" cxnId="{D88389B3-3C88-4254-B5C0-7B781FF26E52}">
      <dgm:prSet/>
      <dgm:spPr/>
      <dgm:t>
        <a:bodyPr/>
        <a:lstStyle/>
        <a:p>
          <a:pPr algn="ctr"/>
          <a:endParaRPr lang="es-CO" sz="2000">
            <a:solidFill>
              <a:schemeClr val="tx1"/>
            </a:solidFill>
            <a:latin typeface="CenturyGothic"/>
          </a:endParaRPr>
        </a:p>
      </dgm:t>
    </dgm:pt>
    <dgm:pt modelId="{191602D3-B5B8-403E-83DF-50F5843C8652}" type="pres">
      <dgm:prSet presAssocID="{ADA132AA-365A-47C2-98BB-0CD3E345A407}" presName="linear" presStyleCnt="0">
        <dgm:presLayoutVars>
          <dgm:animLvl val="lvl"/>
          <dgm:resizeHandles val="exact"/>
        </dgm:presLayoutVars>
      </dgm:prSet>
      <dgm:spPr/>
    </dgm:pt>
    <dgm:pt modelId="{C4996A77-85E6-4509-A75D-01FDF30A9FC2}" type="pres">
      <dgm:prSet presAssocID="{CEBCC3BF-5041-4817-9B4D-F4AEE9AB826E}" presName="parentText" presStyleLbl="node1" presStyleIdx="0" presStyleCnt="1">
        <dgm:presLayoutVars>
          <dgm:chMax val="0"/>
          <dgm:bulletEnabled val="1"/>
        </dgm:presLayoutVars>
      </dgm:prSet>
      <dgm:spPr/>
    </dgm:pt>
  </dgm:ptLst>
  <dgm:cxnLst>
    <dgm:cxn modelId="{73906311-B65B-4B51-8072-07ED44A9F711}" type="presOf" srcId="{ADA132AA-365A-47C2-98BB-0CD3E345A407}" destId="{191602D3-B5B8-403E-83DF-50F5843C8652}" srcOrd="0" destOrd="0" presId="urn:microsoft.com/office/officeart/2005/8/layout/vList2"/>
    <dgm:cxn modelId="{1C99FD66-C4D9-45C1-90D8-1EA798A3F444}" type="presOf" srcId="{CEBCC3BF-5041-4817-9B4D-F4AEE9AB826E}" destId="{C4996A77-85E6-4509-A75D-01FDF30A9FC2}" srcOrd="0" destOrd="0" presId="urn:microsoft.com/office/officeart/2005/8/layout/vList2"/>
    <dgm:cxn modelId="{D88389B3-3C88-4254-B5C0-7B781FF26E52}" srcId="{ADA132AA-365A-47C2-98BB-0CD3E345A407}" destId="{CEBCC3BF-5041-4817-9B4D-F4AEE9AB826E}" srcOrd="0" destOrd="0" parTransId="{1766BD7C-D9BB-449D-A887-136E24C020B6}" sibTransId="{4EF2433F-8581-40F0-BA10-F6D829BB0C29}"/>
    <dgm:cxn modelId="{B6D89312-37DE-4D9E-AD15-E6B27EA534EF}" type="presParOf" srcId="{191602D3-B5B8-403E-83DF-50F5843C8652}" destId="{C4996A77-85E6-4509-A75D-01FDF30A9FC2}" srcOrd="0"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8C1626-F661-414E-AAE9-C33B43E3EB8E}"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CO"/>
        </a:p>
      </dgm:t>
    </dgm:pt>
    <dgm:pt modelId="{5FAF3AAD-1D87-4D69-8988-659ED694B799}">
      <dgm:prSet custT="1"/>
      <dgm:spPr/>
      <dgm:t>
        <a:bodyPr/>
        <a:lstStyle/>
        <a:p>
          <a:r>
            <a:rPr lang="es-CO" sz="1600" dirty="0">
              <a:solidFill>
                <a:schemeClr val="tx1"/>
              </a:solidFill>
              <a:latin typeface="CenturyGothic"/>
            </a:rPr>
            <a:t>Densidad empresarial </a:t>
          </a:r>
        </a:p>
        <a:p>
          <a:r>
            <a:rPr lang="es-CO" sz="1600" dirty="0">
              <a:solidFill>
                <a:schemeClr val="tx1"/>
              </a:solidFill>
              <a:latin typeface="CenturyGothic"/>
            </a:rPr>
            <a:t> 63,9 </a:t>
          </a:r>
        </a:p>
        <a:p>
          <a:r>
            <a:rPr lang="es-CO" sz="1600" dirty="0">
              <a:solidFill>
                <a:schemeClr val="tx1"/>
              </a:solidFill>
              <a:latin typeface="CenturyGothic"/>
            </a:rPr>
            <a:t>U</a:t>
          </a:r>
          <a:r>
            <a:rPr lang="es-CO" sz="1200" dirty="0">
              <a:solidFill>
                <a:schemeClr val="tx1"/>
              </a:solidFill>
              <a:latin typeface="CenturyGothic"/>
            </a:rPr>
            <a:t>nidades/1000 personas</a:t>
          </a:r>
        </a:p>
      </dgm:t>
    </dgm:pt>
    <dgm:pt modelId="{AE2589BF-3983-4D0C-A0AC-B01EFFB0747B}" type="parTrans" cxnId="{51610D51-A4D2-4060-9736-A9678810FA0D}">
      <dgm:prSet/>
      <dgm:spPr/>
      <dgm:t>
        <a:bodyPr/>
        <a:lstStyle/>
        <a:p>
          <a:endParaRPr lang="es-CO" sz="1600">
            <a:solidFill>
              <a:schemeClr val="tx1"/>
            </a:solidFill>
            <a:latin typeface="CenturyGothic"/>
          </a:endParaRPr>
        </a:p>
      </dgm:t>
    </dgm:pt>
    <dgm:pt modelId="{C42C4B12-D376-4A4B-8F77-2FF3FC13373B}" type="sibTrans" cxnId="{51610D51-A4D2-4060-9736-A9678810FA0D}">
      <dgm:prSet/>
      <dgm:spPr/>
      <dgm:t>
        <a:bodyPr/>
        <a:lstStyle/>
        <a:p>
          <a:endParaRPr lang="es-CO" sz="1600">
            <a:solidFill>
              <a:schemeClr val="tx1"/>
            </a:solidFill>
            <a:latin typeface="CenturyGothic"/>
          </a:endParaRPr>
        </a:p>
      </dgm:t>
    </dgm:pt>
    <dgm:pt modelId="{75C3232B-B8E4-49FB-A1BB-E62D610FFA43}" type="pres">
      <dgm:prSet presAssocID="{9E8C1626-F661-414E-AAE9-C33B43E3EB8E}" presName="cycle" presStyleCnt="0">
        <dgm:presLayoutVars>
          <dgm:dir/>
          <dgm:resizeHandles val="exact"/>
        </dgm:presLayoutVars>
      </dgm:prSet>
      <dgm:spPr/>
    </dgm:pt>
    <dgm:pt modelId="{A224A944-2B35-430A-BB30-9DD60001C801}" type="pres">
      <dgm:prSet presAssocID="{5FAF3AAD-1D87-4D69-8988-659ED694B799}" presName="node" presStyleLbl="node1" presStyleIdx="0" presStyleCnt="1" custScaleX="111667">
        <dgm:presLayoutVars>
          <dgm:bulletEnabled val="1"/>
        </dgm:presLayoutVars>
      </dgm:prSet>
      <dgm:spPr/>
    </dgm:pt>
  </dgm:ptLst>
  <dgm:cxnLst>
    <dgm:cxn modelId="{87FA283F-3A5D-48EA-AD7C-530CF26A3A39}" type="presOf" srcId="{5FAF3AAD-1D87-4D69-8988-659ED694B799}" destId="{A224A944-2B35-430A-BB30-9DD60001C801}" srcOrd="0" destOrd="0" presId="urn:microsoft.com/office/officeart/2005/8/layout/cycle2"/>
    <dgm:cxn modelId="{FB55B85F-1276-4ABC-AAFB-6C633D649BEB}" type="presOf" srcId="{9E8C1626-F661-414E-AAE9-C33B43E3EB8E}" destId="{75C3232B-B8E4-49FB-A1BB-E62D610FFA43}" srcOrd="0" destOrd="0" presId="urn:microsoft.com/office/officeart/2005/8/layout/cycle2"/>
    <dgm:cxn modelId="{51610D51-A4D2-4060-9736-A9678810FA0D}" srcId="{9E8C1626-F661-414E-AAE9-C33B43E3EB8E}" destId="{5FAF3AAD-1D87-4D69-8988-659ED694B799}" srcOrd="0" destOrd="0" parTransId="{AE2589BF-3983-4D0C-A0AC-B01EFFB0747B}" sibTransId="{C42C4B12-D376-4A4B-8F77-2FF3FC13373B}"/>
    <dgm:cxn modelId="{2E757C53-FFF9-41A6-8277-28087C334035}" type="presParOf" srcId="{75C3232B-B8E4-49FB-A1BB-E62D610FFA43}" destId="{A224A944-2B35-430A-BB30-9DD60001C801}" srcOrd="0" destOrd="0" presId="urn:microsoft.com/office/officeart/2005/8/layout/cycle2"/>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9E36A9-EEC2-4228-A0C1-3D2CDCE7E18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CO"/>
        </a:p>
      </dgm:t>
    </dgm:pt>
    <dgm:pt modelId="{9A1E988D-1DCB-4BE6-9F77-C01B0B70662B}">
      <dgm:prSet custT="1"/>
      <dgm:spPr/>
      <dgm:t>
        <a:bodyPr/>
        <a:lstStyle/>
        <a:p>
          <a:r>
            <a:rPr lang="es-CO" sz="1400" dirty="0"/>
            <a:t>Mejorar 2.500 viviendas en la zona urbana y/o rural (PDD).</a:t>
          </a:r>
        </a:p>
        <a:p>
          <a:r>
            <a:rPr lang="es-CO" sz="1600" b="1" dirty="0"/>
            <a:t>Lucha contra la pobreza </a:t>
          </a:r>
        </a:p>
      </dgm:t>
    </dgm:pt>
    <dgm:pt modelId="{9262F196-0EB3-48AD-80AD-6B2BDFE5DB1A}" type="parTrans" cxnId="{4AED70E6-92A7-43FE-B5E4-A86BC0962938}">
      <dgm:prSet/>
      <dgm:spPr/>
      <dgm:t>
        <a:bodyPr/>
        <a:lstStyle/>
        <a:p>
          <a:endParaRPr lang="es-CO" sz="1100"/>
        </a:p>
      </dgm:t>
    </dgm:pt>
    <dgm:pt modelId="{C2389933-8717-4CD7-9A64-3A7E14F44AED}" type="sibTrans" cxnId="{4AED70E6-92A7-43FE-B5E4-A86BC0962938}">
      <dgm:prSet/>
      <dgm:spPr/>
      <dgm:t>
        <a:bodyPr/>
        <a:lstStyle/>
        <a:p>
          <a:endParaRPr lang="es-CO" sz="1100"/>
        </a:p>
      </dgm:t>
    </dgm:pt>
    <dgm:pt modelId="{BBEF43FA-266B-4B2B-A047-40247B29CC8C}">
      <dgm:prSet custT="1"/>
      <dgm:spPr/>
      <dgm:t>
        <a:bodyPr/>
        <a:lstStyle/>
        <a:p>
          <a:r>
            <a:rPr lang="es-CO" sz="1400" dirty="0"/>
            <a:t>Construir 160 Sistemas de tratamiento de aguas residuales domésticos- STARD en el sector Rural del Risaralda . (PDD)</a:t>
          </a:r>
        </a:p>
        <a:p>
          <a:r>
            <a:rPr lang="es-CO" sz="1600" b="1" dirty="0"/>
            <a:t>Desarrollo para la prosperidad</a:t>
          </a:r>
        </a:p>
      </dgm:t>
    </dgm:pt>
    <dgm:pt modelId="{221E60A8-A755-4DCC-9206-A056E94C68FC}" type="parTrans" cxnId="{EDE6C5B1-4C1F-4693-9567-17381CF42F44}">
      <dgm:prSet/>
      <dgm:spPr/>
      <dgm:t>
        <a:bodyPr/>
        <a:lstStyle/>
        <a:p>
          <a:endParaRPr lang="es-CO" sz="1100"/>
        </a:p>
      </dgm:t>
    </dgm:pt>
    <dgm:pt modelId="{8350F3A6-393B-4CE7-A17C-5B9888EB4559}" type="sibTrans" cxnId="{EDE6C5B1-4C1F-4693-9567-17381CF42F44}">
      <dgm:prSet/>
      <dgm:spPr/>
      <dgm:t>
        <a:bodyPr/>
        <a:lstStyle/>
        <a:p>
          <a:endParaRPr lang="es-CO" sz="1100"/>
        </a:p>
      </dgm:t>
    </dgm:pt>
    <dgm:pt modelId="{C73C134F-ABD6-40B0-85B3-1B2AAE951914}">
      <dgm:prSet custT="1"/>
      <dgm:spPr/>
      <dgm:t>
        <a:bodyPr/>
        <a:lstStyle/>
        <a:p>
          <a:r>
            <a:rPr lang="es-CO" sz="1400" dirty="0"/>
            <a:t>Ejecutar 25 obras mejoramiento de la prestación de los servicios de agua potable y saneamiento básico. (PDD)</a:t>
          </a:r>
        </a:p>
        <a:p>
          <a:r>
            <a:rPr lang="es-CO" sz="1600" b="1" dirty="0"/>
            <a:t>Desarrollo para la prosperidad</a:t>
          </a:r>
        </a:p>
      </dgm:t>
    </dgm:pt>
    <dgm:pt modelId="{408FC72D-E4C6-410A-B4B7-9078AD0234D6}" type="parTrans" cxnId="{08FB3CA1-C79B-419F-BB08-F91F2AFA647F}">
      <dgm:prSet/>
      <dgm:spPr/>
      <dgm:t>
        <a:bodyPr/>
        <a:lstStyle/>
        <a:p>
          <a:endParaRPr lang="es-CO" sz="1100"/>
        </a:p>
      </dgm:t>
    </dgm:pt>
    <dgm:pt modelId="{8DC3BA8D-D45B-4B7C-BDED-3EAFD155E00F}" type="sibTrans" cxnId="{08FB3CA1-C79B-419F-BB08-F91F2AFA647F}">
      <dgm:prSet/>
      <dgm:spPr/>
      <dgm:t>
        <a:bodyPr/>
        <a:lstStyle/>
        <a:p>
          <a:endParaRPr lang="es-CO" sz="1100"/>
        </a:p>
      </dgm:t>
    </dgm:pt>
    <dgm:pt modelId="{B72D65C0-5BDA-4F1C-A18F-13A8BA7B361F}">
      <dgm:prSet custT="1"/>
      <dgm:spPr/>
      <dgm:t>
        <a:bodyPr/>
        <a:lstStyle/>
        <a:p>
          <a:r>
            <a:rPr lang="es-CO" sz="1400" dirty="0"/>
            <a:t>XXII juegos Nacionales Convencionales y VI </a:t>
          </a:r>
          <a:r>
            <a:rPr lang="es-CO" sz="1400" dirty="0" err="1"/>
            <a:t>Paranacionales</a:t>
          </a:r>
          <a:r>
            <a:rPr lang="es-CO" sz="1400" dirty="0"/>
            <a:t> 2023. (PDD)</a:t>
          </a:r>
        </a:p>
        <a:p>
          <a:r>
            <a:rPr lang="es-CO" sz="1600" b="1" dirty="0"/>
            <a:t> Institucionalidad para la PAZ</a:t>
          </a:r>
        </a:p>
      </dgm:t>
    </dgm:pt>
    <dgm:pt modelId="{1D42E355-86F8-484E-85FE-827A850E3FC1}" type="parTrans" cxnId="{75BB13CC-5C69-42E2-9602-5508D05AE76F}">
      <dgm:prSet/>
      <dgm:spPr/>
      <dgm:t>
        <a:bodyPr/>
        <a:lstStyle/>
        <a:p>
          <a:endParaRPr lang="es-CO" sz="1100"/>
        </a:p>
      </dgm:t>
    </dgm:pt>
    <dgm:pt modelId="{A095B1C3-00D6-4B99-A7B5-26B8F15F09AF}" type="sibTrans" cxnId="{75BB13CC-5C69-42E2-9602-5508D05AE76F}">
      <dgm:prSet/>
      <dgm:spPr/>
      <dgm:t>
        <a:bodyPr/>
        <a:lstStyle/>
        <a:p>
          <a:endParaRPr lang="es-CO" sz="1100"/>
        </a:p>
      </dgm:t>
    </dgm:pt>
    <dgm:pt modelId="{69C64F43-021C-4D54-B5DC-384BF50CE540}">
      <dgm:prSet custT="1"/>
      <dgm:spPr/>
      <dgm:t>
        <a:bodyPr/>
        <a:lstStyle/>
        <a:p>
          <a:r>
            <a:rPr lang="es-CO" sz="1400" dirty="0"/>
            <a:t>Gestionar la consolidación institucional Servicios de Salud -IPS- de alta complejidad hospital 4 nivel. Fase I 200 MM recursos nacionales (PDD). </a:t>
          </a:r>
          <a:endParaRPr lang="es-CO" sz="1600" b="1" dirty="0"/>
        </a:p>
        <a:p>
          <a:r>
            <a:rPr lang="es-CO" sz="1600" b="1" dirty="0"/>
            <a:t>Lucha contra la pobreza</a:t>
          </a:r>
          <a:endParaRPr lang="es-CO" sz="1400" b="1" dirty="0"/>
        </a:p>
      </dgm:t>
    </dgm:pt>
    <dgm:pt modelId="{A3DCFDCA-2753-440C-B3AF-7DB821055E32}" type="parTrans" cxnId="{2A294C6C-BE88-4BA1-942A-13CFA6C37E3E}">
      <dgm:prSet/>
      <dgm:spPr/>
      <dgm:t>
        <a:bodyPr/>
        <a:lstStyle/>
        <a:p>
          <a:endParaRPr lang="es-CO" sz="1100"/>
        </a:p>
      </dgm:t>
    </dgm:pt>
    <dgm:pt modelId="{565CB695-6ED3-4A2A-BB80-FB203911748B}" type="sibTrans" cxnId="{2A294C6C-BE88-4BA1-942A-13CFA6C37E3E}">
      <dgm:prSet/>
      <dgm:spPr/>
      <dgm:t>
        <a:bodyPr/>
        <a:lstStyle/>
        <a:p>
          <a:endParaRPr lang="es-CO" sz="1100"/>
        </a:p>
      </dgm:t>
    </dgm:pt>
    <dgm:pt modelId="{D4DEA262-C9B1-4494-855C-284B76BF1681}">
      <dgm:prSet custT="1"/>
      <dgm:spPr/>
      <dgm:t>
        <a:bodyPr/>
        <a:lstStyle/>
        <a:p>
          <a:r>
            <a:rPr lang="es-CO" sz="1400" dirty="0"/>
            <a:t>Construcción de la Plataforma Logística del Eje Cafetero (PLEC). $427 MM / Mantenimiento a los 1.764 </a:t>
          </a:r>
          <a:r>
            <a:rPr lang="es-CO" sz="1400" dirty="0" err="1"/>
            <a:t>Kms</a:t>
          </a:r>
          <a:r>
            <a:rPr lang="es-CO" sz="1400" dirty="0"/>
            <a:t> de la red vial de segundo y tercer </a:t>
          </a:r>
          <a:endParaRPr lang="es-CO" sz="1600" b="1" dirty="0"/>
        </a:p>
        <a:p>
          <a:r>
            <a:rPr lang="es-CO" sz="1600" b="1" dirty="0"/>
            <a:t>Desarrollo empresarial </a:t>
          </a:r>
          <a:endParaRPr lang="es-CO" sz="1400" b="1" dirty="0"/>
        </a:p>
      </dgm:t>
    </dgm:pt>
    <dgm:pt modelId="{E9053D1E-E9EC-428F-B1EF-0ACF1A4E3F84}" type="parTrans" cxnId="{8FB3DF46-A5A3-43C2-B1AA-FF25DD1578A5}">
      <dgm:prSet/>
      <dgm:spPr/>
      <dgm:t>
        <a:bodyPr/>
        <a:lstStyle/>
        <a:p>
          <a:endParaRPr lang="es-CO" sz="1100"/>
        </a:p>
      </dgm:t>
    </dgm:pt>
    <dgm:pt modelId="{F48A2821-0014-4451-89E2-6D0D1BB9C9D3}" type="sibTrans" cxnId="{8FB3DF46-A5A3-43C2-B1AA-FF25DD1578A5}">
      <dgm:prSet/>
      <dgm:spPr/>
      <dgm:t>
        <a:bodyPr/>
        <a:lstStyle/>
        <a:p>
          <a:endParaRPr lang="es-CO" sz="1100"/>
        </a:p>
      </dgm:t>
    </dgm:pt>
    <dgm:pt modelId="{DD816DBB-8523-4F8D-AB27-E097B5E8536D}">
      <dgm:prSet custT="1"/>
      <dgm:spPr/>
      <dgm:t>
        <a:bodyPr/>
        <a:lstStyle/>
        <a:p>
          <a:r>
            <a:rPr lang="es-CO" sz="1400" dirty="0"/>
            <a:t>Construcción de puente de la paz para el sector del silencio de la vía Remolinos Belén de Umbría en el Municipio de Belén de Umbría del Departamento de Risaralda $17,0 MM </a:t>
          </a:r>
          <a:r>
            <a:rPr lang="es-CO" sz="1400" b="1" dirty="0"/>
            <a:t>Lucha contra la pobreza </a:t>
          </a:r>
        </a:p>
      </dgm:t>
    </dgm:pt>
    <dgm:pt modelId="{1C853870-B329-4F36-8986-8F19A44A0CDB}" type="parTrans" cxnId="{A98706FC-01ED-4B3B-AE3D-DD23FF22C4A2}">
      <dgm:prSet/>
      <dgm:spPr/>
      <dgm:t>
        <a:bodyPr/>
        <a:lstStyle/>
        <a:p>
          <a:endParaRPr lang="es-CO" sz="1100"/>
        </a:p>
      </dgm:t>
    </dgm:pt>
    <dgm:pt modelId="{8884A877-0919-4C59-A104-920AA24494CB}" type="sibTrans" cxnId="{A98706FC-01ED-4B3B-AE3D-DD23FF22C4A2}">
      <dgm:prSet/>
      <dgm:spPr/>
      <dgm:t>
        <a:bodyPr/>
        <a:lstStyle/>
        <a:p>
          <a:endParaRPr lang="es-CO" sz="1100"/>
        </a:p>
      </dgm:t>
    </dgm:pt>
    <dgm:pt modelId="{48A990FE-BC5B-4CDD-8313-6DB75ABC3616}">
      <dgm:prSet custT="1"/>
      <dgm:spPr/>
      <dgm:t>
        <a:bodyPr/>
        <a:lstStyle/>
        <a:p>
          <a:r>
            <a:rPr lang="es-CO" sz="1400" dirty="0"/>
            <a:t>Mejoramiento en vías terciarias en diferentes municipios del departamento de Risaralda $8,7 MM (Mintransporte)</a:t>
          </a:r>
          <a:endParaRPr lang="es-CO" sz="1600" b="1" dirty="0"/>
        </a:p>
        <a:p>
          <a:r>
            <a:rPr lang="es-CO" sz="1600" b="1" dirty="0"/>
            <a:t>Desarrollo empresarial </a:t>
          </a:r>
          <a:endParaRPr lang="es-CO" sz="1400" b="1" dirty="0"/>
        </a:p>
      </dgm:t>
    </dgm:pt>
    <dgm:pt modelId="{0BD34A5A-E912-4A27-AABB-EBD867999C7B}" type="parTrans" cxnId="{37B1CE1D-72CE-44A5-AD36-D6D68741592B}">
      <dgm:prSet/>
      <dgm:spPr/>
      <dgm:t>
        <a:bodyPr/>
        <a:lstStyle/>
        <a:p>
          <a:endParaRPr lang="es-CO" sz="1100"/>
        </a:p>
      </dgm:t>
    </dgm:pt>
    <dgm:pt modelId="{E2766CE7-566A-499C-AC5C-5F7DE7A4BB32}" type="sibTrans" cxnId="{37B1CE1D-72CE-44A5-AD36-D6D68741592B}">
      <dgm:prSet/>
      <dgm:spPr/>
      <dgm:t>
        <a:bodyPr/>
        <a:lstStyle/>
        <a:p>
          <a:endParaRPr lang="es-CO" sz="1100"/>
        </a:p>
      </dgm:t>
    </dgm:pt>
    <dgm:pt modelId="{952BC45D-E026-4BA2-B4F4-34286BEE0667}">
      <dgm:prSet custT="1"/>
      <dgm:spPr/>
      <dgm:t>
        <a:bodyPr/>
        <a:lstStyle/>
        <a:p>
          <a:r>
            <a:rPr lang="es-CO" sz="1400" dirty="0"/>
            <a:t>Mejoramiento de vías terciarias fase II en los municipios de Apía, Pueblo Rico y Santuario del Departamento de Risaralda $4,0 MM (Mintransporte)</a:t>
          </a:r>
        </a:p>
      </dgm:t>
    </dgm:pt>
    <dgm:pt modelId="{F1F2482F-8AE3-48DC-AE26-0C0FA31B508F}" type="parTrans" cxnId="{1896F8B3-8E50-4D33-8409-5C36EFA72F3C}">
      <dgm:prSet/>
      <dgm:spPr/>
      <dgm:t>
        <a:bodyPr/>
        <a:lstStyle/>
        <a:p>
          <a:endParaRPr lang="es-CO" sz="1100"/>
        </a:p>
      </dgm:t>
    </dgm:pt>
    <dgm:pt modelId="{276A98F9-B4DD-4E63-906A-68D37A767BFB}" type="sibTrans" cxnId="{1896F8B3-8E50-4D33-8409-5C36EFA72F3C}">
      <dgm:prSet/>
      <dgm:spPr/>
      <dgm:t>
        <a:bodyPr/>
        <a:lstStyle/>
        <a:p>
          <a:endParaRPr lang="es-CO" sz="1100"/>
        </a:p>
      </dgm:t>
    </dgm:pt>
    <dgm:pt modelId="{DF9651C7-A2FC-4E68-A69F-C1605BFDD2BC}">
      <dgm:prSet custT="1"/>
      <dgm:spPr/>
      <dgm:t>
        <a:bodyPr/>
        <a:lstStyle/>
        <a:p>
          <a:r>
            <a:rPr lang="es-CO" sz="1400" dirty="0">
              <a:solidFill>
                <a:schemeClr val="tx1"/>
              </a:solidFill>
            </a:rPr>
            <a:t>Megaproyecto Ciudadela Asturias 12 Billones (empresarial) Pereira / Pereira Ciudad Aeropuerto (empresarial SMP) Pereira</a:t>
          </a:r>
        </a:p>
        <a:p>
          <a:r>
            <a:rPr lang="es-CO" sz="1600" b="1" dirty="0">
              <a:solidFill>
                <a:schemeClr val="tx1"/>
              </a:solidFill>
            </a:rPr>
            <a:t>Desarrollo empresarial </a:t>
          </a:r>
        </a:p>
      </dgm:t>
    </dgm:pt>
    <dgm:pt modelId="{A56D5316-0DAA-4371-9F33-78494B3B3DEF}" type="parTrans" cxnId="{BC0CB9FD-3BDF-4ED5-93BD-4F4EFF8FD92E}">
      <dgm:prSet/>
      <dgm:spPr/>
      <dgm:t>
        <a:bodyPr/>
        <a:lstStyle/>
        <a:p>
          <a:endParaRPr lang="es-CO" sz="1100"/>
        </a:p>
      </dgm:t>
    </dgm:pt>
    <dgm:pt modelId="{FAF1A985-0A64-457C-948D-308B6535027D}" type="sibTrans" cxnId="{BC0CB9FD-3BDF-4ED5-93BD-4F4EFF8FD92E}">
      <dgm:prSet/>
      <dgm:spPr/>
      <dgm:t>
        <a:bodyPr/>
        <a:lstStyle/>
        <a:p>
          <a:endParaRPr lang="es-CO" sz="1100"/>
        </a:p>
      </dgm:t>
    </dgm:pt>
    <dgm:pt modelId="{20F0B3F9-ED01-4B98-A0FC-6CED8BB62E20}" type="pres">
      <dgm:prSet presAssocID="{E29E36A9-EEC2-4228-A0C1-3D2CDCE7E184}" presName="diagram" presStyleCnt="0">
        <dgm:presLayoutVars>
          <dgm:dir/>
          <dgm:resizeHandles val="exact"/>
        </dgm:presLayoutVars>
      </dgm:prSet>
      <dgm:spPr/>
    </dgm:pt>
    <dgm:pt modelId="{5830064A-C693-4CD7-9703-C5AA2B9ACC5A}" type="pres">
      <dgm:prSet presAssocID="{9A1E988D-1DCB-4BE6-9F77-C01B0B70662B}" presName="node" presStyleLbl="node1" presStyleIdx="0" presStyleCnt="10">
        <dgm:presLayoutVars>
          <dgm:bulletEnabled val="1"/>
        </dgm:presLayoutVars>
      </dgm:prSet>
      <dgm:spPr/>
    </dgm:pt>
    <dgm:pt modelId="{29E7B5A5-19BF-4D2B-9598-5155B6966006}" type="pres">
      <dgm:prSet presAssocID="{C2389933-8717-4CD7-9A64-3A7E14F44AED}" presName="sibTrans" presStyleCnt="0"/>
      <dgm:spPr/>
    </dgm:pt>
    <dgm:pt modelId="{B1FF83E5-EEBF-45F3-8808-09A24813541C}" type="pres">
      <dgm:prSet presAssocID="{BBEF43FA-266B-4B2B-A047-40247B29CC8C}" presName="node" presStyleLbl="node1" presStyleIdx="1" presStyleCnt="10" custScaleY="111885" custLinFactNeighborX="1196" custLinFactNeighborY="-997">
        <dgm:presLayoutVars>
          <dgm:bulletEnabled val="1"/>
        </dgm:presLayoutVars>
      </dgm:prSet>
      <dgm:spPr/>
    </dgm:pt>
    <dgm:pt modelId="{957A0296-CD6C-4B92-A348-10095D4B0B53}" type="pres">
      <dgm:prSet presAssocID="{8350F3A6-393B-4CE7-A17C-5B9888EB4559}" presName="sibTrans" presStyleCnt="0"/>
      <dgm:spPr/>
    </dgm:pt>
    <dgm:pt modelId="{5F07E3D5-8329-4D8C-B99A-021D715CD29F}" type="pres">
      <dgm:prSet presAssocID="{C73C134F-ABD6-40B0-85B3-1B2AAE951914}" presName="node" presStyleLbl="node1" presStyleIdx="2" presStyleCnt="10">
        <dgm:presLayoutVars>
          <dgm:bulletEnabled val="1"/>
        </dgm:presLayoutVars>
      </dgm:prSet>
      <dgm:spPr/>
    </dgm:pt>
    <dgm:pt modelId="{BDA36747-0A8E-460B-B36B-F1888BA00977}" type="pres">
      <dgm:prSet presAssocID="{8DC3BA8D-D45B-4B7C-BDED-3EAFD155E00F}" presName="sibTrans" presStyleCnt="0"/>
      <dgm:spPr/>
    </dgm:pt>
    <dgm:pt modelId="{733265E7-9704-45B4-9E94-355C6DA5D9DC}" type="pres">
      <dgm:prSet presAssocID="{B72D65C0-5BDA-4F1C-A18F-13A8BA7B361F}" presName="node" presStyleLbl="node1" presStyleIdx="3" presStyleCnt="10">
        <dgm:presLayoutVars>
          <dgm:bulletEnabled val="1"/>
        </dgm:presLayoutVars>
      </dgm:prSet>
      <dgm:spPr/>
    </dgm:pt>
    <dgm:pt modelId="{C529D6AF-1047-4786-923D-AB442ABCDC01}" type="pres">
      <dgm:prSet presAssocID="{A095B1C3-00D6-4B99-A7B5-26B8F15F09AF}" presName="sibTrans" presStyleCnt="0"/>
      <dgm:spPr/>
    </dgm:pt>
    <dgm:pt modelId="{C5003DE3-91FE-4186-92DB-2E3913CFB521}" type="pres">
      <dgm:prSet presAssocID="{69C64F43-021C-4D54-B5DC-384BF50CE540}" presName="node" presStyleLbl="node1" presStyleIdx="4" presStyleCnt="10">
        <dgm:presLayoutVars>
          <dgm:bulletEnabled val="1"/>
        </dgm:presLayoutVars>
      </dgm:prSet>
      <dgm:spPr/>
    </dgm:pt>
    <dgm:pt modelId="{AF58B704-5468-4D11-8BF2-C04443AEE9A7}" type="pres">
      <dgm:prSet presAssocID="{565CB695-6ED3-4A2A-BB80-FB203911748B}" presName="sibTrans" presStyleCnt="0"/>
      <dgm:spPr/>
    </dgm:pt>
    <dgm:pt modelId="{FCADAE1C-E489-423B-A7DB-5A440F572EEF}" type="pres">
      <dgm:prSet presAssocID="{DF9651C7-A2FC-4E68-A69F-C1605BFDD2BC}" presName="node" presStyleLbl="node1" presStyleIdx="5" presStyleCnt="10" custLinFactNeighborX="10179">
        <dgm:presLayoutVars>
          <dgm:bulletEnabled val="1"/>
        </dgm:presLayoutVars>
      </dgm:prSet>
      <dgm:spPr/>
    </dgm:pt>
    <dgm:pt modelId="{166D3184-3628-46A4-A45D-140587E32899}" type="pres">
      <dgm:prSet presAssocID="{FAF1A985-0A64-457C-948D-308B6535027D}" presName="sibTrans" presStyleCnt="0"/>
      <dgm:spPr/>
    </dgm:pt>
    <dgm:pt modelId="{76830C90-CD74-43DF-BB88-FB65773C8E83}" type="pres">
      <dgm:prSet presAssocID="{D4DEA262-C9B1-4494-855C-284B76BF1681}" presName="node" presStyleLbl="node1" presStyleIdx="6" presStyleCnt="10" custScaleX="136132" custLinFactNeighborX="28528" custLinFactNeighborY="3105">
        <dgm:presLayoutVars>
          <dgm:bulletEnabled val="1"/>
        </dgm:presLayoutVars>
      </dgm:prSet>
      <dgm:spPr/>
    </dgm:pt>
    <dgm:pt modelId="{D1E95609-8AAB-4AF3-8E49-6325232F0E3D}" type="pres">
      <dgm:prSet presAssocID="{F48A2821-0014-4451-89E2-6D0D1BB9C9D3}" presName="sibTrans" presStyleCnt="0"/>
      <dgm:spPr/>
    </dgm:pt>
    <dgm:pt modelId="{79FC775C-9455-4A34-B87D-5192860FB172}" type="pres">
      <dgm:prSet presAssocID="{DD816DBB-8523-4F8D-AB27-E097B5E8536D}" presName="node" presStyleLbl="node1" presStyleIdx="7" presStyleCnt="10" custScaleY="124228" custLinFactNeighborX="-18406" custLinFactNeighborY="4267">
        <dgm:presLayoutVars>
          <dgm:bulletEnabled val="1"/>
        </dgm:presLayoutVars>
      </dgm:prSet>
      <dgm:spPr/>
    </dgm:pt>
    <dgm:pt modelId="{4CF4022B-5C38-4463-A966-6ED80EAF60E5}" type="pres">
      <dgm:prSet presAssocID="{8884A877-0919-4C59-A104-920AA24494CB}" presName="sibTrans" presStyleCnt="0"/>
      <dgm:spPr/>
    </dgm:pt>
    <dgm:pt modelId="{D9272517-F328-4A39-85A3-4BBCB96EAAA7}" type="pres">
      <dgm:prSet presAssocID="{48A990FE-BC5B-4CDD-8313-6DB75ABC3616}" presName="node" presStyleLbl="node1" presStyleIdx="8" presStyleCnt="10" custScaleY="121505" custLinFactNeighborX="-1149" custLinFactNeighborY="10265">
        <dgm:presLayoutVars>
          <dgm:bulletEnabled val="1"/>
        </dgm:presLayoutVars>
      </dgm:prSet>
      <dgm:spPr/>
    </dgm:pt>
    <dgm:pt modelId="{8EBE9A2C-B388-450C-878F-F22A7D744ABF}" type="pres">
      <dgm:prSet presAssocID="{E2766CE7-566A-499C-AC5C-5F7DE7A4BB32}" presName="sibTrans" presStyleCnt="0"/>
      <dgm:spPr/>
    </dgm:pt>
    <dgm:pt modelId="{B61F9576-D174-4C2C-A135-D9A889EA34F5}" type="pres">
      <dgm:prSet presAssocID="{952BC45D-E026-4BA2-B4F4-34286BEE0667}" presName="node" presStyleLbl="node1" presStyleIdx="9" presStyleCnt="10" custScaleY="115189" custLinFactNeighborX="5688" custLinFactNeighborY="9480">
        <dgm:presLayoutVars>
          <dgm:bulletEnabled val="1"/>
        </dgm:presLayoutVars>
      </dgm:prSet>
      <dgm:spPr/>
    </dgm:pt>
  </dgm:ptLst>
  <dgm:cxnLst>
    <dgm:cxn modelId="{68693501-8C9C-4A0D-A6D5-40E29C3DBCD0}" type="presOf" srcId="{D4DEA262-C9B1-4494-855C-284B76BF1681}" destId="{76830C90-CD74-43DF-BB88-FB65773C8E83}" srcOrd="0" destOrd="0" presId="urn:microsoft.com/office/officeart/2005/8/layout/default"/>
    <dgm:cxn modelId="{D9630404-EB50-47C6-8D41-C28364E37CC6}" type="presOf" srcId="{BBEF43FA-266B-4B2B-A047-40247B29CC8C}" destId="{B1FF83E5-EEBF-45F3-8808-09A24813541C}" srcOrd="0" destOrd="0" presId="urn:microsoft.com/office/officeart/2005/8/layout/default"/>
    <dgm:cxn modelId="{C37D5611-EF36-4359-8FA0-D0A245EF3690}" type="presOf" srcId="{E29E36A9-EEC2-4228-A0C1-3D2CDCE7E184}" destId="{20F0B3F9-ED01-4B98-A0FC-6CED8BB62E20}" srcOrd="0" destOrd="0" presId="urn:microsoft.com/office/officeart/2005/8/layout/default"/>
    <dgm:cxn modelId="{37B1CE1D-72CE-44A5-AD36-D6D68741592B}" srcId="{E29E36A9-EEC2-4228-A0C1-3D2CDCE7E184}" destId="{48A990FE-BC5B-4CDD-8313-6DB75ABC3616}" srcOrd="8" destOrd="0" parTransId="{0BD34A5A-E912-4A27-AABB-EBD867999C7B}" sibTransId="{E2766CE7-566A-499C-AC5C-5F7DE7A4BB32}"/>
    <dgm:cxn modelId="{D999D722-0D8F-4788-B92F-FF96C341588F}" type="presOf" srcId="{69C64F43-021C-4D54-B5DC-384BF50CE540}" destId="{C5003DE3-91FE-4186-92DB-2E3913CFB521}" srcOrd="0" destOrd="0" presId="urn:microsoft.com/office/officeart/2005/8/layout/default"/>
    <dgm:cxn modelId="{E3FD0528-B1A8-4416-BB2F-7B8741BF326B}" type="presOf" srcId="{952BC45D-E026-4BA2-B4F4-34286BEE0667}" destId="{B61F9576-D174-4C2C-A135-D9A889EA34F5}" srcOrd="0" destOrd="0" presId="urn:microsoft.com/office/officeart/2005/8/layout/default"/>
    <dgm:cxn modelId="{6E9FBF29-64D0-4A85-AC5E-E438BC3893E6}" type="presOf" srcId="{B72D65C0-5BDA-4F1C-A18F-13A8BA7B361F}" destId="{733265E7-9704-45B4-9E94-355C6DA5D9DC}" srcOrd="0" destOrd="0" presId="urn:microsoft.com/office/officeart/2005/8/layout/default"/>
    <dgm:cxn modelId="{27AE5164-EA1A-4C7B-94B2-61662093CA33}" type="presOf" srcId="{C73C134F-ABD6-40B0-85B3-1B2AAE951914}" destId="{5F07E3D5-8329-4D8C-B99A-021D715CD29F}" srcOrd="0" destOrd="0" presId="urn:microsoft.com/office/officeart/2005/8/layout/default"/>
    <dgm:cxn modelId="{32645566-DE91-49AF-A5F3-BE9F642B87E8}" type="presOf" srcId="{9A1E988D-1DCB-4BE6-9F77-C01B0B70662B}" destId="{5830064A-C693-4CD7-9703-C5AA2B9ACC5A}" srcOrd="0" destOrd="0" presId="urn:microsoft.com/office/officeart/2005/8/layout/default"/>
    <dgm:cxn modelId="{8FB3DF46-A5A3-43C2-B1AA-FF25DD1578A5}" srcId="{E29E36A9-EEC2-4228-A0C1-3D2CDCE7E184}" destId="{D4DEA262-C9B1-4494-855C-284B76BF1681}" srcOrd="6" destOrd="0" parTransId="{E9053D1E-E9EC-428F-B1EF-0ACF1A4E3F84}" sibTransId="{F48A2821-0014-4451-89E2-6D0D1BB9C9D3}"/>
    <dgm:cxn modelId="{7CFE816B-F19A-4DB5-9FEF-E29368B0C575}" type="presOf" srcId="{DF9651C7-A2FC-4E68-A69F-C1605BFDD2BC}" destId="{FCADAE1C-E489-423B-A7DB-5A440F572EEF}" srcOrd="0" destOrd="0" presId="urn:microsoft.com/office/officeart/2005/8/layout/default"/>
    <dgm:cxn modelId="{2A294C6C-BE88-4BA1-942A-13CFA6C37E3E}" srcId="{E29E36A9-EEC2-4228-A0C1-3D2CDCE7E184}" destId="{69C64F43-021C-4D54-B5DC-384BF50CE540}" srcOrd="4" destOrd="0" parTransId="{A3DCFDCA-2753-440C-B3AF-7DB821055E32}" sibTransId="{565CB695-6ED3-4A2A-BB80-FB203911748B}"/>
    <dgm:cxn modelId="{08FB3CA1-C79B-419F-BB08-F91F2AFA647F}" srcId="{E29E36A9-EEC2-4228-A0C1-3D2CDCE7E184}" destId="{C73C134F-ABD6-40B0-85B3-1B2AAE951914}" srcOrd="2" destOrd="0" parTransId="{408FC72D-E4C6-410A-B4B7-9078AD0234D6}" sibTransId="{8DC3BA8D-D45B-4B7C-BDED-3EAFD155E00F}"/>
    <dgm:cxn modelId="{EDE6C5B1-4C1F-4693-9567-17381CF42F44}" srcId="{E29E36A9-EEC2-4228-A0C1-3D2CDCE7E184}" destId="{BBEF43FA-266B-4B2B-A047-40247B29CC8C}" srcOrd="1" destOrd="0" parTransId="{221E60A8-A755-4DCC-9206-A056E94C68FC}" sibTransId="{8350F3A6-393B-4CE7-A17C-5B9888EB4559}"/>
    <dgm:cxn modelId="{1896F8B3-8E50-4D33-8409-5C36EFA72F3C}" srcId="{E29E36A9-EEC2-4228-A0C1-3D2CDCE7E184}" destId="{952BC45D-E026-4BA2-B4F4-34286BEE0667}" srcOrd="9" destOrd="0" parTransId="{F1F2482F-8AE3-48DC-AE26-0C0FA31B508F}" sibTransId="{276A98F9-B4DD-4E63-906A-68D37A767BFB}"/>
    <dgm:cxn modelId="{75BB13CC-5C69-42E2-9602-5508D05AE76F}" srcId="{E29E36A9-EEC2-4228-A0C1-3D2CDCE7E184}" destId="{B72D65C0-5BDA-4F1C-A18F-13A8BA7B361F}" srcOrd="3" destOrd="0" parTransId="{1D42E355-86F8-484E-85FE-827A850E3FC1}" sibTransId="{A095B1C3-00D6-4B99-A7B5-26B8F15F09AF}"/>
    <dgm:cxn modelId="{4AED70E6-92A7-43FE-B5E4-A86BC0962938}" srcId="{E29E36A9-EEC2-4228-A0C1-3D2CDCE7E184}" destId="{9A1E988D-1DCB-4BE6-9F77-C01B0B70662B}" srcOrd="0" destOrd="0" parTransId="{9262F196-0EB3-48AD-80AD-6B2BDFE5DB1A}" sibTransId="{C2389933-8717-4CD7-9A64-3A7E14F44AED}"/>
    <dgm:cxn modelId="{C46772F5-0F95-45DC-BA0D-ED839FE18198}" type="presOf" srcId="{DD816DBB-8523-4F8D-AB27-E097B5E8536D}" destId="{79FC775C-9455-4A34-B87D-5192860FB172}" srcOrd="0" destOrd="0" presId="urn:microsoft.com/office/officeart/2005/8/layout/default"/>
    <dgm:cxn modelId="{FBF712F8-8BE3-4200-88AF-FB785BDD81A3}" type="presOf" srcId="{48A990FE-BC5B-4CDD-8313-6DB75ABC3616}" destId="{D9272517-F328-4A39-85A3-4BBCB96EAAA7}" srcOrd="0" destOrd="0" presId="urn:microsoft.com/office/officeart/2005/8/layout/default"/>
    <dgm:cxn modelId="{A98706FC-01ED-4B3B-AE3D-DD23FF22C4A2}" srcId="{E29E36A9-EEC2-4228-A0C1-3D2CDCE7E184}" destId="{DD816DBB-8523-4F8D-AB27-E097B5E8536D}" srcOrd="7" destOrd="0" parTransId="{1C853870-B329-4F36-8986-8F19A44A0CDB}" sibTransId="{8884A877-0919-4C59-A104-920AA24494CB}"/>
    <dgm:cxn modelId="{BC0CB9FD-3BDF-4ED5-93BD-4F4EFF8FD92E}" srcId="{E29E36A9-EEC2-4228-A0C1-3D2CDCE7E184}" destId="{DF9651C7-A2FC-4E68-A69F-C1605BFDD2BC}" srcOrd="5" destOrd="0" parTransId="{A56D5316-0DAA-4371-9F33-78494B3B3DEF}" sibTransId="{FAF1A985-0A64-457C-948D-308B6535027D}"/>
    <dgm:cxn modelId="{3807C04C-B0D0-4006-890B-B4005619E2DA}" type="presParOf" srcId="{20F0B3F9-ED01-4B98-A0FC-6CED8BB62E20}" destId="{5830064A-C693-4CD7-9703-C5AA2B9ACC5A}" srcOrd="0" destOrd="0" presId="urn:microsoft.com/office/officeart/2005/8/layout/default"/>
    <dgm:cxn modelId="{6F5C1B79-F019-4FA6-AB3D-A2E2BFBB168F}" type="presParOf" srcId="{20F0B3F9-ED01-4B98-A0FC-6CED8BB62E20}" destId="{29E7B5A5-19BF-4D2B-9598-5155B6966006}" srcOrd="1" destOrd="0" presId="urn:microsoft.com/office/officeart/2005/8/layout/default"/>
    <dgm:cxn modelId="{1E913E6E-7C85-462A-AC26-A3CD6BBF751F}" type="presParOf" srcId="{20F0B3F9-ED01-4B98-A0FC-6CED8BB62E20}" destId="{B1FF83E5-EEBF-45F3-8808-09A24813541C}" srcOrd="2" destOrd="0" presId="urn:microsoft.com/office/officeart/2005/8/layout/default"/>
    <dgm:cxn modelId="{D023F0F6-ED11-488B-A068-9108853E83F8}" type="presParOf" srcId="{20F0B3F9-ED01-4B98-A0FC-6CED8BB62E20}" destId="{957A0296-CD6C-4B92-A348-10095D4B0B53}" srcOrd="3" destOrd="0" presId="urn:microsoft.com/office/officeart/2005/8/layout/default"/>
    <dgm:cxn modelId="{ADE25FE9-A0F0-4A6B-9828-9E4223147997}" type="presParOf" srcId="{20F0B3F9-ED01-4B98-A0FC-6CED8BB62E20}" destId="{5F07E3D5-8329-4D8C-B99A-021D715CD29F}" srcOrd="4" destOrd="0" presId="urn:microsoft.com/office/officeart/2005/8/layout/default"/>
    <dgm:cxn modelId="{01F85086-559C-4E72-B91D-ECEDCDE92492}" type="presParOf" srcId="{20F0B3F9-ED01-4B98-A0FC-6CED8BB62E20}" destId="{BDA36747-0A8E-460B-B36B-F1888BA00977}" srcOrd="5" destOrd="0" presId="urn:microsoft.com/office/officeart/2005/8/layout/default"/>
    <dgm:cxn modelId="{782E69F2-7C77-4D07-889E-86037B7EAC9A}" type="presParOf" srcId="{20F0B3F9-ED01-4B98-A0FC-6CED8BB62E20}" destId="{733265E7-9704-45B4-9E94-355C6DA5D9DC}" srcOrd="6" destOrd="0" presId="urn:microsoft.com/office/officeart/2005/8/layout/default"/>
    <dgm:cxn modelId="{C4156693-4684-4FCB-8174-BFE327912470}" type="presParOf" srcId="{20F0B3F9-ED01-4B98-A0FC-6CED8BB62E20}" destId="{C529D6AF-1047-4786-923D-AB442ABCDC01}" srcOrd="7" destOrd="0" presId="urn:microsoft.com/office/officeart/2005/8/layout/default"/>
    <dgm:cxn modelId="{C727E153-6C79-4662-8107-6E9D5346B47A}" type="presParOf" srcId="{20F0B3F9-ED01-4B98-A0FC-6CED8BB62E20}" destId="{C5003DE3-91FE-4186-92DB-2E3913CFB521}" srcOrd="8" destOrd="0" presId="urn:microsoft.com/office/officeart/2005/8/layout/default"/>
    <dgm:cxn modelId="{8B257F90-5FFF-4463-8405-08CCD708EB0D}" type="presParOf" srcId="{20F0B3F9-ED01-4B98-A0FC-6CED8BB62E20}" destId="{AF58B704-5468-4D11-8BF2-C04443AEE9A7}" srcOrd="9" destOrd="0" presId="urn:microsoft.com/office/officeart/2005/8/layout/default"/>
    <dgm:cxn modelId="{1A9E1AFF-6668-4360-8356-8BBC35360D63}" type="presParOf" srcId="{20F0B3F9-ED01-4B98-A0FC-6CED8BB62E20}" destId="{FCADAE1C-E489-423B-A7DB-5A440F572EEF}" srcOrd="10" destOrd="0" presId="urn:microsoft.com/office/officeart/2005/8/layout/default"/>
    <dgm:cxn modelId="{BCAA6003-2A78-44A5-A6B9-E83D51AEC5A2}" type="presParOf" srcId="{20F0B3F9-ED01-4B98-A0FC-6CED8BB62E20}" destId="{166D3184-3628-46A4-A45D-140587E32899}" srcOrd="11" destOrd="0" presId="urn:microsoft.com/office/officeart/2005/8/layout/default"/>
    <dgm:cxn modelId="{446B2299-10D8-4CEE-942F-D83ADF8C14BB}" type="presParOf" srcId="{20F0B3F9-ED01-4B98-A0FC-6CED8BB62E20}" destId="{76830C90-CD74-43DF-BB88-FB65773C8E83}" srcOrd="12" destOrd="0" presId="urn:microsoft.com/office/officeart/2005/8/layout/default"/>
    <dgm:cxn modelId="{E0DAAC11-47FD-4071-881A-50F6E51980A5}" type="presParOf" srcId="{20F0B3F9-ED01-4B98-A0FC-6CED8BB62E20}" destId="{D1E95609-8AAB-4AF3-8E49-6325232F0E3D}" srcOrd="13" destOrd="0" presId="urn:microsoft.com/office/officeart/2005/8/layout/default"/>
    <dgm:cxn modelId="{3C0847E5-301F-45FA-B1CB-C3E03F0C9971}" type="presParOf" srcId="{20F0B3F9-ED01-4B98-A0FC-6CED8BB62E20}" destId="{79FC775C-9455-4A34-B87D-5192860FB172}" srcOrd="14" destOrd="0" presId="urn:microsoft.com/office/officeart/2005/8/layout/default"/>
    <dgm:cxn modelId="{B625B073-F47D-4A74-9178-3171B13274AE}" type="presParOf" srcId="{20F0B3F9-ED01-4B98-A0FC-6CED8BB62E20}" destId="{4CF4022B-5C38-4463-A966-6ED80EAF60E5}" srcOrd="15" destOrd="0" presId="urn:microsoft.com/office/officeart/2005/8/layout/default"/>
    <dgm:cxn modelId="{3E1D5173-7895-4FF9-A792-AD57C07B2357}" type="presParOf" srcId="{20F0B3F9-ED01-4B98-A0FC-6CED8BB62E20}" destId="{D9272517-F328-4A39-85A3-4BBCB96EAAA7}" srcOrd="16" destOrd="0" presId="urn:microsoft.com/office/officeart/2005/8/layout/default"/>
    <dgm:cxn modelId="{C4725B8C-7AFD-4140-A24A-88571ED619AE}" type="presParOf" srcId="{20F0B3F9-ED01-4B98-A0FC-6CED8BB62E20}" destId="{8EBE9A2C-B388-450C-878F-F22A7D744ABF}" srcOrd="17" destOrd="0" presId="urn:microsoft.com/office/officeart/2005/8/layout/default"/>
    <dgm:cxn modelId="{B5255196-A478-4FD6-8FF0-6ACD6F10697A}" type="presParOf" srcId="{20F0B3F9-ED01-4B98-A0FC-6CED8BB62E20}" destId="{B61F9576-D174-4C2C-A135-D9A889EA34F5}"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53038-F58A-490B-A103-CD4FE4ED9F17}">
      <dsp:nvSpPr>
        <dsp:cNvPr id="0" name=""/>
        <dsp:cNvSpPr/>
      </dsp:nvSpPr>
      <dsp:spPr>
        <a:xfrm rot="5400000">
          <a:off x="1861990" y="-1500981"/>
          <a:ext cx="1158174" cy="445109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O" sz="1800" kern="1200" dirty="0"/>
            <a:t>Seguridad y justicia #1</a:t>
          </a:r>
        </a:p>
        <a:p>
          <a:pPr marL="171450" lvl="1" indent="-171450" algn="l" defTabSz="800100">
            <a:lnSpc>
              <a:spcPct val="90000"/>
            </a:lnSpc>
            <a:spcBef>
              <a:spcPct val="0"/>
            </a:spcBef>
            <a:spcAft>
              <a:spcPct val="15000"/>
            </a:spcAft>
            <a:buChar char="•"/>
          </a:pPr>
          <a:r>
            <a:rPr lang="es-CO" sz="1800" kern="1200" dirty="0"/>
            <a:t>Gestión fiscal #6</a:t>
          </a:r>
        </a:p>
        <a:p>
          <a:pPr marL="171450" lvl="1" indent="-171450" algn="l" defTabSz="800100">
            <a:lnSpc>
              <a:spcPct val="90000"/>
            </a:lnSpc>
            <a:spcBef>
              <a:spcPct val="0"/>
            </a:spcBef>
            <a:spcAft>
              <a:spcPct val="15000"/>
            </a:spcAft>
            <a:buChar char="•"/>
          </a:pPr>
          <a:r>
            <a:rPr lang="es-CO" sz="1800" kern="1200"/>
            <a:t>Transparencia #8</a:t>
          </a:r>
        </a:p>
        <a:p>
          <a:pPr marL="171450" lvl="1" indent="-171450" algn="l" defTabSz="800100">
            <a:lnSpc>
              <a:spcPct val="90000"/>
            </a:lnSpc>
            <a:spcBef>
              <a:spcPct val="0"/>
            </a:spcBef>
            <a:spcAft>
              <a:spcPct val="15000"/>
            </a:spcAft>
            <a:buChar char="•"/>
          </a:pPr>
          <a:r>
            <a:rPr lang="es-CO" sz="1800" kern="1200" dirty="0"/>
            <a:t>Desempeño administrativo #11</a:t>
          </a:r>
        </a:p>
      </dsp:txBody>
      <dsp:txXfrm rot="-5400000">
        <a:off x="215530" y="202016"/>
        <a:ext cx="4394559" cy="1045100"/>
      </dsp:txXfrm>
    </dsp:sp>
    <dsp:sp modelId="{0D4E486A-924C-42A8-8AF4-BC2CBDD872E4}">
      <dsp:nvSpPr>
        <dsp:cNvPr id="0" name=""/>
        <dsp:cNvSpPr/>
      </dsp:nvSpPr>
      <dsp:spPr>
        <a:xfrm>
          <a:off x="99591" y="1415"/>
          <a:ext cx="215338" cy="14477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kern="1200" dirty="0"/>
            <a:t> </a:t>
          </a:r>
        </a:p>
      </dsp:txBody>
      <dsp:txXfrm>
        <a:off x="110103" y="11927"/>
        <a:ext cx="194314" cy="1426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E83BC-2038-4D59-AB33-BDEE0A19AEFC}">
      <dsp:nvSpPr>
        <dsp:cNvPr id="0" name=""/>
        <dsp:cNvSpPr/>
      </dsp:nvSpPr>
      <dsp:spPr>
        <a:xfrm>
          <a:off x="703836" y="174136"/>
          <a:ext cx="2276914" cy="130985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Gestión vial integral Risaralda y Valle del Cauca fase 2: 28,4 MM (Nacional-</a:t>
          </a:r>
          <a:r>
            <a:rPr lang="es-CO" sz="1600" kern="1200" dirty="0" err="1">
              <a:solidFill>
                <a:schemeClr val="tx1"/>
              </a:solidFill>
            </a:rPr>
            <a:t>Invías</a:t>
          </a:r>
          <a:r>
            <a:rPr lang="es-CO" sz="1600" kern="1200" dirty="0">
              <a:solidFill>
                <a:schemeClr val="tx1"/>
              </a:solidFill>
            </a:rPr>
            <a:t>).</a:t>
          </a:r>
        </a:p>
        <a:p>
          <a:pPr marL="0" lvl="0" indent="0" algn="ctr" defTabSz="711200">
            <a:lnSpc>
              <a:spcPct val="90000"/>
            </a:lnSpc>
            <a:spcBef>
              <a:spcPct val="0"/>
            </a:spcBef>
            <a:spcAft>
              <a:spcPct val="35000"/>
            </a:spcAft>
            <a:buNone/>
          </a:pPr>
          <a:r>
            <a:rPr lang="es-CO" sz="1600" b="1" kern="1200" dirty="0">
              <a:solidFill>
                <a:schemeClr val="tx1"/>
              </a:solidFill>
            </a:rPr>
            <a:t>Desarrollo empresarial y competitividad</a:t>
          </a:r>
        </a:p>
      </dsp:txBody>
      <dsp:txXfrm>
        <a:off x="703836" y="174136"/>
        <a:ext cx="2276914" cy="1309851"/>
      </dsp:txXfrm>
    </dsp:sp>
    <dsp:sp modelId="{59DBC4B7-EDEE-49F3-82BE-299CE0BB49CA}">
      <dsp:nvSpPr>
        <dsp:cNvPr id="0" name=""/>
        <dsp:cNvSpPr/>
      </dsp:nvSpPr>
      <dsp:spPr>
        <a:xfrm>
          <a:off x="3717548" y="1894204"/>
          <a:ext cx="2477417" cy="13383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Construcción del Corredor Vial de Acceso Occidental al Aeropuerto </a:t>
          </a:r>
          <a:r>
            <a:rPr lang="es-CO" sz="1600" kern="1200" dirty="0" err="1">
              <a:solidFill>
                <a:schemeClr val="tx1"/>
              </a:solidFill>
            </a:rPr>
            <a:t>Matecaña</a:t>
          </a:r>
          <a:r>
            <a:rPr lang="es-CO" sz="1600" kern="1200" dirty="0">
              <a:solidFill>
                <a:schemeClr val="tx1"/>
              </a:solidFill>
            </a:rPr>
            <a:t> Invias $17,2 MM (Mixta)</a:t>
          </a:r>
        </a:p>
        <a:p>
          <a:pPr marL="0" lvl="0" indent="0" algn="ctr" defTabSz="711200">
            <a:lnSpc>
              <a:spcPct val="90000"/>
            </a:lnSpc>
            <a:spcBef>
              <a:spcPct val="0"/>
            </a:spcBef>
            <a:spcAft>
              <a:spcPct val="35000"/>
            </a:spcAft>
            <a:buNone/>
          </a:pPr>
          <a:r>
            <a:rPr lang="es-CO" sz="1600" b="1" kern="1200" dirty="0">
              <a:solidFill>
                <a:schemeClr val="tx1"/>
              </a:solidFill>
            </a:rPr>
            <a:t>Desarrollo Empresarial </a:t>
          </a:r>
        </a:p>
      </dsp:txBody>
      <dsp:txXfrm>
        <a:off x="3717548" y="1894204"/>
        <a:ext cx="2477417" cy="1338334"/>
      </dsp:txXfrm>
    </dsp:sp>
    <dsp:sp modelId="{898053FB-B3D4-46E7-A86F-33F5EA78DF18}">
      <dsp:nvSpPr>
        <dsp:cNvPr id="0" name=""/>
        <dsp:cNvSpPr/>
      </dsp:nvSpPr>
      <dsp:spPr>
        <a:xfrm>
          <a:off x="5552248" y="249212"/>
          <a:ext cx="1794047" cy="126370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Doble Calzada La Romelia El Pollo 1,9 MM. (Regional)</a:t>
          </a:r>
        </a:p>
      </dsp:txBody>
      <dsp:txXfrm>
        <a:off x="5552248" y="249212"/>
        <a:ext cx="1794047" cy="1263705"/>
      </dsp:txXfrm>
    </dsp:sp>
    <dsp:sp modelId="{73A5E761-4B5D-46CF-BFA3-72257F03A4FF}">
      <dsp:nvSpPr>
        <dsp:cNvPr id="0" name=""/>
        <dsp:cNvSpPr/>
      </dsp:nvSpPr>
      <dsp:spPr>
        <a:xfrm>
          <a:off x="7525700" y="196053"/>
          <a:ext cx="1794047" cy="137002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Vía Panorama sector Media Canoa-la Virginia y Ansermanuevo Cartago 50 MM (Nacional-Invias)</a:t>
          </a:r>
        </a:p>
      </dsp:txBody>
      <dsp:txXfrm>
        <a:off x="7525700" y="196053"/>
        <a:ext cx="1794047" cy="1370024"/>
      </dsp:txXfrm>
    </dsp:sp>
    <dsp:sp modelId="{C71D4B8D-709C-46BA-BC0D-412D3CF6FDF6}">
      <dsp:nvSpPr>
        <dsp:cNvPr id="0" name=""/>
        <dsp:cNvSpPr/>
      </dsp:nvSpPr>
      <dsp:spPr>
        <a:xfrm>
          <a:off x="642381" y="1698538"/>
          <a:ext cx="2691411" cy="18954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Vías del Samán: Varios municipios de Risaralda y Valle del Cauca - La Victoria - Cartago - Cerritos - Pereira; Media canoa - Ansermanuevo - La Virginia; alá - Cartago - Ansermanuevo; Cerritos – La Virginia; a Romelia - El Pollo 1.2 Billones</a:t>
          </a:r>
        </a:p>
      </dsp:txBody>
      <dsp:txXfrm>
        <a:off x="642381" y="1698538"/>
        <a:ext cx="2691411" cy="1895493"/>
      </dsp:txXfrm>
    </dsp:sp>
    <dsp:sp modelId="{9C6A5DCA-2616-4328-BF2B-71BFEE27BC07}">
      <dsp:nvSpPr>
        <dsp:cNvPr id="0" name=""/>
        <dsp:cNvSpPr/>
      </dsp:nvSpPr>
      <dsp:spPr>
        <a:xfrm>
          <a:off x="3966427" y="3767019"/>
          <a:ext cx="2648085" cy="143552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Construcción Adecuación y Mejoramiento Infraestructura física y de transporte del Municipio de Dosquebradas $30,9 MM Desarrollo  </a:t>
          </a:r>
        </a:p>
        <a:p>
          <a:pPr marL="0" lvl="0" indent="0" algn="ctr" defTabSz="711200">
            <a:lnSpc>
              <a:spcPct val="90000"/>
            </a:lnSpc>
            <a:spcBef>
              <a:spcPct val="0"/>
            </a:spcBef>
            <a:spcAft>
              <a:spcPct val="35000"/>
            </a:spcAft>
            <a:buNone/>
          </a:pPr>
          <a:r>
            <a:rPr lang="es-CO" sz="1600" b="1" kern="1200" dirty="0">
              <a:solidFill>
                <a:schemeClr val="tx1"/>
              </a:solidFill>
            </a:rPr>
            <a:t>Desarrollo empresarial </a:t>
          </a:r>
        </a:p>
      </dsp:txBody>
      <dsp:txXfrm>
        <a:off x="3966427" y="3767019"/>
        <a:ext cx="2648085" cy="1435524"/>
      </dsp:txXfrm>
    </dsp:sp>
    <dsp:sp modelId="{C6AC4E76-F0D9-4484-91CE-CF4552F1FEFD}">
      <dsp:nvSpPr>
        <dsp:cNvPr id="0" name=""/>
        <dsp:cNvSpPr/>
      </dsp:nvSpPr>
      <dsp:spPr>
        <a:xfrm>
          <a:off x="3436735" y="168901"/>
          <a:ext cx="1794047" cy="137069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Centro de ciencia y biodiversidad $47 MM (Min ciencias)</a:t>
          </a:r>
        </a:p>
        <a:p>
          <a:pPr marL="0" lvl="0" indent="0" algn="ctr" defTabSz="711200">
            <a:lnSpc>
              <a:spcPct val="90000"/>
            </a:lnSpc>
            <a:spcBef>
              <a:spcPct val="0"/>
            </a:spcBef>
            <a:spcAft>
              <a:spcPct val="35000"/>
            </a:spcAft>
            <a:buNone/>
          </a:pPr>
          <a:r>
            <a:rPr lang="es-CO" sz="1600" b="1" kern="1200" dirty="0">
              <a:solidFill>
                <a:schemeClr val="tx1"/>
              </a:solidFill>
            </a:rPr>
            <a:t>Lucha contra la pobreza</a:t>
          </a:r>
        </a:p>
      </dsp:txBody>
      <dsp:txXfrm>
        <a:off x="3436735" y="168901"/>
        <a:ext cx="1794047" cy="1370691"/>
      </dsp:txXfrm>
    </dsp:sp>
    <dsp:sp modelId="{F65C7926-3E97-452F-89B8-C7EB18C9BD26}">
      <dsp:nvSpPr>
        <dsp:cNvPr id="0" name=""/>
        <dsp:cNvSpPr/>
      </dsp:nvSpPr>
      <dsp:spPr>
        <a:xfrm>
          <a:off x="6705704" y="1895433"/>
          <a:ext cx="1794047" cy="138885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Rehabilitación vía Cachipay - Balboa k0+290 al k2+590 por $3,9 MM (Mintransporte).</a:t>
          </a:r>
        </a:p>
      </dsp:txBody>
      <dsp:txXfrm>
        <a:off x="6705704" y="1895433"/>
        <a:ext cx="1794047" cy="1388850"/>
      </dsp:txXfrm>
    </dsp:sp>
    <dsp:sp modelId="{06825FB1-AA94-4DE2-A659-009F6C878250}">
      <dsp:nvSpPr>
        <dsp:cNvPr id="0" name=""/>
        <dsp:cNvSpPr/>
      </dsp:nvSpPr>
      <dsp:spPr>
        <a:xfrm>
          <a:off x="925876" y="3825901"/>
          <a:ext cx="2671336" cy="144708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MX" sz="1600" b="0" i="0" u="none" kern="1200" dirty="0"/>
            <a:t>Ciudadela tecnológica de Cuba – Pereira / Desarrollar la planta de tratamiento de aguas residuales (PTAR) de Pereira.</a:t>
          </a:r>
        </a:p>
        <a:p>
          <a:pPr marL="0" lvl="0" indent="0" algn="ctr" defTabSz="711200">
            <a:lnSpc>
              <a:spcPct val="90000"/>
            </a:lnSpc>
            <a:spcBef>
              <a:spcPct val="0"/>
            </a:spcBef>
            <a:spcAft>
              <a:spcPct val="35000"/>
            </a:spcAft>
            <a:buFont typeface="Arial" panose="020B0604020202020204" pitchFamily="34" charset="0"/>
            <a:buNone/>
          </a:pPr>
          <a:r>
            <a:rPr lang="es-MX" sz="1600" b="1" i="0" u="none" kern="1200" dirty="0"/>
            <a:t>Inclusión social y ambiente</a:t>
          </a:r>
        </a:p>
      </dsp:txBody>
      <dsp:txXfrm>
        <a:off x="925876" y="3825901"/>
        <a:ext cx="2671336" cy="1447085"/>
      </dsp:txXfrm>
    </dsp:sp>
    <dsp:sp modelId="{B909970C-9AB4-4719-BB68-6C08B27E069E}">
      <dsp:nvSpPr>
        <dsp:cNvPr id="0" name=""/>
        <dsp:cNvSpPr/>
      </dsp:nvSpPr>
      <dsp:spPr>
        <a:xfrm>
          <a:off x="6809292" y="3768582"/>
          <a:ext cx="2230879" cy="15778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MX" sz="1600" b="0" i="0" u="none" kern="1200" dirty="0"/>
            <a:t>Protección y resignificación de las cuencas para conservar los recursos naturales.</a:t>
          </a:r>
        </a:p>
        <a:p>
          <a:pPr marL="0" lvl="0" indent="0" algn="ctr" defTabSz="711200">
            <a:lnSpc>
              <a:spcPct val="90000"/>
            </a:lnSpc>
            <a:spcBef>
              <a:spcPct val="0"/>
            </a:spcBef>
            <a:spcAft>
              <a:spcPct val="35000"/>
            </a:spcAft>
            <a:buFont typeface="Arial" panose="020B0604020202020204" pitchFamily="34" charset="0"/>
            <a:buNone/>
          </a:pPr>
          <a:r>
            <a:rPr lang="es-MX" sz="1600" b="1" i="0" u="none" kern="1200" dirty="0"/>
            <a:t>Inclusión social y ambiente </a:t>
          </a:r>
        </a:p>
      </dsp:txBody>
      <dsp:txXfrm>
        <a:off x="6809292" y="3768582"/>
        <a:ext cx="2230879" cy="15778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F03D7-F27C-4C94-9FDA-24E77AD65519}">
      <dsp:nvSpPr>
        <dsp:cNvPr id="0" name=""/>
        <dsp:cNvSpPr/>
      </dsp:nvSpPr>
      <dsp:spPr>
        <a:xfrm>
          <a:off x="747" y="348587"/>
          <a:ext cx="2916490" cy="1749894"/>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rPr>
            <a:t>Reto y Oportunidad: GESTIONAR LOS RECURSOS para las inversiones en los proyectos de infraestructura vial.</a:t>
          </a:r>
        </a:p>
      </dsp:txBody>
      <dsp:txXfrm>
        <a:off x="747" y="348587"/>
        <a:ext cx="2916490" cy="1749894"/>
      </dsp:txXfrm>
    </dsp:sp>
    <dsp:sp modelId="{11E71F29-269C-48E3-B42D-36BECC48D4A6}">
      <dsp:nvSpPr>
        <dsp:cNvPr id="0" name=""/>
        <dsp:cNvSpPr/>
      </dsp:nvSpPr>
      <dsp:spPr>
        <a:xfrm>
          <a:off x="3208887" y="348587"/>
          <a:ext cx="2916490" cy="1749894"/>
        </a:xfrm>
        <a:prstGeom prst="rect">
          <a:avLst/>
        </a:prstGeom>
        <a:solidFill>
          <a:schemeClr val="accent4">
            <a:shade val="50000"/>
            <a:hueOff val="-297102"/>
            <a:satOff val="0"/>
            <a:lumOff val="24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rPr>
            <a:t>Reto-Oportunidad: Risaralda y los municipios deben tener recurso humano ESTRUCTURADORES DE PROYECTOS.</a:t>
          </a:r>
        </a:p>
      </dsp:txBody>
      <dsp:txXfrm>
        <a:off x="3208887" y="348587"/>
        <a:ext cx="2916490" cy="1749894"/>
      </dsp:txXfrm>
    </dsp:sp>
    <dsp:sp modelId="{FAF87DEA-D2DF-4F93-AECB-409A2E943583}">
      <dsp:nvSpPr>
        <dsp:cNvPr id="0" name=""/>
        <dsp:cNvSpPr/>
      </dsp:nvSpPr>
      <dsp:spPr>
        <a:xfrm>
          <a:off x="747" y="2390130"/>
          <a:ext cx="2916490" cy="1749894"/>
        </a:xfrm>
        <a:prstGeom prst="rect">
          <a:avLst/>
        </a:prstGeom>
        <a:solidFill>
          <a:schemeClr val="accent4">
            <a:shade val="50000"/>
            <a:hueOff val="-594204"/>
            <a:satOff val="0"/>
            <a:lumOff val="48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rPr>
            <a:t>Oportunidad: GENERAR UN PROGRAMA para los hogares que reciben remesas, vivienda y emprendimientos.</a:t>
          </a:r>
        </a:p>
      </dsp:txBody>
      <dsp:txXfrm>
        <a:off x="747" y="2390130"/>
        <a:ext cx="2916490" cy="1749894"/>
      </dsp:txXfrm>
    </dsp:sp>
    <dsp:sp modelId="{A86B8F53-89F3-4F2F-AE03-FC33136C635E}">
      <dsp:nvSpPr>
        <dsp:cNvPr id="0" name=""/>
        <dsp:cNvSpPr/>
      </dsp:nvSpPr>
      <dsp:spPr>
        <a:xfrm>
          <a:off x="3208887" y="2390130"/>
          <a:ext cx="2916490" cy="1749894"/>
        </a:xfrm>
        <a:prstGeom prst="rect">
          <a:avLst/>
        </a:prstGeom>
        <a:solidFill>
          <a:schemeClr val="accent4">
            <a:shade val="50000"/>
            <a:hueOff val="-297102"/>
            <a:satOff val="0"/>
            <a:lumOff val="24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rPr>
            <a:t>Oportunidad: Teniendo presente las mayores coberturas en los distintos niveles educativos, se debe avanzar en la FORMACIÓN MEDIADAS POR LAS TIC.</a:t>
          </a:r>
        </a:p>
      </dsp:txBody>
      <dsp:txXfrm>
        <a:off x="3208887" y="2390130"/>
        <a:ext cx="2916490" cy="17498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B58E-31E3-449F-ABC5-8705AB920298}">
      <dsp:nvSpPr>
        <dsp:cNvPr id="0" name=""/>
        <dsp:cNvSpPr/>
      </dsp:nvSpPr>
      <dsp:spPr>
        <a:xfrm>
          <a:off x="0" y="0"/>
          <a:ext cx="2701648" cy="1620989"/>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Reto: Generar la CONFIANZA en el empresariado, como DETONANTE del desarrollo, que implica un fortalecimiento INTELIGENTE a todo nivel.</a:t>
          </a:r>
        </a:p>
      </dsp:txBody>
      <dsp:txXfrm>
        <a:off x="0" y="0"/>
        <a:ext cx="2701648" cy="1620989"/>
      </dsp:txXfrm>
    </dsp:sp>
    <dsp:sp modelId="{D332A3B6-2D9C-48EF-8265-7763B47C0846}">
      <dsp:nvSpPr>
        <dsp:cNvPr id="0" name=""/>
        <dsp:cNvSpPr/>
      </dsp:nvSpPr>
      <dsp:spPr>
        <a:xfrm>
          <a:off x="3003737" y="93817"/>
          <a:ext cx="3461352" cy="1620989"/>
        </a:xfrm>
        <a:prstGeom prst="rect">
          <a:avLst/>
        </a:prstGeom>
        <a:solidFill>
          <a:schemeClr val="accent4">
            <a:shade val="50000"/>
            <a:hueOff val="-237682"/>
            <a:satOff val="0"/>
            <a:lumOff val="19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Reto: Recursos para EMPRENDIMIENTO como instrumento clave para la generación de empleo y aprovechamiento de las capacidades, en sectores de conocimiento como: TIC, agroindustria, servicios. </a:t>
          </a:r>
        </a:p>
      </dsp:txBody>
      <dsp:txXfrm>
        <a:off x="3003737" y="93817"/>
        <a:ext cx="3461352" cy="1620989"/>
      </dsp:txXfrm>
    </dsp:sp>
    <dsp:sp modelId="{4871D3DB-515C-4AEA-BA31-30F631BD7F36}">
      <dsp:nvSpPr>
        <dsp:cNvPr id="0" name=""/>
        <dsp:cNvSpPr/>
      </dsp:nvSpPr>
      <dsp:spPr>
        <a:xfrm>
          <a:off x="7030139" y="42788"/>
          <a:ext cx="2701648" cy="1620989"/>
        </a:xfrm>
        <a:prstGeom prst="rect">
          <a:avLst/>
        </a:prstGeom>
        <a:solidFill>
          <a:schemeClr val="accent4">
            <a:shade val="50000"/>
            <a:hueOff val="-475363"/>
            <a:satOff val="0"/>
            <a:lumOff val="38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Oportunidad: INSTRUMENTOS para las premisas anteriores, tasa de interés compensada al empresariado de todo nivel. Pensarse en la utilización de recursos del 4*1000 </a:t>
          </a:r>
        </a:p>
      </dsp:txBody>
      <dsp:txXfrm>
        <a:off x="7030139" y="42788"/>
        <a:ext cx="2701648" cy="1620989"/>
      </dsp:txXfrm>
    </dsp:sp>
    <dsp:sp modelId="{81D8CE01-4585-448D-A1EE-57971A0353B5}">
      <dsp:nvSpPr>
        <dsp:cNvPr id="0" name=""/>
        <dsp:cNvSpPr/>
      </dsp:nvSpPr>
      <dsp:spPr>
        <a:xfrm>
          <a:off x="0" y="3468209"/>
          <a:ext cx="4819498" cy="162098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bg1"/>
              </a:solidFill>
            </a:rPr>
            <a:t>Oportunidad: Gestión de instrumentos de desarrollo con propósito de tener ciudades MODERNAS, el catastro multipropósito, la valorización (estratos 4-5-6), bonos verdes, ajuste a los estatutos tributarios municipales, (próximos 2-3 años), desarrollar e instrumentar alianzas PP.</a:t>
          </a:r>
        </a:p>
      </dsp:txBody>
      <dsp:txXfrm>
        <a:off x="0" y="3468209"/>
        <a:ext cx="4819498" cy="1620989"/>
      </dsp:txXfrm>
    </dsp:sp>
    <dsp:sp modelId="{49E13069-CB9E-44DD-95DB-414925634138}">
      <dsp:nvSpPr>
        <dsp:cNvPr id="0" name=""/>
        <dsp:cNvSpPr/>
      </dsp:nvSpPr>
      <dsp:spPr>
        <a:xfrm>
          <a:off x="5094506" y="3476622"/>
          <a:ext cx="4663829" cy="1620989"/>
        </a:xfrm>
        <a:prstGeom prst="rect">
          <a:avLst/>
        </a:prstGeom>
        <a:solidFill>
          <a:schemeClr val="accent4">
            <a:shade val="50000"/>
            <a:hueOff val="-237682"/>
            <a:satOff val="0"/>
            <a:lumOff val="19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solidFill>
                <a:schemeClr val="tx1"/>
              </a:solidFill>
            </a:rPr>
            <a:t>Reto: Mejorar La CALIDAD EDUCATIVA en todos los niveles como un propósito superior, para la sostenibilidad de la población y competitividad del territorio.</a:t>
          </a:r>
          <a:endParaRPr lang="es-CO" sz="1600" kern="1200" dirty="0">
            <a:solidFill>
              <a:schemeClr val="tx1"/>
            </a:solidFill>
          </a:endParaRPr>
        </a:p>
      </dsp:txBody>
      <dsp:txXfrm>
        <a:off x="5094506" y="3476622"/>
        <a:ext cx="4663829" cy="16209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A7E29-4448-49B2-8008-744B7CA46040}">
      <dsp:nvSpPr>
        <dsp:cNvPr id="0" name=""/>
        <dsp:cNvSpPr/>
      </dsp:nvSpPr>
      <dsp:spPr>
        <a:xfrm>
          <a:off x="0" y="0"/>
          <a:ext cx="9799092" cy="1047858"/>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solidFill>
                <a:schemeClr val="accent5">
                  <a:lumMod val="50000"/>
                </a:schemeClr>
              </a:solidFill>
              <a:latin typeface="CenturyGothic"/>
            </a:rPr>
            <a:t>Se acentuó la pobreza en todos los niveles: La pobreza debe ser considerado una prioridad de política pública en todas sus dimensiones y niveles de gobierno, especialmente en Educación, empleo y aspectos económicos.</a:t>
          </a:r>
        </a:p>
      </dsp:txBody>
      <dsp:txXfrm>
        <a:off x="51152" y="51152"/>
        <a:ext cx="9696788" cy="945554"/>
      </dsp:txXfrm>
    </dsp:sp>
    <dsp:sp modelId="{447552BD-FE68-4F66-9438-1AD5436F608F}">
      <dsp:nvSpPr>
        <dsp:cNvPr id="0" name=""/>
        <dsp:cNvSpPr/>
      </dsp:nvSpPr>
      <dsp:spPr>
        <a:xfrm>
          <a:off x="0" y="1062742"/>
          <a:ext cx="9799092" cy="10478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CenturyGothic"/>
            </a:rPr>
            <a:t>Preocupan las coberturas en educación de Transición  y Media: El énfasis y prioridad de atención en la niñez y la juventud, mantener a los estudiantes en los colegios es prioritario.</a:t>
          </a:r>
        </a:p>
      </dsp:txBody>
      <dsp:txXfrm>
        <a:off x="51152" y="1113894"/>
        <a:ext cx="9696788" cy="945554"/>
      </dsp:txXfrm>
    </dsp:sp>
    <dsp:sp modelId="{7E71639A-CA19-49EF-8313-3BA618EE450F}">
      <dsp:nvSpPr>
        <dsp:cNvPr id="0" name=""/>
        <dsp:cNvSpPr/>
      </dsp:nvSpPr>
      <dsp:spPr>
        <a:xfrm>
          <a:off x="0" y="2124930"/>
          <a:ext cx="9799092" cy="1047858"/>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solidFill>
                <a:schemeClr val="accent5">
                  <a:lumMod val="50000"/>
                </a:schemeClr>
              </a:solidFill>
              <a:latin typeface="CenturyGothic"/>
            </a:rPr>
            <a:t>Aún cuando no se evidencian casos de violencia de grupos alzados en armas, la tasa de homicidios aún permanecen en niveles similares en los últimos años, en su gran mayoría con armas de fuego y asociados principalmente al narcotráfico.</a:t>
          </a:r>
        </a:p>
      </dsp:txBody>
      <dsp:txXfrm>
        <a:off x="51152" y="2176082"/>
        <a:ext cx="9696788" cy="945554"/>
      </dsp:txXfrm>
    </dsp:sp>
    <dsp:sp modelId="{A8AF0641-1CA0-48AD-8BD4-70AA2082BAA5}">
      <dsp:nvSpPr>
        <dsp:cNvPr id="0" name=""/>
        <dsp:cNvSpPr/>
      </dsp:nvSpPr>
      <dsp:spPr>
        <a:xfrm>
          <a:off x="0" y="3187118"/>
          <a:ext cx="9799092" cy="1047858"/>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CenturyGothic"/>
            </a:rPr>
            <a:t>La estructura económica, se enfoca en sectores principalmente de comercio y servicios, que si bien vienen creciendo recientemente, aún no logran despegar en términos de la generación de empleo y de ingresos.</a:t>
          </a:r>
        </a:p>
      </dsp:txBody>
      <dsp:txXfrm>
        <a:off x="51152" y="3238270"/>
        <a:ext cx="9696788" cy="945554"/>
      </dsp:txXfrm>
    </dsp:sp>
    <dsp:sp modelId="{82EA0EBC-717E-4473-902A-DD4E2FA57139}">
      <dsp:nvSpPr>
        <dsp:cNvPr id="0" name=""/>
        <dsp:cNvSpPr/>
      </dsp:nvSpPr>
      <dsp:spPr>
        <a:xfrm>
          <a:off x="0" y="4249306"/>
          <a:ext cx="9799092" cy="104785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t>Vulnerabilidad en la Microempresa: se tiene alta dependencia de la microempresa 93,8% y su impacto en el empleo y la pobreza. La densidad empresarial es de 53 unidades/1000 habitantes, con brechas entre municipios 66.1 el más lato y 27 el más bajo</a:t>
          </a:r>
          <a:r>
            <a:rPr lang="es-CO" sz="500" kern="1200" dirty="0"/>
            <a:t>.</a:t>
          </a:r>
        </a:p>
      </dsp:txBody>
      <dsp:txXfrm>
        <a:off x="51152" y="4300458"/>
        <a:ext cx="9696788" cy="9455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6B4C2-A22D-4A03-8D03-CBC7172DC2B9}">
      <dsp:nvSpPr>
        <dsp:cNvPr id="0" name=""/>
        <dsp:cNvSpPr/>
      </dsp:nvSpPr>
      <dsp:spPr>
        <a:xfrm>
          <a:off x="0" y="0"/>
          <a:ext cx="9900981" cy="121680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t>Se tiene coberturas en salud:  La cobertura 93,51%, existen barreras de acceso en baja proporción, en contraste, alto porcentaje de la población declara buen estado de su salud.</a:t>
          </a:r>
        </a:p>
      </dsp:txBody>
      <dsp:txXfrm>
        <a:off x="59399" y="59399"/>
        <a:ext cx="9782183" cy="1098002"/>
      </dsp:txXfrm>
    </dsp:sp>
    <dsp:sp modelId="{53517F2E-E886-4DFC-87D5-553A833A15A9}">
      <dsp:nvSpPr>
        <dsp:cNvPr id="0" name=""/>
        <dsp:cNvSpPr/>
      </dsp:nvSpPr>
      <dsp:spPr>
        <a:xfrm>
          <a:off x="0" y="1569277"/>
          <a:ext cx="9900981" cy="121680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b="1" kern="1200" dirty="0">
              <a:solidFill>
                <a:schemeClr val="accent5">
                  <a:lumMod val="50000"/>
                </a:schemeClr>
              </a:solidFill>
            </a:rPr>
            <a:t>Brechas en servicios públicos entre cabecera y centros poblados y rural disperso: Las tasas de cobertura de servicios de acueducto alcantarillado y aseo son relativamente altas.</a:t>
          </a:r>
        </a:p>
      </dsp:txBody>
      <dsp:txXfrm>
        <a:off x="59399" y="1628676"/>
        <a:ext cx="9782183" cy="1098002"/>
      </dsp:txXfrm>
    </dsp:sp>
    <dsp:sp modelId="{2DAC49DD-030B-4144-81FE-BBFA17F921FA}">
      <dsp:nvSpPr>
        <dsp:cNvPr id="0" name=""/>
        <dsp:cNvSpPr/>
      </dsp:nvSpPr>
      <dsp:spPr>
        <a:xfrm>
          <a:off x="0" y="2973277"/>
          <a:ext cx="9900981" cy="121680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b="1" kern="1200" dirty="0">
              <a:solidFill>
                <a:schemeClr val="accent5">
                  <a:lumMod val="50000"/>
                </a:schemeClr>
              </a:solidFill>
            </a:rPr>
            <a:t>Informalidad laboral: El 58.8% de los ocupados son informales siendo factor explicativo de la pobreza y limitante para la prosperidad de la sociedad.</a:t>
          </a:r>
        </a:p>
      </dsp:txBody>
      <dsp:txXfrm>
        <a:off x="59399" y="3032676"/>
        <a:ext cx="9782183" cy="1098002"/>
      </dsp:txXfrm>
    </dsp:sp>
    <dsp:sp modelId="{443311D7-AF41-4353-BDCF-E7CF44E919B4}">
      <dsp:nvSpPr>
        <dsp:cNvPr id="0" name=""/>
        <dsp:cNvSpPr/>
      </dsp:nvSpPr>
      <dsp:spPr>
        <a:xfrm>
          <a:off x="0" y="4377277"/>
          <a:ext cx="9900981" cy="121680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t>Dependencia de los entes territoriales por transferencias: evidencian altos niveles de dependencia de recursos gobierno central, es imperativo la exploración de mecanismos de gestión propia de recursos, haciendo uso de instrumentos  de financiación vigentes</a:t>
          </a:r>
        </a:p>
      </dsp:txBody>
      <dsp:txXfrm>
        <a:off x="59399" y="4436676"/>
        <a:ext cx="978218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24957-CE9E-4E6C-BF38-3E569E012986}">
      <dsp:nvSpPr>
        <dsp:cNvPr id="0" name=""/>
        <dsp:cNvSpPr/>
      </dsp:nvSpPr>
      <dsp:spPr>
        <a:xfrm>
          <a:off x="0" y="0"/>
          <a:ext cx="4155762" cy="5918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enturyGothic"/>
            </a:rPr>
            <a:t>Estructura  empresas por tamaño</a:t>
          </a:r>
        </a:p>
      </dsp:txBody>
      <dsp:txXfrm>
        <a:off x="28892" y="28892"/>
        <a:ext cx="4097978" cy="534072"/>
      </dsp:txXfrm>
    </dsp:sp>
    <dsp:sp modelId="{B6C1676B-F018-491D-A7F3-07C92894BA4E}">
      <dsp:nvSpPr>
        <dsp:cNvPr id="0" name=""/>
        <dsp:cNvSpPr/>
      </dsp:nvSpPr>
      <dsp:spPr>
        <a:xfrm>
          <a:off x="0" y="592884"/>
          <a:ext cx="4155762" cy="1184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4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CO" sz="1800" kern="1200" dirty="0">
              <a:latin typeface="CenturyGothic"/>
            </a:rPr>
            <a:t>93,8% Microempresas</a:t>
          </a:r>
        </a:p>
        <a:p>
          <a:pPr marL="171450" lvl="1" indent="-171450" algn="l" defTabSz="800100">
            <a:lnSpc>
              <a:spcPct val="90000"/>
            </a:lnSpc>
            <a:spcBef>
              <a:spcPct val="0"/>
            </a:spcBef>
            <a:spcAft>
              <a:spcPct val="20000"/>
            </a:spcAft>
            <a:buChar char="•"/>
          </a:pPr>
          <a:r>
            <a:rPr lang="es-CO" sz="1800" kern="1200" dirty="0">
              <a:latin typeface="CenturyGothic"/>
            </a:rPr>
            <a:t>4,7% Pequeñas</a:t>
          </a:r>
        </a:p>
        <a:p>
          <a:pPr marL="171450" lvl="1" indent="-171450" algn="l" defTabSz="800100">
            <a:lnSpc>
              <a:spcPct val="90000"/>
            </a:lnSpc>
            <a:spcBef>
              <a:spcPct val="0"/>
            </a:spcBef>
            <a:spcAft>
              <a:spcPct val="20000"/>
            </a:spcAft>
            <a:buChar char="•"/>
          </a:pPr>
          <a:r>
            <a:rPr lang="es-CO" sz="1800" kern="1200" dirty="0">
              <a:latin typeface="CenturyGothic"/>
            </a:rPr>
            <a:t>1,2% Medianas</a:t>
          </a:r>
        </a:p>
        <a:p>
          <a:pPr marL="171450" lvl="1" indent="-171450" algn="l" defTabSz="800100">
            <a:lnSpc>
              <a:spcPct val="90000"/>
            </a:lnSpc>
            <a:spcBef>
              <a:spcPct val="0"/>
            </a:spcBef>
            <a:spcAft>
              <a:spcPct val="20000"/>
            </a:spcAft>
            <a:buChar char="•"/>
          </a:pPr>
          <a:r>
            <a:rPr lang="es-CO" sz="1800" kern="1200" dirty="0">
              <a:latin typeface="CenturyGothic"/>
            </a:rPr>
            <a:t>0,3% Grandes</a:t>
          </a:r>
        </a:p>
      </dsp:txBody>
      <dsp:txXfrm>
        <a:off x="0" y="592884"/>
        <a:ext cx="4155762" cy="1184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24957-CE9E-4E6C-BF38-3E569E012986}">
      <dsp:nvSpPr>
        <dsp:cNvPr id="0" name=""/>
        <dsp:cNvSpPr/>
      </dsp:nvSpPr>
      <dsp:spPr>
        <a:xfrm>
          <a:off x="0" y="0"/>
          <a:ext cx="4673098" cy="5817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enturyGothic"/>
            </a:rPr>
            <a:t>Tejido empresarial por sectores</a:t>
          </a:r>
        </a:p>
      </dsp:txBody>
      <dsp:txXfrm>
        <a:off x="28398" y="28398"/>
        <a:ext cx="4616302" cy="524938"/>
      </dsp:txXfrm>
    </dsp:sp>
    <dsp:sp modelId="{B6C1676B-F018-491D-A7F3-07C92894BA4E}">
      <dsp:nvSpPr>
        <dsp:cNvPr id="0" name=""/>
        <dsp:cNvSpPr/>
      </dsp:nvSpPr>
      <dsp:spPr>
        <a:xfrm>
          <a:off x="0" y="582879"/>
          <a:ext cx="4673098" cy="1460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37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CO" sz="1800" kern="1200" dirty="0">
              <a:latin typeface="CenturyGothic"/>
            </a:rPr>
            <a:t>Comercio, restaurante y hoteles 53,3</a:t>
          </a:r>
        </a:p>
        <a:p>
          <a:pPr marL="171450" lvl="1" indent="-171450" algn="l" defTabSz="800100">
            <a:lnSpc>
              <a:spcPct val="90000"/>
            </a:lnSpc>
            <a:spcBef>
              <a:spcPct val="0"/>
            </a:spcBef>
            <a:spcAft>
              <a:spcPct val="20000"/>
            </a:spcAft>
            <a:buChar char="•"/>
          </a:pPr>
          <a:r>
            <a:rPr lang="es-CO" sz="1800" kern="1200" dirty="0">
              <a:latin typeface="CenturyGothic"/>
            </a:rPr>
            <a:t>Servicios 41.1%</a:t>
          </a:r>
        </a:p>
        <a:p>
          <a:pPr marL="171450" lvl="1" indent="-171450" algn="l" defTabSz="800100">
            <a:lnSpc>
              <a:spcPct val="90000"/>
            </a:lnSpc>
            <a:spcBef>
              <a:spcPct val="0"/>
            </a:spcBef>
            <a:spcAft>
              <a:spcPct val="20000"/>
            </a:spcAft>
            <a:buChar char="•"/>
          </a:pPr>
          <a:r>
            <a:rPr lang="es-CO" sz="1800" kern="1200" dirty="0">
              <a:latin typeface="CenturyGothic"/>
            </a:rPr>
            <a:t>Industria 4,8%</a:t>
          </a:r>
        </a:p>
        <a:p>
          <a:pPr marL="171450" lvl="1" indent="-171450" algn="l" defTabSz="800100">
            <a:lnSpc>
              <a:spcPct val="90000"/>
            </a:lnSpc>
            <a:spcBef>
              <a:spcPct val="0"/>
            </a:spcBef>
            <a:spcAft>
              <a:spcPct val="20000"/>
            </a:spcAft>
            <a:buChar char="•"/>
          </a:pPr>
          <a:r>
            <a:rPr lang="es-CO" sz="1800" kern="1200" dirty="0">
              <a:latin typeface="CenturyGothic"/>
            </a:rPr>
            <a:t>Transporte 0,5%</a:t>
          </a:r>
        </a:p>
        <a:p>
          <a:pPr marL="171450" lvl="1" indent="-171450" algn="l" defTabSz="800100">
            <a:lnSpc>
              <a:spcPct val="90000"/>
            </a:lnSpc>
            <a:spcBef>
              <a:spcPct val="0"/>
            </a:spcBef>
            <a:spcAft>
              <a:spcPct val="20000"/>
            </a:spcAft>
            <a:buChar char="•"/>
          </a:pPr>
          <a:r>
            <a:rPr lang="es-CO" sz="1800" kern="1200" dirty="0">
              <a:latin typeface="CenturyGothic"/>
            </a:rPr>
            <a:t>Construcción 0,2%</a:t>
          </a:r>
        </a:p>
      </dsp:txBody>
      <dsp:txXfrm>
        <a:off x="0" y="582879"/>
        <a:ext cx="4673098" cy="1460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232C3-9BD3-41C9-B0BC-D5E57926F412}">
      <dsp:nvSpPr>
        <dsp:cNvPr id="0" name=""/>
        <dsp:cNvSpPr/>
      </dsp:nvSpPr>
      <dsp:spPr>
        <a:xfrm rot="5400000">
          <a:off x="3149054" y="-1149654"/>
          <a:ext cx="851239" cy="336439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O" sz="1400" kern="1200" dirty="0">
              <a:latin typeface="CenturyGothic"/>
            </a:rPr>
            <a:t>Comercio y servicios – 72,8%</a:t>
          </a:r>
        </a:p>
        <a:p>
          <a:pPr marL="114300" lvl="1" indent="-114300" algn="l" defTabSz="622300">
            <a:lnSpc>
              <a:spcPct val="90000"/>
            </a:lnSpc>
            <a:spcBef>
              <a:spcPct val="0"/>
            </a:spcBef>
            <a:spcAft>
              <a:spcPct val="15000"/>
            </a:spcAft>
            <a:buChar char="•"/>
          </a:pPr>
          <a:r>
            <a:rPr lang="es-CO" sz="1400" kern="1200" dirty="0">
              <a:latin typeface="CenturyGothic"/>
            </a:rPr>
            <a:t>Sector secundario – 23,3%</a:t>
          </a:r>
        </a:p>
        <a:p>
          <a:pPr marL="114300" lvl="1" indent="-114300" algn="l" defTabSz="622300">
            <a:lnSpc>
              <a:spcPct val="90000"/>
            </a:lnSpc>
            <a:spcBef>
              <a:spcPct val="0"/>
            </a:spcBef>
            <a:spcAft>
              <a:spcPct val="15000"/>
            </a:spcAft>
            <a:buChar char="•"/>
          </a:pPr>
          <a:r>
            <a:rPr lang="es-CO" sz="1400" kern="1200" dirty="0">
              <a:latin typeface="CenturyGothic"/>
            </a:rPr>
            <a:t>Sector primario – 3,9%</a:t>
          </a:r>
        </a:p>
      </dsp:txBody>
      <dsp:txXfrm rot="-5400000">
        <a:off x="1892474" y="148480"/>
        <a:ext cx="3322845" cy="768131"/>
      </dsp:txXfrm>
    </dsp:sp>
    <dsp:sp modelId="{86FA9BB8-F40C-4DD4-9B97-96496E583495}">
      <dsp:nvSpPr>
        <dsp:cNvPr id="0" name=""/>
        <dsp:cNvSpPr/>
      </dsp:nvSpPr>
      <dsp:spPr>
        <a:xfrm>
          <a:off x="0" y="1040"/>
          <a:ext cx="1892474" cy="10640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CenturyGothic"/>
            </a:rPr>
            <a:t>Estructura económica </a:t>
          </a:r>
        </a:p>
      </dsp:txBody>
      <dsp:txXfrm>
        <a:off x="51943" y="52983"/>
        <a:ext cx="1788588" cy="9601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301E0-4BCE-4867-8B3C-048FD6BE0A84}">
      <dsp:nvSpPr>
        <dsp:cNvPr id="0" name=""/>
        <dsp:cNvSpPr/>
      </dsp:nvSpPr>
      <dsp:spPr>
        <a:xfrm>
          <a:off x="610640" y="100090"/>
          <a:ext cx="1806804" cy="90340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kern="1200" dirty="0">
              <a:latin typeface="CenturyGothic"/>
            </a:rPr>
            <a:t>Índice de formalidad laboral 55.8% </a:t>
          </a:r>
          <a:endParaRPr lang="es-CO" sz="1300" kern="1200" dirty="0">
            <a:latin typeface="CenturyGothic"/>
          </a:endParaRPr>
        </a:p>
      </dsp:txBody>
      <dsp:txXfrm>
        <a:off x="637100" y="126550"/>
        <a:ext cx="1753884" cy="850482"/>
      </dsp:txXfrm>
    </dsp:sp>
    <dsp:sp modelId="{28946B4A-7C4E-4504-A185-55225F213A65}">
      <dsp:nvSpPr>
        <dsp:cNvPr id="0" name=""/>
        <dsp:cNvSpPr/>
      </dsp:nvSpPr>
      <dsp:spPr>
        <a:xfrm>
          <a:off x="2453581" y="88256"/>
          <a:ext cx="1806804" cy="903402"/>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MX" sz="1300" kern="1200" dirty="0">
              <a:latin typeface="CenturyGothic"/>
            </a:rPr>
            <a:t>Se tiene una franja de 44.2% de ocupados informales </a:t>
          </a:r>
          <a:endParaRPr lang="es-CO" sz="1300" kern="1200" dirty="0">
            <a:latin typeface="CenturyGothic"/>
          </a:endParaRPr>
        </a:p>
      </dsp:txBody>
      <dsp:txXfrm>
        <a:off x="2480041" y="114716"/>
        <a:ext cx="1753884" cy="850482"/>
      </dsp:txXfrm>
    </dsp:sp>
    <dsp:sp modelId="{33775078-2451-48A1-8760-7F3AE2B5BFAD}">
      <dsp:nvSpPr>
        <dsp:cNvPr id="0" name=""/>
        <dsp:cNvSpPr/>
      </dsp:nvSpPr>
      <dsp:spPr>
        <a:xfrm>
          <a:off x="4305122" y="85473"/>
          <a:ext cx="1806804" cy="903402"/>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CenturyGothic"/>
            </a:rPr>
            <a:t>El desempleo de Pereira y su Área Metropolitana es de 12.3% (Dane-mayo-julio-2022)</a:t>
          </a:r>
        </a:p>
      </dsp:txBody>
      <dsp:txXfrm>
        <a:off x="4331582" y="111933"/>
        <a:ext cx="1753884" cy="850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3A068-FDC9-483A-891B-EA2169318AE7}">
      <dsp:nvSpPr>
        <dsp:cNvPr id="0" name=""/>
        <dsp:cNvSpPr/>
      </dsp:nvSpPr>
      <dsp:spPr>
        <a:xfrm>
          <a:off x="0" y="1295"/>
          <a:ext cx="3862976" cy="402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CenturyGothic"/>
              <a:cs typeface="Arial" panose="020B0604020202020204" pitchFamily="34" charset="0"/>
            </a:rPr>
            <a:t>Pilar de Instituciones (8 de 32)</a:t>
          </a:r>
        </a:p>
      </dsp:txBody>
      <dsp:txXfrm>
        <a:off x="19647" y="20942"/>
        <a:ext cx="3823682" cy="363185"/>
      </dsp:txXfrm>
    </dsp:sp>
    <dsp:sp modelId="{9C75BEFF-03A5-4ECD-A3F5-9B4D60B19983}">
      <dsp:nvSpPr>
        <dsp:cNvPr id="0" name=""/>
        <dsp:cNvSpPr/>
      </dsp:nvSpPr>
      <dsp:spPr>
        <a:xfrm>
          <a:off x="0" y="391418"/>
          <a:ext cx="3862976" cy="92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4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CO" sz="1600" kern="1200" dirty="0">
              <a:latin typeface="CenturyGothic"/>
              <a:cs typeface="Arial" panose="020B0604020202020204" pitchFamily="34" charset="0"/>
            </a:rPr>
            <a:t>desempeño administrativo (12)</a:t>
          </a:r>
        </a:p>
        <a:p>
          <a:pPr marL="171450" lvl="1" indent="-171450" algn="l" defTabSz="711200">
            <a:lnSpc>
              <a:spcPct val="90000"/>
            </a:lnSpc>
            <a:spcBef>
              <a:spcPct val="0"/>
            </a:spcBef>
            <a:spcAft>
              <a:spcPct val="20000"/>
            </a:spcAft>
            <a:buChar char="•"/>
          </a:pPr>
          <a:r>
            <a:rPr lang="es-CO" sz="1600" kern="1200" dirty="0">
              <a:latin typeface="CenturyGothic"/>
              <a:cs typeface="Arial" panose="020B0604020202020204" pitchFamily="34" charset="0"/>
            </a:rPr>
            <a:t>gestión fiscal (9)</a:t>
          </a:r>
        </a:p>
        <a:p>
          <a:pPr marL="171450" lvl="1" indent="-171450" algn="l" defTabSz="711200">
            <a:lnSpc>
              <a:spcPct val="90000"/>
            </a:lnSpc>
            <a:spcBef>
              <a:spcPct val="0"/>
            </a:spcBef>
            <a:spcAft>
              <a:spcPct val="20000"/>
            </a:spcAft>
            <a:buChar char="•"/>
          </a:pPr>
          <a:r>
            <a:rPr lang="es-CO" sz="1600" kern="1200" dirty="0">
              <a:latin typeface="CenturyGothic"/>
              <a:cs typeface="Arial" panose="020B0604020202020204" pitchFamily="34" charset="0"/>
            </a:rPr>
            <a:t>transparencia y contratación pública (8)</a:t>
          </a:r>
        </a:p>
        <a:p>
          <a:pPr marL="171450" lvl="1" indent="-171450" algn="l" defTabSz="711200">
            <a:lnSpc>
              <a:spcPct val="90000"/>
            </a:lnSpc>
            <a:spcBef>
              <a:spcPct val="0"/>
            </a:spcBef>
            <a:spcAft>
              <a:spcPct val="20000"/>
            </a:spcAft>
            <a:buChar char="•"/>
          </a:pPr>
          <a:r>
            <a:rPr lang="es-CO" sz="1600" kern="1200" dirty="0">
              <a:latin typeface="CenturyGothic"/>
              <a:cs typeface="Arial" panose="020B0604020202020204" pitchFamily="34" charset="0"/>
            </a:rPr>
            <a:t>seguridad y justicia (2). </a:t>
          </a:r>
        </a:p>
      </dsp:txBody>
      <dsp:txXfrm>
        <a:off x="0" y="391418"/>
        <a:ext cx="3862976" cy="920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96A77-85E6-4509-A75D-01FDF30A9FC2}">
      <dsp:nvSpPr>
        <dsp:cNvPr id="0" name=""/>
        <dsp:cNvSpPr/>
      </dsp:nvSpPr>
      <dsp:spPr>
        <a:xfrm>
          <a:off x="0" y="4558"/>
          <a:ext cx="3983793" cy="101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latin typeface="CenturyGothic"/>
            </a:rPr>
            <a:t>Pereira es la centralidad del departamento, en el ICC de los 13 pilares medidos solo uno está por debajo del puesto 8</a:t>
          </a:r>
        </a:p>
      </dsp:txBody>
      <dsp:txXfrm>
        <a:off x="49347" y="53905"/>
        <a:ext cx="3885099" cy="912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4A944-2B35-430A-BB30-9DD60001C801}">
      <dsp:nvSpPr>
        <dsp:cNvPr id="0" name=""/>
        <dsp:cNvSpPr/>
      </dsp:nvSpPr>
      <dsp:spPr>
        <a:xfrm>
          <a:off x="1548838" y="313"/>
          <a:ext cx="2370158" cy="21225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CenturyGothic"/>
            </a:rPr>
            <a:t>Densidad empresarial </a:t>
          </a:r>
        </a:p>
        <a:p>
          <a:pPr marL="0" lvl="0" indent="0" algn="ctr" defTabSz="711200">
            <a:lnSpc>
              <a:spcPct val="90000"/>
            </a:lnSpc>
            <a:spcBef>
              <a:spcPct val="0"/>
            </a:spcBef>
            <a:spcAft>
              <a:spcPct val="35000"/>
            </a:spcAft>
            <a:buNone/>
          </a:pPr>
          <a:r>
            <a:rPr lang="es-CO" sz="1600" kern="1200" dirty="0">
              <a:solidFill>
                <a:schemeClr val="tx1"/>
              </a:solidFill>
              <a:latin typeface="CenturyGothic"/>
            </a:rPr>
            <a:t> 63,9 </a:t>
          </a:r>
        </a:p>
        <a:p>
          <a:pPr marL="0" lvl="0" indent="0" algn="ctr" defTabSz="711200">
            <a:lnSpc>
              <a:spcPct val="90000"/>
            </a:lnSpc>
            <a:spcBef>
              <a:spcPct val="0"/>
            </a:spcBef>
            <a:spcAft>
              <a:spcPct val="35000"/>
            </a:spcAft>
            <a:buNone/>
          </a:pPr>
          <a:r>
            <a:rPr lang="es-CO" sz="1600" kern="1200" dirty="0">
              <a:solidFill>
                <a:schemeClr val="tx1"/>
              </a:solidFill>
              <a:latin typeface="CenturyGothic"/>
            </a:rPr>
            <a:t>U</a:t>
          </a:r>
          <a:r>
            <a:rPr lang="es-CO" sz="1200" kern="1200" dirty="0">
              <a:solidFill>
                <a:schemeClr val="tx1"/>
              </a:solidFill>
              <a:latin typeface="CenturyGothic"/>
            </a:rPr>
            <a:t>nidades/1000 personas</a:t>
          </a:r>
        </a:p>
      </dsp:txBody>
      <dsp:txXfrm>
        <a:off x="1895940" y="311149"/>
        <a:ext cx="1675954" cy="1500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0064A-C693-4CD7-9703-C5AA2B9ACC5A}">
      <dsp:nvSpPr>
        <dsp:cNvPr id="0" name=""/>
        <dsp:cNvSpPr/>
      </dsp:nvSpPr>
      <dsp:spPr>
        <a:xfrm>
          <a:off x="2828" y="553566"/>
          <a:ext cx="2244140" cy="13464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Mejorar 2.500 viviendas en la zona urbana y/o rural (PDD).</a:t>
          </a:r>
        </a:p>
        <a:p>
          <a:pPr marL="0" lvl="0" indent="0" algn="ctr" defTabSz="622300">
            <a:lnSpc>
              <a:spcPct val="90000"/>
            </a:lnSpc>
            <a:spcBef>
              <a:spcPct val="0"/>
            </a:spcBef>
            <a:spcAft>
              <a:spcPct val="35000"/>
            </a:spcAft>
            <a:buNone/>
          </a:pPr>
          <a:r>
            <a:rPr lang="es-CO" sz="1600" b="1" kern="1200" dirty="0"/>
            <a:t>Lucha contra la pobreza </a:t>
          </a:r>
        </a:p>
      </dsp:txBody>
      <dsp:txXfrm>
        <a:off x="2828" y="553566"/>
        <a:ext cx="2244140" cy="1346484"/>
      </dsp:txXfrm>
    </dsp:sp>
    <dsp:sp modelId="{B1FF83E5-EEBF-45F3-8808-09A24813541C}">
      <dsp:nvSpPr>
        <dsp:cNvPr id="0" name=""/>
        <dsp:cNvSpPr/>
      </dsp:nvSpPr>
      <dsp:spPr>
        <a:xfrm>
          <a:off x="2498223" y="460126"/>
          <a:ext cx="2244140" cy="15065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Construir 160 Sistemas de tratamiento de aguas residuales domésticos- STARD en el sector Rural del Risaralda . (PDD)</a:t>
          </a:r>
        </a:p>
        <a:p>
          <a:pPr marL="0" lvl="0" indent="0" algn="ctr" defTabSz="622300">
            <a:lnSpc>
              <a:spcPct val="90000"/>
            </a:lnSpc>
            <a:spcBef>
              <a:spcPct val="0"/>
            </a:spcBef>
            <a:spcAft>
              <a:spcPct val="35000"/>
            </a:spcAft>
            <a:buNone/>
          </a:pPr>
          <a:r>
            <a:rPr lang="es-CO" sz="1600" b="1" kern="1200" dirty="0"/>
            <a:t>Desarrollo para la prosperidad</a:t>
          </a:r>
        </a:p>
      </dsp:txBody>
      <dsp:txXfrm>
        <a:off x="2498223" y="460126"/>
        <a:ext cx="2244140" cy="1506514"/>
      </dsp:txXfrm>
    </dsp:sp>
    <dsp:sp modelId="{5F07E3D5-8329-4D8C-B99A-021D715CD29F}">
      <dsp:nvSpPr>
        <dsp:cNvPr id="0" name=""/>
        <dsp:cNvSpPr/>
      </dsp:nvSpPr>
      <dsp:spPr>
        <a:xfrm>
          <a:off x="4939938" y="553566"/>
          <a:ext cx="2244140" cy="13464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Ejecutar 25 obras mejoramiento de la prestación de los servicios de agua potable y saneamiento básico. (PDD)</a:t>
          </a:r>
        </a:p>
        <a:p>
          <a:pPr marL="0" lvl="0" indent="0" algn="ctr" defTabSz="622300">
            <a:lnSpc>
              <a:spcPct val="90000"/>
            </a:lnSpc>
            <a:spcBef>
              <a:spcPct val="0"/>
            </a:spcBef>
            <a:spcAft>
              <a:spcPct val="35000"/>
            </a:spcAft>
            <a:buNone/>
          </a:pPr>
          <a:r>
            <a:rPr lang="es-CO" sz="1600" b="1" kern="1200" dirty="0"/>
            <a:t>Desarrollo para la prosperidad</a:t>
          </a:r>
        </a:p>
      </dsp:txBody>
      <dsp:txXfrm>
        <a:off x="4939938" y="553566"/>
        <a:ext cx="2244140" cy="1346484"/>
      </dsp:txXfrm>
    </dsp:sp>
    <dsp:sp modelId="{733265E7-9704-45B4-9E94-355C6DA5D9DC}">
      <dsp:nvSpPr>
        <dsp:cNvPr id="0" name=""/>
        <dsp:cNvSpPr/>
      </dsp:nvSpPr>
      <dsp:spPr>
        <a:xfrm>
          <a:off x="7408493" y="553566"/>
          <a:ext cx="2244140" cy="13464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XXII juegos Nacionales Convencionales y VI </a:t>
          </a:r>
          <a:r>
            <a:rPr lang="es-CO" sz="1400" kern="1200" dirty="0" err="1"/>
            <a:t>Paranacionales</a:t>
          </a:r>
          <a:r>
            <a:rPr lang="es-CO" sz="1400" kern="1200" dirty="0"/>
            <a:t> 2023. (PDD)</a:t>
          </a:r>
        </a:p>
        <a:p>
          <a:pPr marL="0" lvl="0" indent="0" algn="ctr" defTabSz="622300">
            <a:lnSpc>
              <a:spcPct val="90000"/>
            </a:lnSpc>
            <a:spcBef>
              <a:spcPct val="0"/>
            </a:spcBef>
            <a:spcAft>
              <a:spcPct val="35000"/>
            </a:spcAft>
            <a:buNone/>
          </a:pPr>
          <a:r>
            <a:rPr lang="es-CO" sz="1600" b="1" kern="1200" dirty="0"/>
            <a:t> Institucionalidad para la PAZ</a:t>
          </a:r>
        </a:p>
      </dsp:txBody>
      <dsp:txXfrm>
        <a:off x="7408493" y="553566"/>
        <a:ext cx="2244140" cy="1346484"/>
      </dsp:txXfrm>
    </dsp:sp>
    <dsp:sp modelId="{C5003DE3-91FE-4186-92DB-2E3913CFB521}">
      <dsp:nvSpPr>
        <dsp:cNvPr id="0" name=""/>
        <dsp:cNvSpPr/>
      </dsp:nvSpPr>
      <dsp:spPr>
        <a:xfrm>
          <a:off x="831679" y="2204479"/>
          <a:ext cx="2244140" cy="13464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Gestionar la consolidación institucional Servicios de Salud -IPS- de alta complejidad hospital 4 nivel. Fase I 200 MM recursos nacionales (PDD). </a:t>
          </a:r>
          <a:endParaRPr lang="es-CO" sz="1600" b="1" kern="1200" dirty="0"/>
        </a:p>
        <a:p>
          <a:pPr marL="0" lvl="0" indent="0" algn="ctr" defTabSz="622300">
            <a:lnSpc>
              <a:spcPct val="90000"/>
            </a:lnSpc>
            <a:spcBef>
              <a:spcPct val="0"/>
            </a:spcBef>
            <a:spcAft>
              <a:spcPct val="35000"/>
            </a:spcAft>
            <a:buNone/>
          </a:pPr>
          <a:r>
            <a:rPr lang="es-CO" sz="1600" b="1" kern="1200" dirty="0"/>
            <a:t>Lucha contra la pobreza</a:t>
          </a:r>
          <a:endParaRPr lang="es-CO" sz="1400" b="1" kern="1200" dirty="0"/>
        </a:p>
      </dsp:txBody>
      <dsp:txXfrm>
        <a:off x="831679" y="2204479"/>
        <a:ext cx="2244140" cy="1346484"/>
      </dsp:txXfrm>
    </dsp:sp>
    <dsp:sp modelId="{FCADAE1C-E489-423B-A7DB-5A440F572EEF}">
      <dsp:nvSpPr>
        <dsp:cNvPr id="0" name=""/>
        <dsp:cNvSpPr/>
      </dsp:nvSpPr>
      <dsp:spPr>
        <a:xfrm>
          <a:off x="3528665" y="2204479"/>
          <a:ext cx="2244140" cy="13464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Megaproyecto Ciudadela Asturias 12 Billones (empresarial) Pereira / Pereira Ciudad Aeropuerto (empresarial SMP) Pereira</a:t>
          </a:r>
        </a:p>
        <a:p>
          <a:pPr marL="0" lvl="0" indent="0" algn="ctr" defTabSz="622300">
            <a:lnSpc>
              <a:spcPct val="90000"/>
            </a:lnSpc>
            <a:spcBef>
              <a:spcPct val="0"/>
            </a:spcBef>
            <a:spcAft>
              <a:spcPct val="35000"/>
            </a:spcAft>
            <a:buNone/>
          </a:pPr>
          <a:r>
            <a:rPr lang="es-CO" sz="1600" b="1" kern="1200" dirty="0">
              <a:solidFill>
                <a:schemeClr val="tx1"/>
              </a:solidFill>
            </a:rPr>
            <a:t>Desarrollo empresarial </a:t>
          </a:r>
        </a:p>
      </dsp:txBody>
      <dsp:txXfrm>
        <a:off x="3528665" y="2204479"/>
        <a:ext cx="2244140" cy="1346484"/>
      </dsp:txXfrm>
    </dsp:sp>
    <dsp:sp modelId="{76830C90-CD74-43DF-BB88-FB65773C8E83}">
      <dsp:nvSpPr>
        <dsp:cNvPr id="0" name=""/>
        <dsp:cNvSpPr/>
      </dsp:nvSpPr>
      <dsp:spPr>
        <a:xfrm>
          <a:off x="6408998" y="2246287"/>
          <a:ext cx="3054993" cy="13464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Construcción de la Plataforma Logística del Eje Cafetero (PLEC). $427 MM / Mantenimiento a los 1.764 </a:t>
          </a:r>
          <a:r>
            <a:rPr lang="es-CO" sz="1400" kern="1200" dirty="0" err="1"/>
            <a:t>Kms</a:t>
          </a:r>
          <a:r>
            <a:rPr lang="es-CO" sz="1400" kern="1200" dirty="0"/>
            <a:t> de la red vial de segundo y tercer </a:t>
          </a:r>
          <a:endParaRPr lang="es-CO" sz="1600" b="1" kern="1200" dirty="0"/>
        </a:p>
        <a:p>
          <a:pPr marL="0" lvl="0" indent="0" algn="ctr" defTabSz="622300">
            <a:lnSpc>
              <a:spcPct val="90000"/>
            </a:lnSpc>
            <a:spcBef>
              <a:spcPct val="0"/>
            </a:spcBef>
            <a:spcAft>
              <a:spcPct val="35000"/>
            </a:spcAft>
            <a:buNone/>
          </a:pPr>
          <a:r>
            <a:rPr lang="es-CO" sz="1600" b="1" kern="1200" dirty="0"/>
            <a:t>Desarrollo empresarial </a:t>
          </a:r>
          <a:endParaRPr lang="es-CO" sz="1400" b="1" kern="1200" dirty="0"/>
        </a:p>
      </dsp:txBody>
      <dsp:txXfrm>
        <a:off x="6408998" y="2246287"/>
        <a:ext cx="3054993" cy="1346484"/>
      </dsp:txXfrm>
    </dsp:sp>
    <dsp:sp modelId="{79FC775C-9455-4A34-B87D-5192860FB172}">
      <dsp:nvSpPr>
        <dsp:cNvPr id="0" name=""/>
        <dsp:cNvSpPr/>
      </dsp:nvSpPr>
      <dsp:spPr>
        <a:xfrm>
          <a:off x="824049" y="3832832"/>
          <a:ext cx="2244140" cy="167271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Construcción de puente de la paz para el sector del silencio de la vía Remolinos Belén de Umbría en el Municipio de Belén de Umbría del Departamento de Risaralda $17,0 MM </a:t>
          </a:r>
          <a:r>
            <a:rPr lang="es-CO" sz="1400" b="1" kern="1200" dirty="0"/>
            <a:t>Lucha contra la pobreza </a:t>
          </a:r>
        </a:p>
      </dsp:txBody>
      <dsp:txXfrm>
        <a:off x="824049" y="3832832"/>
        <a:ext cx="2244140" cy="1672710"/>
      </dsp:txXfrm>
    </dsp:sp>
    <dsp:sp modelId="{D9272517-F328-4A39-85A3-4BBCB96EAAA7}">
      <dsp:nvSpPr>
        <dsp:cNvPr id="0" name=""/>
        <dsp:cNvSpPr/>
      </dsp:nvSpPr>
      <dsp:spPr>
        <a:xfrm>
          <a:off x="3679875" y="3931927"/>
          <a:ext cx="2244140" cy="163604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Mejoramiento en vías terciarias en diferentes municipios del departamento de Risaralda $8,7 MM (Mintransporte)</a:t>
          </a:r>
          <a:endParaRPr lang="es-CO" sz="1600" b="1" kern="1200" dirty="0"/>
        </a:p>
        <a:p>
          <a:pPr marL="0" lvl="0" indent="0" algn="ctr" defTabSz="622300">
            <a:lnSpc>
              <a:spcPct val="90000"/>
            </a:lnSpc>
            <a:spcBef>
              <a:spcPct val="0"/>
            </a:spcBef>
            <a:spcAft>
              <a:spcPct val="35000"/>
            </a:spcAft>
            <a:buNone/>
          </a:pPr>
          <a:r>
            <a:rPr lang="es-CO" sz="1600" b="1" kern="1200" dirty="0"/>
            <a:t>Desarrollo empresarial </a:t>
          </a:r>
          <a:endParaRPr lang="es-CO" sz="1400" b="1" kern="1200" dirty="0"/>
        </a:p>
      </dsp:txBody>
      <dsp:txXfrm>
        <a:off x="3679875" y="3931927"/>
        <a:ext cx="2244140" cy="1636045"/>
      </dsp:txXfrm>
    </dsp:sp>
    <dsp:sp modelId="{B61F9576-D174-4C2C-A135-D9A889EA34F5}">
      <dsp:nvSpPr>
        <dsp:cNvPr id="0" name=""/>
        <dsp:cNvSpPr/>
      </dsp:nvSpPr>
      <dsp:spPr>
        <a:xfrm>
          <a:off x="6301862" y="3963879"/>
          <a:ext cx="2244140" cy="155100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Mejoramiento de vías terciarias fase II en los municipios de Apía, Pueblo Rico y Santuario del Departamento de Risaralda $4,0 MM (Mintransporte)</a:t>
          </a:r>
        </a:p>
      </dsp:txBody>
      <dsp:txXfrm>
        <a:off x="6301862" y="3963879"/>
        <a:ext cx="2244140" cy="15510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0.00108</cdr:x>
      <cdr:y>0.00134</cdr:y>
    </cdr:from>
    <cdr:to>
      <cdr:x>1</cdr:x>
      <cdr:y>0.00134</cdr:y>
    </cdr:to>
    <cdr:cxnSp macro="">
      <cdr:nvCxnSpPr>
        <cdr:cNvPr id="3" name="Conector recto 2">
          <a:extLst xmlns:a="http://schemas.openxmlformats.org/drawingml/2006/main">
            <a:ext uri="{FF2B5EF4-FFF2-40B4-BE49-F238E27FC236}">
              <a16:creationId xmlns:a16="http://schemas.microsoft.com/office/drawing/2014/main" id="{C725068E-7359-B4AA-388C-0291EDE7D9F2}"/>
            </a:ext>
          </a:extLst>
        </cdr:cNvPr>
        <cdr:cNvCxnSpPr/>
      </cdr:nvCxnSpPr>
      <cdr:spPr>
        <a:xfrm xmlns:a="http://schemas.openxmlformats.org/drawingml/2006/main">
          <a:off x="7087" y="3927"/>
          <a:ext cx="6554579" cy="0"/>
        </a:xfrm>
        <a:prstGeom xmlns:a="http://schemas.openxmlformats.org/drawingml/2006/main" prst="line">
          <a:avLst/>
        </a:prstGeom>
        <a:ln xmlns:a="http://schemas.openxmlformats.org/drawingml/2006/main" w="476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0.19882</cdr:y>
    </cdr:from>
    <cdr:to>
      <cdr:x>1</cdr:x>
      <cdr:y>0.2175</cdr:y>
    </cdr:to>
    <cdr:cxnSp macro="">
      <cdr:nvCxnSpPr>
        <cdr:cNvPr id="4" name="Conector recto 3">
          <a:extLst xmlns:a="http://schemas.openxmlformats.org/drawingml/2006/main">
            <a:ext uri="{FF2B5EF4-FFF2-40B4-BE49-F238E27FC236}">
              <a16:creationId xmlns:a16="http://schemas.microsoft.com/office/drawing/2014/main" id="{C6B0D416-6FF3-ABA1-2A82-87924BBAEF1F}"/>
            </a:ext>
          </a:extLst>
        </cdr:cNvPr>
        <cdr:cNvCxnSpPr/>
      </cdr:nvCxnSpPr>
      <cdr:spPr>
        <a:xfrm xmlns:a="http://schemas.openxmlformats.org/drawingml/2006/main" flipV="1">
          <a:off x="0" y="580739"/>
          <a:ext cx="6561666" cy="5459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E6EA2-F84B-4A1F-BDF8-BE36FC00FCFB}" type="datetimeFigureOut">
              <a:rPr lang="es-CO" smtClean="0"/>
              <a:t>16/09/2022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DBDF7-AAB7-4F9A-9458-AC50CBD7FA45}" type="slidenum">
              <a:rPr lang="es-CO" smtClean="0"/>
              <a:t>‹Nº›</a:t>
            </a:fld>
            <a:endParaRPr lang="es-CO"/>
          </a:p>
        </p:txBody>
      </p:sp>
    </p:spTree>
    <p:extLst>
      <p:ext uri="{BB962C8B-B14F-4D97-AF65-F5344CB8AC3E}">
        <p14:creationId xmlns:p14="http://schemas.microsoft.com/office/powerpoint/2010/main" val="237950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Dato densidad poblacional</a:t>
            </a:r>
          </a:p>
        </p:txBody>
      </p:sp>
      <p:sp>
        <p:nvSpPr>
          <p:cNvPr id="4" name="Marcador de número de diapositiva 3"/>
          <p:cNvSpPr>
            <a:spLocks noGrp="1"/>
          </p:cNvSpPr>
          <p:nvPr>
            <p:ph type="sldNum" sz="quarter" idx="5"/>
          </p:nvPr>
        </p:nvSpPr>
        <p:spPr/>
        <p:txBody>
          <a:bodyPr/>
          <a:lstStyle/>
          <a:p>
            <a:fld id="{89FDBDF7-AAB7-4F9A-9458-AC50CBD7FA45}" type="slidenum">
              <a:rPr lang="es-CO" smtClean="0"/>
              <a:t>5</a:t>
            </a:fld>
            <a:endParaRPr lang="es-CO"/>
          </a:p>
        </p:txBody>
      </p:sp>
    </p:spTree>
    <p:extLst>
      <p:ext uri="{BB962C8B-B14F-4D97-AF65-F5344CB8AC3E}">
        <p14:creationId xmlns:p14="http://schemas.microsoft.com/office/powerpoint/2010/main" val="110105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FDBDF7-AAB7-4F9A-9458-AC50CBD7FA45}" type="slidenum">
              <a:rPr lang="es-CO" smtClean="0"/>
              <a:t>17</a:t>
            </a:fld>
            <a:endParaRPr lang="es-CO"/>
          </a:p>
        </p:txBody>
      </p:sp>
    </p:spTree>
    <p:extLst>
      <p:ext uri="{BB962C8B-B14F-4D97-AF65-F5344CB8AC3E}">
        <p14:creationId xmlns:p14="http://schemas.microsoft.com/office/powerpoint/2010/main" val="342538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FDBDF7-AAB7-4F9A-9458-AC50CBD7FA45}" type="slidenum">
              <a:rPr lang="es-CO" smtClean="0"/>
              <a:t>18</a:t>
            </a:fld>
            <a:endParaRPr lang="es-CO"/>
          </a:p>
        </p:txBody>
      </p:sp>
    </p:spTree>
    <p:extLst>
      <p:ext uri="{BB962C8B-B14F-4D97-AF65-F5344CB8AC3E}">
        <p14:creationId xmlns:p14="http://schemas.microsoft.com/office/powerpoint/2010/main" val="154644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FDBDF7-AAB7-4F9A-9458-AC50CBD7FA45}" type="slidenum">
              <a:rPr lang="es-CO" smtClean="0"/>
              <a:t>19</a:t>
            </a:fld>
            <a:endParaRPr lang="es-CO"/>
          </a:p>
        </p:txBody>
      </p:sp>
    </p:spTree>
    <p:extLst>
      <p:ext uri="{BB962C8B-B14F-4D97-AF65-F5344CB8AC3E}">
        <p14:creationId xmlns:p14="http://schemas.microsoft.com/office/powerpoint/2010/main" val="102413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FDBDF7-AAB7-4F9A-9458-AC50CBD7FA45}" type="slidenum">
              <a:rPr lang="es-CO" smtClean="0"/>
              <a:t>20</a:t>
            </a:fld>
            <a:endParaRPr lang="es-CO"/>
          </a:p>
        </p:txBody>
      </p:sp>
    </p:spTree>
    <p:extLst>
      <p:ext uri="{BB962C8B-B14F-4D97-AF65-F5344CB8AC3E}">
        <p14:creationId xmlns:p14="http://schemas.microsoft.com/office/powerpoint/2010/main" val="2741351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FDBDF7-AAB7-4F9A-9458-AC50CBD7FA45}" type="slidenum">
              <a:rPr lang="es-CO" smtClean="0"/>
              <a:t>21</a:t>
            </a:fld>
            <a:endParaRPr lang="es-CO"/>
          </a:p>
        </p:txBody>
      </p:sp>
    </p:spTree>
    <p:extLst>
      <p:ext uri="{BB962C8B-B14F-4D97-AF65-F5344CB8AC3E}">
        <p14:creationId xmlns:p14="http://schemas.microsoft.com/office/powerpoint/2010/main" val="398235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Dato densidad poblacional</a:t>
            </a:r>
          </a:p>
        </p:txBody>
      </p:sp>
      <p:sp>
        <p:nvSpPr>
          <p:cNvPr id="4" name="Marcador de número de diapositiva 3"/>
          <p:cNvSpPr>
            <a:spLocks noGrp="1"/>
          </p:cNvSpPr>
          <p:nvPr>
            <p:ph type="sldNum" sz="quarter" idx="5"/>
          </p:nvPr>
        </p:nvSpPr>
        <p:spPr/>
        <p:txBody>
          <a:bodyPr/>
          <a:lstStyle/>
          <a:p>
            <a:fld id="{89FDBDF7-AAB7-4F9A-9458-AC50CBD7FA45}" type="slidenum">
              <a:rPr lang="es-CO" smtClean="0"/>
              <a:t>6</a:t>
            </a:fld>
            <a:endParaRPr lang="es-CO"/>
          </a:p>
        </p:txBody>
      </p:sp>
    </p:spTree>
    <p:extLst>
      <p:ext uri="{BB962C8B-B14F-4D97-AF65-F5344CB8AC3E}">
        <p14:creationId xmlns:p14="http://schemas.microsoft.com/office/powerpoint/2010/main" val="155653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Dato densidad poblacional</a:t>
            </a:r>
          </a:p>
        </p:txBody>
      </p:sp>
      <p:sp>
        <p:nvSpPr>
          <p:cNvPr id="4" name="Marcador de número de diapositiva 3"/>
          <p:cNvSpPr>
            <a:spLocks noGrp="1"/>
          </p:cNvSpPr>
          <p:nvPr>
            <p:ph type="sldNum" sz="quarter" idx="5"/>
          </p:nvPr>
        </p:nvSpPr>
        <p:spPr/>
        <p:txBody>
          <a:bodyPr/>
          <a:lstStyle/>
          <a:p>
            <a:fld id="{89FDBDF7-AAB7-4F9A-9458-AC50CBD7FA45}" type="slidenum">
              <a:rPr lang="es-CO" smtClean="0"/>
              <a:t>7</a:t>
            </a:fld>
            <a:endParaRPr lang="es-CO"/>
          </a:p>
        </p:txBody>
      </p:sp>
    </p:spTree>
    <p:extLst>
      <p:ext uri="{BB962C8B-B14F-4D97-AF65-F5344CB8AC3E}">
        <p14:creationId xmlns:p14="http://schemas.microsoft.com/office/powerpoint/2010/main" val="410557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Dato densidad poblacional</a:t>
            </a:r>
          </a:p>
        </p:txBody>
      </p:sp>
      <p:sp>
        <p:nvSpPr>
          <p:cNvPr id="4" name="Marcador de número de diapositiva 3"/>
          <p:cNvSpPr>
            <a:spLocks noGrp="1"/>
          </p:cNvSpPr>
          <p:nvPr>
            <p:ph type="sldNum" sz="quarter" idx="5"/>
          </p:nvPr>
        </p:nvSpPr>
        <p:spPr/>
        <p:txBody>
          <a:bodyPr/>
          <a:lstStyle/>
          <a:p>
            <a:fld id="{89FDBDF7-AAB7-4F9A-9458-AC50CBD7FA45}" type="slidenum">
              <a:rPr lang="es-CO" smtClean="0"/>
              <a:t>8</a:t>
            </a:fld>
            <a:endParaRPr lang="es-CO"/>
          </a:p>
        </p:txBody>
      </p:sp>
    </p:spTree>
    <p:extLst>
      <p:ext uri="{BB962C8B-B14F-4D97-AF65-F5344CB8AC3E}">
        <p14:creationId xmlns:p14="http://schemas.microsoft.com/office/powerpoint/2010/main" val="159632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Dato densidad poblacional</a:t>
            </a:r>
          </a:p>
        </p:txBody>
      </p:sp>
      <p:sp>
        <p:nvSpPr>
          <p:cNvPr id="4" name="Marcador de número de diapositiva 3"/>
          <p:cNvSpPr>
            <a:spLocks noGrp="1"/>
          </p:cNvSpPr>
          <p:nvPr>
            <p:ph type="sldNum" sz="quarter" idx="5"/>
          </p:nvPr>
        </p:nvSpPr>
        <p:spPr/>
        <p:txBody>
          <a:bodyPr/>
          <a:lstStyle/>
          <a:p>
            <a:fld id="{89FDBDF7-AAB7-4F9A-9458-AC50CBD7FA45}" type="slidenum">
              <a:rPr lang="es-CO" smtClean="0"/>
              <a:t>9</a:t>
            </a:fld>
            <a:endParaRPr lang="es-CO"/>
          </a:p>
        </p:txBody>
      </p:sp>
    </p:spTree>
    <p:extLst>
      <p:ext uri="{BB962C8B-B14F-4D97-AF65-F5344CB8AC3E}">
        <p14:creationId xmlns:p14="http://schemas.microsoft.com/office/powerpoint/2010/main" val="326143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Dato densidad poblacional</a:t>
            </a:r>
          </a:p>
        </p:txBody>
      </p:sp>
      <p:sp>
        <p:nvSpPr>
          <p:cNvPr id="4" name="Marcador de número de diapositiva 3"/>
          <p:cNvSpPr>
            <a:spLocks noGrp="1"/>
          </p:cNvSpPr>
          <p:nvPr>
            <p:ph type="sldNum" sz="quarter" idx="5"/>
          </p:nvPr>
        </p:nvSpPr>
        <p:spPr/>
        <p:txBody>
          <a:bodyPr/>
          <a:lstStyle/>
          <a:p>
            <a:fld id="{89FDBDF7-AAB7-4F9A-9458-AC50CBD7FA45}" type="slidenum">
              <a:rPr lang="es-CO" smtClean="0"/>
              <a:t>10</a:t>
            </a:fld>
            <a:endParaRPr lang="es-CO"/>
          </a:p>
        </p:txBody>
      </p:sp>
    </p:spTree>
    <p:extLst>
      <p:ext uri="{BB962C8B-B14F-4D97-AF65-F5344CB8AC3E}">
        <p14:creationId xmlns:p14="http://schemas.microsoft.com/office/powerpoint/2010/main" val="17652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FDBDF7-AAB7-4F9A-9458-AC50CBD7FA45}" type="slidenum">
              <a:rPr lang="es-CO" smtClean="0"/>
              <a:t>11</a:t>
            </a:fld>
            <a:endParaRPr lang="es-CO"/>
          </a:p>
        </p:txBody>
      </p:sp>
    </p:spTree>
    <p:extLst>
      <p:ext uri="{BB962C8B-B14F-4D97-AF65-F5344CB8AC3E}">
        <p14:creationId xmlns:p14="http://schemas.microsoft.com/office/powerpoint/2010/main" val="220050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FDBDF7-AAB7-4F9A-9458-AC50CBD7FA45}" type="slidenum">
              <a:rPr lang="es-CO" smtClean="0"/>
              <a:t>15</a:t>
            </a:fld>
            <a:endParaRPr lang="es-CO"/>
          </a:p>
        </p:txBody>
      </p:sp>
    </p:spTree>
    <p:extLst>
      <p:ext uri="{BB962C8B-B14F-4D97-AF65-F5344CB8AC3E}">
        <p14:creationId xmlns:p14="http://schemas.microsoft.com/office/powerpoint/2010/main" val="2856750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FDBDF7-AAB7-4F9A-9458-AC50CBD7FA45}" type="slidenum">
              <a:rPr lang="es-CO" smtClean="0"/>
              <a:t>16</a:t>
            </a:fld>
            <a:endParaRPr lang="es-CO"/>
          </a:p>
        </p:txBody>
      </p:sp>
    </p:spTree>
    <p:extLst>
      <p:ext uri="{BB962C8B-B14F-4D97-AF65-F5344CB8AC3E}">
        <p14:creationId xmlns:p14="http://schemas.microsoft.com/office/powerpoint/2010/main" val="302161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16/09/2022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963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16/09/2022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60651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16/09/2022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85592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16/09/2022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3719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D3BF8EE-F2BE-4770-9E4A-C45FA973C0E6}" type="datetimeFigureOut">
              <a:rPr lang="es-CO" smtClean="0"/>
              <a:t>16/09/2022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35672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D3BF8EE-F2BE-4770-9E4A-C45FA973C0E6}" type="datetimeFigureOut">
              <a:rPr lang="es-CO" smtClean="0"/>
              <a:t>16/09/2022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47923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D3BF8EE-F2BE-4770-9E4A-C45FA973C0E6}" type="datetimeFigureOut">
              <a:rPr lang="es-CO" smtClean="0"/>
              <a:t>16/09/2022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83377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D3BF8EE-F2BE-4770-9E4A-C45FA973C0E6}" type="datetimeFigureOut">
              <a:rPr lang="es-CO" smtClean="0"/>
              <a:t>16/09/2022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264933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3BF8EE-F2BE-4770-9E4A-C45FA973C0E6}" type="datetimeFigureOut">
              <a:rPr lang="es-CO" smtClean="0"/>
              <a:t>16/09/2022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285341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16/09/2022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90958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16/09/2022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421491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BF8EE-F2BE-4770-9E4A-C45FA973C0E6}" type="datetimeFigureOut">
              <a:rPr lang="es-CO" smtClean="0"/>
              <a:t>16/09/2022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DE04C-03B2-4B5C-9CBD-1F2202D3EC24}" type="slidenum">
              <a:rPr lang="es-CO" smtClean="0"/>
              <a:t>‹Nº›</a:t>
            </a:fld>
            <a:endParaRPr lang="es-CO"/>
          </a:p>
        </p:txBody>
      </p:sp>
    </p:spTree>
    <p:extLst>
      <p:ext uri="{BB962C8B-B14F-4D97-AF65-F5344CB8AC3E}">
        <p14:creationId xmlns:p14="http://schemas.microsoft.com/office/powerpoint/2010/main" val="238054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3" Type="http://schemas.openxmlformats.org/officeDocument/2006/relationships/image" Target="../media/image4.jpg"/><Relationship Id="rId7" Type="http://schemas.openxmlformats.org/officeDocument/2006/relationships/diagramColors" Target="../diagrams/colors2.xml"/><Relationship Id="rId12"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0"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chart" Target="../charts/chart7.xml"/><Relationship Id="rId14" Type="http://schemas.microsoft.com/office/2007/relationships/diagramDrawing" Target="../diagrams/drawing3.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26" Type="http://schemas.openxmlformats.org/officeDocument/2006/relationships/diagramData" Target="../diagrams/data8.xml"/><Relationship Id="rId3" Type="http://schemas.openxmlformats.org/officeDocument/2006/relationships/image" Target="../media/image4.jpg"/><Relationship Id="rId21" Type="http://schemas.openxmlformats.org/officeDocument/2006/relationships/diagramLayout" Target="../diagrams/layout7.xml"/><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5"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diagramLayout" Target="../diagrams/layout6.xml"/><Relationship Id="rId20" Type="http://schemas.openxmlformats.org/officeDocument/2006/relationships/diagramData" Target="../diagrams/data7.xml"/><Relationship Id="rId29"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24" Type="http://schemas.microsoft.com/office/2007/relationships/diagramDrawing" Target="../diagrams/drawing7.xml"/><Relationship Id="rId5" Type="http://schemas.openxmlformats.org/officeDocument/2006/relationships/diagramData" Target="../diagrams/data4.xml"/><Relationship Id="rId15" Type="http://schemas.openxmlformats.org/officeDocument/2006/relationships/diagramData" Target="../diagrams/data6.xml"/><Relationship Id="rId23" Type="http://schemas.openxmlformats.org/officeDocument/2006/relationships/diagramColors" Target="../diagrams/colors7.xml"/><Relationship Id="rId28" Type="http://schemas.openxmlformats.org/officeDocument/2006/relationships/diagramQuickStyle" Target="../diagrams/quickStyle8.xml"/><Relationship Id="rId10" Type="http://schemas.openxmlformats.org/officeDocument/2006/relationships/diagramData" Target="../diagrams/data5.xml"/><Relationship Id="rId19" Type="http://schemas.microsoft.com/office/2007/relationships/diagramDrawing" Target="../diagrams/drawing6.xml"/><Relationship Id="rId4" Type="http://schemas.openxmlformats.org/officeDocument/2006/relationships/image" Target="../media/image24.png"/><Relationship Id="rId9" Type="http://schemas.microsoft.com/office/2007/relationships/diagramDrawing" Target="../diagrams/drawing4.xml"/><Relationship Id="rId14" Type="http://schemas.microsoft.com/office/2007/relationships/diagramDrawing" Target="../diagrams/drawing5.xml"/><Relationship Id="rId22" Type="http://schemas.openxmlformats.org/officeDocument/2006/relationships/diagramQuickStyle" Target="../diagrams/quickStyle7.xml"/><Relationship Id="rId27" Type="http://schemas.openxmlformats.org/officeDocument/2006/relationships/diagramLayout" Target="../diagrams/layout8.xml"/><Relationship Id="rId30" Type="http://schemas.microsoft.com/office/2007/relationships/diagramDrawing" Target="../diagrams/drawing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jp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145457D-FB5D-E4BE-9307-7C80F1DE5956}"/>
              </a:ext>
            </a:extLst>
          </p:cNvPr>
          <p:cNvPicPr>
            <a:picLocks noChangeAspect="1"/>
          </p:cNvPicPr>
          <p:nvPr/>
        </p:nvPicPr>
        <p:blipFill rotWithShape="1">
          <a:blip r:embed="rId3"/>
          <a:srcRect l="1907" t="13185" r="1907" b="13341"/>
          <a:stretch/>
        </p:blipFill>
        <p:spPr>
          <a:xfrm>
            <a:off x="7231328" y="3602038"/>
            <a:ext cx="4332532" cy="1878496"/>
          </a:xfrm>
          <a:prstGeom prst="rect">
            <a:avLst/>
          </a:prstGeom>
        </p:spPr>
      </p:pic>
      <p:pic>
        <p:nvPicPr>
          <p:cNvPr id="4" name="Imagen 3">
            <a:extLst>
              <a:ext uri="{FF2B5EF4-FFF2-40B4-BE49-F238E27FC236}">
                <a16:creationId xmlns:a16="http://schemas.microsoft.com/office/drawing/2014/main" id="{F1B6AF94-BB50-B765-DF8B-7AB16E1B746C}"/>
              </a:ext>
            </a:extLst>
          </p:cNvPr>
          <p:cNvPicPr>
            <a:picLocks noChangeAspect="1"/>
          </p:cNvPicPr>
          <p:nvPr/>
        </p:nvPicPr>
        <p:blipFill rotWithShape="1">
          <a:blip r:embed="rId4"/>
          <a:srcRect l="26067" t="5505" r="19774" b="5269"/>
          <a:stretch/>
        </p:blipFill>
        <p:spPr>
          <a:xfrm>
            <a:off x="540458" y="2271119"/>
            <a:ext cx="2952578" cy="3163149"/>
          </a:xfrm>
          <a:prstGeom prst="rect">
            <a:avLst/>
          </a:prstGeom>
        </p:spPr>
      </p:pic>
      <p:sp>
        <p:nvSpPr>
          <p:cNvPr id="2" name="Título 1"/>
          <p:cNvSpPr>
            <a:spLocks noGrp="1"/>
          </p:cNvSpPr>
          <p:nvPr>
            <p:ph type="ctrTitle"/>
          </p:nvPr>
        </p:nvSpPr>
        <p:spPr>
          <a:xfrm>
            <a:off x="1491916" y="846850"/>
            <a:ext cx="9144000" cy="1648486"/>
          </a:xfrm>
        </p:spPr>
        <p:txBody>
          <a:bodyPr>
            <a:normAutofit/>
          </a:bodyPr>
          <a:lstStyle/>
          <a:p>
            <a:r>
              <a:rPr lang="es-MX" sz="4800" b="1" dirty="0"/>
              <a:t>Diagnóstico departamental, subregional y ciudad capital</a:t>
            </a:r>
            <a:endParaRPr lang="es-CO" sz="4800" b="1" dirty="0"/>
          </a:p>
        </p:txBody>
      </p:sp>
      <p:sp>
        <p:nvSpPr>
          <p:cNvPr id="3" name="Subtítulo 2"/>
          <p:cNvSpPr>
            <a:spLocks noGrp="1"/>
          </p:cNvSpPr>
          <p:nvPr>
            <p:ph type="subTitle" idx="1"/>
          </p:nvPr>
        </p:nvSpPr>
        <p:spPr>
          <a:xfrm>
            <a:off x="2721934" y="3429000"/>
            <a:ext cx="6368903" cy="1270591"/>
          </a:xfrm>
        </p:spPr>
        <p:txBody>
          <a:bodyPr>
            <a:normAutofit fontScale="70000" lnSpcReduction="20000"/>
          </a:bodyPr>
          <a:lstStyle/>
          <a:p>
            <a:r>
              <a:rPr lang="es-CO" sz="2800" dirty="0"/>
              <a:t>DEPARTAMENTO DE RISARALDA</a:t>
            </a:r>
          </a:p>
          <a:p>
            <a:r>
              <a:rPr lang="es-CO" sz="2800" dirty="0"/>
              <a:t>PEREIRA CIUIDAD CAPITAL</a:t>
            </a:r>
          </a:p>
          <a:p>
            <a:endParaRPr lang="es-CO" dirty="0"/>
          </a:p>
          <a:p>
            <a:r>
              <a:rPr lang="es-CO" sz="2000" dirty="0"/>
              <a:t>Luis Alfonso Sandoval Perdomo</a:t>
            </a:r>
          </a:p>
        </p:txBody>
      </p:sp>
    </p:spTree>
    <p:extLst>
      <p:ext uri="{BB962C8B-B14F-4D97-AF65-F5344CB8AC3E}">
        <p14:creationId xmlns:p14="http://schemas.microsoft.com/office/powerpoint/2010/main" val="78993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7" name="CuadroTexto 36">
            <a:extLst>
              <a:ext uri="{FF2B5EF4-FFF2-40B4-BE49-F238E27FC236}">
                <a16:creationId xmlns:a16="http://schemas.microsoft.com/office/drawing/2014/main" id="{45E0AF55-D6AF-2FAE-A645-CF706CC0C7D2}"/>
              </a:ext>
            </a:extLst>
          </p:cNvPr>
          <p:cNvSpPr txBox="1"/>
          <p:nvPr/>
        </p:nvSpPr>
        <p:spPr>
          <a:xfrm>
            <a:off x="138677" y="5196272"/>
            <a:ext cx="5108290" cy="1107996"/>
          </a:xfrm>
          <a:prstGeom prst="rect">
            <a:avLst/>
          </a:prstGeom>
          <a:noFill/>
        </p:spPr>
        <p:txBody>
          <a:bodyPr wrap="square">
            <a:spAutoFit/>
          </a:bodyPr>
          <a:lstStyle/>
          <a:p>
            <a:pPr marL="285750" indent="-285750">
              <a:buFont typeface="Arial" panose="020B0604020202020204" pitchFamily="34" charset="0"/>
              <a:buChar char="•"/>
            </a:pPr>
            <a:r>
              <a:rPr lang="es-CO" dirty="0">
                <a:solidFill>
                  <a:srgbClr val="000000"/>
                </a:solidFill>
                <a:latin typeface="CenturyGothic"/>
              </a:rPr>
              <a:t>Estudiantes </a:t>
            </a:r>
            <a:r>
              <a:rPr lang="es-CO" b="1" dirty="0">
                <a:solidFill>
                  <a:schemeClr val="accent5">
                    <a:lumMod val="50000"/>
                  </a:schemeClr>
                </a:solidFill>
                <a:latin typeface="CenturyGothic"/>
              </a:rPr>
              <a:t>181,029 </a:t>
            </a:r>
            <a:r>
              <a:rPr lang="es-CO" dirty="0">
                <a:solidFill>
                  <a:srgbClr val="000000"/>
                </a:solidFill>
                <a:latin typeface="CenturyGothic"/>
              </a:rPr>
              <a:t>el 1,8% del Nacional </a:t>
            </a:r>
          </a:p>
          <a:p>
            <a:pPr marL="285750" indent="-285750">
              <a:buFont typeface="Arial" panose="020B0604020202020204" pitchFamily="34" charset="0"/>
              <a:buChar char="•"/>
            </a:pPr>
            <a:r>
              <a:rPr lang="es-CO" b="0" i="0" u="none" strike="noStrike" dirty="0">
                <a:solidFill>
                  <a:srgbClr val="000000"/>
                </a:solidFill>
                <a:effectLst/>
                <a:latin typeface="CenturyGothic"/>
              </a:rPr>
              <a:t>382 establecimientos 83,2% oficiales</a:t>
            </a:r>
            <a:endParaRPr lang="es-CO" dirty="0">
              <a:solidFill>
                <a:srgbClr val="000000"/>
              </a:solidFill>
              <a:effectLst/>
              <a:latin typeface="CenturyGothic"/>
            </a:endParaRPr>
          </a:p>
          <a:p>
            <a:pPr marL="285750" indent="-285750">
              <a:buFont typeface="Arial" panose="020B0604020202020204" pitchFamily="34" charset="0"/>
              <a:buChar char="•"/>
            </a:pPr>
            <a:r>
              <a:rPr lang="es-CO" dirty="0">
                <a:solidFill>
                  <a:srgbClr val="000000"/>
                </a:solidFill>
                <a:latin typeface="CenturyGothic"/>
              </a:rPr>
              <a:t>4 estudiantes por equipo tecnológico </a:t>
            </a:r>
            <a:r>
              <a:rPr lang="es-CO" sz="1200" dirty="0">
                <a:solidFill>
                  <a:srgbClr val="000000"/>
                </a:solidFill>
                <a:latin typeface="CenturyGothic"/>
              </a:rPr>
              <a:t>(</a:t>
            </a:r>
            <a:r>
              <a:rPr lang="es-CO" sz="1200" dirty="0">
                <a:effectLst/>
                <a:latin typeface="Century Gothic" panose="020B0502020202020204" pitchFamily="34" charset="0"/>
                <a:ea typeface="Calibri" panose="020F0502020204030204" pitchFamily="34" charset="0"/>
                <a:cs typeface="CenturyGothic"/>
              </a:rPr>
              <a:t>computadores escritorio, portátiles y tables)</a:t>
            </a:r>
            <a:endParaRPr lang="es-CO" sz="1200" dirty="0">
              <a:solidFill>
                <a:srgbClr val="000000"/>
              </a:solidFill>
              <a:latin typeface="CenturyGothic"/>
            </a:endParaRPr>
          </a:p>
        </p:txBody>
      </p:sp>
      <p:graphicFrame>
        <p:nvGraphicFramePr>
          <p:cNvPr id="4" name="Gráfico 3">
            <a:extLst>
              <a:ext uri="{FF2B5EF4-FFF2-40B4-BE49-F238E27FC236}">
                <a16:creationId xmlns:a16="http://schemas.microsoft.com/office/drawing/2014/main" id="{2F80B9D0-A29A-B2C9-3558-D4AAE80FEFEE}"/>
              </a:ext>
            </a:extLst>
          </p:cNvPr>
          <p:cNvGraphicFramePr>
            <a:graphicFrameLocks/>
          </p:cNvGraphicFramePr>
          <p:nvPr>
            <p:extLst>
              <p:ext uri="{D42A27DB-BD31-4B8C-83A1-F6EECF244321}">
                <p14:modId xmlns:p14="http://schemas.microsoft.com/office/powerpoint/2010/main" val="1177194301"/>
              </p:ext>
            </p:extLst>
          </p:nvPr>
        </p:nvGraphicFramePr>
        <p:xfrm>
          <a:off x="5336275" y="754510"/>
          <a:ext cx="4596483" cy="2367082"/>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D8A980B4-DC2C-92BA-5836-96149280A8F9}"/>
              </a:ext>
            </a:extLst>
          </p:cNvPr>
          <p:cNvSpPr txBox="1"/>
          <p:nvPr/>
        </p:nvSpPr>
        <p:spPr>
          <a:xfrm>
            <a:off x="354842" y="450160"/>
            <a:ext cx="4843347" cy="338554"/>
          </a:xfrm>
          <a:prstGeom prst="rect">
            <a:avLst/>
          </a:prstGeom>
          <a:noFill/>
        </p:spPr>
        <p:txBody>
          <a:bodyPr wrap="square" rtlCol="0">
            <a:spAutoFit/>
          </a:bodyPr>
          <a:lstStyle/>
          <a:p>
            <a:pPr algn="ctr"/>
            <a:r>
              <a:rPr lang="es-CO" sz="1600" b="1" dirty="0"/>
              <a:t>Nacional-Risaralda Tasa Bruta 2021 </a:t>
            </a:r>
          </a:p>
        </p:txBody>
      </p:sp>
      <p:sp>
        <p:nvSpPr>
          <p:cNvPr id="16" name="CuadroTexto 15">
            <a:extLst>
              <a:ext uri="{FF2B5EF4-FFF2-40B4-BE49-F238E27FC236}">
                <a16:creationId xmlns:a16="http://schemas.microsoft.com/office/drawing/2014/main" id="{668C6BE2-F5A4-C096-BCB9-1DAC58F067E2}"/>
              </a:ext>
            </a:extLst>
          </p:cNvPr>
          <p:cNvSpPr txBox="1"/>
          <p:nvPr/>
        </p:nvSpPr>
        <p:spPr>
          <a:xfrm>
            <a:off x="5336275" y="5473271"/>
            <a:ext cx="4596484" cy="830997"/>
          </a:xfrm>
          <a:prstGeom prst="rect">
            <a:avLst/>
          </a:prstGeom>
          <a:noFill/>
        </p:spPr>
        <p:txBody>
          <a:bodyPr wrap="square">
            <a:spAutoFit/>
          </a:bodyPr>
          <a:lstStyle/>
          <a:p>
            <a:pPr marL="285750" indent="-285750">
              <a:buFont typeface="Wingdings" panose="05000000000000000000" pitchFamily="2" charset="2"/>
              <a:buChar char="§"/>
            </a:pPr>
            <a:r>
              <a:rPr lang="es-CO" dirty="0">
                <a:solidFill>
                  <a:srgbClr val="000000"/>
                </a:solidFill>
                <a:latin typeface="CenturyGothic"/>
              </a:rPr>
              <a:t>Nacional: 6 estudiantes por equipo tecnológico </a:t>
            </a:r>
          </a:p>
          <a:p>
            <a:pPr marL="285750" indent="-285750">
              <a:buFont typeface="Wingdings" panose="05000000000000000000" pitchFamily="2" charset="2"/>
              <a:buChar char="§"/>
            </a:pPr>
            <a:r>
              <a:rPr lang="es-CO" sz="1200" dirty="0">
                <a:solidFill>
                  <a:srgbClr val="000000"/>
                </a:solidFill>
                <a:latin typeface="CenturyGothic"/>
              </a:rPr>
              <a:t>(</a:t>
            </a:r>
            <a:r>
              <a:rPr lang="es-CO" sz="1200" dirty="0">
                <a:effectLst/>
                <a:latin typeface="Century Gothic" panose="020B0502020202020204" pitchFamily="34" charset="0"/>
                <a:ea typeface="Calibri" panose="020F0502020204030204" pitchFamily="34" charset="0"/>
                <a:cs typeface="CenturyGothic"/>
              </a:rPr>
              <a:t>computadores escritorio, portátiles y tables)</a:t>
            </a:r>
            <a:endParaRPr lang="es-CO" sz="1200" dirty="0">
              <a:solidFill>
                <a:srgbClr val="000000"/>
              </a:solidFill>
              <a:latin typeface="CenturyGothic"/>
            </a:endParaRPr>
          </a:p>
        </p:txBody>
      </p:sp>
      <p:sp>
        <p:nvSpPr>
          <p:cNvPr id="19" name="CuadroTexto 18">
            <a:extLst>
              <a:ext uri="{FF2B5EF4-FFF2-40B4-BE49-F238E27FC236}">
                <a16:creationId xmlns:a16="http://schemas.microsoft.com/office/drawing/2014/main" id="{4CE83D98-ACC8-8FFC-4339-76687952B5ED}"/>
              </a:ext>
            </a:extLst>
          </p:cNvPr>
          <p:cNvSpPr txBox="1"/>
          <p:nvPr/>
        </p:nvSpPr>
        <p:spPr>
          <a:xfrm>
            <a:off x="5336275" y="454594"/>
            <a:ext cx="4708477" cy="338554"/>
          </a:xfrm>
          <a:prstGeom prst="rect">
            <a:avLst/>
          </a:prstGeom>
          <a:noFill/>
        </p:spPr>
        <p:txBody>
          <a:bodyPr wrap="square" rtlCol="0">
            <a:spAutoFit/>
          </a:bodyPr>
          <a:lstStyle/>
          <a:p>
            <a:pPr algn="ctr"/>
            <a:r>
              <a:rPr lang="es-CO" sz="1600" b="1" dirty="0"/>
              <a:t>Nacional-Risaralda Tasa Neta  2021 </a:t>
            </a:r>
          </a:p>
        </p:txBody>
      </p:sp>
      <p:sp>
        <p:nvSpPr>
          <p:cNvPr id="5" name="CuadroTexto 4">
            <a:extLst>
              <a:ext uri="{FF2B5EF4-FFF2-40B4-BE49-F238E27FC236}">
                <a16:creationId xmlns:a16="http://schemas.microsoft.com/office/drawing/2014/main" id="{40E172AB-C415-A614-C359-AFBE2C0C51F9}"/>
              </a:ext>
            </a:extLst>
          </p:cNvPr>
          <p:cNvSpPr txBox="1"/>
          <p:nvPr/>
        </p:nvSpPr>
        <p:spPr>
          <a:xfrm>
            <a:off x="354842" y="6488668"/>
            <a:ext cx="1320298" cy="338554"/>
          </a:xfrm>
          <a:prstGeom prst="rect">
            <a:avLst/>
          </a:prstGeom>
          <a:noFill/>
        </p:spPr>
        <p:txBody>
          <a:bodyPr wrap="none" rtlCol="0">
            <a:spAutoFit/>
          </a:bodyPr>
          <a:lstStyle/>
          <a:p>
            <a:r>
              <a:rPr lang="es-CO" sz="1600" dirty="0"/>
              <a:t>Fuente: MEN </a:t>
            </a:r>
          </a:p>
        </p:txBody>
      </p:sp>
      <p:sp>
        <p:nvSpPr>
          <p:cNvPr id="23" name="CuadroTexto 22">
            <a:extLst>
              <a:ext uri="{FF2B5EF4-FFF2-40B4-BE49-F238E27FC236}">
                <a16:creationId xmlns:a16="http://schemas.microsoft.com/office/drawing/2014/main" id="{F45380D8-1B36-B653-9B0E-0B2ED7E42B6E}"/>
              </a:ext>
            </a:extLst>
          </p:cNvPr>
          <p:cNvSpPr txBox="1"/>
          <p:nvPr/>
        </p:nvSpPr>
        <p:spPr>
          <a:xfrm>
            <a:off x="595280" y="3030932"/>
            <a:ext cx="4212181" cy="338554"/>
          </a:xfrm>
          <a:prstGeom prst="rect">
            <a:avLst/>
          </a:prstGeom>
          <a:noFill/>
        </p:spPr>
        <p:txBody>
          <a:bodyPr wrap="square" rtlCol="0">
            <a:spAutoFit/>
          </a:bodyPr>
          <a:lstStyle/>
          <a:p>
            <a:pPr algn="ctr"/>
            <a:r>
              <a:rPr lang="es-CO" sz="1600" b="1" dirty="0"/>
              <a:t>Risaralda: Tasa Bruta por Nivel  Educativo</a:t>
            </a:r>
          </a:p>
        </p:txBody>
      </p:sp>
      <p:sp>
        <p:nvSpPr>
          <p:cNvPr id="25" name="CuadroTexto 24">
            <a:extLst>
              <a:ext uri="{FF2B5EF4-FFF2-40B4-BE49-F238E27FC236}">
                <a16:creationId xmlns:a16="http://schemas.microsoft.com/office/drawing/2014/main" id="{A72164DB-8A4E-A48A-7E17-AA12B134D798}"/>
              </a:ext>
            </a:extLst>
          </p:cNvPr>
          <p:cNvSpPr txBox="1"/>
          <p:nvPr/>
        </p:nvSpPr>
        <p:spPr>
          <a:xfrm>
            <a:off x="5336275" y="3121591"/>
            <a:ext cx="4067669" cy="338554"/>
          </a:xfrm>
          <a:prstGeom prst="rect">
            <a:avLst/>
          </a:prstGeom>
          <a:noFill/>
        </p:spPr>
        <p:txBody>
          <a:bodyPr wrap="square" rtlCol="0">
            <a:spAutoFit/>
          </a:bodyPr>
          <a:lstStyle/>
          <a:p>
            <a:pPr algn="r"/>
            <a:r>
              <a:rPr lang="es-CO" sz="1600" b="1" dirty="0"/>
              <a:t>Risaralda: Tasa Neta  por Nivel Educativo </a:t>
            </a:r>
          </a:p>
        </p:txBody>
      </p:sp>
      <p:graphicFrame>
        <p:nvGraphicFramePr>
          <p:cNvPr id="3" name="Gráfico 2">
            <a:extLst>
              <a:ext uri="{FF2B5EF4-FFF2-40B4-BE49-F238E27FC236}">
                <a16:creationId xmlns:a16="http://schemas.microsoft.com/office/drawing/2014/main" id="{2F80B9D0-A29A-B2C9-3558-D4AAE80FEFEE}"/>
              </a:ext>
            </a:extLst>
          </p:cNvPr>
          <p:cNvGraphicFramePr>
            <a:graphicFrameLocks/>
          </p:cNvGraphicFramePr>
          <p:nvPr>
            <p:extLst>
              <p:ext uri="{D42A27DB-BD31-4B8C-83A1-F6EECF244321}">
                <p14:modId xmlns:p14="http://schemas.microsoft.com/office/powerpoint/2010/main" val="2187674483"/>
              </p:ext>
            </p:extLst>
          </p:nvPr>
        </p:nvGraphicFramePr>
        <p:xfrm>
          <a:off x="354842" y="754509"/>
          <a:ext cx="4843347" cy="2298670"/>
        </p:xfrm>
        <a:graphic>
          <a:graphicData uri="http://schemas.openxmlformats.org/drawingml/2006/chart">
            <c:chart xmlns:c="http://schemas.openxmlformats.org/drawingml/2006/chart" xmlns:r="http://schemas.openxmlformats.org/officeDocument/2006/relationships" r:id="rId5"/>
          </a:graphicData>
        </a:graphic>
      </p:graphicFrame>
      <p:pic>
        <p:nvPicPr>
          <p:cNvPr id="14" name="Imagen 13">
            <a:extLst>
              <a:ext uri="{FF2B5EF4-FFF2-40B4-BE49-F238E27FC236}">
                <a16:creationId xmlns:a16="http://schemas.microsoft.com/office/drawing/2014/main" id="{8A79406C-4BF3-8A1A-293B-0D3E4036B80C}"/>
              </a:ext>
            </a:extLst>
          </p:cNvPr>
          <p:cNvPicPr>
            <a:picLocks noChangeAspect="1"/>
          </p:cNvPicPr>
          <p:nvPr/>
        </p:nvPicPr>
        <p:blipFill>
          <a:blip r:embed="rId6"/>
          <a:stretch>
            <a:fillRect/>
          </a:stretch>
        </p:blipFill>
        <p:spPr>
          <a:xfrm>
            <a:off x="595280" y="3347238"/>
            <a:ext cx="4195084" cy="1739375"/>
          </a:xfrm>
          <a:prstGeom prst="rect">
            <a:avLst/>
          </a:prstGeom>
        </p:spPr>
      </p:pic>
      <p:pic>
        <p:nvPicPr>
          <p:cNvPr id="15" name="Imagen 14">
            <a:extLst>
              <a:ext uri="{FF2B5EF4-FFF2-40B4-BE49-F238E27FC236}">
                <a16:creationId xmlns:a16="http://schemas.microsoft.com/office/drawing/2014/main" id="{3B6372B4-EE75-E54E-C6BB-26BD7819F262}"/>
              </a:ext>
            </a:extLst>
          </p:cNvPr>
          <p:cNvPicPr>
            <a:picLocks noChangeAspect="1"/>
          </p:cNvPicPr>
          <p:nvPr/>
        </p:nvPicPr>
        <p:blipFill>
          <a:blip r:embed="rId7"/>
          <a:stretch>
            <a:fillRect/>
          </a:stretch>
        </p:blipFill>
        <p:spPr>
          <a:xfrm>
            <a:off x="5336275" y="3466835"/>
            <a:ext cx="4067669" cy="1729437"/>
          </a:xfrm>
          <a:prstGeom prst="rect">
            <a:avLst/>
          </a:prstGeom>
        </p:spPr>
      </p:pic>
      <p:sp>
        <p:nvSpPr>
          <p:cNvPr id="17" name="Rectángulo 16"/>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2- Lucha contra la pobreza e inclusión social</a:t>
            </a:r>
            <a:endParaRPr lang="es-CO" sz="2800" b="1" dirty="0"/>
          </a:p>
        </p:txBody>
      </p:sp>
    </p:spTree>
    <p:extLst>
      <p:ext uri="{BB962C8B-B14F-4D97-AF65-F5344CB8AC3E}">
        <p14:creationId xmlns:p14="http://schemas.microsoft.com/office/powerpoint/2010/main" val="171672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E93F7C8-BF49-D880-EAAF-5913DFED7F97}"/>
              </a:ext>
            </a:extLst>
          </p:cNvPr>
          <p:cNvPicPr>
            <a:picLocks noChangeAspect="1"/>
          </p:cNvPicPr>
          <p:nvPr/>
        </p:nvPicPr>
        <p:blipFill rotWithShape="1">
          <a:blip r:embed="rId3"/>
          <a:srcRect l="10248" t="4659" r="15599" b="5900"/>
          <a:stretch/>
        </p:blipFill>
        <p:spPr>
          <a:xfrm>
            <a:off x="402774" y="900886"/>
            <a:ext cx="1233814" cy="1373732"/>
          </a:xfrm>
          <a:prstGeom prst="rect">
            <a:avLst/>
          </a:prstGeom>
        </p:spPr>
      </p:pic>
      <p:sp>
        <p:nvSpPr>
          <p:cNvPr id="5" name="CuadroTexto 4">
            <a:extLst>
              <a:ext uri="{FF2B5EF4-FFF2-40B4-BE49-F238E27FC236}">
                <a16:creationId xmlns:a16="http://schemas.microsoft.com/office/drawing/2014/main" id="{526F81A3-CE36-17CB-5ABE-70FE91D58DE1}"/>
              </a:ext>
            </a:extLst>
          </p:cNvPr>
          <p:cNvSpPr txBox="1"/>
          <p:nvPr/>
        </p:nvSpPr>
        <p:spPr>
          <a:xfrm>
            <a:off x="1977782" y="1233809"/>
            <a:ext cx="4941633" cy="707886"/>
          </a:xfrm>
          <a:prstGeom prst="rect">
            <a:avLst/>
          </a:prstGeom>
          <a:noFill/>
        </p:spPr>
        <p:txBody>
          <a:bodyPr wrap="square" rtlCol="0">
            <a:spAutoFit/>
          </a:bodyPr>
          <a:lstStyle/>
          <a:p>
            <a:r>
              <a:rPr lang="es-CO" sz="2000" dirty="0">
                <a:latin typeface="CenturyGothic"/>
                <a:ea typeface="Calibri" panose="020F0502020204030204" pitchFamily="34" charset="0"/>
                <a:cs typeface="CenturyGothic"/>
              </a:rPr>
              <a:t>Personas: A</a:t>
            </a:r>
            <a:r>
              <a:rPr lang="es-CO" sz="2000" dirty="0">
                <a:effectLst/>
                <a:latin typeface="CenturyGothic"/>
                <a:ea typeface="Calibri" panose="020F0502020204030204" pitchFamily="34" charset="0"/>
                <a:cs typeface="CenturyGothic"/>
              </a:rPr>
              <a:t>cceso al S.G.S.S.S es de 93,51% (908 mil personas)</a:t>
            </a:r>
            <a:endParaRPr lang="es-CO" sz="2000" dirty="0"/>
          </a:p>
        </p:txBody>
      </p:sp>
      <p:sp>
        <p:nvSpPr>
          <p:cNvPr id="3" name="Rectángulo: esquinas superiores, una redondeada y la otra cortada 2">
            <a:extLst>
              <a:ext uri="{FF2B5EF4-FFF2-40B4-BE49-F238E27FC236}">
                <a16:creationId xmlns:a16="http://schemas.microsoft.com/office/drawing/2014/main" id="{4C9FCB34-E02D-8ED9-BF59-E099A412FDCF}"/>
              </a:ext>
            </a:extLst>
          </p:cNvPr>
          <p:cNvSpPr/>
          <p:nvPr/>
        </p:nvSpPr>
        <p:spPr>
          <a:xfrm>
            <a:off x="3725084" y="2452494"/>
            <a:ext cx="7386415" cy="1953012"/>
          </a:xfrm>
          <a:prstGeom prst="snip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800" dirty="0">
                <a:latin typeface="CenturyGothic"/>
              </a:rPr>
              <a:t>Las personas declaran en un 89,5% que su estado de salud es muy bueno  y bueno</a:t>
            </a:r>
            <a:endParaRPr lang="es-CO" sz="2800" dirty="0">
              <a:latin typeface="CenturyGothic"/>
            </a:endParaRPr>
          </a:p>
        </p:txBody>
      </p:sp>
      <p:sp>
        <p:nvSpPr>
          <p:cNvPr id="10" name="Rectángulo 9"/>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2- Lucha contra la pobreza e inclusión social</a:t>
            </a:r>
            <a:endParaRPr lang="es-CO" sz="2800" b="1" dirty="0"/>
          </a:p>
        </p:txBody>
      </p:sp>
    </p:spTree>
    <p:extLst>
      <p:ext uri="{BB962C8B-B14F-4D97-AF65-F5344CB8AC3E}">
        <p14:creationId xmlns:p14="http://schemas.microsoft.com/office/powerpoint/2010/main" val="6597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3- Seguridad en la región como condición para la convivencia</a:t>
            </a:r>
            <a:endParaRPr lang="es-CO" sz="2800" b="1" dirty="0"/>
          </a:p>
        </p:txBody>
      </p:sp>
      <p:graphicFrame>
        <p:nvGraphicFramePr>
          <p:cNvPr id="11" name="Gráfico 10"/>
          <p:cNvGraphicFramePr>
            <a:graphicFrameLocks/>
          </p:cNvGraphicFramePr>
          <p:nvPr>
            <p:extLst>
              <p:ext uri="{D42A27DB-BD31-4B8C-83A1-F6EECF244321}">
                <p14:modId xmlns:p14="http://schemas.microsoft.com/office/powerpoint/2010/main" val="2447880059"/>
              </p:ext>
            </p:extLst>
          </p:nvPr>
        </p:nvGraphicFramePr>
        <p:xfrm>
          <a:off x="504968" y="492954"/>
          <a:ext cx="9689910" cy="3822413"/>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504966" y="4699864"/>
            <a:ext cx="11229831" cy="646331"/>
          </a:xfrm>
          <a:prstGeom prst="rect">
            <a:avLst/>
          </a:prstGeom>
          <a:noFill/>
        </p:spPr>
        <p:txBody>
          <a:bodyPr wrap="square" rtlCol="0">
            <a:spAutoFit/>
          </a:bodyPr>
          <a:lstStyle/>
          <a:p>
            <a:r>
              <a:rPr lang="es-ES" dirty="0"/>
              <a:t>Risaralda en general y Pereira, mantienen niveles de seguridad aceptables en términos de grupos armados, no obstante los homicidios continúan siendo un problema de alto impacto ciudadano. </a:t>
            </a:r>
            <a:endParaRPr lang="en-US" dirty="0"/>
          </a:p>
        </p:txBody>
      </p:sp>
      <p:sp>
        <p:nvSpPr>
          <p:cNvPr id="7" name="CuadroTexto 6"/>
          <p:cNvSpPr txBox="1"/>
          <p:nvPr/>
        </p:nvSpPr>
        <p:spPr>
          <a:xfrm>
            <a:off x="504966" y="4369116"/>
            <a:ext cx="7192370" cy="276999"/>
          </a:xfrm>
          <a:prstGeom prst="rect">
            <a:avLst/>
          </a:prstGeom>
          <a:noFill/>
        </p:spPr>
        <p:txBody>
          <a:bodyPr wrap="square" rtlCol="0">
            <a:spAutoFit/>
          </a:bodyPr>
          <a:lstStyle/>
          <a:p>
            <a:r>
              <a:rPr lang="es-ES" sz="1200" dirty="0"/>
              <a:t>Fuente: Instituto Nacional de Medicina legal</a:t>
            </a:r>
            <a:endParaRPr lang="en-US" sz="1200" dirty="0"/>
          </a:p>
        </p:txBody>
      </p:sp>
      <p:sp>
        <p:nvSpPr>
          <p:cNvPr id="14" name="CuadroTexto 13"/>
          <p:cNvSpPr txBox="1"/>
          <p:nvPr/>
        </p:nvSpPr>
        <p:spPr>
          <a:xfrm>
            <a:off x="504966" y="5546026"/>
            <a:ext cx="11229831" cy="369332"/>
          </a:xfrm>
          <a:prstGeom prst="rect">
            <a:avLst/>
          </a:prstGeom>
          <a:noFill/>
        </p:spPr>
        <p:txBody>
          <a:bodyPr wrap="square" rtlCol="0">
            <a:spAutoFit/>
          </a:bodyPr>
          <a:lstStyle/>
          <a:p>
            <a:r>
              <a:rPr lang="es-ES" dirty="0"/>
              <a:t>En 2021 las incautaciones de drogas se ubicaron en 6,3 Toneladas en su gran mayoría Marihuana el 80% en Pereira.</a:t>
            </a:r>
            <a:endParaRPr lang="en-US" dirty="0"/>
          </a:p>
        </p:txBody>
      </p:sp>
      <p:sp>
        <p:nvSpPr>
          <p:cNvPr id="18" name="CuadroTexto 17"/>
          <p:cNvSpPr txBox="1"/>
          <p:nvPr/>
        </p:nvSpPr>
        <p:spPr>
          <a:xfrm>
            <a:off x="504966" y="5941112"/>
            <a:ext cx="11229831" cy="646331"/>
          </a:xfrm>
          <a:prstGeom prst="rect">
            <a:avLst/>
          </a:prstGeom>
          <a:noFill/>
        </p:spPr>
        <p:txBody>
          <a:bodyPr wrap="square" rtlCol="0">
            <a:spAutoFit/>
          </a:bodyPr>
          <a:lstStyle/>
          <a:p>
            <a:r>
              <a:rPr lang="es-ES" dirty="0"/>
              <a:t>Los delitos informáticos son una amenaza real y creciente, en modalidades con alta exposición y vulnerabilidad ciudadana. </a:t>
            </a:r>
            <a:endParaRPr lang="en-US" dirty="0"/>
          </a:p>
        </p:txBody>
      </p:sp>
    </p:spTree>
    <p:extLst>
      <p:ext uri="{BB962C8B-B14F-4D97-AF65-F5344CB8AC3E}">
        <p14:creationId xmlns:p14="http://schemas.microsoft.com/office/powerpoint/2010/main" val="276466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A07FA40F-5FBE-0126-8F37-6787BC9E118C}"/>
              </a:ext>
            </a:extLst>
          </p:cNvPr>
          <p:cNvPicPr>
            <a:picLocks noChangeAspect="1"/>
          </p:cNvPicPr>
          <p:nvPr/>
        </p:nvPicPr>
        <p:blipFill rotWithShape="1">
          <a:blip r:embed="rId3"/>
          <a:srcRect l="6388" t="4153" r="9798" b="896"/>
          <a:stretch/>
        </p:blipFill>
        <p:spPr>
          <a:xfrm>
            <a:off x="576088" y="439205"/>
            <a:ext cx="8868162" cy="5660726"/>
          </a:xfrm>
          <a:prstGeom prst="rect">
            <a:avLst/>
          </a:prstGeom>
        </p:spPr>
      </p:pic>
      <p:sp>
        <p:nvSpPr>
          <p:cNvPr id="9" name="CuadroTexto 8">
            <a:extLst>
              <a:ext uri="{FF2B5EF4-FFF2-40B4-BE49-F238E27FC236}">
                <a16:creationId xmlns:a16="http://schemas.microsoft.com/office/drawing/2014/main" id="{9EEEAC4D-AA09-2AA3-9F99-B8F276E58161}"/>
              </a:ext>
            </a:extLst>
          </p:cNvPr>
          <p:cNvSpPr txBox="1"/>
          <p:nvPr/>
        </p:nvSpPr>
        <p:spPr>
          <a:xfrm>
            <a:off x="221246" y="5888691"/>
            <a:ext cx="9223004" cy="400110"/>
          </a:xfrm>
          <a:prstGeom prst="rect">
            <a:avLst/>
          </a:prstGeom>
          <a:noFill/>
        </p:spPr>
        <p:txBody>
          <a:bodyPr wrap="square" rtlCol="0">
            <a:spAutoFit/>
          </a:bodyPr>
          <a:lstStyle/>
          <a:p>
            <a:pPr algn="ctr"/>
            <a:r>
              <a:rPr lang="es-CO" sz="2000" b="1" dirty="0">
                <a:latin typeface="CenturyGothic"/>
              </a:rPr>
              <a:t>Se tiene una relativa seguridad en el territorio</a:t>
            </a:r>
          </a:p>
        </p:txBody>
      </p:sp>
      <p:sp>
        <p:nvSpPr>
          <p:cNvPr id="4" name="CuadroTexto 3">
            <a:extLst>
              <a:ext uri="{FF2B5EF4-FFF2-40B4-BE49-F238E27FC236}">
                <a16:creationId xmlns:a16="http://schemas.microsoft.com/office/drawing/2014/main" id="{19FF80DC-DC06-A9D8-5525-5925BB647F73}"/>
              </a:ext>
            </a:extLst>
          </p:cNvPr>
          <p:cNvSpPr txBox="1"/>
          <p:nvPr/>
        </p:nvSpPr>
        <p:spPr>
          <a:xfrm>
            <a:off x="576088" y="6488668"/>
            <a:ext cx="1496115" cy="369332"/>
          </a:xfrm>
          <a:prstGeom prst="rect">
            <a:avLst/>
          </a:prstGeom>
          <a:noFill/>
        </p:spPr>
        <p:txBody>
          <a:bodyPr wrap="none" rtlCol="0">
            <a:spAutoFit/>
          </a:bodyPr>
          <a:lstStyle/>
          <a:p>
            <a:r>
              <a:rPr lang="es-CO" dirty="0"/>
              <a:t>Fuente: Dane </a:t>
            </a:r>
          </a:p>
        </p:txBody>
      </p:sp>
      <p:sp>
        <p:nvSpPr>
          <p:cNvPr id="12" name="Rectángulo 11"/>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3- Seguridad en la región como condición para la convivencia</a:t>
            </a:r>
            <a:endParaRPr lang="es-CO" sz="2800" b="1" dirty="0"/>
          </a:p>
        </p:txBody>
      </p:sp>
      <p:sp>
        <p:nvSpPr>
          <p:cNvPr id="7" name="Rectángulo 6"/>
          <p:cNvSpPr/>
          <p:nvPr/>
        </p:nvSpPr>
        <p:spPr>
          <a:xfrm>
            <a:off x="5540991" y="3712191"/>
            <a:ext cx="3903259" cy="31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1034973" y="2609950"/>
            <a:ext cx="2527093" cy="707886"/>
          </a:xfrm>
          <a:prstGeom prst="rect">
            <a:avLst/>
          </a:prstGeom>
          <a:solidFill>
            <a:schemeClr val="bg1"/>
          </a:solidFill>
        </p:spPr>
        <p:txBody>
          <a:bodyPr wrap="square" rtlCol="0">
            <a:spAutoFit/>
          </a:bodyPr>
          <a:lstStyle/>
          <a:p>
            <a:pPr algn="ctr"/>
            <a:r>
              <a:rPr lang="es-ES" sz="2000" dirty="0">
                <a:latin typeface="Arial" panose="020B0604020202020204" pitchFamily="34" charset="0"/>
                <a:cs typeface="Arial" panose="020B0604020202020204" pitchFamily="34" charset="0"/>
              </a:rPr>
              <a:t>6.317 Kilos</a:t>
            </a:r>
          </a:p>
          <a:p>
            <a:pPr algn="ctr"/>
            <a:r>
              <a:rPr lang="es-ES" sz="2000" dirty="0">
                <a:latin typeface="Arial" panose="020B0604020202020204" pitchFamily="34" charset="0"/>
                <a:cs typeface="Arial" panose="020B0604020202020204" pitchFamily="34" charset="0"/>
              </a:rPr>
              <a:t>Incautados</a:t>
            </a:r>
            <a:endParaRPr lang="en-US" sz="2000" dirty="0">
              <a:latin typeface="Arial" panose="020B0604020202020204" pitchFamily="34" charset="0"/>
              <a:cs typeface="Arial" panose="020B0604020202020204" pitchFamily="34" charset="0"/>
            </a:endParaRPr>
          </a:p>
        </p:txBody>
      </p:sp>
      <p:sp>
        <p:nvSpPr>
          <p:cNvPr id="11" name="CuadroTexto 10"/>
          <p:cNvSpPr txBox="1"/>
          <p:nvPr/>
        </p:nvSpPr>
        <p:spPr>
          <a:xfrm>
            <a:off x="169469" y="508023"/>
            <a:ext cx="2129050" cy="523220"/>
          </a:xfrm>
          <a:prstGeom prst="rect">
            <a:avLst/>
          </a:prstGeom>
          <a:noFill/>
        </p:spPr>
        <p:txBody>
          <a:bodyPr wrap="square" rtlCol="0">
            <a:spAutoFit/>
          </a:bodyPr>
          <a:lstStyle/>
          <a:p>
            <a:r>
              <a:rPr lang="es-ES" sz="2800" b="1" dirty="0">
                <a:solidFill>
                  <a:schemeClr val="accent5">
                    <a:lumMod val="50000"/>
                  </a:schemeClr>
                </a:solidFill>
              </a:rPr>
              <a:t>Risaralda</a:t>
            </a:r>
            <a:endParaRPr lang="en-US" sz="2800" b="1" dirty="0">
              <a:solidFill>
                <a:schemeClr val="accent5">
                  <a:lumMod val="50000"/>
                </a:schemeClr>
              </a:solidFill>
            </a:endParaRPr>
          </a:p>
        </p:txBody>
      </p:sp>
    </p:spTree>
    <p:extLst>
      <p:ext uri="{BB962C8B-B14F-4D97-AF65-F5344CB8AC3E}">
        <p14:creationId xmlns:p14="http://schemas.microsoft.com/office/powerpoint/2010/main" val="72437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9EEEAC4D-AA09-2AA3-9F99-B8F276E58161}"/>
              </a:ext>
            </a:extLst>
          </p:cNvPr>
          <p:cNvSpPr txBox="1"/>
          <p:nvPr/>
        </p:nvSpPr>
        <p:spPr>
          <a:xfrm>
            <a:off x="221246" y="5888691"/>
            <a:ext cx="9223004" cy="400110"/>
          </a:xfrm>
          <a:prstGeom prst="rect">
            <a:avLst/>
          </a:prstGeom>
          <a:noFill/>
        </p:spPr>
        <p:txBody>
          <a:bodyPr wrap="square" rtlCol="0">
            <a:spAutoFit/>
          </a:bodyPr>
          <a:lstStyle/>
          <a:p>
            <a:pPr algn="ctr"/>
            <a:r>
              <a:rPr lang="es-CO" sz="2000" b="1" dirty="0">
                <a:latin typeface="CenturyGothic"/>
              </a:rPr>
              <a:t>Se tiene una relativa seguridad en el territorio</a:t>
            </a:r>
          </a:p>
        </p:txBody>
      </p:sp>
      <p:sp>
        <p:nvSpPr>
          <p:cNvPr id="4" name="CuadroTexto 3">
            <a:extLst>
              <a:ext uri="{FF2B5EF4-FFF2-40B4-BE49-F238E27FC236}">
                <a16:creationId xmlns:a16="http://schemas.microsoft.com/office/drawing/2014/main" id="{19FF80DC-DC06-A9D8-5525-5925BB647F73}"/>
              </a:ext>
            </a:extLst>
          </p:cNvPr>
          <p:cNvSpPr txBox="1"/>
          <p:nvPr/>
        </p:nvSpPr>
        <p:spPr>
          <a:xfrm>
            <a:off x="576088" y="6488668"/>
            <a:ext cx="1496115" cy="369332"/>
          </a:xfrm>
          <a:prstGeom prst="rect">
            <a:avLst/>
          </a:prstGeom>
          <a:noFill/>
        </p:spPr>
        <p:txBody>
          <a:bodyPr wrap="none" rtlCol="0">
            <a:spAutoFit/>
          </a:bodyPr>
          <a:lstStyle/>
          <a:p>
            <a:r>
              <a:rPr lang="es-CO" dirty="0"/>
              <a:t>Fuente: Dane </a:t>
            </a:r>
          </a:p>
        </p:txBody>
      </p:sp>
      <p:sp>
        <p:nvSpPr>
          <p:cNvPr id="12" name="Rectángulo 11"/>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3- Seguridad en la región como condición para la convivencia</a:t>
            </a:r>
            <a:endParaRPr lang="es-CO" sz="2800" b="1" dirty="0"/>
          </a:p>
        </p:txBody>
      </p:sp>
      <p:sp>
        <p:nvSpPr>
          <p:cNvPr id="7" name="Rectángulo 6"/>
          <p:cNvSpPr/>
          <p:nvPr/>
        </p:nvSpPr>
        <p:spPr>
          <a:xfrm>
            <a:off x="5540991" y="3712191"/>
            <a:ext cx="3903259" cy="31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8F9C9C20-6F72-8552-93B8-57AE649274E9}"/>
              </a:ext>
            </a:extLst>
          </p:cNvPr>
          <p:cNvPicPr>
            <a:picLocks noChangeAspect="1"/>
          </p:cNvPicPr>
          <p:nvPr/>
        </p:nvPicPr>
        <p:blipFill rotWithShape="1">
          <a:blip r:embed="rId3"/>
          <a:srcRect b="6819"/>
          <a:stretch/>
        </p:blipFill>
        <p:spPr>
          <a:xfrm>
            <a:off x="576088" y="439205"/>
            <a:ext cx="8440285" cy="5254885"/>
          </a:xfrm>
          <a:prstGeom prst="rect">
            <a:avLst/>
          </a:prstGeom>
        </p:spPr>
      </p:pic>
      <p:sp>
        <p:nvSpPr>
          <p:cNvPr id="11" name="CuadroTexto 10">
            <a:extLst>
              <a:ext uri="{FF2B5EF4-FFF2-40B4-BE49-F238E27FC236}">
                <a16:creationId xmlns:a16="http://schemas.microsoft.com/office/drawing/2014/main" id="{EE506D03-AFFA-09EF-DB0F-DD8ED95AE9B9}"/>
              </a:ext>
            </a:extLst>
          </p:cNvPr>
          <p:cNvSpPr txBox="1"/>
          <p:nvPr/>
        </p:nvSpPr>
        <p:spPr>
          <a:xfrm>
            <a:off x="5377166" y="4277099"/>
            <a:ext cx="4230907" cy="1493166"/>
          </a:xfrm>
          <a:prstGeom prst="rect">
            <a:avLst/>
          </a:prstGeom>
          <a:solidFill>
            <a:schemeClr val="accent5">
              <a:lumMod val="20000"/>
              <a:lumOff val="80000"/>
            </a:schemeClr>
          </a:solidFill>
        </p:spPr>
        <p:txBody>
          <a:bodyPr wrap="square">
            <a:spAutoFit/>
          </a:bodyPr>
          <a:lstStyle/>
          <a:p>
            <a:pPr marL="457200" algn="just">
              <a:lnSpc>
                <a:spcPct val="102000"/>
              </a:lnSpc>
              <a:spcAft>
                <a:spcPts val="800"/>
              </a:spcAft>
            </a:pPr>
            <a:r>
              <a:rPr lang="es-CO" sz="1800" dirty="0">
                <a:solidFill>
                  <a:schemeClr val="accent5">
                    <a:lumMod val="50000"/>
                  </a:schemeClr>
                </a:solidFill>
                <a:effectLst/>
                <a:latin typeface="Century Gothic" panose="020B0502020202020204" pitchFamily="34" charset="0"/>
                <a:ea typeface="Calibri" panose="020F0502020204030204" pitchFamily="34" charset="0"/>
                <a:cs typeface="CenturyGothic"/>
              </a:rPr>
              <a:t>No se presentan eventos de terrorismo o masacres. Lo cual puede decirse que Pereira es un territorio de PAZ, al menos en este tipo de eventos.</a:t>
            </a:r>
            <a:endParaRPr lang="es-CO"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p:cNvSpPr txBox="1"/>
          <p:nvPr/>
        </p:nvSpPr>
        <p:spPr>
          <a:xfrm>
            <a:off x="169469" y="508023"/>
            <a:ext cx="2129050" cy="523220"/>
          </a:xfrm>
          <a:prstGeom prst="rect">
            <a:avLst/>
          </a:prstGeom>
          <a:noFill/>
        </p:spPr>
        <p:txBody>
          <a:bodyPr wrap="square" rtlCol="0">
            <a:spAutoFit/>
          </a:bodyPr>
          <a:lstStyle/>
          <a:p>
            <a:r>
              <a:rPr lang="es-ES" sz="2800" b="1" dirty="0">
                <a:solidFill>
                  <a:schemeClr val="accent5">
                    <a:lumMod val="50000"/>
                  </a:schemeClr>
                </a:solidFill>
              </a:rPr>
              <a:t>Pereira</a:t>
            </a:r>
            <a:endParaRPr lang="en-US" sz="2800" b="1" dirty="0">
              <a:solidFill>
                <a:schemeClr val="accent5">
                  <a:lumMod val="50000"/>
                </a:schemeClr>
              </a:solidFill>
            </a:endParaRPr>
          </a:p>
        </p:txBody>
      </p:sp>
    </p:spTree>
    <p:extLst>
      <p:ext uri="{BB962C8B-B14F-4D97-AF65-F5344CB8AC3E}">
        <p14:creationId xmlns:p14="http://schemas.microsoft.com/office/powerpoint/2010/main" val="43940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72B51C7-783C-0D4F-3BB8-1D8D081025DF}"/>
              </a:ext>
            </a:extLst>
          </p:cNvPr>
          <p:cNvSpPr/>
          <p:nvPr/>
        </p:nvSpPr>
        <p:spPr>
          <a:xfrm>
            <a:off x="5515480" y="3571002"/>
            <a:ext cx="4235422" cy="21614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7" name="CuadroTexto 6">
            <a:extLst>
              <a:ext uri="{FF2B5EF4-FFF2-40B4-BE49-F238E27FC236}">
                <a16:creationId xmlns:a16="http://schemas.microsoft.com/office/drawing/2014/main" id="{00CE1E00-8D36-E372-3233-34453F3F5AEF}"/>
              </a:ext>
            </a:extLst>
          </p:cNvPr>
          <p:cNvSpPr txBox="1"/>
          <p:nvPr/>
        </p:nvSpPr>
        <p:spPr>
          <a:xfrm>
            <a:off x="5583719" y="3620661"/>
            <a:ext cx="4098944" cy="2062103"/>
          </a:xfrm>
          <a:prstGeom prst="rect">
            <a:avLst/>
          </a:prstGeom>
          <a:noFill/>
        </p:spPr>
        <p:txBody>
          <a:bodyPr wrap="square">
            <a:spAutoFit/>
          </a:bodyPr>
          <a:lstStyle/>
          <a:p>
            <a:pPr algn="ctr"/>
            <a:r>
              <a:rPr lang="es-CO" sz="2000" dirty="0">
                <a:latin typeface="CenturyGothic"/>
              </a:rPr>
              <a:t>Coberturas</a:t>
            </a:r>
          </a:p>
          <a:p>
            <a:r>
              <a:rPr lang="es-CO" dirty="0">
                <a:latin typeface="CenturyGothic"/>
              </a:rPr>
              <a:t>Acueducto 	95.7%, </a:t>
            </a:r>
          </a:p>
          <a:p>
            <a:r>
              <a:rPr lang="es-CO" dirty="0">
                <a:latin typeface="CenturyGothic"/>
              </a:rPr>
              <a:t>Alcantarillado 	86% </a:t>
            </a:r>
          </a:p>
          <a:p>
            <a:r>
              <a:rPr lang="es-CO" dirty="0">
                <a:latin typeface="CenturyGothic"/>
              </a:rPr>
              <a:t>Aseo 		90%. </a:t>
            </a:r>
          </a:p>
          <a:p>
            <a:endParaRPr lang="es-CO" dirty="0">
              <a:latin typeface="CenturyGothic"/>
            </a:endParaRPr>
          </a:p>
          <a:p>
            <a:r>
              <a:rPr lang="es-CO" dirty="0">
                <a:latin typeface="CenturyGothic"/>
              </a:rPr>
              <a:t>IRCA 2018 es de 17.43%, clasificado en  riesgo medio.</a:t>
            </a:r>
          </a:p>
        </p:txBody>
      </p:sp>
      <p:graphicFrame>
        <p:nvGraphicFramePr>
          <p:cNvPr id="6" name="Diagrama 5">
            <a:extLst>
              <a:ext uri="{FF2B5EF4-FFF2-40B4-BE49-F238E27FC236}">
                <a16:creationId xmlns:a16="http://schemas.microsoft.com/office/drawing/2014/main" id="{B8C148EF-7BDE-EC8B-8008-6B05971600A0}"/>
              </a:ext>
            </a:extLst>
          </p:cNvPr>
          <p:cNvGraphicFramePr/>
          <p:nvPr>
            <p:extLst>
              <p:ext uri="{D42A27DB-BD31-4B8C-83A1-F6EECF244321}">
                <p14:modId xmlns:p14="http://schemas.microsoft.com/office/powerpoint/2010/main" val="4068291873"/>
              </p:ext>
            </p:extLst>
          </p:nvPr>
        </p:nvGraphicFramePr>
        <p:xfrm>
          <a:off x="5295330" y="925577"/>
          <a:ext cx="4666817" cy="1449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CuadroTexto 20">
            <a:extLst>
              <a:ext uri="{FF2B5EF4-FFF2-40B4-BE49-F238E27FC236}">
                <a16:creationId xmlns:a16="http://schemas.microsoft.com/office/drawing/2014/main" id="{7F725DDA-639E-3F94-253A-F8F66B3B77D1}"/>
              </a:ext>
            </a:extLst>
          </p:cNvPr>
          <p:cNvSpPr txBox="1"/>
          <p:nvPr/>
        </p:nvSpPr>
        <p:spPr>
          <a:xfrm>
            <a:off x="5515480" y="3201670"/>
            <a:ext cx="4235422" cy="369332"/>
          </a:xfrm>
          <a:prstGeom prst="rect">
            <a:avLst/>
          </a:prstGeom>
          <a:noFill/>
        </p:spPr>
        <p:txBody>
          <a:bodyPr wrap="square" rtlCol="0">
            <a:spAutoFit/>
          </a:bodyPr>
          <a:lstStyle/>
          <a:p>
            <a:pPr algn="ctr"/>
            <a:r>
              <a:rPr lang="es-CO" b="1" dirty="0">
                <a:solidFill>
                  <a:schemeClr val="accent5">
                    <a:lumMod val="50000"/>
                  </a:schemeClr>
                </a:solidFill>
              </a:rPr>
              <a:t>Servicios públicos y cuidado ambiental </a:t>
            </a:r>
          </a:p>
        </p:txBody>
      </p:sp>
      <p:sp>
        <p:nvSpPr>
          <p:cNvPr id="12" name="Rectángulo 11"/>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3- Seguridad en la región como condición para la convivencia</a:t>
            </a:r>
            <a:endParaRPr lang="es-CO" sz="2800" b="1" dirty="0"/>
          </a:p>
        </p:txBody>
      </p:sp>
      <p:pic>
        <p:nvPicPr>
          <p:cNvPr id="3" name="Imagen 2"/>
          <p:cNvPicPr>
            <a:picLocks noChangeAspect="1"/>
          </p:cNvPicPr>
          <p:nvPr/>
        </p:nvPicPr>
        <p:blipFill rotWithShape="1">
          <a:blip r:embed="rId9"/>
          <a:srcRect l="25595" t="24580" r="49860" b="27659"/>
          <a:stretch/>
        </p:blipFill>
        <p:spPr>
          <a:xfrm>
            <a:off x="92816" y="535646"/>
            <a:ext cx="5211420" cy="5701381"/>
          </a:xfrm>
          <a:prstGeom prst="rect">
            <a:avLst/>
          </a:prstGeom>
        </p:spPr>
      </p:pic>
      <p:sp>
        <p:nvSpPr>
          <p:cNvPr id="4" name="CuadroTexto 3"/>
          <p:cNvSpPr txBox="1"/>
          <p:nvPr/>
        </p:nvSpPr>
        <p:spPr>
          <a:xfrm>
            <a:off x="341194" y="556245"/>
            <a:ext cx="1501254" cy="369332"/>
          </a:xfrm>
          <a:prstGeom prst="rect">
            <a:avLst/>
          </a:prstGeom>
          <a:noFill/>
        </p:spPr>
        <p:txBody>
          <a:bodyPr wrap="square" rtlCol="0">
            <a:spAutoFit/>
          </a:bodyPr>
          <a:lstStyle/>
          <a:p>
            <a:r>
              <a:rPr lang="es-ES" b="1"/>
              <a:t>Risaralda</a:t>
            </a:r>
            <a:endParaRPr lang="en-US" b="1" dirty="0"/>
          </a:p>
        </p:txBody>
      </p:sp>
    </p:spTree>
    <p:extLst>
      <p:ext uri="{BB962C8B-B14F-4D97-AF65-F5344CB8AC3E}">
        <p14:creationId xmlns:p14="http://schemas.microsoft.com/office/powerpoint/2010/main" val="81129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2E1D268F-9BEB-B3F7-6495-E7A30F5EBCE3}"/>
              </a:ext>
            </a:extLst>
          </p:cNvPr>
          <p:cNvSpPr txBox="1"/>
          <p:nvPr/>
        </p:nvSpPr>
        <p:spPr>
          <a:xfrm>
            <a:off x="4887526" y="1289411"/>
            <a:ext cx="4597668" cy="338554"/>
          </a:xfrm>
          <a:prstGeom prst="rect">
            <a:avLst/>
          </a:prstGeom>
          <a:noFill/>
        </p:spPr>
        <p:txBody>
          <a:bodyPr wrap="square">
            <a:spAutoFit/>
          </a:bodyPr>
          <a:lstStyle/>
          <a:p>
            <a:r>
              <a:rPr lang="es-CO" sz="1600" b="1" dirty="0">
                <a:solidFill>
                  <a:schemeClr val="accent5">
                    <a:lumMod val="50000"/>
                  </a:schemeClr>
                </a:solidFill>
                <a:latin typeface="CenturyGothic"/>
              </a:rPr>
              <a:t>Risaralda-Colombia : Crecimiento PIB Real </a:t>
            </a:r>
          </a:p>
        </p:txBody>
      </p:sp>
      <p:pic>
        <p:nvPicPr>
          <p:cNvPr id="20" name="Imagen 19">
            <a:extLst>
              <a:ext uri="{FF2B5EF4-FFF2-40B4-BE49-F238E27FC236}">
                <a16:creationId xmlns:a16="http://schemas.microsoft.com/office/drawing/2014/main" id="{9C52C870-2AAF-651E-3B0F-60188E14ECE7}"/>
              </a:ext>
            </a:extLst>
          </p:cNvPr>
          <p:cNvPicPr>
            <a:picLocks noChangeAspect="1"/>
          </p:cNvPicPr>
          <p:nvPr/>
        </p:nvPicPr>
        <p:blipFill rotWithShape="1">
          <a:blip r:embed="rId4"/>
          <a:srcRect l="21070" r="27772" b="18092"/>
          <a:stretch/>
        </p:blipFill>
        <p:spPr>
          <a:xfrm>
            <a:off x="533854" y="1564223"/>
            <a:ext cx="2149694" cy="2884947"/>
          </a:xfrm>
          <a:prstGeom prst="rect">
            <a:avLst/>
          </a:prstGeom>
        </p:spPr>
      </p:pic>
      <p:pic>
        <p:nvPicPr>
          <p:cNvPr id="12" name="Imagen 11">
            <a:extLst>
              <a:ext uri="{FF2B5EF4-FFF2-40B4-BE49-F238E27FC236}">
                <a16:creationId xmlns:a16="http://schemas.microsoft.com/office/drawing/2014/main" id="{572E382F-E5FE-25CD-5E85-0B98C560B468}"/>
              </a:ext>
            </a:extLst>
          </p:cNvPr>
          <p:cNvPicPr>
            <a:picLocks noChangeAspect="1"/>
          </p:cNvPicPr>
          <p:nvPr/>
        </p:nvPicPr>
        <p:blipFill rotWithShape="1">
          <a:blip r:embed="rId5"/>
          <a:srcRect l="16933" t="16535" r="11592" b="24639"/>
          <a:stretch/>
        </p:blipFill>
        <p:spPr>
          <a:xfrm>
            <a:off x="374629" y="4421716"/>
            <a:ext cx="3634722" cy="1791230"/>
          </a:xfrm>
          <a:prstGeom prst="rect">
            <a:avLst/>
          </a:prstGeom>
        </p:spPr>
      </p:pic>
      <p:graphicFrame>
        <p:nvGraphicFramePr>
          <p:cNvPr id="14" name="Gráfico 13">
            <a:extLst>
              <a:ext uri="{FF2B5EF4-FFF2-40B4-BE49-F238E27FC236}">
                <a16:creationId xmlns:a16="http://schemas.microsoft.com/office/drawing/2014/main" id="{C6780AF1-C274-2A1E-B6E3-1EC01AF35081}"/>
              </a:ext>
            </a:extLst>
          </p:cNvPr>
          <p:cNvGraphicFramePr>
            <a:graphicFrameLocks/>
          </p:cNvGraphicFramePr>
          <p:nvPr>
            <p:extLst>
              <p:ext uri="{D42A27DB-BD31-4B8C-83A1-F6EECF244321}">
                <p14:modId xmlns:p14="http://schemas.microsoft.com/office/powerpoint/2010/main" val="3892955104"/>
              </p:ext>
            </p:extLst>
          </p:nvPr>
        </p:nvGraphicFramePr>
        <p:xfrm>
          <a:off x="4644702" y="2171511"/>
          <a:ext cx="5392434" cy="3219196"/>
        </p:xfrm>
        <a:graphic>
          <a:graphicData uri="http://schemas.openxmlformats.org/drawingml/2006/chart">
            <c:chart xmlns:c="http://schemas.openxmlformats.org/drawingml/2006/chart" xmlns:r="http://schemas.openxmlformats.org/officeDocument/2006/relationships" r:id="rId6"/>
          </a:graphicData>
        </a:graphic>
      </p:graphicFrame>
      <p:sp>
        <p:nvSpPr>
          <p:cNvPr id="16" name="Elipse 15">
            <a:extLst>
              <a:ext uri="{FF2B5EF4-FFF2-40B4-BE49-F238E27FC236}">
                <a16:creationId xmlns:a16="http://schemas.microsoft.com/office/drawing/2014/main" id="{70AC5C01-095C-2458-0AA0-21BA4C9D10D9}"/>
              </a:ext>
            </a:extLst>
          </p:cNvPr>
          <p:cNvSpPr/>
          <p:nvPr/>
        </p:nvSpPr>
        <p:spPr>
          <a:xfrm>
            <a:off x="5695413" y="1683028"/>
            <a:ext cx="2626242" cy="1151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CuadroTexto 17">
            <a:extLst>
              <a:ext uri="{FF2B5EF4-FFF2-40B4-BE49-F238E27FC236}">
                <a16:creationId xmlns:a16="http://schemas.microsoft.com/office/drawing/2014/main" id="{F0F4F62D-69CF-83A6-BA84-57FDDCFD3F81}"/>
              </a:ext>
            </a:extLst>
          </p:cNvPr>
          <p:cNvSpPr txBox="1"/>
          <p:nvPr/>
        </p:nvSpPr>
        <p:spPr>
          <a:xfrm>
            <a:off x="5917591" y="1801454"/>
            <a:ext cx="2480836" cy="923330"/>
          </a:xfrm>
          <a:prstGeom prst="rect">
            <a:avLst/>
          </a:prstGeom>
          <a:noFill/>
        </p:spPr>
        <p:txBody>
          <a:bodyPr wrap="square" rtlCol="0">
            <a:spAutoFit/>
          </a:bodyPr>
          <a:lstStyle/>
          <a:p>
            <a:r>
              <a:rPr lang="es-CO" dirty="0"/>
              <a:t>Prosperidad: Risaralda crece por encima del promedio nacional</a:t>
            </a:r>
          </a:p>
        </p:txBody>
      </p:sp>
      <p:sp>
        <p:nvSpPr>
          <p:cNvPr id="8" name="CuadroTexto 7">
            <a:extLst>
              <a:ext uri="{FF2B5EF4-FFF2-40B4-BE49-F238E27FC236}">
                <a16:creationId xmlns:a16="http://schemas.microsoft.com/office/drawing/2014/main" id="{1B261CC8-E66B-A0B2-7CC2-46040B8642AA}"/>
              </a:ext>
            </a:extLst>
          </p:cNvPr>
          <p:cNvSpPr txBox="1"/>
          <p:nvPr/>
        </p:nvSpPr>
        <p:spPr>
          <a:xfrm>
            <a:off x="696120" y="1104745"/>
            <a:ext cx="2975128" cy="400110"/>
          </a:xfrm>
          <a:prstGeom prst="rect">
            <a:avLst/>
          </a:prstGeom>
          <a:noFill/>
        </p:spPr>
        <p:txBody>
          <a:bodyPr wrap="square" rtlCol="0">
            <a:spAutoFit/>
          </a:bodyPr>
          <a:lstStyle/>
          <a:p>
            <a:r>
              <a:rPr lang="es-CO" sz="2000" b="1" dirty="0">
                <a:solidFill>
                  <a:schemeClr val="accent5">
                    <a:lumMod val="50000"/>
                  </a:schemeClr>
                </a:solidFill>
              </a:rPr>
              <a:t>Empleo y desempleo</a:t>
            </a:r>
          </a:p>
        </p:txBody>
      </p:sp>
      <p:sp>
        <p:nvSpPr>
          <p:cNvPr id="11" name="Rectángulo 10"/>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4- Desarrollo Empresarial como medio para la prosperidad y lucha contra la pobreza</a:t>
            </a:r>
            <a:endParaRPr lang="es-CO" sz="2400" b="1" dirty="0"/>
          </a:p>
        </p:txBody>
      </p:sp>
    </p:spTree>
    <p:extLst>
      <p:ext uri="{BB962C8B-B14F-4D97-AF65-F5344CB8AC3E}">
        <p14:creationId xmlns:p14="http://schemas.microsoft.com/office/powerpoint/2010/main" val="387404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3" name="Diagrama 22">
            <a:extLst>
              <a:ext uri="{FF2B5EF4-FFF2-40B4-BE49-F238E27FC236}">
                <a16:creationId xmlns:a16="http://schemas.microsoft.com/office/drawing/2014/main" id="{C6A78E61-3ABF-E6C2-A6D1-AA482B1F85B4}"/>
              </a:ext>
            </a:extLst>
          </p:cNvPr>
          <p:cNvGraphicFramePr/>
          <p:nvPr>
            <p:extLst>
              <p:ext uri="{D42A27DB-BD31-4B8C-83A1-F6EECF244321}">
                <p14:modId xmlns:p14="http://schemas.microsoft.com/office/powerpoint/2010/main" val="1579567955"/>
              </p:ext>
            </p:extLst>
          </p:nvPr>
        </p:nvGraphicFramePr>
        <p:xfrm>
          <a:off x="352442" y="4154691"/>
          <a:ext cx="4155762" cy="1778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CuadroTexto 24">
            <a:extLst>
              <a:ext uri="{FF2B5EF4-FFF2-40B4-BE49-F238E27FC236}">
                <a16:creationId xmlns:a16="http://schemas.microsoft.com/office/drawing/2014/main" id="{22EC2B24-7B60-7CF4-1D4F-A64981F73909}"/>
              </a:ext>
            </a:extLst>
          </p:cNvPr>
          <p:cNvSpPr txBox="1"/>
          <p:nvPr/>
        </p:nvSpPr>
        <p:spPr>
          <a:xfrm>
            <a:off x="145700" y="771228"/>
            <a:ext cx="2611148" cy="2898636"/>
          </a:xfrm>
          <a:prstGeom prst="fram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1600" dirty="0">
                <a:effectLst/>
                <a:latin typeface="CenturyGothic"/>
                <a:ea typeface="Calibri" panose="020F0502020204030204" pitchFamily="34" charset="0"/>
                <a:cs typeface="CenturyGothic-Bold"/>
              </a:rPr>
              <a:t>La densidad empresarial </a:t>
            </a:r>
          </a:p>
          <a:p>
            <a:pPr algn="ctr"/>
            <a:r>
              <a:rPr lang="es-CO" sz="1600" dirty="0">
                <a:effectLst/>
                <a:latin typeface="CenturyGothic"/>
                <a:ea typeface="Calibri" panose="020F0502020204030204" pitchFamily="34" charset="0"/>
                <a:cs typeface="CenturyGothic-Bold"/>
              </a:rPr>
              <a:t>53 </a:t>
            </a:r>
          </a:p>
          <a:p>
            <a:pPr algn="ctr"/>
            <a:r>
              <a:rPr lang="es-CO" sz="1400" dirty="0">
                <a:effectLst/>
                <a:latin typeface="CenturyGothic"/>
                <a:ea typeface="Calibri" panose="020F0502020204030204" pitchFamily="34" charset="0"/>
                <a:cs typeface="CenturyGothic-Bold"/>
              </a:rPr>
              <a:t>unidades/1000 hab.</a:t>
            </a:r>
          </a:p>
          <a:p>
            <a:pPr algn="ctr"/>
            <a:endParaRPr lang="es-CO" sz="1600" dirty="0">
              <a:latin typeface="CenturyGothic"/>
              <a:ea typeface="Calibri" panose="020F0502020204030204" pitchFamily="34" charset="0"/>
              <a:cs typeface="CenturyGothic-Bold"/>
            </a:endParaRPr>
          </a:p>
          <a:p>
            <a:pPr algn="ctr"/>
            <a:r>
              <a:rPr lang="es-CO" sz="1600" dirty="0">
                <a:latin typeface="CenturyGothic"/>
                <a:ea typeface="Calibri" panose="020F0502020204030204" pitchFamily="34" charset="0"/>
                <a:cs typeface="CenturyGothic-Bold"/>
              </a:rPr>
              <a:t>Desde 66.1 a 27.0</a:t>
            </a:r>
            <a:endParaRPr lang="es-CO" sz="1600" dirty="0">
              <a:effectLst/>
              <a:latin typeface="CenturyGothic"/>
              <a:ea typeface="Calibri" panose="020F0502020204030204" pitchFamily="34" charset="0"/>
              <a:cs typeface="CenturyGothic-Bold"/>
            </a:endParaRPr>
          </a:p>
          <a:p>
            <a:pPr algn="ctr"/>
            <a:endParaRPr lang="es-CO" sz="1600" dirty="0">
              <a:effectLst/>
              <a:latin typeface="CenturyGothic"/>
              <a:ea typeface="Calibri" panose="020F0502020204030204" pitchFamily="34" charset="0"/>
              <a:cs typeface="CenturyGothic-Bold"/>
            </a:endParaRPr>
          </a:p>
          <a:p>
            <a:pPr algn="ctr"/>
            <a:r>
              <a:rPr lang="es-CO" sz="1600" dirty="0">
                <a:effectLst/>
                <a:latin typeface="CenturyGothic"/>
                <a:ea typeface="Calibri" panose="020F0502020204030204" pitchFamily="34" charset="0"/>
                <a:cs typeface="CenturyGothic-Bold"/>
              </a:rPr>
              <a:t>(Nacional 50 </a:t>
            </a:r>
            <a:r>
              <a:rPr lang="es-CO" sz="1400" dirty="0">
                <a:effectLst/>
                <a:latin typeface="CenturyGothic"/>
                <a:ea typeface="Calibri" panose="020F0502020204030204" pitchFamily="34" charset="0"/>
                <a:cs typeface="CenturyGothic-Bold"/>
              </a:rPr>
              <a:t>unidades/1000 hab.) </a:t>
            </a:r>
          </a:p>
        </p:txBody>
      </p:sp>
      <p:graphicFrame>
        <p:nvGraphicFramePr>
          <p:cNvPr id="12" name="Gráfico 11">
            <a:extLst>
              <a:ext uri="{FF2B5EF4-FFF2-40B4-BE49-F238E27FC236}">
                <a16:creationId xmlns:a16="http://schemas.microsoft.com/office/drawing/2014/main" id="{B0E9E93D-699D-EB97-0C03-4C9A794C3B03}"/>
              </a:ext>
            </a:extLst>
          </p:cNvPr>
          <p:cNvGraphicFramePr>
            <a:graphicFrameLocks/>
          </p:cNvGraphicFramePr>
          <p:nvPr>
            <p:extLst>
              <p:ext uri="{D42A27DB-BD31-4B8C-83A1-F6EECF244321}">
                <p14:modId xmlns:p14="http://schemas.microsoft.com/office/powerpoint/2010/main" val="284491960"/>
              </p:ext>
            </p:extLst>
          </p:nvPr>
        </p:nvGraphicFramePr>
        <p:xfrm>
          <a:off x="3220172" y="1002401"/>
          <a:ext cx="6561666" cy="2921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Diagrama 14">
            <a:extLst>
              <a:ext uri="{FF2B5EF4-FFF2-40B4-BE49-F238E27FC236}">
                <a16:creationId xmlns:a16="http://schemas.microsoft.com/office/drawing/2014/main" id="{5AD2AF49-F4B7-824C-D315-59B45196078E}"/>
              </a:ext>
            </a:extLst>
          </p:cNvPr>
          <p:cNvGraphicFramePr/>
          <p:nvPr>
            <p:extLst>
              <p:ext uri="{D42A27DB-BD31-4B8C-83A1-F6EECF244321}">
                <p14:modId xmlns:p14="http://schemas.microsoft.com/office/powerpoint/2010/main" val="48141668"/>
              </p:ext>
            </p:extLst>
          </p:nvPr>
        </p:nvGraphicFramePr>
        <p:xfrm>
          <a:off x="5108740" y="4154690"/>
          <a:ext cx="4673098" cy="204409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CuadroTexto 15">
            <a:extLst>
              <a:ext uri="{FF2B5EF4-FFF2-40B4-BE49-F238E27FC236}">
                <a16:creationId xmlns:a16="http://schemas.microsoft.com/office/drawing/2014/main" id="{BBEE8535-407F-6984-0FF7-FC2C6971D085}"/>
              </a:ext>
            </a:extLst>
          </p:cNvPr>
          <p:cNvSpPr txBox="1"/>
          <p:nvPr/>
        </p:nvSpPr>
        <p:spPr>
          <a:xfrm>
            <a:off x="352442" y="6467553"/>
            <a:ext cx="3379067" cy="338554"/>
          </a:xfrm>
          <a:prstGeom prst="rect">
            <a:avLst/>
          </a:prstGeom>
          <a:noFill/>
        </p:spPr>
        <p:txBody>
          <a:bodyPr wrap="none" rtlCol="0">
            <a:spAutoFit/>
          </a:bodyPr>
          <a:lstStyle/>
          <a:p>
            <a:r>
              <a:rPr lang="es-CO" sz="1600" dirty="0"/>
              <a:t>Fuente: Dane, censo empresarial 2021</a:t>
            </a:r>
          </a:p>
        </p:txBody>
      </p:sp>
      <p:sp>
        <p:nvSpPr>
          <p:cNvPr id="9" name="Rectángulo 8"/>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4- Desarrollo Empresarial como medio para la prosperidad y lucha contra la pobreza</a:t>
            </a:r>
            <a:endParaRPr lang="es-CO" sz="2400" b="1" dirty="0"/>
          </a:p>
        </p:txBody>
      </p:sp>
      <p:sp>
        <p:nvSpPr>
          <p:cNvPr id="10" name="CuadroTexto 9">
            <a:extLst>
              <a:ext uri="{FF2B5EF4-FFF2-40B4-BE49-F238E27FC236}">
                <a16:creationId xmlns:a16="http://schemas.microsoft.com/office/drawing/2014/main" id="{BBEE8535-407F-6984-0FF7-FC2C6971D085}"/>
              </a:ext>
            </a:extLst>
          </p:cNvPr>
          <p:cNvSpPr txBox="1"/>
          <p:nvPr/>
        </p:nvSpPr>
        <p:spPr>
          <a:xfrm>
            <a:off x="3220172" y="680505"/>
            <a:ext cx="6561666" cy="369332"/>
          </a:xfrm>
          <a:prstGeom prst="rect">
            <a:avLst/>
          </a:prstGeom>
          <a:noFill/>
        </p:spPr>
        <p:txBody>
          <a:bodyPr wrap="square" rtlCol="0">
            <a:spAutoFit/>
          </a:bodyPr>
          <a:lstStyle/>
          <a:p>
            <a:pPr algn="ctr"/>
            <a:r>
              <a:rPr lang="es-CO" b="1" dirty="0"/>
              <a:t>Risaralda, Densidad empresarial, Año 2021</a:t>
            </a:r>
          </a:p>
        </p:txBody>
      </p:sp>
    </p:spTree>
    <p:extLst>
      <p:ext uri="{BB962C8B-B14F-4D97-AF65-F5344CB8AC3E}">
        <p14:creationId xmlns:p14="http://schemas.microsoft.com/office/powerpoint/2010/main" val="55227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Rectángulo 10"/>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4- Desarrollo Empresarial como medio para la prosperidad y lucha contra la pobreza</a:t>
            </a:r>
            <a:endParaRPr lang="es-CO" sz="2400" b="1" dirty="0"/>
          </a:p>
        </p:txBody>
      </p:sp>
      <p:sp>
        <p:nvSpPr>
          <p:cNvPr id="15" name="CuadroTexto 14">
            <a:extLst>
              <a:ext uri="{FF2B5EF4-FFF2-40B4-BE49-F238E27FC236}">
                <a16:creationId xmlns:a16="http://schemas.microsoft.com/office/drawing/2014/main" id="{D4D3BA91-BD77-220C-B48D-F73FF4C14146}"/>
              </a:ext>
            </a:extLst>
          </p:cNvPr>
          <p:cNvSpPr txBox="1"/>
          <p:nvPr/>
        </p:nvSpPr>
        <p:spPr>
          <a:xfrm>
            <a:off x="5234679" y="5347224"/>
            <a:ext cx="4710491" cy="966162"/>
          </a:xfrm>
          <a:prstGeom prst="rect">
            <a:avLst/>
          </a:prstGeom>
          <a:noFill/>
        </p:spPr>
        <p:txBody>
          <a:bodyPr wrap="square">
            <a:spAutoFit/>
          </a:bodyPr>
          <a:lstStyle/>
          <a:p>
            <a:pPr algn="r">
              <a:lnSpc>
                <a:spcPct val="107000"/>
              </a:lnSpc>
              <a:spcAft>
                <a:spcPts val="800"/>
              </a:spcAft>
            </a:pPr>
            <a:r>
              <a:rPr lang="es-CO" sz="1600" dirty="0">
                <a:latin typeface="CenturyGothic"/>
              </a:rPr>
              <a:t>98,3% de personas que cuentan con servicio de agua potable</a:t>
            </a:r>
          </a:p>
          <a:p>
            <a:pPr algn="r">
              <a:lnSpc>
                <a:spcPct val="107000"/>
              </a:lnSpc>
              <a:spcAft>
                <a:spcPts val="800"/>
              </a:spcAft>
            </a:pPr>
            <a:r>
              <a:rPr lang="es-CO" sz="1600" dirty="0">
                <a:latin typeface="CenturyGothic"/>
              </a:rPr>
              <a:t> IRCA de 4,5%</a:t>
            </a:r>
          </a:p>
        </p:txBody>
      </p:sp>
      <p:pic>
        <p:nvPicPr>
          <p:cNvPr id="17" name="Imagen 16">
            <a:extLst>
              <a:ext uri="{FF2B5EF4-FFF2-40B4-BE49-F238E27FC236}">
                <a16:creationId xmlns:a16="http://schemas.microsoft.com/office/drawing/2014/main" id="{9AB51E82-1CA7-A533-D6E1-15D91CC5ABD0}"/>
              </a:ext>
            </a:extLst>
          </p:cNvPr>
          <p:cNvPicPr>
            <a:picLocks noChangeAspect="1"/>
          </p:cNvPicPr>
          <p:nvPr/>
        </p:nvPicPr>
        <p:blipFill rotWithShape="1">
          <a:blip r:embed="rId4"/>
          <a:srcRect l="4245" t="9344" r="4713" b="20723"/>
          <a:stretch/>
        </p:blipFill>
        <p:spPr>
          <a:xfrm>
            <a:off x="3017562" y="1156272"/>
            <a:ext cx="1325627" cy="679986"/>
          </a:xfrm>
          <a:prstGeom prst="rect">
            <a:avLst/>
          </a:prstGeom>
        </p:spPr>
      </p:pic>
      <p:sp>
        <p:nvSpPr>
          <p:cNvPr id="19" name="CuadroTexto 18">
            <a:extLst>
              <a:ext uri="{FF2B5EF4-FFF2-40B4-BE49-F238E27FC236}">
                <a16:creationId xmlns:a16="http://schemas.microsoft.com/office/drawing/2014/main" id="{E7296013-5E24-5BDB-E38C-39FD5E84AE9B}"/>
              </a:ext>
            </a:extLst>
          </p:cNvPr>
          <p:cNvSpPr txBox="1"/>
          <p:nvPr/>
        </p:nvSpPr>
        <p:spPr>
          <a:xfrm>
            <a:off x="85138" y="870276"/>
            <a:ext cx="3435984" cy="1569660"/>
          </a:xfrm>
          <a:prstGeom prst="rect">
            <a:avLst/>
          </a:prstGeom>
          <a:noFill/>
        </p:spPr>
        <p:txBody>
          <a:bodyPr wrap="square">
            <a:spAutoFit/>
          </a:bodyPr>
          <a:lstStyle/>
          <a:p>
            <a:r>
              <a:rPr lang="es-CO" sz="1600" dirty="0">
                <a:latin typeface="CenturyGothic"/>
              </a:rPr>
              <a:t>Valor agregado de $9.338 MM, </a:t>
            </a:r>
          </a:p>
          <a:p>
            <a:endParaRPr lang="es-CO" sz="1600" dirty="0">
              <a:latin typeface="CenturyGothic"/>
            </a:endParaRPr>
          </a:p>
          <a:p>
            <a:r>
              <a:rPr lang="es-CO" sz="1600" dirty="0">
                <a:latin typeface="CenturyGothic"/>
              </a:rPr>
              <a:t>60.2% de la economía de Risaralda, </a:t>
            </a:r>
          </a:p>
          <a:p>
            <a:endParaRPr lang="es-CO" sz="1600" dirty="0">
              <a:latin typeface="CenturyGothic"/>
            </a:endParaRPr>
          </a:p>
          <a:p>
            <a:r>
              <a:rPr lang="es-CO" sz="1600" dirty="0">
                <a:latin typeface="CenturyGothic"/>
              </a:rPr>
              <a:t>Producto per cápita $19,7 millones</a:t>
            </a:r>
          </a:p>
        </p:txBody>
      </p:sp>
      <p:graphicFrame>
        <p:nvGraphicFramePr>
          <p:cNvPr id="21" name="Diagrama 20">
            <a:extLst>
              <a:ext uri="{FF2B5EF4-FFF2-40B4-BE49-F238E27FC236}">
                <a16:creationId xmlns:a16="http://schemas.microsoft.com/office/drawing/2014/main" id="{483D76D8-64D6-3849-AF7A-3C1434A247F4}"/>
              </a:ext>
            </a:extLst>
          </p:cNvPr>
          <p:cNvGraphicFramePr/>
          <p:nvPr>
            <p:extLst>
              <p:ext uri="{D42A27DB-BD31-4B8C-83A1-F6EECF244321}">
                <p14:modId xmlns:p14="http://schemas.microsoft.com/office/powerpoint/2010/main" val="3743901626"/>
              </p:ext>
            </p:extLst>
          </p:nvPr>
        </p:nvGraphicFramePr>
        <p:xfrm>
          <a:off x="197123" y="2571177"/>
          <a:ext cx="5256874" cy="10650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2" name="Diagrama 21">
            <a:extLst>
              <a:ext uri="{FF2B5EF4-FFF2-40B4-BE49-F238E27FC236}">
                <a16:creationId xmlns:a16="http://schemas.microsoft.com/office/drawing/2014/main" id="{9CA851DB-0296-962F-E1E2-F7EF64B9A5B3}"/>
              </a:ext>
            </a:extLst>
          </p:cNvPr>
          <p:cNvGraphicFramePr/>
          <p:nvPr>
            <p:extLst>
              <p:ext uri="{D42A27DB-BD31-4B8C-83A1-F6EECF244321}">
                <p14:modId xmlns:p14="http://schemas.microsoft.com/office/powerpoint/2010/main" val="244078909"/>
              </p:ext>
            </p:extLst>
          </p:nvPr>
        </p:nvGraphicFramePr>
        <p:xfrm>
          <a:off x="3839628" y="520164"/>
          <a:ext cx="6325360" cy="16543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3" name="Diagrama 22">
            <a:extLst>
              <a:ext uri="{FF2B5EF4-FFF2-40B4-BE49-F238E27FC236}">
                <a16:creationId xmlns:a16="http://schemas.microsoft.com/office/drawing/2014/main" id="{C7107C37-C0B1-461F-4806-630BDE4ECA23}"/>
              </a:ext>
            </a:extLst>
          </p:cNvPr>
          <p:cNvGraphicFramePr/>
          <p:nvPr>
            <p:extLst>
              <p:ext uri="{D42A27DB-BD31-4B8C-83A1-F6EECF244321}">
                <p14:modId xmlns:p14="http://schemas.microsoft.com/office/powerpoint/2010/main" val="2052567434"/>
              </p:ext>
            </p:extLst>
          </p:nvPr>
        </p:nvGraphicFramePr>
        <p:xfrm>
          <a:off x="5924482" y="3636267"/>
          <a:ext cx="3862976" cy="132556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4" name="Diagrama 23">
            <a:extLst>
              <a:ext uri="{FF2B5EF4-FFF2-40B4-BE49-F238E27FC236}">
                <a16:creationId xmlns:a16="http://schemas.microsoft.com/office/drawing/2014/main" id="{0B638675-32D5-6795-346A-E2EFC0D74E1E}"/>
              </a:ext>
            </a:extLst>
          </p:cNvPr>
          <p:cNvGraphicFramePr/>
          <p:nvPr>
            <p:extLst>
              <p:ext uri="{D42A27DB-BD31-4B8C-83A1-F6EECF244321}">
                <p14:modId xmlns:p14="http://schemas.microsoft.com/office/powerpoint/2010/main" val="2698406046"/>
              </p:ext>
            </p:extLst>
          </p:nvPr>
        </p:nvGraphicFramePr>
        <p:xfrm>
          <a:off x="5924482" y="2467952"/>
          <a:ext cx="3983793" cy="101999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5" name="Imagen 24">
            <a:extLst>
              <a:ext uri="{FF2B5EF4-FFF2-40B4-BE49-F238E27FC236}">
                <a16:creationId xmlns:a16="http://schemas.microsoft.com/office/drawing/2014/main" id="{E0AABAAC-5CC8-7777-0BA2-A7F15A06321A}"/>
              </a:ext>
            </a:extLst>
          </p:cNvPr>
          <p:cNvPicPr>
            <a:picLocks noChangeAspect="1"/>
          </p:cNvPicPr>
          <p:nvPr/>
        </p:nvPicPr>
        <p:blipFill rotWithShape="1">
          <a:blip r:embed="rId25"/>
          <a:srcRect l="16043" t="6930" r="22645" b="22465"/>
          <a:stretch/>
        </p:blipFill>
        <p:spPr>
          <a:xfrm>
            <a:off x="82379" y="4321201"/>
            <a:ext cx="1212574" cy="1026023"/>
          </a:xfrm>
          <a:prstGeom prst="rect">
            <a:avLst/>
          </a:prstGeom>
        </p:spPr>
      </p:pic>
      <p:sp>
        <p:nvSpPr>
          <p:cNvPr id="26" name="CuadroTexto 25">
            <a:extLst>
              <a:ext uri="{FF2B5EF4-FFF2-40B4-BE49-F238E27FC236}">
                <a16:creationId xmlns:a16="http://schemas.microsoft.com/office/drawing/2014/main" id="{8E5B357B-AE98-24D2-BE44-9B1801A0A53E}"/>
              </a:ext>
            </a:extLst>
          </p:cNvPr>
          <p:cNvSpPr txBox="1"/>
          <p:nvPr/>
        </p:nvSpPr>
        <p:spPr>
          <a:xfrm>
            <a:off x="0" y="5538069"/>
            <a:ext cx="5234679" cy="830997"/>
          </a:xfrm>
          <a:prstGeom prst="rect">
            <a:avLst/>
          </a:prstGeom>
          <a:noFill/>
        </p:spPr>
        <p:txBody>
          <a:bodyPr wrap="square">
            <a:spAutoFit/>
          </a:bodyPr>
          <a:lstStyle/>
          <a:p>
            <a:r>
              <a:rPr lang="es-CO" sz="1600" dirty="0">
                <a:effectLst/>
                <a:latin typeface="CenturyGothic"/>
                <a:ea typeface="Calibri" panose="020F0502020204030204" pitchFamily="34" charset="0"/>
                <a:cs typeface="CenturyGothic-Bold"/>
              </a:rPr>
              <a:t>31.721 unidades económicas</a:t>
            </a:r>
            <a:r>
              <a:rPr lang="es-CO" sz="1600" dirty="0">
                <a:latin typeface="CenturyGothic"/>
                <a:ea typeface="Calibri" panose="020F0502020204030204" pitchFamily="34" charset="0"/>
                <a:cs typeface="CenturyGothic-Bold"/>
              </a:rPr>
              <a:t> </a:t>
            </a:r>
            <a:r>
              <a:rPr lang="es-CO" sz="1600" dirty="0">
                <a:effectLst/>
                <a:latin typeface="CenturyGothic"/>
                <a:ea typeface="Calibri" panose="020F0502020204030204" pitchFamily="34" charset="0"/>
                <a:cs typeface="CenturyGothic-Bold"/>
              </a:rPr>
              <a:t>(60% Dpto.)</a:t>
            </a:r>
          </a:p>
          <a:p>
            <a:r>
              <a:rPr lang="es-CO" sz="1600" dirty="0">
                <a:effectLst/>
                <a:latin typeface="CenturyGothic"/>
                <a:ea typeface="Calibri" panose="020F0502020204030204" pitchFamily="34" charset="0"/>
                <a:cs typeface="CenturyGothic-Bold"/>
              </a:rPr>
              <a:t>27.675 </a:t>
            </a:r>
            <a:r>
              <a:rPr lang="es-CO" sz="1600" dirty="0">
                <a:latin typeface="CenturyGothic"/>
                <a:ea typeface="Calibri" panose="020F0502020204030204" pitchFamily="34" charset="0"/>
                <a:cs typeface="CenturyGothic-Bold"/>
              </a:rPr>
              <a:t>Establecimientos o</a:t>
            </a:r>
            <a:r>
              <a:rPr lang="es-CO" sz="1600" dirty="0">
                <a:effectLst/>
                <a:latin typeface="CenturyGothic"/>
                <a:ea typeface="Calibri" panose="020F0502020204030204" pitchFamily="34" charset="0"/>
                <a:cs typeface="CenturyGothic-Bold"/>
              </a:rPr>
              <a:t>cupados (90%) </a:t>
            </a:r>
          </a:p>
          <a:p>
            <a:r>
              <a:rPr lang="es-CO" sz="1600" dirty="0">
                <a:effectLst/>
                <a:latin typeface="CenturyGothic"/>
                <a:ea typeface="Calibri" panose="020F0502020204030204" pitchFamily="34" charset="0"/>
                <a:cs typeface="CenturyGothic-Bold"/>
              </a:rPr>
              <a:t>10% están cerradas (Posibl</a:t>
            </a:r>
            <a:r>
              <a:rPr lang="es-CO" sz="1600" dirty="0">
                <a:latin typeface="CenturyGothic"/>
                <a:ea typeface="Calibri" panose="020F0502020204030204" pitchFamily="34" charset="0"/>
                <a:cs typeface="CenturyGothic-Bold"/>
              </a:rPr>
              <a:t>e efecto p</a:t>
            </a:r>
            <a:r>
              <a:rPr lang="es-CO" sz="1600" dirty="0">
                <a:effectLst/>
                <a:latin typeface="CenturyGothic"/>
                <a:ea typeface="Calibri" panose="020F0502020204030204" pitchFamily="34" charset="0"/>
                <a:cs typeface="CenturyGothic-Bold"/>
              </a:rPr>
              <a:t>andemia)</a:t>
            </a:r>
          </a:p>
        </p:txBody>
      </p:sp>
      <p:graphicFrame>
        <p:nvGraphicFramePr>
          <p:cNvPr id="27" name="Diagrama 26">
            <a:extLst>
              <a:ext uri="{FF2B5EF4-FFF2-40B4-BE49-F238E27FC236}">
                <a16:creationId xmlns:a16="http://schemas.microsoft.com/office/drawing/2014/main" id="{3BBBFD54-9483-427C-8F38-BDCE7875852F}"/>
              </a:ext>
            </a:extLst>
          </p:cNvPr>
          <p:cNvGraphicFramePr/>
          <p:nvPr>
            <p:extLst>
              <p:ext uri="{D42A27DB-BD31-4B8C-83A1-F6EECF244321}">
                <p14:modId xmlns:p14="http://schemas.microsoft.com/office/powerpoint/2010/main" val="3013661659"/>
              </p:ext>
            </p:extLst>
          </p:nvPr>
        </p:nvGraphicFramePr>
        <p:xfrm>
          <a:off x="1434662" y="3487949"/>
          <a:ext cx="5467835" cy="2123151"/>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28" name="CuadroTexto 27">
            <a:extLst>
              <a:ext uri="{FF2B5EF4-FFF2-40B4-BE49-F238E27FC236}">
                <a16:creationId xmlns:a16="http://schemas.microsoft.com/office/drawing/2014/main" id="{2E1D268F-9BEB-B3F7-6495-E7A30F5EBCE3}"/>
              </a:ext>
            </a:extLst>
          </p:cNvPr>
          <p:cNvSpPr txBox="1"/>
          <p:nvPr/>
        </p:nvSpPr>
        <p:spPr>
          <a:xfrm>
            <a:off x="197123" y="497294"/>
            <a:ext cx="4597668" cy="338554"/>
          </a:xfrm>
          <a:prstGeom prst="rect">
            <a:avLst/>
          </a:prstGeom>
          <a:noFill/>
        </p:spPr>
        <p:txBody>
          <a:bodyPr wrap="square">
            <a:spAutoFit/>
          </a:bodyPr>
          <a:lstStyle/>
          <a:p>
            <a:r>
              <a:rPr lang="es-CO" sz="1600" b="1" dirty="0">
                <a:solidFill>
                  <a:schemeClr val="accent5">
                    <a:lumMod val="50000"/>
                  </a:schemeClr>
                </a:solidFill>
                <a:latin typeface="CenturyGothic"/>
              </a:rPr>
              <a:t>Contexto Económico de Pereira</a:t>
            </a:r>
          </a:p>
        </p:txBody>
      </p:sp>
    </p:spTree>
    <p:extLst>
      <p:ext uri="{BB962C8B-B14F-4D97-AF65-F5344CB8AC3E}">
        <p14:creationId xmlns:p14="http://schemas.microsoft.com/office/powerpoint/2010/main" val="974140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CEDEBA5-ACB5-44BB-9457-34726D43EE37}"/>
              </a:ext>
            </a:extLst>
          </p:cNvPr>
          <p:cNvSpPr txBox="1"/>
          <p:nvPr/>
        </p:nvSpPr>
        <p:spPr>
          <a:xfrm>
            <a:off x="683975" y="5745350"/>
            <a:ext cx="9875273" cy="646331"/>
          </a:xfrm>
          <a:prstGeom prst="rect">
            <a:avLst/>
          </a:prstGeom>
          <a:noFill/>
        </p:spPr>
        <p:txBody>
          <a:bodyPr wrap="square" rtlCol="0">
            <a:spAutoFit/>
          </a:bodyPr>
          <a:lstStyle/>
          <a:p>
            <a:r>
              <a:rPr lang="es-CO" b="1" dirty="0"/>
              <a:t>Se tiene dependencia de las transferencias. </a:t>
            </a:r>
          </a:p>
          <a:p>
            <a:r>
              <a:rPr lang="es-CO" b="1" dirty="0"/>
              <a:t>Bajo nivel de inversión en la formación de Capital. </a:t>
            </a:r>
          </a:p>
        </p:txBody>
      </p:sp>
      <p:sp>
        <p:nvSpPr>
          <p:cNvPr id="5" name="Rectángulo 4"/>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5- Eficiencia del estado lucha contra la corrupción</a:t>
            </a:r>
            <a:endParaRPr lang="es-CO" sz="2400" b="1" dirty="0"/>
          </a:p>
        </p:txBody>
      </p:sp>
      <p:sp>
        <p:nvSpPr>
          <p:cNvPr id="6" name="CuadroTexto 5"/>
          <p:cNvSpPr txBox="1"/>
          <p:nvPr/>
        </p:nvSpPr>
        <p:spPr>
          <a:xfrm>
            <a:off x="648103" y="6529174"/>
            <a:ext cx="2593075" cy="338554"/>
          </a:xfrm>
          <a:prstGeom prst="rect">
            <a:avLst/>
          </a:prstGeom>
          <a:noFill/>
        </p:spPr>
        <p:txBody>
          <a:bodyPr wrap="square" rtlCol="0">
            <a:spAutoFit/>
          </a:bodyPr>
          <a:lstStyle/>
          <a:p>
            <a:r>
              <a:rPr lang="es-ES" sz="1600" dirty="0"/>
              <a:t>Fuente: DNP </a:t>
            </a:r>
            <a:endParaRPr lang="en-US" sz="1600" dirty="0"/>
          </a:p>
        </p:txBody>
      </p:sp>
      <p:sp>
        <p:nvSpPr>
          <p:cNvPr id="7" name="CuadroTexto 6"/>
          <p:cNvSpPr txBox="1"/>
          <p:nvPr/>
        </p:nvSpPr>
        <p:spPr>
          <a:xfrm>
            <a:off x="169479" y="586263"/>
            <a:ext cx="7545654" cy="369332"/>
          </a:xfrm>
          <a:prstGeom prst="rect">
            <a:avLst/>
          </a:prstGeom>
          <a:noFill/>
        </p:spPr>
        <p:txBody>
          <a:bodyPr wrap="square" rtlCol="0">
            <a:spAutoFit/>
          </a:bodyPr>
          <a:lstStyle/>
          <a:p>
            <a:pPr algn="ctr"/>
            <a:r>
              <a:rPr lang="es-ES" b="1" dirty="0"/>
              <a:t>Risaralda y Municipios, indicadores de desempeño fiscal, Año 2021</a:t>
            </a:r>
            <a:endParaRPr lang="en-US" b="1" dirty="0"/>
          </a:p>
        </p:txBody>
      </p:sp>
      <p:pic>
        <p:nvPicPr>
          <p:cNvPr id="3" name="Imagen 2"/>
          <p:cNvPicPr>
            <a:picLocks noChangeAspect="1"/>
          </p:cNvPicPr>
          <p:nvPr/>
        </p:nvPicPr>
        <p:blipFill>
          <a:blip r:embed="rId4"/>
          <a:stretch>
            <a:fillRect/>
          </a:stretch>
        </p:blipFill>
        <p:spPr>
          <a:xfrm>
            <a:off x="683975" y="955595"/>
            <a:ext cx="7446445" cy="4777012"/>
          </a:xfrm>
          <a:prstGeom prst="rect">
            <a:avLst/>
          </a:prstGeom>
        </p:spPr>
      </p:pic>
    </p:spTree>
    <p:extLst>
      <p:ext uri="{BB962C8B-B14F-4D97-AF65-F5344CB8AC3E}">
        <p14:creationId xmlns:p14="http://schemas.microsoft.com/office/powerpoint/2010/main" val="389206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ítulo 8">
            <a:extLst>
              <a:ext uri="{FF2B5EF4-FFF2-40B4-BE49-F238E27FC236}">
                <a16:creationId xmlns:a16="http://schemas.microsoft.com/office/drawing/2014/main" id="{B4B47010-C7FD-E9E1-C49F-60BE3669032C}"/>
              </a:ext>
            </a:extLst>
          </p:cNvPr>
          <p:cNvSpPr>
            <a:spLocks noGrp="1"/>
          </p:cNvSpPr>
          <p:nvPr>
            <p:ph type="subTitle" idx="1"/>
          </p:nvPr>
        </p:nvSpPr>
        <p:spPr>
          <a:xfrm>
            <a:off x="457200" y="304800"/>
            <a:ext cx="11315700" cy="5429249"/>
          </a:xfrm>
        </p:spPr>
        <p:txBody>
          <a:bodyPr>
            <a:noAutofit/>
          </a:bodyPr>
          <a:lstStyle/>
          <a:p>
            <a:pPr algn="l"/>
            <a:r>
              <a:rPr lang="es-CO" b="1" dirty="0"/>
              <a:t>Diagnóstico Risaralda – Pereira, </a:t>
            </a:r>
            <a:r>
              <a:rPr lang="es-CO" sz="2000" b="1" dirty="0">
                <a:solidFill>
                  <a:schemeClr val="accent5">
                    <a:lumMod val="50000"/>
                  </a:schemeClr>
                </a:solidFill>
              </a:rPr>
              <a:t>Aproximación socio económica para propuestas de desarrollo</a:t>
            </a:r>
          </a:p>
          <a:p>
            <a:pPr algn="l"/>
            <a:endParaRPr lang="es-CO" sz="1400" b="1" dirty="0"/>
          </a:p>
          <a:p>
            <a:pPr algn="l"/>
            <a:r>
              <a:rPr lang="es-CO" sz="2800" b="1" dirty="0">
                <a:solidFill>
                  <a:schemeClr val="accent5">
                    <a:lumMod val="50000"/>
                  </a:schemeClr>
                </a:solidFill>
              </a:rPr>
              <a:t>Tabla de contenido</a:t>
            </a:r>
          </a:p>
          <a:p>
            <a:pPr algn="l"/>
            <a:endParaRPr lang="es-CO" dirty="0"/>
          </a:p>
          <a:p>
            <a:pPr algn="l"/>
            <a:r>
              <a:rPr lang="es-CO" dirty="0"/>
              <a:t>1- Contexto del Departamento de Risaralda, enfoque subregional </a:t>
            </a:r>
          </a:p>
          <a:p>
            <a:pPr algn="l"/>
            <a:r>
              <a:rPr lang="es-MX" dirty="0"/>
              <a:t>2- Lucha contra la pobreza e inclusión social</a:t>
            </a:r>
          </a:p>
          <a:p>
            <a:pPr algn="l"/>
            <a:r>
              <a:rPr lang="es-MX" dirty="0"/>
              <a:t>3- Seguridad en la región como condición para la convivencia</a:t>
            </a:r>
          </a:p>
          <a:p>
            <a:pPr algn="l"/>
            <a:r>
              <a:rPr lang="es-MX" dirty="0"/>
              <a:t>4- Desarrollo empresarial como medio para la prosperidad y la lucha contra el desempleo</a:t>
            </a:r>
          </a:p>
          <a:p>
            <a:pPr algn="l"/>
            <a:r>
              <a:rPr lang="es-MX" dirty="0"/>
              <a:t>5-</a:t>
            </a:r>
            <a:r>
              <a:rPr lang="es-CO" b="1" dirty="0">
                <a:latin typeface="+mj-lt"/>
                <a:cs typeface="Times New Roman" panose="02020603050405020304" pitchFamily="18" charset="0"/>
              </a:rPr>
              <a:t> </a:t>
            </a:r>
            <a:r>
              <a:rPr lang="es-CO" dirty="0"/>
              <a:t>Eficiencia del estado y lucha contra la corrupción</a:t>
            </a:r>
            <a:endParaRPr lang="es-MX" dirty="0"/>
          </a:p>
          <a:p>
            <a:pPr algn="l"/>
            <a:r>
              <a:rPr lang="es-MX" dirty="0"/>
              <a:t>6- Conclusiones</a:t>
            </a:r>
          </a:p>
          <a:p>
            <a:pPr algn="l"/>
            <a:r>
              <a:rPr lang="es-MX" dirty="0"/>
              <a:t>7- Retos, oportunidades e iniciativas</a:t>
            </a:r>
            <a:endParaRPr lang="es-CO" sz="700" dirty="0"/>
          </a:p>
        </p:txBody>
      </p:sp>
    </p:spTree>
    <p:extLst>
      <p:ext uri="{BB962C8B-B14F-4D97-AF65-F5344CB8AC3E}">
        <p14:creationId xmlns:p14="http://schemas.microsoft.com/office/powerpoint/2010/main" val="613626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CuadroTexto 5"/>
          <p:cNvSpPr txBox="1"/>
          <p:nvPr/>
        </p:nvSpPr>
        <p:spPr>
          <a:xfrm>
            <a:off x="169479" y="6488668"/>
            <a:ext cx="9247476" cy="276999"/>
          </a:xfrm>
          <a:prstGeom prst="rect">
            <a:avLst/>
          </a:prstGeom>
          <a:noFill/>
        </p:spPr>
        <p:txBody>
          <a:bodyPr wrap="square" rtlCol="0">
            <a:spAutoFit/>
          </a:bodyPr>
          <a:lstStyle/>
          <a:p>
            <a:r>
              <a:rPr lang="es-ES" sz="1200" dirty="0"/>
              <a:t>Fuente: </a:t>
            </a:r>
            <a:r>
              <a:rPr lang="es-CO" sz="1200" dirty="0"/>
              <a:t>Pereira como Vamos, encuesta de percepción ciudadana: Noviembre 2021</a:t>
            </a:r>
          </a:p>
        </p:txBody>
      </p:sp>
      <p:sp>
        <p:nvSpPr>
          <p:cNvPr id="7" name="CuadroTexto 6"/>
          <p:cNvSpPr txBox="1"/>
          <p:nvPr/>
        </p:nvSpPr>
        <p:spPr>
          <a:xfrm>
            <a:off x="169478" y="494322"/>
            <a:ext cx="9670557" cy="369332"/>
          </a:xfrm>
          <a:prstGeom prst="rect">
            <a:avLst/>
          </a:prstGeom>
          <a:noFill/>
        </p:spPr>
        <p:txBody>
          <a:bodyPr wrap="square" rtlCol="0">
            <a:spAutoFit/>
          </a:bodyPr>
          <a:lstStyle/>
          <a:p>
            <a:pPr algn="ctr"/>
            <a:r>
              <a:rPr lang="es-ES" b="1" dirty="0"/>
              <a:t>Pereira, Institucionalidad vista desde los ciudadanos, Año 2021</a:t>
            </a:r>
            <a:endParaRPr lang="en-US" b="1" dirty="0"/>
          </a:p>
        </p:txBody>
      </p:sp>
      <p:grpSp>
        <p:nvGrpSpPr>
          <p:cNvPr id="8" name="Grupo 7"/>
          <p:cNvGrpSpPr/>
          <p:nvPr/>
        </p:nvGrpSpPr>
        <p:grpSpPr>
          <a:xfrm>
            <a:off x="367941" y="917442"/>
            <a:ext cx="9472093" cy="767458"/>
            <a:chOff x="223284" y="4090"/>
            <a:chExt cx="9273628" cy="767458"/>
          </a:xfrm>
          <a:solidFill>
            <a:schemeClr val="accent5">
              <a:lumMod val="20000"/>
              <a:lumOff val="80000"/>
            </a:schemeClr>
          </a:solidFill>
        </p:grpSpPr>
        <p:sp>
          <p:nvSpPr>
            <p:cNvPr id="24" name="Rectángulo 23"/>
            <p:cNvSpPr/>
            <p:nvPr/>
          </p:nvSpPr>
          <p:spPr>
            <a:xfrm>
              <a:off x="223284" y="4090"/>
              <a:ext cx="9273628" cy="767458"/>
            </a:xfrm>
            <a:prstGeom prst="rect">
              <a:avLst/>
            </a:prstGeom>
            <a:grp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sp>
        <p:sp>
          <p:nvSpPr>
            <p:cNvPr id="25" name="CuadroTexto 24"/>
            <p:cNvSpPr txBox="1"/>
            <p:nvPr/>
          </p:nvSpPr>
          <p:spPr>
            <a:xfrm>
              <a:off x="223284" y="4090"/>
              <a:ext cx="9273628" cy="7674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MX" sz="1800" b="0" i="0" kern="1200" dirty="0">
                  <a:solidFill>
                    <a:schemeClr val="tx1"/>
                  </a:solidFill>
                  <a:latin typeface="Arial" panose="020B0604020202020204" pitchFamily="34" charset="0"/>
                  <a:cs typeface="Arial" panose="020B0604020202020204" pitchFamily="34" charset="0"/>
                </a:rPr>
                <a:t>Los pereiranos declaran que las cosas van por buen camino 36% </a:t>
              </a:r>
            </a:p>
            <a:p>
              <a:pPr lvl="0" defTabSz="800100">
                <a:lnSpc>
                  <a:spcPct val="90000"/>
                </a:lnSpc>
                <a:spcBef>
                  <a:spcPct val="0"/>
                </a:spcBef>
                <a:spcAft>
                  <a:spcPct val="35000"/>
                </a:spcAft>
              </a:pPr>
              <a:r>
                <a:rPr lang="es-MX" dirty="0">
                  <a:solidFill>
                    <a:schemeClr val="tx1"/>
                  </a:solidFill>
                  <a:latin typeface="Arial" panose="020B0604020202020204" pitchFamily="34" charset="0"/>
                  <a:cs typeface="Arial" panose="020B0604020202020204" pitchFamily="34" charset="0"/>
                </a:rPr>
                <a:t>M</a:t>
              </a:r>
              <a:r>
                <a:rPr lang="es-MX" sz="1800" b="0" i="0" kern="1200" dirty="0">
                  <a:solidFill>
                    <a:schemeClr val="tx1"/>
                  </a:solidFill>
                  <a:latin typeface="Arial" panose="020B0604020202020204" pitchFamily="34" charset="0"/>
                  <a:cs typeface="Arial" panose="020B0604020202020204" pitchFamily="34" charset="0"/>
                </a:rPr>
                <a:t>al camino 41%, Ni bien ni mal 23%</a:t>
              </a:r>
              <a:endParaRPr lang="es-CO" sz="1800" kern="1200" dirty="0">
                <a:solidFill>
                  <a:schemeClr val="tx1"/>
                </a:solidFill>
                <a:latin typeface="Arial" panose="020B0604020202020204" pitchFamily="34" charset="0"/>
                <a:cs typeface="Arial" panose="020B0604020202020204" pitchFamily="34" charset="0"/>
              </a:endParaRPr>
            </a:p>
          </p:txBody>
        </p:sp>
      </p:grpSp>
      <p:grpSp>
        <p:nvGrpSpPr>
          <p:cNvPr id="9" name="Grupo 8"/>
          <p:cNvGrpSpPr/>
          <p:nvPr/>
        </p:nvGrpSpPr>
        <p:grpSpPr>
          <a:xfrm>
            <a:off x="366816" y="1702218"/>
            <a:ext cx="9473217" cy="767458"/>
            <a:chOff x="223284" y="899459"/>
            <a:chExt cx="9273628" cy="767458"/>
          </a:xfrm>
        </p:grpSpPr>
        <p:sp>
          <p:nvSpPr>
            <p:cNvPr id="22" name="Rectángulo 21"/>
            <p:cNvSpPr/>
            <p:nvPr/>
          </p:nvSpPr>
          <p:spPr>
            <a:xfrm>
              <a:off x="223284" y="899459"/>
              <a:ext cx="9273628" cy="767458"/>
            </a:xfrm>
            <a:prstGeom prst="rect">
              <a:avLst/>
            </a:prstGeom>
          </p:spPr>
          <p:style>
            <a:lnRef idx="2">
              <a:schemeClr val="lt1">
                <a:hueOff val="0"/>
                <a:satOff val="0"/>
                <a:lumOff val="0"/>
                <a:alphaOff val="0"/>
              </a:schemeClr>
            </a:lnRef>
            <a:fillRef idx="1">
              <a:schemeClr val="accent4">
                <a:shade val="50000"/>
                <a:hueOff val="-198068"/>
                <a:satOff val="0"/>
                <a:lumOff val="16101"/>
                <a:alphaOff val="0"/>
              </a:schemeClr>
            </a:fillRef>
            <a:effectRef idx="0">
              <a:schemeClr val="accent4">
                <a:shade val="50000"/>
                <a:hueOff val="-198068"/>
                <a:satOff val="0"/>
                <a:lumOff val="16101"/>
                <a:alphaOff val="0"/>
              </a:schemeClr>
            </a:effectRef>
            <a:fontRef idx="minor">
              <a:schemeClr val="lt1"/>
            </a:fontRef>
          </p:style>
        </p:sp>
        <p:sp>
          <p:nvSpPr>
            <p:cNvPr id="23" name="CuadroTexto 22"/>
            <p:cNvSpPr txBox="1"/>
            <p:nvPr/>
          </p:nvSpPr>
          <p:spPr>
            <a:xfrm>
              <a:off x="223284" y="899459"/>
              <a:ext cx="9273628" cy="767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MX" sz="1800" b="0" i="0" kern="1200" dirty="0">
                  <a:solidFill>
                    <a:schemeClr val="tx1"/>
                  </a:solidFill>
                  <a:latin typeface="Arial" panose="020B0604020202020204" pitchFamily="34" charset="0"/>
                  <a:cs typeface="Arial" panose="020B0604020202020204" pitchFamily="34" charset="0"/>
                </a:rPr>
                <a:t>Satisfacción en la ciudad como un lugar para vivir el 68%</a:t>
              </a:r>
            </a:p>
            <a:p>
              <a:pPr lvl="0" algn="r" defTabSz="800100">
                <a:lnSpc>
                  <a:spcPct val="90000"/>
                </a:lnSpc>
                <a:spcBef>
                  <a:spcPct val="0"/>
                </a:spcBef>
                <a:spcAft>
                  <a:spcPct val="35000"/>
                </a:spcAft>
              </a:pPr>
              <a:r>
                <a:rPr lang="es-MX" dirty="0">
                  <a:solidFill>
                    <a:schemeClr val="tx1"/>
                  </a:solidFill>
                  <a:latin typeface="Arial" panose="020B0604020202020204" pitchFamily="34" charset="0"/>
                  <a:cs typeface="Arial" panose="020B0604020202020204" pitchFamily="34" charset="0"/>
                </a:rPr>
                <a:t>Se movilizan en carro particular 22%, Moto 18%, Transporte público 39% </a:t>
              </a:r>
              <a:endParaRPr lang="es-MX" sz="1800" b="0" i="0" kern="1200" dirty="0">
                <a:solidFill>
                  <a:schemeClr val="tx1"/>
                </a:solidFill>
                <a:latin typeface="Arial" panose="020B0604020202020204" pitchFamily="34" charset="0"/>
                <a:cs typeface="Arial" panose="020B0604020202020204" pitchFamily="34" charset="0"/>
              </a:endParaRPr>
            </a:p>
          </p:txBody>
        </p:sp>
      </p:grpSp>
      <p:grpSp>
        <p:nvGrpSpPr>
          <p:cNvPr id="10" name="Grupo 9"/>
          <p:cNvGrpSpPr/>
          <p:nvPr/>
        </p:nvGrpSpPr>
        <p:grpSpPr>
          <a:xfrm>
            <a:off x="366815" y="2597586"/>
            <a:ext cx="9473217" cy="767458"/>
            <a:chOff x="223284" y="1794828"/>
            <a:chExt cx="9273628" cy="767458"/>
          </a:xfrm>
          <a:solidFill>
            <a:schemeClr val="accent5">
              <a:lumMod val="20000"/>
              <a:lumOff val="80000"/>
            </a:schemeClr>
          </a:solidFill>
        </p:grpSpPr>
        <p:sp>
          <p:nvSpPr>
            <p:cNvPr id="20" name="Rectángulo 19"/>
            <p:cNvSpPr/>
            <p:nvPr/>
          </p:nvSpPr>
          <p:spPr>
            <a:xfrm>
              <a:off x="223284" y="1794828"/>
              <a:ext cx="9273628" cy="767458"/>
            </a:xfrm>
            <a:prstGeom prst="rect">
              <a:avLst/>
            </a:prstGeom>
            <a:grpFill/>
          </p:spPr>
          <p:style>
            <a:lnRef idx="2">
              <a:schemeClr val="lt1">
                <a:hueOff val="0"/>
                <a:satOff val="0"/>
                <a:lumOff val="0"/>
                <a:alphaOff val="0"/>
              </a:schemeClr>
            </a:lnRef>
            <a:fillRef idx="1">
              <a:schemeClr val="accent4">
                <a:shade val="50000"/>
                <a:hueOff val="-396136"/>
                <a:satOff val="0"/>
                <a:lumOff val="32202"/>
                <a:alphaOff val="0"/>
              </a:schemeClr>
            </a:fillRef>
            <a:effectRef idx="0">
              <a:schemeClr val="accent4">
                <a:shade val="50000"/>
                <a:hueOff val="-396136"/>
                <a:satOff val="0"/>
                <a:lumOff val="32202"/>
                <a:alphaOff val="0"/>
              </a:schemeClr>
            </a:effectRef>
            <a:fontRef idx="minor">
              <a:schemeClr val="lt1"/>
            </a:fontRef>
          </p:style>
        </p:sp>
        <p:sp>
          <p:nvSpPr>
            <p:cNvPr id="21" name="CuadroTexto 20"/>
            <p:cNvSpPr txBox="1"/>
            <p:nvPr/>
          </p:nvSpPr>
          <p:spPr>
            <a:xfrm>
              <a:off x="223284" y="1794828"/>
              <a:ext cx="9273628" cy="7674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MX" sz="1800" b="0" i="0" kern="1200" dirty="0">
                  <a:solidFill>
                    <a:schemeClr val="tx1"/>
                  </a:solidFill>
                  <a:latin typeface="Arial" panose="020B0604020202020204" pitchFamily="34" charset="0"/>
                  <a:cs typeface="Arial" panose="020B0604020202020204" pitchFamily="34" charset="0"/>
                </a:rPr>
                <a:t>La situación económica del hogar ha mejorado para el 35% y ha empeorado en el 35%.</a:t>
              </a:r>
            </a:p>
            <a:p>
              <a:pPr lvl="0" defTabSz="800100">
                <a:lnSpc>
                  <a:spcPct val="90000"/>
                </a:lnSpc>
                <a:spcBef>
                  <a:spcPct val="0"/>
                </a:spcBef>
                <a:spcAft>
                  <a:spcPct val="35000"/>
                </a:spcAft>
              </a:pPr>
              <a:r>
                <a:rPr lang="es-MX" sz="1800" b="0" i="0" kern="1200" dirty="0">
                  <a:solidFill>
                    <a:schemeClr val="tx1"/>
                  </a:solidFill>
                  <a:latin typeface="Arial" panose="020B0604020202020204" pitchFamily="34" charset="0"/>
                  <a:cs typeface="Arial" panose="020B0604020202020204" pitchFamily="34" charset="0"/>
                </a:rPr>
                <a:t>El 67% dice que los ingresos cubren los gastos mientras el 33% no alcanza</a:t>
              </a:r>
              <a:endParaRPr lang="es-CO" sz="1800" kern="1200" dirty="0">
                <a:solidFill>
                  <a:schemeClr val="tx1"/>
                </a:solidFill>
                <a:latin typeface="Arial" panose="020B0604020202020204" pitchFamily="34" charset="0"/>
                <a:cs typeface="Arial" panose="020B0604020202020204" pitchFamily="34" charset="0"/>
              </a:endParaRPr>
            </a:p>
          </p:txBody>
        </p:sp>
      </p:grpSp>
      <p:grpSp>
        <p:nvGrpSpPr>
          <p:cNvPr id="11" name="Grupo 10"/>
          <p:cNvGrpSpPr/>
          <p:nvPr/>
        </p:nvGrpSpPr>
        <p:grpSpPr>
          <a:xfrm>
            <a:off x="366814" y="3466063"/>
            <a:ext cx="9473217" cy="767458"/>
            <a:chOff x="223284" y="2690196"/>
            <a:chExt cx="9273628" cy="767458"/>
          </a:xfrm>
          <a:solidFill>
            <a:srgbClr val="FFC000"/>
          </a:solidFill>
        </p:grpSpPr>
        <p:sp>
          <p:nvSpPr>
            <p:cNvPr id="18" name="Rectángulo 17"/>
            <p:cNvSpPr/>
            <p:nvPr/>
          </p:nvSpPr>
          <p:spPr>
            <a:xfrm>
              <a:off x="223284" y="2690196"/>
              <a:ext cx="9273628" cy="767458"/>
            </a:xfrm>
            <a:prstGeom prst="rect">
              <a:avLst/>
            </a:prstGeom>
            <a:grpFill/>
          </p:spPr>
          <p:style>
            <a:lnRef idx="2">
              <a:schemeClr val="lt1">
                <a:hueOff val="0"/>
                <a:satOff val="0"/>
                <a:lumOff val="0"/>
                <a:alphaOff val="0"/>
              </a:schemeClr>
            </a:lnRef>
            <a:fillRef idx="1">
              <a:schemeClr val="accent4">
                <a:shade val="50000"/>
                <a:hueOff val="-594204"/>
                <a:satOff val="0"/>
                <a:lumOff val="48303"/>
                <a:alphaOff val="0"/>
              </a:schemeClr>
            </a:fillRef>
            <a:effectRef idx="0">
              <a:schemeClr val="accent4">
                <a:shade val="50000"/>
                <a:hueOff val="-594204"/>
                <a:satOff val="0"/>
                <a:lumOff val="48303"/>
                <a:alphaOff val="0"/>
              </a:schemeClr>
            </a:effectRef>
            <a:fontRef idx="minor">
              <a:schemeClr val="lt1"/>
            </a:fontRef>
          </p:style>
        </p:sp>
        <p:sp>
          <p:nvSpPr>
            <p:cNvPr id="19" name="CuadroTexto 18"/>
            <p:cNvSpPr txBox="1"/>
            <p:nvPr/>
          </p:nvSpPr>
          <p:spPr>
            <a:xfrm>
              <a:off x="223284" y="2690196"/>
              <a:ext cx="9273628" cy="7674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MX" sz="1800" b="0" i="0" kern="1200" dirty="0">
                  <a:solidFill>
                    <a:schemeClr val="tx1"/>
                  </a:solidFill>
                  <a:latin typeface="Arial" panose="020B0604020202020204" pitchFamily="34" charset="0"/>
                  <a:cs typeface="Arial" panose="020B0604020202020204" pitchFamily="34" charset="0"/>
                </a:rPr>
                <a:t>Frente al servicio de salud el 39% está satisfecho</a:t>
              </a:r>
            </a:p>
            <a:p>
              <a:pPr lvl="0" algn="r" defTabSz="800100">
                <a:lnSpc>
                  <a:spcPct val="90000"/>
                </a:lnSpc>
                <a:spcBef>
                  <a:spcPct val="0"/>
                </a:spcBef>
                <a:spcAft>
                  <a:spcPct val="35000"/>
                </a:spcAft>
              </a:pPr>
              <a:r>
                <a:rPr lang="es-MX" sz="1800" b="0" i="0" kern="1200" dirty="0">
                  <a:solidFill>
                    <a:schemeClr val="tx1"/>
                  </a:solidFill>
                  <a:latin typeface="Arial" panose="020B0604020202020204" pitchFamily="34" charset="0"/>
                  <a:cs typeface="Arial" panose="020B0604020202020204" pitchFamily="34" charset="0"/>
                </a:rPr>
                <a:t>El 41% insatisfecho con el servicio, 20% indiferente</a:t>
              </a:r>
              <a:endParaRPr lang="es-CO" sz="1800" kern="1200" dirty="0">
                <a:solidFill>
                  <a:schemeClr val="tx1"/>
                </a:solidFill>
                <a:latin typeface="Arial" panose="020B0604020202020204" pitchFamily="34" charset="0"/>
                <a:cs typeface="Arial" panose="020B0604020202020204" pitchFamily="34" charset="0"/>
              </a:endParaRPr>
            </a:p>
          </p:txBody>
        </p:sp>
      </p:grpSp>
      <p:grpSp>
        <p:nvGrpSpPr>
          <p:cNvPr id="12" name="Grupo 11"/>
          <p:cNvGrpSpPr/>
          <p:nvPr/>
        </p:nvGrpSpPr>
        <p:grpSpPr>
          <a:xfrm>
            <a:off x="352041" y="4374878"/>
            <a:ext cx="9487989" cy="767458"/>
            <a:chOff x="223284" y="3585565"/>
            <a:chExt cx="9273628" cy="767458"/>
          </a:xfrm>
          <a:solidFill>
            <a:schemeClr val="accent1">
              <a:lumMod val="20000"/>
              <a:lumOff val="80000"/>
            </a:schemeClr>
          </a:solidFill>
        </p:grpSpPr>
        <p:sp>
          <p:nvSpPr>
            <p:cNvPr id="16" name="Rectángulo 15"/>
            <p:cNvSpPr/>
            <p:nvPr/>
          </p:nvSpPr>
          <p:spPr>
            <a:xfrm>
              <a:off x="223284" y="3585565"/>
              <a:ext cx="9273628" cy="767458"/>
            </a:xfrm>
            <a:prstGeom prst="rect">
              <a:avLst/>
            </a:prstGeom>
            <a:grpFill/>
          </p:spPr>
          <p:style>
            <a:lnRef idx="2">
              <a:schemeClr val="lt1">
                <a:hueOff val="0"/>
                <a:satOff val="0"/>
                <a:lumOff val="0"/>
                <a:alphaOff val="0"/>
              </a:schemeClr>
            </a:lnRef>
            <a:fillRef idx="1">
              <a:schemeClr val="accent4">
                <a:shade val="50000"/>
                <a:hueOff val="-396136"/>
                <a:satOff val="0"/>
                <a:lumOff val="32202"/>
                <a:alphaOff val="0"/>
              </a:schemeClr>
            </a:fillRef>
            <a:effectRef idx="0">
              <a:schemeClr val="accent4">
                <a:shade val="50000"/>
                <a:hueOff val="-396136"/>
                <a:satOff val="0"/>
                <a:lumOff val="32202"/>
                <a:alphaOff val="0"/>
              </a:schemeClr>
            </a:effectRef>
            <a:fontRef idx="minor">
              <a:schemeClr val="lt1"/>
            </a:fontRef>
          </p:style>
        </p:sp>
        <p:sp>
          <p:nvSpPr>
            <p:cNvPr id="17" name="CuadroTexto 16"/>
            <p:cNvSpPr txBox="1"/>
            <p:nvPr/>
          </p:nvSpPr>
          <p:spPr>
            <a:xfrm>
              <a:off x="223284" y="3585565"/>
              <a:ext cx="9273628" cy="7674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MX" sz="1800" b="0" i="0" kern="1200" dirty="0">
                  <a:solidFill>
                    <a:schemeClr val="tx1"/>
                  </a:solidFill>
                  <a:latin typeface="Arial" panose="020B0604020202020204" pitchFamily="34" charset="0"/>
                  <a:cs typeface="Arial" panose="020B0604020202020204" pitchFamily="34" charset="0"/>
                </a:rPr>
                <a:t>Las razones de inseguridad: Delincuencia hurtos y homicidios, falta fuerza pública, calles solas y oscuras</a:t>
              </a:r>
              <a:endParaRPr lang="es-CO" sz="1800" kern="1200" dirty="0">
                <a:solidFill>
                  <a:schemeClr val="tx1"/>
                </a:solidFill>
                <a:latin typeface="Arial" panose="020B0604020202020204" pitchFamily="34" charset="0"/>
                <a:cs typeface="Arial" panose="020B0604020202020204" pitchFamily="34" charset="0"/>
              </a:endParaRPr>
            </a:p>
          </p:txBody>
        </p:sp>
      </p:grpSp>
      <p:grpSp>
        <p:nvGrpSpPr>
          <p:cNvPr id="13" name="Grupo 12"/>
          <p:cNvGrpSpPr/>
          <p:nvPr/>
        </p:nvGrpSpPr>
        <p:grpSpPr>
          <a:xfrm>
            <a:off x="352040" y="5283693"/>
            <a:ext cx="9487989" cy="767458"/>
            <a:chOff x="223284" y="4480934"/>
            <a:chExt cx="9273628" cy="767458"/>
          </a:xfrm>
        </p:grpSpPr>
        <p:sp>
          <p:nvSpPr>
            <p:cNvPr id="14" name="Rectángulo 13"/>
            <p:cNvSpPr/>
            <p:nvPr/>
          </p:nvSpPr>
          <p:spPr>
            <a:xfrm>
              <a:off x="223284" y="4480934"/>
              <a:ext cx="9273628" cy="767458"/>
            </a:xfrm>
            <a:prstGeom prst="rect">
              <a:avLst/>
            </a:prstGeom>
          </p:spPr>
          <p:style>
            <a:lnRef idx="2">
              <a:schemeClr val="lt1">
                <a:hueOff val="0"/>
                <a:satOff val="0"/>
                <a:lumOff val="0"/>
                <a:alphaOff val="0"/>
              </a:schemeClr>
            </a:lnRef>
            <a:fillRef idx="1">
              <a:schemeClr val="accent4">
                <a:shade val="50000"/>
                <a:hueOff val="-198068"/>
                <a:satOff val="0"/>
                <a:lumOff val="16101"/>
                <a:alphaOff val="0"/>
              </a:schemeClr>
            </a:fillRef>
            <a:effectRef idx="0">
              <a:schemeClr val="accent4">
                <a:shade val="50000"/>
                <a:hueOff val="-198068"/>
                <a:satOff val="0"/>
                <a:lumOff val="16101"/>
                <a:alphaOff val="0"/>
              </a:schemeClr>
            </a:effectRef>
            <a:fontRef idx="minor">
              <a:schemeClr val="lt1"/>
            </a:fontRef>
          </p:style>
        </p:sp>
        <p:sp>
          <p:nvSpPr>
            <p:cNvPr id="15" name="CuadroTexto 14"/>
            <p:cNvSpPr txBox="1"/>
            <p:nvPr/>
          </p:nvSpPr>
          <p:spPr>
            <a:xfrm>
              <a:off x="223284" y="4480934"/>
              <a:ext cx="9273628" cy="767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MX" sz="1800" b="0" i="0" kern="1200" dirty="0">
                  <a:solidFill>
                    <a:schemeClr val="tx1"/>
                  </a:solidFill>
                  <a:latin typeface="Arial" panose="020B0604020202020204" pitchFamily="34" charset="0"/>
                  <a:cs typeface="Arial" panose="020B0604020202020204" pitchFamily="34" charset="0"/>
                </a:rPr>
                <a:t>Los principales temas de gestión pública para resolver en orden declarado: empleo, salud, seguridad y convivencia, educación, pobreza, movilidad, vías e infraestructura, medio ambiente</a:t>
              </a:r>
              <a:endParaRPr lang="es-CO" sz="1800" kern="1200" dirty="0">
                <a:solidFill>
                  <a:schemeClr val="tx1"/>
                </a:solidFill>
                <a:latin typeface="Arial" panose="020B0604020202020204" pitchFamily="34" charset="0"/>
                <a:cs typeface="Arial" panose="020B0604020202020204" pitchFamily="34" charset="0"/>
              </a:endParaRPr>
            </a:p>
          </p:txBody>
        </p:sp>
      </p:grpSp>
      <p:sp>
        <p:nvSpPr>
          <p:cNvPr id="26" name="Rectángulo 25"/>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5- Eficiencia del estado lucha contra la corrupción</a:t>
            </a:r>
            <a:endParaRPr lang="es-CO" sz="2400" b="1" dirty="0"/>
          </a:p>
        </p:txBody>
      </p:sp>
    </p:spTree>
    <p:extLst>
      <p:ext uri="{BB962C8B-B14F-4D97-AF65-F5344CB8AC3E}">
        <p14:creationId xmlns:p14="http://schemas.microsoft.com/office/powerpoint/2010/main" val="397322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0C4BDD59-030B-B516-6C56-F7E0294BC8F2}"/>
              </a:ext>
            </a:extLst>
          </p:cNvPr>
          <p:cNvGraphicFramePr/>
          <p:nvPr>
            <p:extLst>
              <p:ext uri="{D42A27DB-BD31-4B8C-83A1-F6EECF244321}">
                <p14:modId xmlns:p14="http://schemas.microsoft.com/office/powerpoint/2010/main" val="1436119321"/>
              </p:ext>
            </p:extLst>
          </p:nvPr>
        </p:nvGraphicFramePr>
        <p:xfrm>
          <a:off x="94593" y="571235"/>
          <a:ext cx="9655463" cy="5921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6- Proyectos estratégicos</a:t>
            </a:r>
            <a:endParaRPr lang="es-CO" sz="2400" b="1" dirty="0"/>
          </a:p>
        </p:txBody>
      </p:sp>
    </p:spTree>
    <p:extLst>
      <p:ext uri="{BB962C8B-B14F-4D97-AF65-F5344CB8AC3E}">
        <p14:creationId xmlns:p14="http://schemas.microsoft.com/office/powerpoint/2010/main" val="199493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4447A8BE-62A6-8BEF-B2AC-FA2AC430C38A}"/>
              </a:ext>
            </a:extLst>
          </p:cNvPr>
          <p:cNvGraphicFramePr/>
          <p:nvPr>
            <p:extLst>
              <p:ext uri="{D42A27DB-BD31-4B8C-83A1-F6EECF244321}">
                <p14:modId xmlns:p14="http://schemas.microsoft.com/office/powerpoint/2010/main" val="4275625549"/>
              </p:ext>
            </p:extLst>
          </p:nvPr>
        </p:nvGraphicFramePr>
        <p:xfrm>
          <a:off x="130070" y="612032"/>
          <a:ext cx="9758854" cy="559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6- Proyectos estratégicos </a:t>
            </a:r>
            <a:endParaRPr lang="es-CO" sz="2400" b="1" dirty="0"/>
          </a:p>
        </p:txBody>
      </p:sp>
    </p:spTree>
    <p:extLst>
      <p:ext uri="{BB962C8B-B14F-4D97-AF65-F5344CB8AC3E}">
        <p14:creationId xmlns:p14="http://schemas.microsoft.com/office/powerpoint/2010/main" val="3420750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9" name="Diagrama 28">
            <a:extLst>
              <a:ext uri="{FF2B5EF4-FFF2-40B4-BE49-F238E27FC236}">
                <a16:creationId xmlns:a16="http://schemas.microsoft.com/office/drawing/2014/main" id="{EEEC30B7-BDD4-E021-3BBC-6EC01B97EDE7}"/>
              </a:ext>
            </a:extLst>
          </p:cNvPr>
          <p:cNvGraphicFramePr/>
          <p:nvPr>
            <p:extLst>
              <p:ext uri="{D42A27DB-BD31-4B8C-83A1-F6EECF244321}">
                <p14:modId xmlns:p14="http://schemas.microsoft.com/office/powerpoint/2010/main" val="2987322443"/>
              </p:ext>
            </p:extLst>
          </p:nvPr>
        </p:nvGraphicFramePr>
        <p:xfrm>
          <a:off x="444796" y="1184694"/>
          <a:ext cx="6126126" cy="4488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o 3">
            <a:extLst>
              <a:ext uri="{FF2B5EF4-FFF2-40B4-BE49-F238E27FC236}">
                <a16:creationId xmlns:a16="http://schemas.microsoft.com/office/drawing/2014/main" id="{3F80BA7F-A604-54D0-0D61-0E36EA224715}"/>
              </a:ext>
            </a:extLst>
          </p:cNvPr>
          <p:cNvGrpSpPr/>
          <p:nvPr/>
        </p:nvGrpSpPr>
        <p:grpSpPr>
          <a:xfrm>
            <a:off x="6689978" y="2333846"/>
            <a:ext cx="3400320" cy="2190307"/>
            <a:chOff x="0" y="618807"/>
            <a:chExt cx="2783126" cy="2062997"/>
          </a:xfrm>
        </p:grpSpPr>
        <p:sp>
          <p:nvSpPr>
            <p:cNvPr id="5" name="Rectángulo 4">
              <a:extLst>
                <a:ext uri="{FF2B5EF4-FFF2-40B4-BE49-F238E27FC236}">
                  <a16:creationId xmlns:a16="http://schemas.microsoft.com/office/drawing/2014/main" id="{3A7DB1D8-3C7C-126B-B765-D31C18DD9082}"/>
                </a:ext>
              </a:extLst>
            </p:cNvPr>
            <p:cNvSpPr/>
            <p:nvPr/>
          </p:nvSpPr>
          <p:spPr>
            <a:xfrm>
              <a:off x="0" y="808687"/>
              <a:ext cx="2783126" cy="1669875"/>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sp>
        <p:sp>
          <p:nvSpPr>
            <p:cNvPr id="6" name="CuadroTexto 5">
              <a:extLst>
                <a:ext uri="{FF2B5EF4-FFF2-40B4-BE49-F238E27FC236}">
                  <a16:creationId xmlns:a16="http://schemas.microsoft.com/office/drawing/2014/main" id="{AC3A514B-19CB-018B-646B-24B85705C831}"/>
                </a:ext>
              </a:extLst>
            </p:cNvPr>
            <p:cNvSpPr txBox="1"/>
            <p:nvPr/>
          </p:nvSpPr>
          <p:spPr>
            <a:xfrm>
              <a:off x="0" y="618807"/>
              <a:ext cx="2783126" cy="206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900" kern="1200" dirty="0">
                  <a:solidFill>
                    <a:schemeClr val="tx1"/>
                  </a:solidFill>
                </a:rPr>
                <a:t>Oportunidad: Pensar el departamento y las ciudades que soñamos como condición de esperanza y futuro de la sociedad.</a:t>
              </a:r>
            </a:p>
          </p:txBody>
        </p:sp>
      </p:grpSp>
      <p:sp>
        <p:nvSpPr>
          <p:cNvPr id="8" name="Rectángulo 7"/>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6- Retos, oportunidades e iniciativas</a:t>
            </a:r>
            <a:endParaRPr lang="es-CO" sz="2400" b="1" dirty="0"/>
          </a:p>
        </p:txBody>
      </p:sp>
    </p:spTree>
    <p:extLst>
      <p:ext uri="{BB962C8B-B14F-4D97-AF65-F5344CB8AC3E}">
        <p14:creationId xmlns:p14="http://schemas.microsoft.com/office/powerpoint/2010/main" val="931364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B410E553-FD97-D036-0995-1DF4A974A564}"/>
              </a:ext>
            </a:extLst>
          </p:cNvPr>
          <p:cNvGraphicFramePr/>
          <p:nvPr>
            <p:extLst>
              <p:ext uri="{D42A27DB-BD31-4B8C-83A1-F6EECF244321}">
                <p14:modId xmlns:p14="http://schemas.microsoft.com/office/powerpoint/2010/main" val="266299825"/>
              </p:ext>
            </p:extLst>
          </p:nvPr>
        </p:nvGraphicFramePr>
        <p:xfrm>
          <a:off x="259121" y="607110"/>
          <a:ext cx="9758336" cy="5235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6- Retos, oportunidades e iniciativas</a:t>
            </a:r>
            <a:endParaRPr lang="es-CO" sz="2400" b="1" dirty="0"/>
          </a:p>
        </p:txBody>
      </p:sp>
    </p:spTree>
    <p:extLst>
      <p:ext uri="{BB962C8B-B14F-4D97-AF65-F5344CB8AC3E}">
        <p14:creationId xmlns:p14="http://schemas.microsoft.com/office/powerpoint/2010/main" val="250693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E218C4-C48B-A5C2-E835-116C21638B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34" y="518931"/>
            <a:ext cx="8703099" cy="5731744"/>
          </a:xfrm>
          <a:prstGeom prst="rect">
            <a:avLst/>
          </a:prstGeom>
          <a:noFill/>
          <a:ln>
            <a:noFill/>
          </a:ln>
        </p:spPr>
      </p:pic>
      <p:sp>
        <p:nvSpPr>
          <p:cNvPr id="4" name="CuadroTexto 3">
            <a:extLst>
              <a:ext uri="{FF2B5EF4-FFF2-40B4-BE49-F238E27FC236}">
                <a16:creationId xmlns:a16="http://schemas.microsoft.com/office/drawing/2014/main" id="{F62CE262-F611-8FFE-31C8-B18A9D986432}"/>
              </a:ext>
            </a:extLst>
          </p:cNvPr>
          <p:cNvSpPr txBox="1"/>
          <p:nvPr/>
        </p:nvSpPr>
        <p:spPr>
          <a:xfrm>
            <a:off x="657446" y="6488668"/>
            <a:ext cx="2149435" cy="307777"/>
          </a:xfrm>
          <a:prstGeom prst="rect">
            <a:avLst/>
          </a:prstGeom>
          <a:noFill/>
        </p:spPr>
        <p:txBody>
          <a:bodyPr wrap="none" rtlCol="0">
            <a:spAutoFit/>
          </a:bodyPr>
          <a:lstStyle/>
          <a:p>
            <a:r>
              <a:rPr lang="es-CO" sz="1400" dirty="0"/>
              <a:t>Fuente: Elaboración propia</a:t>
            </a:r>
          </a:p>
        </p:txBody>
      </p:sp>
      <p:sp>
        <p:nvSpPr>
          <p:cNvPr id="5" name="Rectángulo 4"/>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6. Retos y oportunidades de desarrollo</a:t>
            </a:r>
          </a:p>
        </p:txBody>
      </p:sp>
    </p:spTree>
    <p:extLst>
      <p:ext uri="{BB962C8B-B14F-4D97-AF65-F5344CB8AC3E}">
        <p14:creationId xmlns:p14="http://schemas.microsoft.com/office/powerpoint/2010/main" val="144028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E5C996E-8A22-274E-A84D-0FEAEDAB8610}"/>
              </a:ext>
            </a:extLst>
          </p:cNvPr>
          <p:cNvSpPr txBox="1"/>
          <p:nvPr/>
        </p:nvSpPr>
        <p:spPr>
          <a:xfrm>
            <a:off x="122829" y="439205"/>
            <a:ext cx="9799093" cy="531812"/>
          </a:xfrm>
          <a:prstGeom prst="rect">
            <a:avLst/>
          </a:prstGeom>
          <a:noFill/>
        </p:spPr>
        <p:txBody>
          <a:bodyPr wrap="square">
            <a:spAutoFit/>
          </a:bodyPr>
          <a:lstStyle/>
          <a:p>
            <a:pPr algn="just">
              <a:lnSpc>
                <a:spcPct val="102000"/>
              </a:lnSpc>
              <a:spcAft>
                <a:spcPts val="800"/>
              </a:spcAft>
            </a:pPr>
            <a:r>
              <a:rPr lang="es-CO" sz="1400" dirty="0">
                <a:effectLst/>
                <a:latin typeface="Century Gothic" panose="020B0502020202020204" pitchFamily="34" charset="0"/>
                <a:ea typeface="Calibri" panose="020F0502020204030204" pitchFamily="34" charset="0"/>
                <a:cs typeface="Times New Roman" panose="02020603050405020304" pitchFamily="18" charset="0"/>
              </a:rPr>
              <a:t>Risaralda presenta desequilibrios territorio, entre las subregiones y al interior de las subregiones geográficas en zona de cabecera y los centros poblados y rural disperso. </a:t>
            </a:r>
          </a:p>
        </p:txBody>
      </p:sp>
      <p:graphicFrame>
        <p:nvGraphicFramePr>
          <p:cNvPr id="7" name="Diagrama 6">
            <a:extLst>
              <a:ext uri="{FF2B5EF4-FFF2-40B4-BE49-F238E27FC236}">
                <a16:creationId xmlns:a16="http://schemas.microsoft.com/office/drawing/2014/main" id="{1D8065B6-4146-9AFC-FAB5-5A45D2B9081F}"/>
              </a:ext>
            </a:extLst>
          </p:cNvPr>
          <p:cNvGraphicFramePr/>
          <p:nvPr>
            <p:extLst>
              <p:ext uri="{D42A27DB-BD31-4B8C-83A1-F6EECF244321}">
                <p14:modId xmlns:p14="http://schemas.microsoft.com/office/powerpoint/2010/main" val="2296255657"/>
              </p:ext>
            </p:extLst>
          </p:nvPr>
        </p:nvGraphicFramePr>
        <p:xfrm>
          <a:off x="122830" y="928045"/>
          <a:ext cx="9799092" cy="5297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7- Conclusiones</a:t>
            </a:r>
            <a:endParaRPr lang="es-CO" sz="2400" b="1" dirty="0"/>
          </a:p>
        </p:txBody>
      </p:sp>
    </p:spTree>
    <p:extLst>
      <p:ext uri="{BB962C8B-B14F-4D97-AF65-F5344CB8AC3E}">
        <p14:creationId xmlns:p14="http://schemas.microsoft.com/office/powerpoint/2010/main" val="532165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DACD46B-0719-17C8-700E-15F059FD401E}"/>
              </a:ext>
            </a:extLst>
          </p:cNvPr>
          <p:cNvGraphicFramePr/>
          <p:nvPr>
            <p:extLst>
              <p:ext uri="{D42A27DB-BD31-4B8C-83A1-F6EECF244321}">
                <p14:modId xmlns:p14="http://schemas.microsoft.com/office/powerpoint/2010/main" val="1429069736"/>
              </p:ext>
            </p:extLst>
          </p:nvPr>
        </p:nvGraphicFramePr>
        <p:xfrm>
          <a:off x="7294" y="573206"/>
          <a:ext cx="9900981"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7- Conclusiones</a:t>
            </a:r>
            <a:endParaRPr lang="es-CO" sz="2400" b="1" dirty="0"/>
          </a:p>
        </p:txBody>
      </p:sp>
    </p:spTree>
    <p:extLst>
      <p:ext uri="{BB962C8B-B14F-4D97-AF65-F5344CB8AC3E}">
        <p14:creationId xmlns:p14="http://schemas.microsoft.com/office/powerpoint/2010/main" val="3095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4F61B-7F17-D21B-E906-C62D13CE0C88}"/>
              </a:ext>
            </a:extLst>
          </p:cNvPr>
          <p:cNvSpPr>
            <a:spLocks noGrp="1"/>
          </p:cNvSpPr>
          <p:nvPr>
            <p:ph type="title"/>
          </p:nvPr>
        </p:nvSpPr>
        <p:spPr/>
        <p:txBody>
          <a:bodyPr/>
          <a:lstStyle/>
          <a:p>
            <a:r>
              <a:rPr lang="es-MX" dirty="0"/>
              <a:t>GRACIAS</a:t>
            </a:r>
            <a:endParaRPr lang="es-CO" dirty="0"/>
          </a:p>
        </p:txBody>
      </p:sp>
    </p:spTree>
    <p:extLst>
      <p:ext uri="{BB962C8B-B14F-4D97-AF65-F5344CB8AC3E}">
        <p14:creationId xmlns:p14="http://schemas.microsoft.com/office/powerpoint/2010/main" val="116054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ángulo 2"/>
          <p:cNvSpPr/>
          <p:nvPr/>
        </p:nvSpPr>
        <p:spPr>
          <a:xfrm>
            <a:off x="-1" y="354842"/>
            <a:ext cx="2947917" cy="2688609"/>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BAC5E228-F590-3564-2E9A-D1BC64C35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2853"/>
            <a:ext cx="10792883" cy="6070997"/>
          </a:xfrm>
          <a:prstGeom prst="rect">
            <a:avLst/>
          </a:prstGeom>
        </p:spPr>
      </p:pic>
      <p:sp>
        <p:nvSpPr>
          <p:cNvPr id="5" name="CuadroTexto 4">
            <a:extLst>
              <a:ext uri="{FF2B5EF4-FFF2-40B4-BE49-F238E27FC236}">
                <a16:creationId xmlns:a16="http://schemas.microsoft.com/office/drawing/2014/main" id="{1B7ED9CE-F3BF-A99A-648D-3B7F02AFEA5D}"/>
              </a:ext>
            </a:extLst>
          </p:cNvPr>
          <p:cNvSpPr txBox="1"/>
          <p:nvPr/>
        </p:nvSpPr>
        <p:spPr>
          <a:xfrm>
            <a:off x="0" y="6523851"/>
            <a:ext cx="7696200" cy="276999"/>
          </a:xfrm>
          <a:prstGeom prst="rect">
            <a:avLst/>
          </a:prstGeom>
          <a:noFill/>
        </p:spPr>
        <p:txBody>
          <a:bodyPr wrap="square" rtlCol="0">
            <a:spAutoFit/>
          </a:bodyPr>
          <a:lstStyle/>
          <a:p>
            <a:r>
              <a:rPr lang="es-CO" sz="1200" dirty="0"/>
              <a:t>Fuente: DANE – IGAC – DNPT Terridata, Gobernación de Risaralda</a:t>
            </a:r>
          </a:p>
        </p:txBody>
      </p:sp>
      <p:sp>
        <p:nvSpPr>
          <p:cNvPr id="2" name="Rectángulo 1"/>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1. Contexto del Departamento de Risaralda, enfoque subregional </a:t>
            </a:r>
          </a:p>
        </p:txBody>
      </p:sp>
      <p:sp>
        <p:nvSpPr>
          <p:cNvPr id="6" name="Rectángulo 5"/>
          <p:cNvSpPr/>
          <p:nvPr/>
        </p:nvSpPr>
        <p:spPr>
          <a:xfrm>
            <a:off x="559557" y="3083339"/>
            <a:ext cx="3930555"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711958" y="3437125"/>
            <a:ext cx="3232246"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3125337" y="2743200"/>
            <a:ext cx="1064526" cy="19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7262883" y="2308746"/>
            <a:ext cx="1064526" cy="19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6632812" y="452853"/>
            <a:ext cx="3398292" cy="1246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a:extLst>
              <a:ext uri="{FF2B5EF4-FFF2-40B4-BE49-F238E27FC236}">
                <a16:creationId xmlns:a16="http://schemas.microsoft.com/office/drawing/2014/main" id="{BAC5E228-F590-3564-2E9A-D1BC64C35A4C}"/>
              </a:ext>
            </a:extLst>
          </p:cNvPr>
          <p:cNvPicPr>
            <a:picLocks noChangeAspect="1"/>
          </p:cNvPicPr>
          <p:nvPr/>
        </p:nvPicPr>
        <p:blipFill rotWithShape="1">
          <a:blip r:embed="rId3">
            <a:extLst>
              <a:ext uri="{28A0092B-C50C-407E-A947-70E740481C1C}">
                <a14:useLocalDpi xmlns:a14="http://schemas.microsoft.com/office/drawing/2010/main" val="0"/>
              </a:ext>
            </a:extLst>
          </a:blip>
          <a:srcRect l="60914" r="20521" b="80127"/>
          <a:stretch/>
        </p:blipFill>
        <p:spPr>
          <a:xfrm>
            <a:off x="8027491" y="480540"/>
            <a:ext cx="2003613" cy="1232254"/>
          </a:xfrm>
          <a:prstGeom prst="round2DiagRect">
            <a:avLst/>
          </a:prstGeom>
        </p:spPr>
      </p:pic>
      <p:sp>
        <p:nvSpPr>
          <p:cNvPr id="14" name="Elipse 13"/>
          <p:cNvSpPr/>
          <p:nvPr/>
        </p:nvSpPr>
        <p:spPr>
          <a:xfrm>
            <a:off x="4735773" y="1699146"/>
            <a:ext cx="1131626" cy="55974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ipse 14"/>
          <p:cNvSpPr/>
          <p:nvPr/>
        </p:nvSpPr>
        <p:spPr>
          <a:xfrm>
            <a:off x="4872251" y="3117365"/>
            <a:ext cx="1247631" cy="704007"/>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p:cNvSpPr/>
          <p:nvPr/>
        </p:nvSpPr>
        <p:spPr>
          <a:xfrm>
            <a:off x="6119882" y="4569614"/>
            <a:ext cx="1386387" cy="703043"/>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ector recto 17"/>
          <p:cNvCxnSpPr/>
          <p:nvPr/>
        </p:nvCxnSpPr>
        <p:spPr>
          <a:xfrm flipV="1">
            <a:off x="4988256" y="1542197"/>
            <a:ext cx="934872" cy="136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5185010" y="4280920"/>
            <a:ext cx="934872" cy="13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V="1">
            <a:off x="8027491" y="5488675"/>
            <a:ext cx="934872" cy="13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22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rotWithShape="1">
          <a:blip r:embed="rId2"/>
          <a:srcRect l="20036" t="35215" r="20595" b="25980"/>
          <a:stretch/>
        </p:blipFill>
        <p:spPr>
          <a:xfrm>
            <a:off x="81888" y="3673264"/>
            <a:ext cx="7180995" cy="2638952"/>
          </a:xfrm>
          <a:prstGeom prst="rect">
            <a:avLst/>
          </a:prstGeom>
        </p:spPr>
      </p:pic>
      <p:sp>
        <p:nvSpPr>
          <p:cNvPr id="5" name="CuadroTexto 4">
            <a:extLst>
              <a:ext uri="{FF2B5EF4-FFF2-40B4-BE49-F238E27FC236}">
                <a16:creationId xmlns:a16="http://schemas.microsoft.com/office/drawing/2014/main" id="{1B7ED9CE-F3BF-A99A-648D-3B7F02AFEA5D}"/>
              </a:ext>
            </a:extLst>
          </p:cNvPr>
          <p:cNvSpPr txBox="1"/>
          <p:nvPr/>
        </p:nvSpPr>
        <p:spPr>
          <a:xfrm>
            <a:off x="0" y="6523851"/>
            <a:ext cx="7696200" cy="276999"/>
          </a:xfrm>
          <a:prstGeom prst="rect">
            <a:avLst/>
          </a:prstGeom>
          <a:noFill/>
        </p:spPr>
        <p:txBody>
          <a:bodyPr wrap="square" rtlCol="0">
            <a:spAutoFit/>
          </a:bodyPr>
          <a:lstStyle/>
          <a:p>
            <a:r>
              <a:rPr lang="es-CO" sz="1200" dirty="0"/>
              <a:t>Fuente: DANE</a:t>
            </a:r>
          </a:p>
        </p:txBody>
      </p:sp>
      <p:sp>
        <p:nvSpPr>
          <p:cNvPr id="2" name="Rectángulo 1"/>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1. Contexto del Departamento de Risaralda, enfoque subregional </a:t>
            </a:r>
          </a:p>
        </p:txBody>
      </p:sp>
      <p:sp>
        <p:nvSpPr>
          <p:cNvPr id="6" name="Rectángulo 5"/>
          <p:cNvSpPr/>
          <p:nvPr/>
        </p:nvSpPr>
        <p:spPr>
          <a:xfrm>
            <a:off x="559557" y="3083339"/>
            <a:ext cx="3930555"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711958" y="3437125"/>
            <a:ext cx="3232246"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3125337" y="2743200"/>
            <a:ext cx="1064526" cy="19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7262883" y="2308746"/>
            <a:ext cx="1064526" cy="19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6632812" y="452853"/>
            <a:ext cx="3398292" cy="1246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ipse 13"/>
          <p:cNvSpPr/>
          <p:nvPr/>
        </p:nvSpPr>
        <p:spPr>
          <a:xfrm>
            <a:off x="4735773" y="1699146"/>
            <a:ext cx="1131626" cy="55974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ector recto 17"/>
          <p:cNvCxnSpPr/>
          <p:nvPr/>
        </p:nvCxnSpPr>
        <p:spPr>
          <a:xfrm flipV="1">
            <a:off x="4988256" y="1542197"/>
            <a:ext cx="934872" cy="136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rotWithShape="1">
          <a:blip r:embed="rId3"/>
          <a:srcRect l="19721" t="34655" r="20490" b="26166"/>
          <a:stretch/>
        </p:blipFill>
        <p:spPr>
          <a:xfrm>
            <a:off x="242247" y="755321"/>
            <a:ext cx="6868237" cy="2530402"/>
          </a:xfrm>
          <a:prstGeom prst="rect">
            <a:avLst/>
          </a:prstGeom>
        </p:spPr>
      </p:pic>
      <p:sp>
        <p:nvSpPr>
          <p:cNvPr id="11" name="CuadroTexto 10"/>
          <p:cNvSpPr txBox="1"/>
          <p:nvPr/>
        </p:nvSpPr>
        <p:spPr>
          <a:xfrm>
            <a:off x="242247" y="3429024"/>
            <a:ext cx="7956646" cy="369332"/>
          </a:xfrm>
          <a:prstGeom prst="rect">
            <a:avLst/>
          </a:prstGeom>
          <a:noFill/>
        </p:spPr>
        <p:txBody>
          <a:bodyPr wrap="square" rtlCol="0">
            <a:spAutoFit/>
          </a:bodyPr>
          <a:lstStyle/>
          <a:p>
            <a:r>
              <a:rPr lang="es-ES" b="1" dirty="0">
                <a:solidFill>
                  <a:schemeClr val="accent5">
                    <a:lumMod val="50000"/>
                  </a:schemeClr>
                </a:solidFill>
              </a:rPr>
              <a:t>Pereira, Prospectiva demográfica, 2022-2035</a:t>
            </a:r>
            <a:endParaRPr lang="en-US" b="1" dirty="0">
              <a:solidFill>
                <a:schemeClr val="accent5">
                  <a:lumMod val="50000"/>
                </a:schemeClr>
              </a:solidFill>
            </a:endParaRPr>
          </a:p>
        </p:txBody>
      </p:sp>
      <p:sp>
        <p:nvSpPr>
          <p:cNvPr id="22" name="CuadroTexto 21"/>
          <p:cNvSpPr txBox="1"/>
          <p:nvPr/>
        </p:nvSpPr>
        <p:spPr>
          <a:xfrm>
            <a:off x="370763" y="418359"/>
            <a:ext cx="7956646" cy="369332"/>
          </a:xfrm>
          <a:prstGeom prst="rect">
            <a:avLst/>
          </a:prstGeom>
          <a:noFill/>
        </p:spPr>
        <p:txBody>
          <a:bodyPr wrap="square" rtlCol="0">
            <a:spAutoFit/>
          </a:bodyPr>
          <a:lstStyle/>
          <a:p>
            <a:r>
              <a:rPr lang="es-ES" b="1" dirty="0">
                <a:solidFill>
                  <a:schemeClr val="accent5">
                    <a:lumMod val="50000"/>
                  </a:schemeClr>
                </a:solidFill>
              </a:rPr>
              <a:t>Risaralda, Prospectiva demográfica, 2022-2035</a:t>
            </a:r>
            <a:endParaRPr lang="en-US" b="1" dirty="0">
              <a:solidFill>
                <a:schemeClr val="accent5">
                  <a:lumMod val="50000"/>
                </a:schemeClr>
              </a:solidFill>
            </a:endParaRPr>
          </a:p>
        </p:txBody>
      </p:sp>
      <p:sp>
        <p:nvSpPr>
          <p:cNvPr id="19" name="CuadroTexto 18"/>
          <p:cNvSpPr txBox="1"/>
          <p:nvPr/>
        </p:nvSpPr>
        <p:spPr>
          <a:xfrm>
            <a:off x="7110484" y="787691"/>
            <a:ext cx="2920620" cy="2308324"/>
          </a:xfrm>
          <a:prstGeom prst="rect">
            <a:avLst/>
          </a:prstGeom>
          <a:noFill/>
        </p:spPr>
        <p:txBody>
          <a:bodyPr wrap="square" rtlCol="0">
            <a:spAutoFit/>
          </a:bodyPr>
          <a:lstStyle/>
          <a:p>
            <a:r>
              <a:rPr lang="es-ES" b="1" dirty="0">
                <a:solidFill>
                  <a:schemeClr val="accent5">
                    <a:lumMod val="50000"/>
                  </a:schemeClr>
                </a:solidFill>
              </a:rPr>
              <a:t>Risaralda</a:t>
            </a:r>
          </a:p>
          <a:p>
            <a:endParaRPr lang="es-ES" dirty="0">
              <a:solidFill>
                <a:schemeClr val="accent5">
                  <a:lumMod val="50000"/>
                </a:schemeClr>
              </a:solidFill>
            </a:endParaRPr>
          </a:p>
          <a:p>
            <a:r>
              <a:rPr lang="es-ES" dirty="0">
                <a:solidFill>
                  <a:schemeClr val="accent5">
                    <a:lumMod val="50000"/>
                  </a:schemeClr>
                </a:solidFill>
              </a:rPr>
              <a:t>3er Departamento con mayor participación de población adulta 16,9% </a:t>
            </a:r>
          </a:p>
          <a:p>
            <a:endParaRPr lang="es-ES" dirty="0">
              <a:solidFill>
                <a:schemeClr val="accent5">
                  <a:lumMod val="50000"/>
                </a:schemeClr>
              </a:solidFill>
            </a:endParaRPr>
          </a:p>
          <a:p>
            <a:endParaRPr lang="es-ES" dirty="0">
              <a:solidFill>
                <a:schemeClr val="accent5">
                  <a:lumMod val="50000"/>
                </a:schemeClr>
              </a:solidFill>
            </a:endParaRPr>
          </a:p>
          <a:p>
            <a:r>
              <a:rPr lang="es-ES" dirty="0">
                <a:solidFill>
                  <a:schemeClr val="accent5">
                    <a:lumMod val="50000"/>
                  </a:schemeClr>
                </a:solidFill>
              </a:rPr>
              <a:t>Envejecimiento inminente</a:t>
            </a:r>
            <a:endParaRPr lang="en-US" dirty="0">
              <a:solidFill>
                <a:schemeClr val="accent5">
                  <a:lumMod val="50000"/>
                </a:schemeClr>
              </a:solidFill>
            </a:endParaRPr>
          </a:p>
        </p:txBody>
      </p:sp>
      <p:sp>
        <p:nvSpPr>
          <p:cNvPr id="23" name="CuadroTexto 22"/>
          <p:cNvSpPr txBox="1"/>
          <p:nvPr/>
        </p:nvSpPr>
        <p:spPr>
          <a:xfrm>
            <a:off x="7262883" y="4333040"/>
            <a:ext cx="2920620" cy="1200329"/>
          </a:xfrm>
          <a:prstGeom prst="rect">
            <a:avLst/>
          </a:prstGeom>
          <a:noFill/>
        </p:spPr>
        <p:txBody>
          <a:bodyPr wrap="square" rtlCol="0">
            <a:spAutoFit/>
          </a:bodyPr>
          <a:lstStyle/>
          <a:p>
            <a:r>
              <a:rPr lang="es-ES" dirty="0">
                <a:solidFill>
                  <a:schemeClr val="accent5">
                    <a:lumMod val="50000"/>
                  </a:schemeClr>
                </a:solidFill>
              </a:rPr>
              <a:t>Los niveles de dependencia económica pueden incrementarse de manera temprana</a:t>
            </a:r>
            <a:endParaRPr lang="en-US" dirty="0">
              <a:solidFill>
                <a:schemeClr val="accent5">
                  <a:lumMod val="50000"/>
                </a:schemeClr>
              </a:solidFill>
            </a:endParaRPr>
          </a:p>
        </p:txBody>
      </p:sp>
    </p:spTree>
    <p:extLst>
      <p:ext uri="{BB962C8B-B14F-4D97-AF65-F5344CB8AC3E}">
        <p14:creationId xmlns:p14="http://schemas.microsoft.com/office/powerpoint/2010/main" val="132473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AF53CB48-D4AF-58CF-BCBB-195520F642B9}"/>
              </a:ext>
            </a:extLst>
          </p:cNvPr>
          <p:cNvSpPr txBox="1"/>
          <p:nvPr/>
        </p:nvSpPr>
        <p:spPr>
          <a:xfrm>
            <a:off x="1" y="761025"/>
            <a:ext cx="3753134" cy="646331"/>
          </a:xfrm>
          <a:prstGeom prst="rect">
            <a:avLst/>
          </a:prstGeom>
          <a:noFill/>
        </p:spPr>
        <p:txBody>
          <a:bodyPr wrap="square" rtlCol="0">
            <a:spAutoFit/>
          </a:bodyPr>
          <a:lstStyle/>
          <a:p>
            <a:pPr algn="ctr"/>
            <a:r>
              <a:rPr lang="es-MX" b="1" dirty="0">
                <a:solidFill>
                  <a:schemeClr val="accent5">
                    <a:lumMod val="50000"/>
                  </a:schemeClr>
                </a:solidFill>
              </a:rPr>
              <a:t>Risaralda: Evolución Pobreza Multidimensional 2019-2021</a:t>
            </a:r>
            <a:endParaRPr lang="es-CO" b="1" dirty="0">
              <a:solidFill>
                <a:schemeClr val="accent5">
                  <a:lumMod val="50000"/>
                </a:schemeClr>
              </a:solidFill>
            </a:endParaRPr>
          </a:p>
        </p:txBody>
      </p:sp>
      <p:sp>
        <p:nvSpPr>
          <p:cNvPr id="4" name="CuadroTexto 3">
            <a:extLst>
              <a:ext uri="{FF2B5EF4-FFF2-40B4-BE49-F238E27FC236}">
                <a16:creationId xmlns:a16="http://schemas.microsoft.com/office/drawing/2014/main" id="{8D8A626B-A9AC-F56C-F7C7-8F43A8AC0D1B}"/>
              </a:ext>
            </a:extLst>
          </p:cNvPr>
          <p:cNvSpPr txBox="1"/>
          <p:nvPr/>
        </p:nvSpPr>
        <p:spPr>
          <a:xfrm>
            <a:off x="3753135" y="5702306"/>
            <a:ext cx="1202189" cy="307777"/>
          </a:xfrm>
          <a:prstGeom prst="rect">
            <a:avLst/>
          </a:prstGeom>
          <a:noFill/>
        </p:spPr>
        <p:txBody>
          <a:bodyPr wrap="none" rtlCol="0">
            <a:spAutoFit/>
          </a:bodyPr>
          <a:lstStyle/>
          <a:p>
            <a:r>
              <a:rPr lang="es-CO" sz="1400" dirty="0"/>
              <a:t>Fuente: Dane </a:t>
            </a:r>
          </a:p>
        </p:txBody>
      </p:sp>
      <p:sp>
        <p:nvSpPr>
          <p:cNvPr id="10" name="CuadroTexto 9">
            <a:extLst>
              <a:ext uri="{FF2B5EF4-FFF2-40B4-BE49-F238E27FC236}">
                <a16:creationId xmlns:a16="http://schemas.microsoft.com/office/drawing/2014/main" id="{C84FC58D-BA9F-0647-6221-78B65DCEF2EA}"/>
              </a:ext>
            </a:extLst>
          </p:cNvPr>
          <p:cNvSpPr txBox="1"/>
          <p:nvPr/>
        </p:nvSpPr>
        <p:spPr>
          <a:xfrm>
            <a:off x="3962470" y="690022"/>
            <a:ext cx="6060633" cy="369332"/>
          </a:xfrm>
          <a:prstGeom prst="rect">
            <a:avLst/>
          </a:prstGeom>
          <a:noFill/>
        </p:spPr>
        <p:txBody>
          <a:bodyPr wrap="square" rtlCol="0">
            <a:spAutoFit/>
          </a:bodyPr>
          <a:lstStyle/>
          <a:p>
            <a:pPr algn="ctr"/>
            <a:r>
              <a:rPr lang="es-MX" b="1" dirty="0">
                <a:solidFill>
                  <a:schemeClr val="accent5">
                    <a:lumMod val="50000"/>
                  </a:schemeClr>
                </a:solidFill>
              </a:rPr>
              <a:t>Risaralda:  % Hogares, Pobreza Multidimensional, 2018-2021</a:t>
            </a:r>
            <a:endParaRPr lang="es-CO" b="1" dirty="0">
              <a:solidFill>
                <a:schemeClr val="accent5">
                  <a:lumMod val="50000"/>
                </a:schemeClr>
              </a:solidFill>
            </a:endParaRPr>
          </a:p>
        </p:txBody>
      </p:sp>
      <p:graphicFrame>
        <p:nvGraphicFramePr>
          <p:cNvPr id="23" name="Gráfico 22">
            <a:extLst>
              <a:ext uri="{FF2B5EF4-FFF2-40B4-BE49-F238E27FC236}">
                <a16:creationId xmlns:a16="http://schemas.microsoft.com/office/drawing/2014/main" id="{F8313C13-784F-79E1-140E-3FD6E25D9C5F}"/>
              </a:ext>
            </a:extLst>
          </p:cNvPr>
          <p:cNvGraphicFramePr>
            <a:graphicFrameLocks/>
          </p:cNvGraphicFramePr>
          <p:nvPr>
            <p:extLst>
              <p:ext uri="{D42A27DB-BD31-4B8C-83A1-F6EECF244321}">
                <p14:modId xmlns:p14="http://schemas.microsoft.com/office/powerpoint/2010/main" val="3524512226"/>
              </p:ext>
            </p:extLst>
          </p:nvPr>
        </p:nvGraphicFramePr>
        <p:xfrm>
          <a:off x="-1" y="1692316"/>
          <a:ext cx="3753136" cy="2596185"/>
        </p:xfrm>
        <a:graphic>
          <a:graphicData uri="http://schemas.openxmlformats.org/drawingml/2006/chart">
            <c:chart xmlns:c="http://schemas.openxmlformats.org/drawingml/2006/chart" xmlns:r="http://schemas.openxmlformats.org/officeDocument/2006/relationships" r:id="rId4"/>
          </a:graphicData>
        </a:graphic>
      </p:graphicFrame>
      <p:pic>
        <p:nvPicPr>
          <p:cNvPr id="7" name="Imagen 6">
            <a:extLst>
              <a:ext uri="{FF2B5EF4-FFF2-40B4-BE49-F238E27FC236}">
                <a16:creationId xmlns:a16="http://schemas.microsoft.com/office/drawing/2014/main" id="{1220FC91-843F-321C-C952-51101D59ABF4}"/>
              </a:ext>
            </a:extLst>
          </p:cNvPr>
          <p:cNvPicPr>
            <a:picLocks noChangeAspect="1"/>
          </p:cNvPicPr>
          <p:nvPr/>
        </p:nvPicPr>
        <p:blipFill>
          <a:blip r:embed="rId5"/>
          <a:stretch>
            <a:fillRect/>
          </a:stretch>
        </p:blipFill>
        <p:spPr>
          <a:xfrm>
            <a:off x="3760819" y="1084191"/>
            <a:ext cx="6262286" cy="4593278"/>
          </a:xfrm>
          <a:prstGeom prst="rect">
            <a:avLst/>
          </a:prstGeom>
        </p:spPr>
      </p:pic>
      <p:sp>
        <p:nvSpPr>
          <p:cNvPr id="8" name="Rectángulo 7"/>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2- Lucha contra la pobreza e inclusión social</a:t>
            </a:r>
            <a:endParaRPr lang="es-CO" sz="2800" b="1" dirty="0"/>
          </a:p>
        </p:txBody>
      </p:sp>
      <p:sp>
        <p:nvSpPr>
          <p:cNvPr id="5" name="Rectángulo redondeado 4"/>
          <p:cNvSpPr/>
          <p:nvPr/>
        </p:nvSpPr>
        <p:spPr>
          <a:xfrm>
            <a:off x="4955323" y="4612464"/>
            <a:ext cx="5075466" cy="1915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redondeado 10"/>
          <p:cNvSpPr/>
          <p:nvPr/>
        </p:nvSpPr>
        <p:spPr>
          <a:xfrm>
            <a:off x="4955323" y="5449027"/>
            <a:ext cx="5067779" cy="22844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redondeado 11"/>
          <p:cNvSpPr/>
          <p:nvPr/>
        </p:nvSpPr>
        <p:spPr>
          <a:xfrm>
            <a:off x="4955323" y="1801504"/>
            <a:ext cx="5067778" cy="20471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26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D8A626B-A9AC-F56C-F7C7-8F43A8AC0D1B}"/>
              </a:ext>
            </a:extLst>
          </p:cNvPr>
          <p:cNvSpPr txBox="1"/>
          <p:nvPr/>
        </p:nvSpPr>
        <p:spPr>
          <a:xfrm>
            <a:off x="228979" y="6519446"/>
            <a:ext cx="1341329" cy="338554"/>
          </a:xfrm>
          <a:prstGeom prst="rect">
            <a:avLst/>
          </a:prstGeom>
          <a:noFill/>
        </p:spPr>
        <p:txBody>
          <a:bodyPr wrap="none" rtlCol="0">
            <a:spAutoFit/>
          </a:bodyPr>
          <a:lstStyle/>
          <a:p>
            <a:r>
              <a:rPr lang="es-CO" sz="1600" dirty="0"/>
              <a:t>Fuente: DANE</a:t>
            </a:r>
          </a:p>
        </p:txBody>
      </p:sp>
      <p:sp>
        <p:nvSpPr>
          <p:cNvPr id="13" name="Rectángulo 12"/>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2- Lucha contra la pobreza e inclusión social</a:t>
            </a:r>
            <a:endParaRPr lang="es-CO" sz="2800" b="1" dirty="0"/>
          </a:p>
        </p:txBody>
      </p:sp>
      <p:pic>
        <p:nvPicPr>
          <p:cNvPr id="14" name="Imagen 13">
            <a:extLst>
              <a:ext uri="{FF2B5EF4-FFF2-40B4-BE49-F238E27FC236}">
                <a16:creationId xmlns:a16="http://schemas.microsoft.com/office/drawing/2014/main" id="{3E766156-0C8F-4749-99EF-08DE3025ED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193" y="840994"/>
            <a:ext cx="8850529" cy="5450623"/>
          </a:xfrm>
          <a:prstGeom prst="rect">
            <a:avLst/>
          </a:prstGeom>
          <a:noFill/>
          <a:ln>
            <a:noFill/>
          </a:ln>
        </p:spPr>
      </p:pic>
      <p:sp>
        <p:nvSpPr>
          <p:cNvPr id="15" name="CuadroTexto 14">
            <a:extLst>
              <a:ext uri="{FF2B5EF4-FFF2-40B4-BE49-F238E27FC236}">
                <a16:creationId xmlns:a16="http://schemas.microsoft.com/office/drawing/2014/main" id="{C84FC58D-BA9F-0647-6221-78B65DCEF2EA}"/>
              </a:ext>
            </a:extLst>
          </p:cNvPr>
          <p:cNvSpPr txBox="1"/>
          <p:nvPr/>
        </p:nvSpPr>
        <p:spPr>
          <a:xfrm>
            <a:off x="228980" y="471663"/>
            <a:ext cx="8962743" cy="369332"/>
          </a:xfrm>
          <a:prstGeom prst="rect">
            <a:avLst/>
          </a:prstGeom>
          <a:noFill/>
        </p:spPr>
        <p:txBody>
          <a:bodyPr wrap="square" rtlCol="0">
            <a:spAutoFit/>
          </a:bodyPr>
          <a:lstStyle/>
          <a:p>
            <a:pPr algn="ctr"/>
            <a:r>
              <a:rPr lang="es-MX" b="1" dirty="0">
                <a:solidFill>
                  <a:schemeClr val="accent5">
                    <a:lumMod val="50000"/>
                  </a:schemeClr>
                </a:solidFill>
              </a:rPr>
              <a:t>Pereira:  % Hogares, Pobreza Multidimensional, 2005-2021</a:t>
            </a:r>
            <a:endParaRPr lang="es-CO" b="1" dirty="0">
              <a:solidFill>
                <a:schemeClr val="accent5">
                  <a:lumMod val="50000"/>
                </a:schemeClr>
              </a:solidFill>
            </a:endParaRPr>
          </a:p>
        </p:txBody>
      </p:sp>
    </p:spTree>
    <p:extLst>
      <p:ext uri="{BB962C8B-B14F-4D97-AF65-F5344CB8AC3E}">
        <p14:creationId xmlns:p14="http://schemas.microsoft.com/office/powerpoint/2010/main" val="164612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D81210B6-F5BC-C3B5-3ED0-B600E9B1A1A4}"/>
              </a:ext>
            </a:extLst>
          </p:cNvPr>
          <p:cNvSpPr txBox="1"/>
          <p:nvPr/>
        </p:nvSpPr>
        <p:spPr>
          <a:xfrm>
            <a:off x="0" y="410636"/>
            <a:ext cx="6724873" cy="338554"/>
          </a:xfrm>
          <a:prstGeom prst="rect">
            <a:avLst/>
          </a:prstGeom>
          <a:noFill/>
        </p:spPr>
        <p:txBody>
          <a:bodyPr wrap="square" rtlCol="0">
            <a:spAutoFit/>
          </a:bodyPr>
          <a:lstStyle/>
          <a:p>
            <a:pPr algn="ctr"/>
            <a:r>
              <a:rPr lang="es-MX" sz="1600" b="1" dirty="0">
                <a:solidFill>
                  <a:schemeClr val="accent5">
                    <a:lumMod val="50000"/>
                  </a:schemeClr>
                </a:solidFill>
              </a:rPr>
              <a:t>Nacional-Risaralda-Pereira: Pobreza Monetaria 2012-2021</a:t>
            </a:r>
            <a:endParaRPr lang="es-CO" sz="1600" b="1" dirty="0">
              <a:solidFill>
                <a:schemeClr val="accent5">
                  <a:lumMod val="50000"/>
                </a:schemeClr>
              </a:solidFill>
            </a:endParaRPr>
          </a:p>
        </p:txBody>
      </p:sp>
      <p:sp>
        <p:nvSpPr>
          <p:cNvPr id="4" name="CuadroTexto 3">
            <a:extLst>
              <a:ext uri="{FF2B5EF4-FFF2-40B4-BE49-F238E27FC236}">
                <a16:creationId xmlns:a16="http://schemas.microsoft.com/office/drawing/2014/main" id="{8D8A626B-A9AC-F56C-F7C7-8F43A8AC0D1B}"/>
              </a:ext>
            </a:extLst>
          </p:cNvPr>
          <p:cNvSpPr txBox="1"/>
          <p:nvPr/>
        </p:nvSpPr>
        <p:spPr>
          <a:xfrm>
            <a:off x="0" y="6468487"/>
            <a:ext cx="1341329" cy="338554"/>
          </a:xfrm>
          <a:prstGeom prst="rect">
            <a:avLst/>
          </a:prstGeom>
          <a:noFill/>
        </p:spPr>
        <p:txBody>
          <a:bodyPr wrap="none" rtlCol="0">
            <a:spAutoFit/>
          </a:bodyPr>
          <a:lstStyle/>
          <a:p>
            <a:r>
              <a:rPr lang="es-CO" sz="1600" dirty="0"/>
              <a:t>Fuente: DANE</a:t>
            </a:r>
          </a:p>
        </p:txBody>
      </p:sp>
      <p:sp>
        <p:nvSpPr>
          <p:cNvPr id="13" name="Rectángulo 12"/>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2- Lucha contra la pobreza e inclusión social</a:t>
            </a:r>
            <a:endParaRPr lang="es-CO" sz="2800" b="1" dirty="0"/>
          </a:p>
        </p:txBody>
      </p:sp>
      <p:pic>
        <p:nvPicPr>
          <p:cNvPr id="7" name="Imagen 6"/>
          <p:cNvPicPr>
            <a:picLocks noChangeAspect="1"/>
          </p:cNvPicPr>
          <p:nvPr/>
        </p:nvPicPr>
        <p:blipFill rotWithShape="1">
          <a:blip r:embed="rId4"/>
          <a:srcRect l="13532" t="35723" r="18917" b="18703"/>
          <a:stretch/>
        </p:blipFill>
        <p:spPr>
          <a:xfrm>
            <a:off x="0" y="718413"/>
            <a:ext cx="6724873" cy="2550784"/>
          </a:xfrm>
          <a:prstGeom prst="rect">
            <a:avLst/>
          </a:prstGeom>
        </p:spPr>
      </p:pic>
      <p:pic>
        <p:nvPicPr>
          <p:cNvPr id="8" name="Imagen 7"/>
          <p:cNvPicPr>
            <a:picLocks noChangeAspect="1"/>
          </p:cNvPicPr>
          <p:nvPr/>
        </p:nvPicPr>
        <p:blipFill rotWithShape="1">
          <a:blip r:embed="rId5"/>
          <a:srcRect l="5665" t="25886" r="11365" b="19636"/>
          <a:stretch/>
        </p:blipFill>
        <p:spPr>
          <a:xfrm>
            <a:off x="0" y="3901236"/>
            <a:ext cx="6679439" cy="2465735"/>
          </a:xfrm>
          <a:prstGeom prst="rect">
            <a:avLst/>
          </a:prstGeom>
        </p:spPr>
      </p:pic>
      <p:sp>
        <p:nvSpPr>
          <p:cNvPr id="17" name="CuadroTexto 16">
            <a:extLst>
              <a:ext uri="{FF2B5EF4-FFF2-40B4-BE49-F238E27FC236}">
                <a16:creationId xmlns:a16="http://schemas.microsoft.com/office/drawing/2014/main" id="{D81210B6-F5BC-C3B5-3ED0-B600E9B1A1A4}"/>
              </a:ext>
            </a:extLst>
          </p:cNvPr>
          <p:cNvSpPr txBox="1"/>
          <p:nvPr/>
        </p:nvSpPr>
        <p:spPr>
          <a:xfrm>
            <a:off x="0" y="3593459"/>
            <a:ext cx="6679439" cy="338554"/>
          </a:xfrm>
          <a:prstGeom prst="rect">
            <a:avLst/>
          </a:prstGeom>
          <a:noFill/>
        </p:spPr>
        <p:txBody>
          <a:bodyPr wrap="square" rtlCol="0">
            <a:spAutoFit/>
          </a:bodyPr>
          <a:lstStyle/>
          <a:p>
            <a:pPr algn="ctr"/>
            <a:r>
              <a:rPr lang="es-MX" sz="1600" b="1" dirty="0">
                <a:solidFill>
                  <a:srgbClr val="C00000"/>
                </a:solidFill>
              </a:rPr>
              <a:t>Nacional-Risaralda-Pereira: Pobreza Monetaria extrema 2012-2021</a:t>
            </a:r>
            <a:endParaRPr lang="es-CO" sz="1600" b="1" dirty="0">
              <a:solidFill>
                <a:srgbClr val="C00000"/>
              </a:solidFill>
            </a:endParaRPr>
          </a:p>
        </p:txBody>
      </p:sp>
      <p:sp>
        <p:nvSpPr>
          <p:cNvPr id="9" name="CuadroTexto 8"/>
          <p:cNvSpPr txBox="1"/>
          <p:nvPr/>
        </p:nvSpPr>
        <p:spPr>
          <a:xfrm>
            <a:off x="7419833" y="1788091"/>
            <a:ext cx="1951628" cy="523220"/>
          </a:xfrm>
          <a:prstGeom prst="rect">
            <a:avLst/>
          </a:prstGeom>
          <a:noFill/>
        </p:spPr>
        <p:txBody>
          <a:bodyPr wrap="square" rtlCol="0">
            <a:spAutoFit/>
          </a:bodyPr>
          <a:lstStyle/>
          <a:p>
            <a:r>
              <a:rPr lang="es-ES" sz="2800" b="1" dirty="0">
                <a:solidFill>
                  <a:schemeClr val="accent5">
                    <a:lumMod val="50000"/>
                  </a:schemeClr>
                </a:solidFill>
              </a:rPr>
              <a:t>$430.616</a:t>
            </a:r>
            <a:endParaRPr lang="en-US" sz="2800" b="1" dirty="0">
              <a:solidFill>
                <a:schemeClr val="accent5">
                  <a:lumMod val="50000"/>
                </a:schemeClr>
              </a:solidFill>
            </a:endParaRPr>
          </a:p>
        </p:txBody>
      </p:sp>
      <p:sp>
        <p:nvSpPr>
          <p:cNvPr id="18" name="CuadroTexto 17"/>
          <p:cNvSpPr txBox="1"/>
          <p:nvPr/>
        </p:nvSpPr>
        <p:spPr>
          <a:xfrm>
            <a:off x="7219666" y="4574275"/>
            <a:ext cx="2151795" cy="523220"/>
          </a:xfrm>
          <a:prstGeom prst="rect">
            <a:avLst/>
          </a:prstGeom>
          <a:noFill/>
        </p:spPr>
        <p:txBody>
          <a:bodyPr wrap="square" rtlCol="0">
            <a:spAutoFit/>
          </a:bodyPr>
          <a:lstStyle>
            <a:defPPr>
              <a:defRPr lang="es-CO"/>
            </a:defPPr>
            <a:lvl1pPr>
              <a:defRPr sz="2800" b="1">
                <a:solidFill>
                  <a:schemeClr val="accent5">
                    <a:lumMod val="50000"/>
                  </a:schemeClr>
                </a:solidFill>
              </a:defRPr>
            </a:lvl1pPr>
          </a:lstStyle>
          <a:p>
            <a:pPr algn="ctr"/>
            <a:r>
              <a:rPr lang="es-ES" dirty="0">
                <a:solidFill>
                  <a:srgbClr val="C00000"/>
                </a:solidFill>
              </a:rPr>
              <a:t>$175.453</a:t>
            </a:r>
            <a:endParaRPr lang="en-US" dirty="0">
              <a:solidFill>
                <a:srgbClr val="C00000"/>
              </a:solidFill>
            </a:endParaRPr>
          </a:p>
        </p:txBody>
      </p:sp>
      <p:sp>
        <p:nvSpPr>
          <p:cNvPr id="19" name="CuadroTexto 18"/>
          <p:cNvSpPr txBox="1"/>
          <p:nvPr/>
        </p:nvSpPr>
        <p:spPr>
          <a:xfrm>
            <a:off x="7096835" y="749190"/>
            <a:ext cx="2402007" cy="707886"/>
          </a:xfrm>
          <a:prstGeom prst="rect">
            <a:avLst/>
          </a:prstGeom>
          <a:noFill/>
        </p:spPr>
        <p:txBody>
          <a:bodyPr wrap="square" rtlCol="0">
            <a:spAutoFit/>
          </a:bodyPr>
          <a:lstStyle/>
          <a:p>
            <a:pPr algn="ctr"/>
            <a:r>
              <a:rPr lang="es-ES" sz="2000" b="1" dirty="0"/>
              <a:t>Ingreso Per cápita ($/Mensual)</a:t>
            </a:r>
            <a:endParaRPr lang="en-US" sz="2000" b="1" dirty="0"/>
          </a:p>
        </p:txBody>
      </p:sp>
      <p:sp>
        <p:nvSpPr>
          <p:cNvPr id="21" name="CuadroTexto 20"/>
          <p:cNvSpPr txBox="1"/>
          <p:nvPr/>
        </p:nvSpPr>
        <p:spPr>
          <a:xfrm>
            <a:off x="7096836" y="1543506"/>
            <a:ext cx="2274626" cy="400110"/>
          </a:xfrm>
          <a:prstGeom prst="rect">
            <a:avLst/>
          </a:prstGeom>
          <a:noFill/>
        </p:spPr>
        <p:txBody>
          <a:bodyPr wrap="square" rtlCol="0">
            <a:spAutoFit/>
          </a:bodyPr>
          <a:lstStyle/>
          <a:p>
            <a:pPr algn="ctr"/>
            <a:r>
              <a:rPr lang="es-ES" sz="2000" b="1" dirty="0">
                <a:solidFill>
                  <a:schemeClr val="accent5">
                    <a:lumMod val="50000"/>
                  </a:schemeClr>
                </a:solidFill>
              </a:rPr>
              <a:t>Línea de Pobreza</a:t>
            </a:r>
            <a:endParaRPr lang="en-US" sz="2000" b="1" dirty="0">
              <a:solidFill>
                <a:schemeClr val="accent5">
                  <a:lumMod val="50000"/>
                </a:schemeClr>
              </a:solidFill>
            </a:endParaRPr>
          </a:p>
        </p:txBody>
      </p:sp>
      <p:sp>
        <p:nvSpPr>
          <p:cNvPr id="23" name="CuadroTexto 22"/>
          <p:cNvSpPr txBox="1"/>
          <p:nvPr/>
        </p:nvSpPr>
        <p:spPr>
          <a:xfrm>
            <a:off x="7096835" y="4174165"/>
            <a:ext cx="2274626" cy="400110"/>
          </a:xfrm>
          <a:prstGeom prst="rect">
            <a:avLst/>
          </a:prstGeom>
          <a:noFill/>
        </p:spPr>
        <p:txBody>
          <a:bodyPr wrap="square" rtlCol="0">
            <a:spAutoFit/>
          </a:bodyPr>
          <a:lstStyle/>
          <a:p>
            <a:pPr algn="ctr"/>
            <a:r>
              <a:rPr lang="es-ES" sz="2000" b="1" dirty="0">
                <a:solidFill>
                  <a:srgbClr val="C00000"/>
                </a:solidFill>
              </a:rPr>
              <a:t>Línea de Indigencia</a:t>
            </a:r>
            <a:endParaRPr lang="en-US" sz="2000" b="1" dirty="0">
              <a:solidFill>
                <a:srgbClr val="C00000"/>
              </a:solidFill>
            </a:endParaRPr>
          </a:p>
        </p:txBody>
      </p:sp>
    </p:spTree>
    <p:extLst>
      <p:ext uri="{BB962C8B-B14F-4D97-AF65-F5344CB8AC3E}">
        <p14:creationId xmlns:p14="http://schemas.microsoft.com/office/powerpoint/2010/main" val="134000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D8A626B-A9AC-F56C-F7C7-8F43A8AC0D1B}"/>
              </a:ext>
            </a:extLst>
          </p:cNvPr>
          <p:cNvSpPr txBox="1"/>
          <p:nvPr/>
        </p:nvSpPr>
        <p:spPr>
          <a:xfrm>
            <a:off x="0" y="6468487"/>
            <a:ext cx="1341329" cy="338554"/>
          </a:xfrm>
          <a:prstGeom prst="rect">
            <a:avLst/>
          </a:prstGeom>
          <a:noFill/>
        </p:spPr>
        <p:txBody>
          <a:bodyPr wrap="none" rtlCol="0">
            <a:spAutoFit/>
          </a:bodyPr>
          <a:lstStyle/>
          <a:p>
            <a:r>
              <a:rPr lang="es-CO" sz="1600" dirty="0"/>
              <a:t>Fuente: DANE</a:t>
            </a:r>
          </a:p>
        </p:txBody>
      </p:sp>
      <p:sp>
        <p:nvSpPr>
          <p:cNvPr id="13" name="Rectángulo 12"/>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2- Lucha contra la pobreza e inclusión social</a:t>
            </a:r>
            <a:endParaRPr lang="es-CO" sz="2800" b="1" dirty="0"/>
          </a:p>
        </p:txBody>
      </p:sp>
      <p:graphicFrame>
        <p:nvGraphicFramePr>
          <p:cNvPr id="5" name="Gráfico 4">
            <a:extLst>
              <a:ext uri="{FF2B5EF4-FFF2-40B4-BE49-F238E27FC236}">
                <a16:creationId xmlns:a16="http://schemas.microsoft.com/office/drawing/2014/main" id="{A5CE2221-DA14-3C75-17DD-EB566DEB11B1}"/>
              </a:ext>
            </a:extLst>
          </p:cNvPr>
          <p:cNvGraphicFramePr>
            <a:graphicFrameLocks/>
          </p:cNvGraphicFramePr>
          <p:nvPr>
            <p:extLst>
              <p:ext uri="{D42A27DB-BD31-4B8C-83A1-F6EECF244321}">
                <p14:modId xmlns:p14="http://schemas.microsoft.com/office/powerpoint/2010/main" val="2338966695"/>
              </p:ext>
            </p:extLst>
          </p:nvPr>
        </p:nvGraphicFramePr>
        <p:xfrm>
          <a:off x="185141" y="865360"/>
          <a:ext cx="6747920" cy="3205083"/>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3C660873-AFB8-A12A-59D5-D0C4BADBD1C8}"/>
              </a:ext>
            </a:extLst>
          </p:cNvPr>
          <p:cNvSpPr txBox="1"/>
          <p:nvPr/>
        </p:nvSpPr>
        <p:spPr>
          <a:xfrm>
            <a:off x="185142" y="530618"/>
            <a:ext cx="6747919" cy="338554"/>
          </a:xfrm>
          <a:prstGeom prst="rect">
            <a:avLst/>
          </a:prstGeom>
          <a:noFill/>
        </p:spPr>
        <p:txBody>
          <a:bodyPr wrap="square" rtlCol="0">
            <a:spAutoFit/>
          </a:bodyPr>
          <a:lstStyle/>
          <a:p>
            <a:pPr algn="ctr"/>
            <a:r>
              <a:rPr lang="es-CO" sz="1600" b="1" dirty="0">
                <a:solidFill>
                  <a:schemeClr val="accent5">
                    <a:lumMod val="50000"/>
                  </a:schemeClr>
                </a:solidFill>
              </a:rPr>
              <a:t>Pereira, Pobreza Monetaria en contexto 2018-2021 </a:t>
            </a:r>
          </a:p>
        </p:txBody>
      </p:sp>
      <p:pic>
        <p:nvPicPr>
          <p:cNvPr id="9" name="Imagen 8">
            <a:extLst>
              <a:ext uri="{FF2B5EF4-FFF2-40B4-BE49-F238E27FC236}">
                <a16:creationId xmlns:a16="http://schemas.microsoft.com/office/drawing/2014/main" id="{CFCE2372-448B-E864-B2B0-F8E3AA4222A9}"/>
              </a:ext>
            </a:extLst>
          </p:cNvPr>
          <p:cNvPicPr>
            <a:picLocks noChangeAspect="1"/>
          </p:cNvPicPr>
          <p:nvPr/>
        </p:nvPicPr>
        <p:blipFill rotWithShape="1">
          <a:blip r:embed="rId5"/>
          <a:srcRect l="14200" t="6610" r="4494" b="24740"/>
          <a:stretch/>
        </p:blipFill>
        <p:spPr>
          <a:xfrm>
            <a:off x="5482495" y="3983480"/>
            <a:ext cx="3809951" cy="1906957"/>
          </a:xfrm>
          <a:prstGeom prst="rect">
            <a:avLst/>
          </a:prstGeom>
        </p:spPr>
      </p:pic>
    </p:spTree>
    <p:extLst>
      <p:ext uri="{BB962C8B-B14F-4D97-AF65-F5344CB8AC3E}">
        <p14:creationId xmlns:p14="http://schemas.microsoft.com/office/powerpoint/2010/main" val="12456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D8A626B-A9AC-F56C-F7C7-8F43A8AC0D1B}"/>
              </a:ext>
            </a:extLst>
          </p:cNvPr>
          <p:cNvSpPr txBox="1"/>
          <p:nvPr/>
        </p:nvSpPr>
        <p:spPr>
          <a:xfrm>
            <a:off x="0" y="6468487"/>
            <a:ext cx="1341329" cy="338554"/>
          </a:xfrm>
          <a:prstGeom prst="rect">
            <a:avLst/>
          </a:prstGeom>
          <a:noFill/>
        </p:spPr>
        <p:txBody>
          <a:bodyPr wrap="none" rtlCol="0">
            <a:spAutoFit/>
          </a:bodyPr>
          <a:lstStyle/>
          <a:p>
            <a:r>
              <a:rPr lang="es-CO" sz="1600" dirty="0"/>
              <a:t>Fuente: DANE</a:t>
            </a:r>
          </a:p>
        </p:txBody>
      </p:sp>
      <p:sp>
        <p:nvSpPr>
          <p:cNvPr id="13" name="Rectángulo 12"/>
          <p:cNvSpPr/>
          <p:nvPr/>
        </p:nvSpPr>
        <p:spPr>
          <a:xfrm>
            <a:off x="-1" y="1055"/>
            <a:ext cx="11734800" cy="4381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t> </a:t>
            </a:r>
            <a:r>
              <a:rPr lang="es-MX" sz="2800" b="1" dirty="0"/>
              <a:t>2- Lucha contra la pobreza e inclusión social</a:t>
            </a:r>
            <a:endParaRPr lang="es-CO" sz="2800" b="1" dirty="0"/>
          </a:p>
        </p:txBody>
      </p:sp>
      <p:sp>
        <p:nvSpPr>
          <p:cNvPr id="7" name="CuadroTexto 6">
            <a:extLst>
              <a:ext uri="{FF2B5EF4-FFF2-40B4-BE49-F238E27FC236}">
                <a16:creationId xmlns:a16="http://schemas.microsoft.com/office/drawing/2014/main" id="{3C660873-AFB8-A12A-59D5-D0C4BADBD1C8}"/>
              </a:ext>
            </a:extLst>
          </p:cNvPr>
          <p:cNvSpPr txBox="1"/>
          <p:nvPr/>
        </p:nvSpPr>
        <p:spPr>
          <a:xfrm>
            <a:off x="185142" y="530618"/>
            <a:ext cx="6747919" cy="338554"/>
          </a:xfrm>
          <a:prstGeom prst="rect">
            <a:avLst/>
          </a:prstGeom>
          <a:noFill/>
        </p:spPr>
        <p:txBody>
          <a:bodyPr wrap="square" rtlCol="0">
            <a:spAutoFit/>
          </a:bodyPr>
          <a:lstStyle/>
          <a:p>
            <a:pPr algn="ctr"/>
            <a:r>
              <a:rPr lang="es-CO" sz="1600" b="1" dirty="0">
                <a:solidFill>
                  <a:schemeClr val="accent5">
                    <a:lumMod val="50000"/>
                  </a:schemeClr>
                </a:solidFill>
              </a:rPr>
              <a:t>Pereira, Condiciones del sector educativo, Año 2021</a:t>
            </a:r>
          </a:p>
        </p:txBody>
      </p:sp>
      <p:pic>
        <p:nvPicPr>
          <p:cNvPr id="8" name="Imagen 7">
            <a:extLst>
              <a:ext uri="{FF2B5EF4-FFF2-40B4-BE49-F238E27FC236}">
                <a16:creationId xmlns:a16="http://schemas.microsoft.com/office/drawing/2014/main" id="{8EC75D23-255E-4079-528F-826256254FFB}"/>
              </a:ext>
            </a:extLst>
          </p:cNvPr>
          <p:cNvPicPr>
            <a:picLocks noChangeAspect="1"/>
          </p:cNvPicPr>
          <p:nvPr/>
        </p:nvPicPr>
        <p:blipFill rotWithShape="1">
          <a:blip r:embed="rId4"/>
          <a:srcRect l="17463" t="34402" r="26382" b="22626"/>
          <a:stretch/>
        </p:blipFill>
        <p:spPr>
          <a:xfrm>
            <a:off x="266351" y="1096797"/>
            <a:ext cx="1518583" cy="977232"/>
          </a:xfrm>
          <a:prstGeom prst="rect">
            <a:avLst/>
          </a:prstGeom>
        </p:spPr>
      </p:pic>
      <p:sp>
        <p:nvSpPr>
          <p:cNvPr id="10" name="CuadroTexto 9">
            <a:extLst>
              <a:ext uri="{FF2B5EF4-FFF2-40B4-BE49-F238E27FC236}">
                <a16:creationId xmlns:a16="http://schemas.microsoft.com/office/drawing/2014/main" id="{DFE8D1F5-6374-0F3D-F3BD-D6441D073C24}"/>
              </a:ext>
            </a:extLst>
          </p:cNvPr>
          <p:cNvSpPr txBox="1"/>
          <p:nvPr/>
        </p:nvSpPr>
        <p:spPr>
          <a:xfrm>
            <a:off x="1979046" y="1145268"/>
            <a:ext cx="2069287" cy="1077218"/>
          </a:xfrm>
          <a:prstGeom prst="rect">
            <a:avLst/>
          </a:prstGeom>
          <a:noFill/>
        </p:spPr>
        <p:txBody>
          <a:bodyPr wrap="square">
            <a:spAutoFit/>
          </a:bodyPr>
          <a:lstStyle/>
          <a:p>
            <a:r>
              <a:rPr lang="es-CO" sz="1600" b="0" i="0" u="none" strike="noStrike" dirty="0">
                <a:solidFill>
                  <a:srgbClr val="000000"/>
                </a:solidFill>
                <a:effectLst/>
                <a:latin typeface="CenturyGothic"/>
              </a:rPr>
              <a:t>56% oficiales</a:t>
            </a:r>
            <a:endParaRPr lang="es-CO" sz="1600" dirty="0">
              <a:solidFill>
                <a:srgbClr val="000000"/>
              </a:solidFill>
              <a:effectLst/>
              <a:latin typeface="CenturyGothic"/>
            </a:endParaRPr>
          </a:p>
          <a:p>
            <a:endParaRPr lang="es-CO" sz="1600" b="0" i="0" u="none" strike="noStrike" dirty="0">
              <a:solidFill>
                <a:srgbClr val="000000"/>
              </a:solidFill>
              <a:effectLst/>
              <a:latin typeface="CenturyGothic"/>
            </a:endParaRPr>
          </a:p>
          <a:p>
            <a:r>
              <a:rPr lang="es-CO" sz="1600" b="0" i="0" u="none" strike="noStrike" dirty="0">
                <a:solidFill>
                  <a:srgbClr val="000000"/>
                </a:solidFill>
                <a:effectLst/>
                <a:latin typeface="CenturyGothic"/>
              </a:rPr>
              <a:t>313 sedes educativas</a:t>
            </a:r>
            <a:endParaRPr lang="es-CO" sz="1600" dirty="0">
              <a:solidFill>
                <a:srgbClr val="000000"/>
              </a:solidFill>
              <a:effectLst/>
              <a:latin typeface="CenturyGothic"/>
            </a:endParaRPr>
          </a:p>
        </p:txBody>
      </p:sp>
      <p:pic>
        <p:nvPicPr>
          <p:cNvPr id="11" name="Gráfico 15">
            <a:extLst>
              <a:ext uri="{FF2B5EF4-FFF2-40B4-BE49-F238E27FC236}">
                <a16:creationId xmlns:a16="http://schemas.microsoft.com/office/drawing/2014/main" id="{25E0B332-F69B-BFEE-C2C8-6F13169DD6DB}"/>
              </a:ext>
            </a:extLst>
          </p:cNvPr>
          <p:cNvPicPr>
            <a:picLocks noGrp="1" noRot="1" noChangeAspect="1" noMove="1" noResize="1" noEditPoints="1" noAdjustHandles="1" noChangeArrowheads="1" noChangeShapeType="1"/>
          </p:cNvPicPr>
          <p:nvPr/>
        </p:nvPicPr>
        <p:blipFill>
          <a:blip r:embed="rId5"/>
          <a:stretch>
            <a:fillRect/>
          </a:stretch>
        </p:blipFill>
        <p:spPr>
          <a:xfrm>
            <a:off x="1154248" y="2718778"/>
            <a:ext cx="2795123" cy="1604198"/>
          </a:xfrm>
          <a:prstGeom prst="rect">
            <a:avLst/>
          </a:prstGeom>
        </p:spPr>
      </p:pic>
      <p:pic>
        <p:nvPicPr>
          <p:cNvPr id="12" name="Gráfico 16">
            <a:extLst>
              <a:ext uri="{FF2B5EF4-FFF2-40B4-BE49-F238E27FC236}">
                <a16:creationId xmlns:a16="http://schemas.microsoft.com/office/drawing/2014/main" id="{1EB416D7-30BF-1F7F-6DEA-0C1C7A870ED2}"/>
              </a:ext>
            </a:extLst>
          </p:cNvPr>
          <p:cNvPicPr>
            <a:picLocks noGrp="1" noRot="1" noChangeAspect="1" noMove="1" noResize="1" noEditPoints="1" noAdjustHandles="1" noChangeArrowheads="1" noChangeShapeType="1"/>
          </p:cNvPicPr>
          <p:nvPr/>
        </p:nvPicPr>
        <p:blipFill>
          <a:blip r:embed="rId6"/>
          <a:stretch>
            <a:fillRect/>
          </a:stretch>
        </p:blipFill>
        <p:spPr>
          <a:xfrm>
            <a:off x="6016603" y="2824244"/>
            <a:ext cx="2996273" cy="1610146"/>
          </a:xfrm>
          <a:prstGeom prst="rect">
            <a:avLst/>
          </a:prstGeom>
        </p:spPr>
      </p:pic>
      <p:sp>
        <p:nvSpPr>
          <p:cNvPr id="14" name="CuadroTexto 13">
            <a:extLst>
              <a:ext uri="{FF2B5EF4-FFF2-40B4-BE49-F238E27FC236}">
                <a16:creationId xmlns:a16="http://schemas.microsoft.com/office/drawing/2014/main" id="{5829BF43-2983-11D0-B2DC-5A706ED1252E}"/>
              </a:ext>
            </a:extLst>
          </p:cNvPr>
          <p:cNvSpPr txBox="1"/>
          <p:nvPr/>
        </p:nvSpPr>
        <p:spPr>
          <a:xfrm>
            <a:off x="4626591" y="942337"/>
            <a:ext cx="5354980" cy="1597810"/>
          </a:xfrm>
          <a:prstGeom prst="rect">
            <a:avLst/>
          </a:prstGeom>
          <a:noFill/>
          <a:ln>
            <a:solidFill>
              <a:schemeClr val="accent1">
                <a:lumMod val="75000"/>
              </a:schemeClr>
            </a:solidFill>
          </a:ln>
        </p:spPr>
        <p:txBody>
          <a:bodyPr wrap="square">
            <a:spAutoFit/>
          </a:bodyPr>
          <a:lstStyle/>
          <a:p>
            <a:pPr marL="457200">
              <a:lnSpc>
                <a:spcPct val="102000"/>
              </a:lnSpc>
              <a:spcAft>
                <a:spcPts val="800"/>
              </a:spcAft>
            </a:pPr>
            <a:r>
              <a:rPr lang="es-CO" sz="1500" dirty="0">
                <a:effectLst/>
                <a:latin typeface="Century Gothic" panose="020B0502020202020204" pitchFamily="34" charset="0"/>
                <a:ea typeface="Calibri" panose="020F0502020204030204" pitchFamily="34" charset="0"/>
                <a:cs typeface="CenturyGothic"/>
              </a:rPr>
              <a:t>La relación población estudiantes/No de sedes es 298 estudiantes, superior en 126 estudiantes el promedio de Risaralda. </a:t>
            </a:r>
          </a:p>
          <a:p>
            <a:pPr marL="457200">
              <a:lnSpc>
                <a:spcPct val="102000"/>
              </a:lnSpc>
              <a:spcAft>
                <a:spcPts val="800"/>
              </a:spcAft>
            </a:pPr>
            <a:r>
              <a:rPr lang="es-CO" sz="1500" dirty="0">
                <a:effectLst/>
                <a:latin typeface="Century Gothic" panose="020B0502020202020204" pitchFamily="34" charset="0"/>
                <a:ea typeface="Calibri" panose="020F0502020204030204" pitchFamily="34" charset="0"/>
                <a:cs typeface="CenturyGothic"/>
              </a:rPr>
              <a:t>Se cuenta con un total de 15.767 equipos tecnológicos al servicio educativo, para una relación de 5,9 estudiantes/equipo. </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a 14">
            <a:extLst>
              <a:ext uri="{FF2B5EF4-FFF2-40B4-BE49-F238E27FC236}">
                <a16:creationId xmlns:a16="http://schemas.microsoft.com/office/drawing/2014/main" id="{1A8A5256-D42D-67A8-3A69-0E21E8C33CCE}"/>
              </a:ext>
            </a:extLst>
          </p:cNvPr>
          <p:cNvGraphicFramePr>
            <a:graphicFrameLocks noGrp="1"/>
          </p:cNvGraphicFramePr>
          <p:nvPr/>
        </p:nvGraphicFramePr>
        <p:xfrm>
          <a:off x="763885" y="4435438"/>
          <a:ext cx="3575847" cy="1388300"/>
        </p:xfrm>
        <a:graphic>
          <a:graphicData uri="http://schemas.openxmlformats.org/drawingml/2006/table">
            <a:tbl>
              <a:tblPr>
                <a:tableStyleId>{C4B1156A-380E-4F78-BDF5-A606A8083BF9}</a:tableStyleId>
              </a:tblPr>
              <a:tblGrid>
                <a:gridCol w="657627">
                  <a:extLst>
                    <a:ext uri="{9D8B030D-6E8A-4147-A177-3AD203B41FA5}">
                      <a16:colId xmlns:a16="http://schemas.microsoft.com/office/drawing/2014/main" val="3773282596"/>
                    </a:ext>
                  </a:extLst>
                </a:gridCol>
                <a:gridCol w="729555">
                  <a:extLst>
                    <a:ext uri="{9D8B030D-6E8A-4147-A177-3AD203B41FA5}">
                      <a16:colId xmlns:a16="http://schemas.microsoft.com/office/drawing/2014/main" val="3629965428"/>
                    </a:ext>
                  </a:extLst>
                </a:gridCol>
                <a:gridCol w="729555">
                  <a:extLst>
                    <a:ext uri="{9D8B030D-6E8A-4147-A177-3AD203B41FA5}">
                      <a16:colId xmlns:a16="http://schemas.microsoft.com/office/drawing/2014/main" val="3608238446"/>
                    </a:ext>
                  </a:extLst>
                </a:gridCol>
                <a:gridCol w="729555">
                  <a:extLst>
                    <a:ext uri="{9D8B030D-6E8A-4147-A177-3AD203B41FA5}">
                      <a16:colId xmlns:a16="http://schemas.microsoft.com/office/drawing/2014/main" val="4288030278"/>
                    </a:ext>
                  </a:extLst>
                </a:gridCol>
                <a:gridCol w="729555">
                  <a:extLst>
                    <a:ext uri="{9D8B030D-6E8A-4147-A177-3AD203B41FA5}">
                      <a16:colId xmlns:a16="http://schemas.microsoft.com/office/drawing/2014/main" val="260100933"/>
                    </a:ext>
                  </a:extLst>
                </a:gridCol>
              </a:tblGrid>
              <a:tr h="277660">
                <a:tc>
                  <a:txBody>
                    <a:bodyPr/>
                    <a:lstStyle/>
                    <a:p>
                      <a:pPr algn="ctr" fontAlgn="ctr"/>
                      <a:r>
                        <a:rPr lang="es-CO" sz="1100" b="1" u="none" strike="noStrike">
                          <a:effectLst/>
                        </a:rPr>
                        <a:t>Año</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CO" sz="1100" b="1" u="none" strike="noStrike">
                          <a:effectLst/>
                        </a:rPr>
                        <a:t>Transición </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CO" sz="1100" b="1" u="none" strike="noStrike">
                          <a:effectLst/>
                        </a:rPr>
                        <a:t>Primaria</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CO" sz="1100" b="1" u="none" strike="noStrike">
                          <a:effectLst/>
                        </a:rPr>
                        <a:t>Secundaria</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CO" sz="1100" b="1" u="none" strike="noStrike">
                          <a:effectLst/>
                        </a:rPr>
                        <a:t> Media</a:t>
                      </a:r>
                      <a:endParaRPr lang="es-CO"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93873385"/>
                  </a:ext>
                </a:extLst>
              </a:tr>
              <a:tr h="277660">
                <a:tc>
                  <a:txBody>
                    <a:bodyPr/>
                    <a:lstStyle/>
                    <a:p>
                      <a:pPr algn="r" fontAlgn="ctr"/>
                      <a:r>
                        <a:rPr lang="es-CO" sz="1100" u="none" strike="noStrike">
                          <a:effectLst/>
                        </a:rPr>
                        <a:t>2018</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109,67%</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125,47%</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138,69%</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116,40%</a:t>
                      </a:r>
                      <a:endParaRPr lang="es-CO"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98791932"/>
                  </a:ext>
                </a:extLst>
              </a:tr>
              <a:tr h="277660">
                <a:tc>
                  <a:txBody>
                    <a:bodyPr/>
                    <a:lstStyle/>
                    <a:p>
                      <a:pPr algn="r" fontAlgn="ctr"/>
                      <a:r>
                        <a:rPr lang="es-CO" sz="1100" u="none" strike="noStrike">
                          <a:effectLst/>
                        </a:rPr>
                        <a:t>2019</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110,96%</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124,89%</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140,58%</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121,44%</a:t>
                      </a:r>
                      <a:endParaRPr lang="es-CO"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00084381"/>
                  </a:ext>
                </a:extLst>
              </a:tr>
              <a:tr h="277660">
                <a:tc>
                  <a:txBody>
                    <a:bodyPr/>
                    <a:lstStyle/>
                    <a:p>
                      <a:pPr algn="r" fontAlgn="ctr"/>
                      <a:r>
                        <a:rPr lang="es-CO" sz="1100" u="none" strike="noStrike">
                          <a:effectLst/>
                        </a:rPr>
                        <a:t>2020</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108,24%</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123,69%</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141,19%</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121,18%</a:t>
                      </a:r>
                      <a:endParaRPr lang="es-CO"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50199830"/>
                  </a:ext>
                </a:extLst>
              </a:tr>
              <a:tr h="277660">
                <a:tc>
                  <a:txBody>
                    <a:bodyPr/>
                    <a:lstStyle/>
                    <a:p>
                      <a:pPr algn="r" fontAlgn="ctr"/>
                      <a:r>
                        <a:rPr lang="es-CO" sz="1100" u="none" strike="noStrike">
                          <a:effectLst/>
                        </a:rPr>
                        <a:t>2021</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103,87%</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121,22%</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142,29%</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dirty="0">
                          <a:effectLst/>
                        </a:rPr>
                        <a:t>123,86%</a:t>
                      </a:r>
                      <a:endParaRPr lang="es-CO"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43488706"/>
                  </a:ext>
                </a:extLst>
              </a:tr>
            </a:tbl>
          </a:graphicData>
        </a:graphic>
      </p:graphicFrame>
      <p:graphicFrame>
        <p:nvGraphicFramePr>
          <p:cNvPr id="16" name="Tabla 15">
            <a:extLst>
              <a:ext uri="{FF2B5EF4-FFF2-40B4-BE49-F238E27FC236}">
                <a16:creationId xmlns:a16="http://schemas.microsoft.com/office/drawing/2014/main" id="{18B015DD-CB1D-AA1E-FA23-BE58EE41F619}"/>
              </a:ext>
            </a:extLst>
          </p:cNvPr>
          <p:cNvGraphicFramePr>
            <a:graphicFrameLocks noGrp="1"/>
          </p:cNvGraphicFramePr>
          <p:nvPr/>
        </p:nvGraphicFramePr>
        <p:xfrm>
          <a:off x="5594749" y="4434390"/>
          <a:ext cx="3839979" cy="1388300"/>
        </p:xfrm>
        <a:graphic>
          <a:graphicData uri="http://schemas.openxmlformats.org/drawingml/2006/table">
            <a:tbl>
              <a:tblPr>
                <a:tableStyleId>{22838BEF-8BB2-4498-84A7-C5851F593DF1}</a:tableStyleId>
              </a:tblPr>
              <a:tblGrid>
                <a:gridCol w="706203">
                  <a:extLst>
                    <a:ext uri="{9D8B030D-6E8A-4147-A177-3AD203B41FA5}">
                      <a16:colId xmlns:a16="http://schemas.microsoft.com/office/drawing/2014/main" val="3662676533"/>
                    </a:ext>
                  </a:extLst>
                </a:gridCol>
                <a:gridCol w="783444">
                  <a:extLst>
                    <a:ext uri="{9D8B030D-6E8A-4147-A177-3AD203B41FA5}">
                      <a16:colId xmlns:a16="http://schemas.microsoft.com/office/drawing/2014/main" val="2120089232"/>
                    </a:ext>
                  </a:extLst>
                </a:gridCol>
                <a:gridCol w="783444">
                  <a:extLst>
                    <a:ext uri="{9D8B030D-6E8A-4147-A177-3AD203B41FA5}">
                      <a16:colId xmlns:a16="http://schemas.microsoft.com/office/drawing/2014/main" val="2904773960"/>
                    </a:ext>
                  </a:extLst>
                </a:gridCol>
                <a:gridCol w="783444">
                  <a:extLst>
                    <a:ext uri="{9D8B030D-6E8A-4147-A177-3AD203B41FA5}">
                      <a16:colId xmlns:a16="http://schemas.microsoft.com/office/drawing/2014/main" val="251763263"/>
                    </a:ext>
                  </a:extLst>
                </a:gridCol>
                <a:gridCol w="783444">
                  <a:extLst>
                    <a:ext uri="{9D8B030D-6E8A-4147-A177-3AD203B41FA5}">
                      <a16:colId xmlns:a16="http://schemas.microsoft.com/office/drawing/2014/main" val="2975971724"/>
                    </a:ext>
                  </a:extLst>
                </a:gridCol>
              </a:tblGrid>
              <a:tr h="277660">
                <a:tc>
                  <a:txBody>
                    <a:bodyPr/>
                    <a:lstStyle/>
                    <a:p>
                      <a:pPr algn="ctr" fontAlgn="ctr"/>
                      <a:r>
                        <a:rPr lang="es-CO" sz="1100" b="1" u="none" strike="noStrike" dirty="0">
                          <a:effectLst/>
                        </a:rPr>
                        <a:t>Año</a:t>
                      </a:r>
                      <a:endParaRPr lang="es-CO"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CO" sz="1100" b="1" u="none" strike="noStrike" dirty="0">
                          <a:effectLst/>
                        </a:rPr>
                        <a:t>Transición </a:t>
                      </a:r>
                      <a:endParaRPr lang="es-CO"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CO" sz="1100" b="1" u="none" strike="noStrike" dirty="0">
                          <a:effectLst/>
                        </a:rPr>
                        <a:t>Primaria</a:t>
                      </a:r>
                      <a:endParaRPr lang="es-CO"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CO" sz="1100" b="1" u="none" strike="noStrike">
                          <a:effectLst/>
                        </a:rPr>
                        <a:t>Secundaria</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CO" sz="1100" b="1" u="none" strike="noStrike" dirty="0">
                          <a:effectLst/>
                        </a:rPr>
                        <a:t> Media</a:t>
                      </a:r>
                      <a:endParaRPr lang="es-CO"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14503217"/>
                  </a:ext>
                </a:extLst>
              </a:tr>
              <a:tr h="277660">
                <a:tc>
                  <a:txBody>
                    <a:bodyPr/>
                    <a:lstStyle/>
                    <a:p>
                      <a:pPr algn="r" fontAlgn="ctr"/>
                      <a:r>
                        <a:rPr lang="es-CO" sz="1100" u="none" strike="noStrike">
                          <a:effectLst/>
                        </a:rPr>
                        <a:t>2018</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75,82%</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dirty="0">
                          <a:effectLst/>
                        </a:rPr>
                        <a:t>105,17%</a:t>
                      </a:r>
                      <a:endParaRPr lang="es-CO"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dirty="0">
                          <a:effectLst/>
                        </a:rPr>
                        <a:t>93,39%</a:t>
                      </a:r>
                      <a:endParaRPr lang="es-CO"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54,20%</a:t>
                      </a:r>
                      <a:endParaRPr lang="es-CO"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17747353"/>
                  </a:ext>
                </a:extLst>
              </a:tr>
              <a:tr h="277660">
                <a:tc>
                  <a:txBody>
                    <a:bodyPr/>
                    <a:lstStyle/>
                    <a:p>
                      <a:pPr algn="r" fontAlgn="ctr"/>
                      <a:r>
                        <a:rPr lang="es-CO" sz="1100" u="none" strike="noStrike">
                          <a:effectLst/>
                        </a:rPr>
                        <a:t>2019</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77,51%</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104,89%</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95,57%</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55,39%</a:t>
                      </a:r>
                      <a:endParaRPr lang="es-CO"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82988865"/>
                  </a:ext>
                </a:extLst>
              </a:tr>
              <a:tr h="277660">
                <a:tc>
                  <a:txBody>
                    <a:bodyPr/>
                    <a:lstStyle/>
                    <a:p>
                      <a:pPr algn="r" fontAlgn="ctr"/>
                      <a:r>
                        <a:rPr lang="es-CO" sz="1100" u="none" strike="noStrike">
                          <a:effectLst/>
                        </a:rPr>
                        <a:t>2020</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77,04%</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104,50%</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97,87%</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58,15%</a:t>
                      </a:r>
                      <a:endParaRPr lang="es-CO"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01444569"/>
                  </a:ext>
                </a:extLst>
              </a:tr>
              <a:tr h="277660">
                <a:tc>
                  <a:txBody>
                    <a:bodyPr/>
                    <a:lstStyle/>
                    <a:p>
                      <a:pPr algn="r" fontAlgn="ctr"/>
                      <a:r>
                        <a:rPr lang="es-CO" sz="1100" u="none" strike="noStrike">
                          <a:effectLst/>
                        </a:rPr>
                        <a:t>2021</a:t>
                      </a:r>
                      <a:endParaRPr lang="es-CO"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74,54%</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104,99%</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a:effectLst/>
                        </a:rPr>
                        <a:t>100,34%</a:t>
                      </a:r>
                      <a:endParaRPr lang="es-CO"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CO" sz="1100" u="none" strike="noStrike" dirty="0">
                          <a:effectLst/>
                        </a:rPr>
                        <a:t>61,05%</a:t>
                      </a:r>
                      <a:endParaRPr lang="es-CO"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20759647"/>
                  </a:ext>
                </a:extLst>
              </a:tr>
            </a:tbl>
          </a:graphicData>
        </a:graphic>
      </p:graphicFrame>
    </p:spTree>
    <p:extLst>
      <p:ext uri="{BB962C8B-B14F-4D97-AF65-F5344CB8AC3E}">
        <p14:creationId xmlns:p14="http://schemas.microsoft.com/office/powerpoint/2010/main" val="27410175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3700</TotalTime>
  <Words>2429</Words>
  <Application>Microsoft Office PowerPoint</Application>
  <PresentationFormat>Panorámica</PresentationFormat>
  <Paragraphs>326</Paragraphs>
  <Slides>28</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Calibri Light</vt:lpstr>
      <vt:lpstr>Century Gothic</vt:lpstr>
      <vt:lpstr>CenturyGothic</vt:lpstr>
      <vt:lpstr>Wingdings</vt:lpstr>
      <vt:lpstr>Tema de Office</vt:lpstr>
      <vt:lpstr>Diagnóstico departamental, subregional y ciudad capital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Oskar MC</dc:creator>
  <cp:lastModifiedBy>Luis A. Sandoval P.</cp:lastModifiedBy>
  <cp:revision>286</cp:revision>
  <dcterms:created xsi:type="dcterms:W3CDTF">2019-08-20T22:51:49Z</dcterms:created>
  <dcterms:modified xsi:type="dcterms:W3CDTF">2022-09-16T20:41:42Z</dcterms:modified>
</cp:coreProperties>
</file>