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6" r:id="rId9"/>
    <p:sldId id="304" r:id="rId10"/>
    <p:sldId id="305" r:id="rId11"/>
    <p:sldId id="316" r:id="rId12"/>
    <p:sldId id="306" r:id="rId13"/>
    <p:sldId id="317" r:id="rId14"/>
    <p:sldId id="264" r:id="rId15"/>
    <p:sldId id="266" r:id="rId16"/>
    <p:sldId id="307" r:id="rId17"/>
    <p:sldId id="315" r:id="rId18"/>
    <p:sldId id="308" r:id="rId19"/>
    <p:sldId id="269" r:id="rId20"/>
    <p:sldId id="268" r:id="rId21"/>
    <p:sldId id="270" r:id="rId22"/>
    <p:sldId id="271" r:id="rId23"/>
    <p:sldId id="272" r:id="rId24"/>
    <p:sldId id="309" r:id="rId25"/>
    <p:sldId id="273" r:id="rId26"/>
    <p:sldId id="277" r:id="rId27"/>
    <p:sldId id="274" r:id="rId28"/>
    <p:sldId id="311" r:id="rId29"/>
    <p:sldId id="275" r:id="rId30"/>
    <p:sldId id="278" r:id="rId31"/>
    <p:sldId id="279" r:id="rId32"/>
    <p:sldId id="280" r:id="rId33"/>
    <p:sldId id="281" r:id="rId34"/>
    <p:sldId id="284" r:id="rId35"/>
    <p:sldId id="313" r:id="rId36"/>
    <p:sldId id="282" r:id="rId37"/>
    <p:sldId id="283" r:id="rId38"/>
    <p:sldId id="285" r:id="rId39"/>
    <p:sldId id="314" r:id="rId40"/>
    <p:sldId id="286" r:id="rId41"/>
    <p:sldId id="287" r:id="rId42"/>
    <p:sldId id="288" r:id="rId43"/>
    <p:sldId id="289" r:id="rId44"/>
    <p:sldId id="292" r:id="rId45"/>
    <p:sldId id="290" r:id="rId46"/>
    <p:sldId id="291" r:id="rId47"/>
    <p:sldId id="293" r:id="rId48"/>
    <p:sldId id="294" r:id="rId49"/>
    <p:sldId id="295" r:id="rId50"/>
    <p:sldId id="296" r:id="rId51"/>
    <p:sldId id="303" r:id="rId52"/>
    <p:sldId id="297" r:id="rId53"/>
    <p:sldId id="298" r:id="rId54"/>
    <p:sldId id="299" r:id="rId55"/>
    <p:sldId id="300" r:id="rId56"/>
    <p:sldId id="301" r:id="rId57"/>
    <p:sldId id="302" r:id="rId5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p:scale>
          <a:sx n="100" d="100"/>
          <a:sy n="100" d="100"/>
        </p:scale>
        <p:origin x="-154" y="-3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D:\Descargas\Base%20de%20datos%20CD%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escargas\Base%20de%20datos%20CD%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escargas\Base%20de%20datos%20CD%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escargas\Base%20de%20datos%20CD%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escargas\Base%20de%20datos%20CD%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escargas\Base%20de%20datos%20CD%20(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'Seguridad y justicia'!$A$48</c:f>
              <c:strCache>
                <c:ptCount val="1"/>
                <c:pt idx="0">
                  <c:v>Amenazas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'Seguridad y justicia'!$B$47:$E$47</c:f>
              <c:numCache>
                <c:formatCode>General</c:formatCode>
                <c:ptCount val="4"/>
                <c:pt idx="0">
                  <c:v>2018</c:v>
                </c:pt>
                <c:pt idx="1">
                  <c:v>2019</c:v>
                </c:pt>
                <c:pt idx="2">
                  <c:v>2020</c:v>
                </c:pt>
                <c:pt idx="3">
                  <c:v>2021</c:v>
                </c:pt>
              </c:numCache>
            </c:numRef>
          </c:cat>
          <c:val>
            <c:numRef>
              <c:f>'Seguridad y justicia'!$B$48:$E$48</c:f>
              <c:numCache>
                <c:formatCode>General</c:formatCode>
                <c:ptCount val="4"/>
                <c:pt idx="0">
                  <c:v>3259</c:v>
                </c:pt>
                <c:pt idx="1">
                  <c:v>2409</c:v>
                </c:pt>
                <c:pt idx="2">
                  <c:v>1642</c:v>
                </c:pt>
                <c:pt idx="3">
                  <c:v>2264</c:v>
                </c:pt>
              </c:numCache>
            </c:numRef>
          </c:val>
          <c:smooth val="0"/>
          <c:extLst>
            <c:ext xmlns:c16="http://schemas.microsoft.com/office/drawing/2014/chart" uri="{C3380CC4-5D6E-409C-BE32-E72D297353CC}">
              <c16:uniqueId val="{00000000-34C0-4A85-97E4-5BA58323955B}"/>
            </c:ext>
          </c:extLst>
        </c:ser>
        <c:ser>
          <c:idx val="1"/>
          <c:order val="1"/>
          <c:tx>
            <c:strRef>
              <c:f>'Seguridad y justicia'!$A$49</c:f>
              <c:strCache>
                <c:ptCount val="1"/>
                <c:pt idx="0">
                  <c:v>Hurto a personas</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'Seguridad y justicia'!$B$47:$E$47</c:f>
              <c:numCache>
                <c:formatCode>General</c:formatCode>
                <c:ptCount val="4"/>
                <c:pt idx="0">
                  <c:v>2018</c:v>
                </c:pt>
                <c:pt idx="1">
                  <c:v>2019</c:v>
                </c:pt>
                <c:pt idx="2">
                  <c:v>2020</c:v>
                </c:pt>
                <c:pt idx="3">
                  <c:v>2021</c:v>
                </c:pt>
              </c:numCache>
            </c:numRef>
          </c:cat>
          <c:val>
            <c:numRef>
              <c:f>'Seguridad y justicia'!$B$49:$E$49</c:f>
              <c:numCache>
                <c:formatCode>General</c:formatCode>
                <c:ptCount val="4"/>
                <c:pt idx="0">
                  <c:v>5114</c:v>
                </c:pt>
                <c:pt idx="1">
                  <c:v>5763</c:v>
                </c:pt>
                <c:pt idx="2">
                  <c:v>3777</c:v>
                </c:pt>
                <c:pt idx="3">
                  <c:v>5393</c:v>
                </c:pt>
              </c:numCache>
            </c:numRef>
          </c:val>
          <c:smooth val="0"/>
          <c:extLst>
            <c:ext xmlns:c16="http://schemas.microsoft.com/office/drawing/2014/chart" uri="{C3380CC4-5D6E-409C-BE32-E72D297353CC}">
              <c16:uniqueId val="{00000001-34C0-4A85-97E4-5BA58323955B}"/>
            </c:ext>
          </c:extLst>
        </c:ser>
        <c:ser>
          <c:idx val="2"/>
          <c:order val="2"/>
          <c:tx>
            <c:strRef>
              <c:f>'Seguridad y justicia'!$A$50</c:f>
              <c:strCache>
                <c:ptCount val="1"/>
                <c:pt idx="0">
                  <c:v>Lesiones personales</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'Seguridad y justicia'!$B$47:$E$47</c:f>
              <c:numCache>
                <c:formatCode>General</c:formatCode>
                <c:ptCount val="4"/>
                <c:pt idx="0">
                  <c:v>2018</c:v>
                </c:pt>
                <c:pt idx="1">
                  <c:v>2019</c:v>
                </c:pt>
                <c:pt idx="2">
                  <c:v>2020</c:v>
                </c:pt>
                <c:pt idx="3">
                  <c:v>2021</c:v>
                </c:pt>
              </c:numCache>
            </c:numRef>
          </c:cat>
          <c:val>
            <c:numRef>
              <c:f>'Seguridad y justicia'!$B$50:$E$50</c:f>
              <c:numCache>
                <c:formatCode>General</c:formatCode>
                <c:ptCount val="4"/>
                <c:pt idx="0">
                  <c:v>3972</c:v>
                </c:pt>
                <c:pt idx="1">
                  <c:v>3594</c:v>
                </c:pt>
                <c:pt idx="2">
                  <c:v>2509</c:v>
                </c:pt>
                <c:pt idx="3">
                  <c:v>3010</c:v>
                </c:pt>
              </c:numCache>
            </c:numRef>
          </c:val>
          <c:smooth val="0"/>
          <c:extLst>
            <c:ext xmlns:c16="http://schemas.microsoft.com/office/drawing/2014/chart" uri="{C3380CC4-5D6E-409C-BE32-E72D297353CC}">
              <c16:uniqueId val="{00000002-34C0-4A85-97E4-5BA58323955B}"/>
            </c:ext>
          </c:extLst>
        </c:ser>
        <c:ser>
          <c:idx val="3"/>
          <c:order val="3"/>
          <c:tx>
            <c:strRef>
              <c:f>'Seguridad y justicia'!$A$51</c:f>
              <c:strCache>
                <c:ptCount val="1"/>
                <c:pt idx="0">
                  <c:v>Violencia intrafamiliar</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'Seguridad y justicia'!$B$47:$E$47</c:f>
              <c:numCache>
                <c:formatCode>General</c:formatCode>
                <c:ptCount val="4"/>
                <c:pt idx="0">
                  <c:v>2018</c:v>
                </c:pt>
                <c:pt idx="1">
                  <c:v>2019</c:v>
                </c:pt>
                <c:pt idx="2">
                  <c:v>2020</c:v>
                </c:pt>
                <c:pt idx="3">
                  <c:v>2021</c:v>
                </c:pt>
              </c:numCache>
            </c:numRef>
          </c:cat>
          <c:val>
            <c:numRef>
              <c:f>'Seguridad y justicia'!$B$51:$E$51</c:f>
              <c:numCache>
                <c:formatCode>General</c:formatCode>
                <c:ptCount val="4"/>
                <c:pt idx="0">
                  <c:v>2434</c:v>
                </c:pt>
                <c:pt idx="1">
                  <c:v>3005</c:v>
                </c:pt>
                <c:pt idx="2">
                  <c:v>3005</c:v>
                </c:pt>
                <c:pt idx="3">
                  <c:v>3519</c:v>
                </c:pt>
              </c:numCache>
            </c:numRef>
          </c:val>
          <c:smooth val="0"/>
          <c:extLst>
            <c:ext xmlns:c16="http://schemas.microsoft.com/office/drawing/2014/chart" uri="{C3380CC4-5D6E-409C-BE32-E72D297353CC}">
              <c16:uniqueId val="{00000003-34C0-4A85-97E4-5BA58323955B}"/>
            </c:ext>
          </c:extLst>
        </c:ser>
        <c:dLbls>
          <c:dLblPos val="ctr"/>
          <c:showLegendKey val="0"/>
          <c:showVal val="1"/>
          <c:showCatName val="0"/>
          <c:showSerName val="0"/>
          <c:showPercent val="0"/>
          <c:showBubbleSize val="0"/>
        </c:dLbls>
        <c:marker val="1"/>
        <c:smooth val="0"/>
        <c:axId val="345162368"/>
        <c:axId val="345164032"/>
      </c:lineChart>
      <c:catAx>
        <c:axId val="34516236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s-ES"/>
          </a:p>
        </c:txPr>
        <c:crossAx val="345164032"/>
        <c:crosses val="autoZero"/>
        <c:auto val="1"/>
        <c:lblAlgn val="ctr"/>
        <c:lblOffset val="100"/>
        <c:noMultiLvlLbl val="0"/>
      </c:catAx>
      <c:valAx>
        <c:axId val="345164032"/>
        <c:scaling>
          <c:orientation val="minMax"/>
        </c:scaling>
        <c:delete val="1"/>
        <c:axPos val="l"/>
        <c:numFmt formatCode="General" sourceLinked="1"/>
        <c:majorTickMark val="none"/>
        <c:minorTickMark val="none"/>
        <c:tickLblPos val="nextTo"/>
        <c:crossAx val="3451623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accent1"/>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'Seguridad y justicia'!$A$48</c:f>
              <c:strCache>
                <c:ptCount val="1"/>
                <c:pt idx="0">
                  <c:v>Amenazas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'Seguridad y justicia'!$B$47:$E$47</c:f>
              <c:numCache>
                <c:formatCode>General</c:formatCode>
                <c:ptCount val="4"/>
                <c:pt idx="0">
                  <c:v>2018</c:v>
                </c:pt>
                <c:pt idx="1">
                  <c:v>2019</c:v>
                </c:pt>
                <c:pt idx="2">
                  <c:v>2020</c:v>
                </c:pt>
                <c:pt idx="3">
                  <c:v>2021</c:v>
                </c:pt>
              </c:numCache>
            </c:numRef>
          </c:cat>
          <c:val>
            <c:numRef>
              <c:f>'Seguridad y justicia'!$B$48:$E$48</c:f>
              <c:numCache>
                <c:formatCode>General</c:formatCode>
                <c:ptCount val="4"/>
                <c:pt idx="0">
                  <c:v>3259</c:v>
                </c:pt>
                <c:pt idx="1">
                  <c:v>2409</c:v>
                </c:pt>
                <c:pt idx="2">
                  <c:v>1642</c:v>
                </c:pt>
                <c:pt idx="3">
                  <c:v>2264</c:v>
                </c:pt>
              </c:numCache>
            </c:numRef>
          </c:val>
          <c:smooth val="0"/>
          <c:extLst>
            <c:ext xmlns:c16="http://schemas.microsoft.com/office/drawing/2014/chart" uri="{C3380CC4-5D6E-409C-BE32-E72D297353CC}">
              <c16:uniqueId val="{00000000-5F6F-4411-802B-3A891A86B105}"/>
            </c:ext>
          </c:extLst>
        </c:ser>
        <c:ser>
          <c:idx val="1"/>
          <c:order val="1"/>
          <c:tx>
            <c:strRef>
              <c:f>'Seguridad y justicia'!$A$49</c:f>
              <c:strCache>
                <c:ptCount val="1"/>
                <c:pt idx="0">
                  <c:v>Hurto a personas</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'Seguridad y justicia'!$B$47:$E$47</c:f>
              <c:numCache>
                <c:formatCode>General</c:formatCode>
                <c:ptCount val="4"/>
                <c:pt idx="0">
                  <c:v>2018</c:v>
                </c:pt>
                <c:pt idx="1">
                  <c:v>2019</c:v>
                </c:pt>
                <c:pt idx="2">
                  <c:v>2020</c:v>
                </c:pt>
                <c:pt idx="3">
                  <c:v>2021</c:v>
                </c:pt>
              </c:numCache>
            </c:numRef>
          </c:cat>
          <c:val>
            <c:numRef>
              <c:f>'Seguridad y justicia'!$B$49:$E$49</c:f>
              <c:numCache>
                <c:formatCode>General</c:formatCode>
                <c:ptCount val="4"/>
                <c:pt idx="0">
                  <c:v>5114</c:v>
                </c:pt>
                <c:pt idx="1">
                  <c:v>5763</c:v>
                </c:pt>
                <c:pt idx="2">
                  <c:v>3777</c:v>
                </c:pt>
                <c:pt idx="3">
                  <c:v>5393</c:v>
                </c:pt>
              </c:numCache>
            </c:numRef>
          </c:val>
          <c:smooth val="0"/>
          <c:extLst>
            <c:ext xmlns:c16="http://schemas.microsoft.com/office/drawing/2014/chart" uri="{C3380CC4-5D6E-409C-BE32-E72D297353CC}">
              <c16:uniqueId val="{00000001-5F6F-4411-802B-3A891A86B105}"/>
            </c:ext>
          </c:extLst>
        </c:ser>
        <c:ser>
          <c:idx val="2"/>
          <c:order val="2"/>
          <c:tx>
            <c:strRef>
              <c:f>'Seguridad y justicia'!$A$50</c:f>
              <c:strCache>
                <c:ptCount val="1"/>
                <c:pt idx="0">
                  <c:v>Lesiones personales</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'Seguridad y justicia'!$B$47:$E$47</c:f>
              <c:numCache>
                <c:formatCode>General</c:formatCode>
                <c:ptCount val="4"/>
                <c:pt idx="0">
                  <c:v>2018</c:v>
                </c:pt>
                <c:pt idx="1">
                  <c:v>2019</c:v>
                </c:pt>
                <c:pt idx="2">
                  <c:v>2020</c:v>
                </c:pt>
                <c:pt idx="3">
                  <c:v>2021</c:v>
                </c:pt>
              </c:numCache>
            </c:numRef>
          </c:cat>
          <c:val>
            <c:numRef>
              <c:f>'Seguridad y justicia'!$B$50:$E$50</c:f>
              <c:numCache>
                <c:formatCode>General</c:formatCode>
                <c:ptCount val="4"/>
                <c:pt idx="0">
                  <c:v>3972</c:v>
                </c:pt>
                <c:pt idx="1">
                  <c:v>3594</c:v>
                </c:pt>
                <c:pt idx="2">
                  <c:v>2509</c:v>
                </c:pt>
                <c:pt idx="3">
                  <c:v>3010</c:v>
                </c:pt>
              </c:numCache>
            </c:numRef>
          </c:val>
          <c:smooth val="0"/>
          <c:extLst>
            <c:ext xmlns:c16="http://schemas.microsoft.com/office/drawing/2014/chart" uri="{C3380CC4-5D6E-409C-BE32-E72D297353CC}">
              <c16:uniqueId val="{00000002-5F6F-4411-802B-3A891A86B105}"/>
            </c:ext>
          </c:extLst>
        </c:ser>
        <c:ser>
          <c:idx val="3"/>
          <c:order val="3"/>
          <c:tx>
            <c:strRef>
              <c:f>'Seguridad y justicia'!$A$51</c:f>
              <c:strCache>
                <c:ptCount val="1"/>
                <c:pt idx="0">
                  <c:v>Violencia intrafamiliar</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'Seguridad y justicia'!$B$47:$E$47</c:f>
              <c:numCache>
                <c:formatCode>General</c:formatCode>
                <c:ptCount val="4"/>
                <c:pt idx="0">
                  <c:v>2018</c:v>
                </c:pt>
                <c:pt idx="1">
                  <c:v>2019</c:v>
                </c:pt>
                <c:pt idx="2">
                  <c:v>2020</c:v>
                </c:pt>
                <c:pt idx="3">
                  <c:v>2021</c:v>
                </c:pt>
              </c:numCache>
            </c:numRef>
          </c:cat>
          <c:val>
            <c:numRef>
              <c:f>'Seguridad y justicia'!$B$51:$E$51</c:f>
              <c:numCache>
                <c:formatCode>General</c:formatCode>
                <c:ptCount val="4"/>
                <c:pt idx="0">
                  <c:v>2434</c:v>
                </c:pt>
                <c:pt idx="1">
                  <c:v>3005</c:v>
                </c:pt>
                <c:pt idx="2">
                  <c:v>3005</c:v>
                </c:pt>
                <c:pt idx="3">
                  <c:v>3519</c:v>
                </c:pt>
              </c:numCache>
            </c:numRef>
          </c:val>
          <c:smooth val="0"/>
          <c:extLst>
            <c:ext xmlns:c16="http://schemas.microsoft.com/office/drawing/2014/chart" uri="{C3380CC4-5D6E-409C-BE32-E72D297353CC}">
              <c16:uniqueId val="{00000003-5F6F-4411-802B-3A891A86B105}"/>
            </c:ext>
          </c:extLst>
        </c:ser>
        <c:dLbls>
          <c:dLblPos val="ctr"/>
          <c:showLegendKey val="0"/>
          <c:showVal val="1"/>
          <c:showCatName val="0"/>
          <c:showSerName val="0"/>
          <c:showPercent val="0"/>
          <c:showBubbleSize val="0"/>
        </c:dLbls>
        <c:marker val="1"/>
        <c:smooth val="0"/>
        <c:axId val="345162368"/>
        <c:axId val="345164032"/>
      </c:lineChart>
      <c:catAx>
        <c:axId val="34516236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s-ES"/>
          </a:p>
        </c:txPr>
        <c:crossAx val="345164032"/>
        <c:crosses val="autoZero"/>
        <c:auto val="1"/>
        <c:lblAlgn val="ctr"/>
        <c:lblOffset val="100"/>
        <c:noMultiLvlLbl val="0"/>
      </c:catAx>
      <c:valAx>
        <c:axId val="345164032"/>
        <c:scaling>
          <c:orientation val="minMax"/>
        </c:scaling>
        <c:delete val="1"/>
        <c:axPos val="l"/>
        <c:numFmt formatCode="General" sourceLinked="1"/>
        <c:majorTickMark val="none"/>
        <c:minorTickMark val="none"/>
        <c:tickLblPos val="nextTo"/>
        <c:crossAx val="3451623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accent1"/>
      </a:solid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'Medición de desempeño'!$B$28</c:f>
              <c:strCache>
                <c:ptCount val="1"/>
                <c:pt idx="0">
                  <c:v>Movilización de recursos </c:v>
                </c:pt>
              </c:strCache>
            </c:strRef>
          </c:tx>
          <c:spPr>
            <a:solidFill>
              <a:schemeClr val="accent6"/>
            </a:solidFill>
            <a:ln>
              <a:noFill/>
            </a:ln>
            <a:effectLst/>
          </c:spPr>
          <c:invertIfNegative val="0"/>
          <c:cat>
            <c:strLit>
              <c:ptCount val="1"/>
              <c:pt idx="0">
                <c:v>Componente de gestión 2020</c:v>
              </c:pt>
            </c:strLit>
          </c:cat>
          <c:val>
            <c:numRef>
              <c:f>'Medición de desempeño'!$B$29</c:f>
              <c:numCache>
                <c:formatCode>General</c:formatCode>
                <c:ptCount val="1"/>
                <c:pt idx="0">
                  <c:v>44.81</c:v>
                </c:pt>
              </c:numCache>
            </c:numRef>
          </c:val>
          <c:extLst>
            <c:ext xmlns:c16="http://schemas.microsoft.com/office/drawing/2014/chart" uri="{C3380CC4-5D6E-409C-BE32-E72D297353CC}">
              <c16:uniqueId val="{00000000-AF19-4B96-BFFD-C4F125AF6999}"/>
            </c:ext>
          </c:extLst>
        </c:ser>
        <c:ser>
          <c:idx val="1"/>
          <c:order val="1"/>
          <c:tx>
            <c:strRef>
              <c:f>'Medición de desempeño'!$C$28</c:f>
              <c:strCache>
                <c:ptCount val="1"/>
                <c:pt idx="0">
                  <c:v>Ejecución Presupuestal </c:v>
                </c:pt>
              </c:strCache>
            </c:strRef>
          </c:tx>
          <c:spPr>
            <a:solidFill>
              <a:schemeClr val="accent5"/>
            </a:solidFill>
            <a:ln>
              <a:noFill/>
            </a:ln>
            <a:effectLst/>
          </c:spPr>
          <c:invertIfNegative val="0"/>
          <c:cat>
            <c:strLit>
              <c:ptCount val="1"/>
              <c:pt idx="0">
                <c:v>Componente de gestión 2020</c:v>
              </c:pt>
            </c:strLit>
          </c:cat>
          <c:val>
            <c:numRef>
              <c:f>'Medición de desempeño'!$C$29</c:f>
              <c:numCache>
                <c:formatCode>General</c:formatCode>
                <c:ptCount val="1"/>
                <c:pt idx="0">
                  <c:v>63.99</c:v>
                </c:pt>
              </c:numCache>
            </c:numRef>
          </c:val>
          <c:extLst>
            <c:ext xmlns:c16="http://schemas.microsoft.com/office/drawing/2014/chart" uri="{C3380CC4-5D6E-409C-BE32-E72D297353CC}">
              <c16:uniqueId val="{00000001-AF19-4B96-BFFD-C4F125AF6999}"/>
            </c:ext>
          </c:extLst>
        </c:ser>
        <c:ser>
          <c:idx val="2"/>
          <c:order val="2"/>
          <c:tx>
            <c:strRef>
              <c:f>'Medición de desempeño'!$D$28</c:f>
              <c:strCache>
                <c:ptCount val="1"/>
                <c:pt idx="0">
                  <c:v>Gobieno Abierto </c:v>
                </c:pt>
              </c:strCache>
            </c:strRef>
          </c:tx>
          <c:spPr>
            <a:solidFill>
              <a:schemeClr val="accent4"/>
            </a:solidFill>
            <a:ln>
              <a:noFill/>
            </a:ln>
            <a:effectLst/>
          </c:spPr>
          <c:invertIfNegative val="0"/>
          <c:cat>
            <c:strLit>
              <c:ptCount val="1"/>
              <c:pt idx="0">
                <c:v>Componente de gestión 2020</c:v>
              </c:pt>
            </c:strLit>
          </c:cat>
          <c:val>
            <c:numRef>
              <c:f>'Medición de desempeño'!$D$29</c:f>
              <c:numCache>
                <c:formatCode>General</c:formatCode>
                <c:ptCount val="1"/>
                <c:pt idx="0">
                  <c:v>96.54</c:v>
                </c:pt>
              </c:numCache>
            </c:numRef>
          </c:val>
          <c:extLst>
            <c:ext xmlns:c16="http://schemas.microsoft.com/office/drawing/2014/chart" uri="{C3380CC4-5D6E-409C-BE32-E72D297353CC}">
              <c16:uniqueId val="{00000002-AF19-4B96-BFFD-C4F125AF6999}"/>
            </c:ext>
          </c:extLst>
        </c:ser>
        <c:ser>
          <c:idx val="3"/>
          <c:order val="3"/>
          <c:tx>
            <c:strRef>
              <c:f>'Medición de desempeño'!$E$28</c:f>
              <c:strCache>
                <c:ptCount val="1"/>
                <c:pt idx="0">
                  <c:v>Planeación Institucional </c:v>
                </c:pt>
              </c:strCache>
            </c:strRef>
          </c:tx>
          <c:spPr>
            <a:solidFill>
              <a:schemeClr val="accent6">
                <a:lumMod val="60000"/>
              </a:schemeClr>
            </a:solidFill>
            <a:ln>
              <a:noFill/>
            </a:ln>
            <a:effectLst/>
          </c:spPr>
          <c:invertIfNegative val="0"/>
          <c:cat>
            <c:strLit>
              <c:ptCount val="1"/>
              <c:pt idx="0">
                <c:v>Componente de gestión 2020</c:v>
              </c:pt>
            </c:strLit>
          </c:cat>
          <c:val>
            <c:numRef>
              <c:f>'Medición de desempeño'!$E$29</c:f>
              <c:numCache>
                <c:formatCode>General</c:formatCode>
                <c:ptCount val="1"/>
                <c:pt idx="0">
                  <c:v>97.2</c:v>
                </c:pt>
              </c:numCache>
            </c:numRef>
          </c:val>
          <c:extLst>
            <c:ext xmlns:c16="http://schemas.microsoft.com/office/drawing/2014/chart" uri="{C3380CC4-5D6E-409C-BE32-E72D297353CC}">
              <c16:uniqueId val="{00000003-AF19-4B96-BFFD-C4F125AF6999}"/>
            </c:ext>
          </c:extLst>
        </c:ser>
        <c:ser>
          <c:idx val="4"/>
          <c:order val="4"/>
          <c:tx>
            <c:strRef>
              <c:f>'Medición de desempeño'!$F$28</c:f>
              <c:strCache>
                <c:ptCount val="1"/>
                <c:pt idx="0">
                  <c:v>Total componente de gestión </c:v>
                </c:pt>
              </c:strCache>
            </c:strRef>
          </c:tx>
          <c:spPr>
            <a:solidFill>
              <a:schemeClr val="accent5">
                <a:lumMod val="60000"/>
              </a:schemeClr>
            </a:solidFill>
            <a:ln>
              <a:noFill/>
            </a:ln>
            <a:effectLst/>
          </c:spPr>
          <c:invertIfNegative val="0"/>
          <c:cat>
            <c:strLit>
              <c:ptCount val="1"/>
              <c:pt idx="0">
                <c:v>Componente de gestión 2020</c:v>
              </c:pt>
            </c:strLit>
          </c:cat>
          <c:val>
            <c:numRef>
              <c:f>'Medición de desempeño'!$F$29</c:f>
              <c:numCache>
                <c:formatCode>General</c:formatCode>
                <c:ptCount val="1"/>
                <c:pt idx="0">
                  <c:v>75.63</c:v>
                </c:pt>
              </c:numCache>
            </c:numRef>
          </c:val>
          <c:extLst>
            <c:ext xmlns:c16="http://schemas.microsoft.com/office/drawing/2014/chart" uri="{C3380CC4-5D6E-409C-BE32-E72D297353CC}">
              <c16:uniqueId val="{00000004-AF19-4B96-BFFD-C4F125AF6999}"/>
            </c:ext>
          </c:extLst>
        </c:ser>
        <c:dLbls>
          <c:showLegendKey val="0"/>
          <c:showVal val="0"/>
          <c:showCatName val="0"/>
          <c:showSerName val="0"/>
          <c:showPercent val="0"/>
          <c:showBubbleSize val="0"/>
        </c:dLbls>
        <c:gapWidth val="219"/>
        <c:overlap val="-27"/>
        <c:axId val="347185440"/>
        <c:axId val="347185856"/>
      </c:barChart>
      <c:catAx>
        <c:axId val="3471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47185856"/>
        <c:crosses val="autoZero"/>
        <c:auto val="1"/>
        <c:lblAlgn val="ctr"/>
        <c:lblOffset val="100"/>
        <c:noMultiLvlLbl val="0"/>
      </c:catAx>
      <c:valAx>
        <c:axId val="34718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47185440"/>
        <c:crosses val="autoZero"/>
        <c:crossBetween val="between"/>
      </c:valAx>
      <c:spPr>
        <a:noFill/>
        <a:ln>
          <a:noFill/>
        </a:ln>
        <a:effectLst/>
      </c:spPr>
    </c:plotArea>
    <c:legend>
      <c:legendPos val="r"/>
      <c:overlay val="0"/>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'Medición de desempeño'!$J$28</c:f>
              <c:strCache>
                <c:ptCount val="1"/>
                <c:pt idx="0">
                  <c:v>Educación </c:v>
                </c:pt>
              </c:strCache>
            </c:strRef>
          </c:tx>
          <c:spPr>
            <a:solidFill>
              <a:schemeClr val="accent1"/>
            </a:solidFill>
            <a:ln>
              <a:noFill/>
            </a:ln>
            <a:effectLst/>
          </c:spPr>
          <c:invertIfNegative val="0"/>
          <c:cat>
            <c:strLit>
              <c:ptCount val="1"/>
              <c:pt idx="0">
                <c:v>Componente de resultados 2020</c:v>
              </c:pt>
            </c:strLit>
          </c:cat>
          <c:val>
            <c:numRef>
              <c:f>'Medición de desempeño'!$J$29</c:f>
              <c:numCache>
                <c:formatCode>General</c:formatCode>
                <c:ptCount val="1"/>
                <c:pt idx="0">
                  <c:v>51.7</c:v>
                </c:pt>
              </c:numCache>
            </c:numRef>
          </c:val>
          <c:extLst>
            <c:ext xmlns:c16="http://schemas.microsoft.com/office/drawing/2014/chart" uri="{C3380CC4-5D6E-409C-BE32-E72D297353CC}">
              <c16:uniqueId val="{00000000-DF47-44C9-B497-E2DA76CB0061}"/>
            </c:ext>
          </c:extLst>
        </c:ser>
        <c:ser>
          <c:idx val="1"/>
          <c:order val="1"/>
          <c:tx>
            <c:strRef>
              <c:f>'Medición de desempeño'!$K$28</c:f>
              <c:strCache>
                <c:ptCount val="1"/>
                <c:pt idx="0">
                  <c:v>Salud </c:v>
                </c:pt>
              </c:strCache>
            </c:strRef>
          </c:tx>
          <c:spPr>
            <a:solidFill>
              <a:schemeClr val="accent2"/>
            </a:solidFill>
            <a:ln>
              <a:noFill/>
            </a:ln>
            <a:effectLst/>
          </c:spPr>
          <c:invertIfNegative val="0"/>
          <c:cat>
            <c:strLit>
              <c:ptCount val="1"/>
              <c:pt idx="0">
                <c:v>Componente de resultados 2020</c:v>
              </c:pt>
            </c:strLit>
          </c:cat>
          <c:val>
            <c:numRef>
              <c:f>'Medición de desempeño'!$K$29</c:f>
              <c:numCache>
                <c:formatCode>General</c:formatCode>
                <c:ptCount val="1"/>
                <c:pt idx="0">
                  <c:v>89.37</c:v>
                </c:pt>
              </c:numCache>
            </c:numRef>
          </c:val>
          <c:extLst>
            <c:ext xmlns:c16="http://schemas.microsoft.com/office/drawing/2014/chart" uri="{C3380CC4-5D6E-409C-BE32-E72D297353CC}">
              <c16:uniqueId val="{00000001-DF47-44C9-B497-E2DA76CB0061}"/>
            </c:ext>
          </c:extLst>
        </c:ser>
        <c:ser>
          <c:idx val="2"/>
          <c:order val="2"/>
          <c:tx>
            <c:strRef>
              <c:f>'Medición de desempeño'!$L$28</c:f>
              <c:strCache>
                <c:ptCount val="1"/>
                <c:pt idx="0">
                  <c:v>Seguridad </c:v>
                </c:pt>
              </c:strCache>
            </c:strRef>
          </c:tx>
          <c:spPr>
            <a:solidFill>
              <a:schemeClr val="accent3"/>
            </a:solidFill>
            <a:ln>
              <a:noFill/>
            </a:ln>
            <a:effectLst/>
          </c:spPr>
          <c:invertIfNegative val="0"/>
          <c:cat>
            <c:strLit>
              <c:ptCount val="1"/>
              <c:pt idx="0">
                <c:v>Componente de resultados 2020</c:v>
              </c:pt>
            </c:strLit>
          </c:cat>
          <c:val>
            <c:numRef>
              <c:f>'Medición de desempeño'!$L$29</c:f>
              <c:numCache>
                <c:formatCode>General</c:formatCode>
                <c:ptCount val="1"/>
                <c:pt idx="0">
                  <c:v>42.76</c:v>
                </c:pt>
              </c:numCache>
            </c:numRef>
          </c:val>
          <c:extLst>
            <c:ext xmlns:c16="http://schemas.microsoft.com/office/drawing/2014/chart" uri="{C3380CC4-5D6E-409C-BE32-E72D297353CC}">
              <c16:uniqueId val="{00000002-DF47-44C9-B497-E2DA76CB0061}"/>
            </c:ext>
          </c:extLst>
        </c:ser>
        <c:ser>
          <c:idx val="3"/>
          <c:order val="3"/>
          <c:tx>
            <c:strRef>
              <c:f>'Medición de desempeño'!$M$28</c:f>
              <c:strCache>
                <c:ptCount val="1"/>
                <c:pt idx="0">
                  <c:v>Servicios Públicos </c:v>
                </c:pt>
              </c:strCache>
            </c:strRef>
          </c:tx>
          <c:spPr>
            <a:solidFill>
              <a:schemeClr val="accent4"/>
            </a:solidFill>
            <a:ln>
              <a:noFill/>
            </a:ln>
            <a:effectLst/>
          </c:spPr>
          <c:invertIfNegative val="0"/>
          <c:cat>
            <c:strLit>
              <c:ptCount val="1"/>
              <c:pt idx="0">
                <c:v>Componente de resultados 2020</c:v>
              </c:pt>
            </c:strLit>
          </c:cat>
          <c:val>
            <c:numRef>
              <c:f>'Medición de desempeño'!$M$29</c:f>
              <c:numCache>
                <c:formatCode>General</c:formatCode>
                <c:ptCount val="1"/>
                <c:pt idx="0">
                  <c:v>58.02</c:v>
                </c:pt>
              </c:numCache>
            </c:numRef>
          </c:val>
          <c:extLst>
            <c:ext xmlns:c16="http://schemas.microsoft.com/office/drawing/2014/chart" uri="{C3380CC4-5D6E-409C-BE32-E72D297353CC}">
              <c16:uniqueId val="{00000003-DF47-44C9-B497-E2DA76CB0061}"/>
            </c:ext>
          </c:extLst>
        </c:ser>
        <c:ser>
          <c:idx val="4"/>
          <c:order val="4"/>
          <c:tx>
            <c:strRef>
              <c:f>'Medición de desempeño'!$N$28</c:f>
              <c:strCache>
                <c:ptCount val="1"/>
                <c:pt idx="0">
                  <c:v>Trabajo </c:v>
                </c:pt>
              </c:strCache>
            </c:strRef>
          </c:tx>
          <c:spPr>
            <a:solidFill>
              <a:schemeClr val="accent5"/>
            </a:solidFill>
            <a:ln>
              <a:noFill/>
            </a:ln>
            <a:effectLst/>
          </c:spPr>
          <c:invertIfNegative val="0"/>
          <c:cat>
            <c:strLit>
              <c:ptCount val="1"/>
              <c:pt idx="0">
                <c:v>Componente de resultados 2020</c:v>
              </c:pt>
            </c:strLit>
          </c:cat>
          <c:val>
            <c:numRef>
              <c:f>'Medición de desempeño'!$N$29</c:f>
              <c:numCache>
                <c:formatCode>General</c:formatCode>
                <c:ptCount val="1"/>
                <c:pt idx="0">
                  <c:v>56.21</c:v>
                </c:pt>
              </c:numCache>
            </c:numRef>
          </c:val>
          <c:extLst>
            <c:ext xmlns:c16="http://schemas.microsoft.com/office/drawing/2014/chart" uri="{C3380CC4-5D6E-409C-BE32-E72D297353CC}">
              <c16:uniqueId val="{00000004-DF47-44C9-B497-E2DA76CB0061}"/>
            </c:ext>
          </c:extLst>
        </c:ser>
        <c:ser>
          <c:idx val="5"/>
          <c:order val="5"/>
          <c:tx>
            <c:strRef>
              <c:f>'Medición de desempeño'!$O$28</c:f>
              <c:strCache>
                <c:ptCount val="1"/>
                <c:pt idx="0">
                  <c:v>Medio Ambiente </c:v>
                </c:pt>
              </c:strCache>
            </c:strRef>
          </c:tx>
          <c:spPr>
            <a:solidFill>
              <a:schemeClr val="accent6"/>
            </a:solidFill>
            <a:ln>
              <a:noFill/>
            </a:ln>
            <a:effectLst/>
          </c:spPr>
          <c:invertIfNegative val="0"/>
          <c:cat>
            <c:strLit>
              <c:ptCount val="1"/>
              <c:pt idx="0">
                <c:v>Componente de resultados 2020</c:v>
              </c:pt>
            </c:strLit>
          </c:cat>
          <c:val>
            <c:numRef>
              <c:f>'Medición de desempeño'!$O$29</c:f>
              <c:numCache>
                <c:formatCode>General</c:formatCode>
                <c:ptCount val="1"/>
                <c:pt idx="0">
                  <c:v>49.47</c:v>
                </c:pt>
              </c:numCache>
            </c:numRef>
          </c:val>
          <c:extLst>
            <c:ext xmlns:c16="http://schemas.microsoft.com/office/drawing/2014/chart" uri="{C3380CC4-5D6E-409C-BE32-E72D297353CC}">
              <c16:uniqueId val="{00000005-DF47-44C9-B497-E2DA76CB0061}"/>
            </c:ext>
          </c:extLst>
        </c:ser>
        <c:ser>
          <c:idx val="6"/>
          <c:order val="6"/>
          <c:tx>
            <c:strRef>
              <c:f>'Medición de desempeño'!$P$28</c:f>
              <c:strCache>
                <c:ptCount val="1"/>
                <c:pt idx="0">
                  <c:v>Niñez y Juventud </c:v>
                </c:pt>
              </c:strCache>
            </c:strRef>
          </c:tx>
          <c:spPr>
            <a:solidFill>
              <a:schemeClr val="accent1">
                <a:lumMod val="60000"/>
              </a:schemeClr>
            </a:solidFill>
            <a:ln>
              <a:noFill/>
            </a:ln>
            <a:effectLst/>
          </c:spPr>
          <c:invertIfNegative val="0"/>
          <c:cat>
            <c:strLit>
              <c:ptCount val="1"/>
              <c:pt idx="0">
                <c:v>Componente de resultados 2020</c:v>
              </c:pt>
            </c:strLit>
          </c:cat>
          <c:val>
            <c:numRef>
              <c:f>'Medición de desempeño'!$P$29</c:f>
              <c:numCache>
                <c:formatCode>General</c:formatCode>
                <c:ptCount val="1"/>
                <c:pt idx="0">
                  <c:v>55.31</c:v>
                </c:pt>
              </c:numCache>
            </c:numRef>
          </c:val>
          <c:extLst>
            <c:ext xmlns:c16="http://schemas.microsoft.com/office/drawing/2014/chart" uri="{C3380CC4-5D6E-409C-BE32-E72D297353CC}">
              <c16:uniqueId val="{00000006-DF47-44C9-B497-E2DA76CB0061}"/>
            </c:ext>
          </c:extLst>
        </c:ser>
        <c:dLbls>
          <c:showLegendKey val="0"/>
          <c:showVal val="0"/>
          <c:showCatName val="0"/>
          <c:showSerName val="0"/>
          <c:showPercent val="0"/>
          <c:showBubbleSize val="0"/>
        </c:dLbls>
        <c:gapWidth val="219"/>
        <c:overlap val="-27"/>
        <c:axId val="1887002528"/>
        <c:axId val="1886997952"/>
      </c:barChart>
      <c:catAx>
        <c:axId val="188700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86997952"/>
        <c:crosses val="autoZero"/>
        <c:auto val="1"/>
        <c:lblAlgn val="ctr"/>
        <c:lblOffset val="100"/>
        <c:noMultiLvlLbl val="0"/>
      </c:catAx>
      <c:valAx>
        <c:axId val="1886997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87002528"/>
        <c:crosses val="autoZero"/>
        <c:crossBetween val="between"/>
      </c:valAx>
      <c:spPr>
        <a:noFill/>
        <a:ln>
          <a:noFill/>
        </a:ln>
        <a:effectLst/>
      </c:spPr>
    </c:plotArea>
    <c:legend>
      <c:legendPos val="r"/>
      <c:layout>
        <c:manualLayout>
          <c:xMode val="edge"/>
          <c:yMode val="edge"/>
          <c:x val="0.64369944381339772"/>
          <c:y val="8.1004478788804998E-2"/>
          <c:w val="0.34711352399278067"/>
          <c:h val="0.84993066525183592"/>
        </c:manualLayout>
      </c:layout>
      <c:overlay val="0"/>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'Medición de desempeño'!$B$28</c:f>
              <c:strCache>
                <c:ptCount val="1"/>
                <c:pt idx="0">
                  <c:v>Movilización de recursos </c:v>
                </c:pt>
              </c:strCache>
            </c:strRef>
          </c:tx>
          <c:spPr>
            <a:solidFill>
              <a:schemeClr val="accent6"/>
            </a:solidFill>
            <a:ln>
              <a:noFill/>
            </a:ln>
            <a:effectLst/>
          </c:spPr>
          <c:invertIfNegative val="0"/>
          <c:cat>
            <c:strLit>
              <c:ptCount val="1"/>
              <c:pt idx="0">
                <c:v>Componente de gestión 2020</c:v>
              </c:pt>
            </c:strLit>
          </c:cat>
          <c:val>
            <c:numRef>
              <c:f>'Medición de desempeño'!$B$29</c:f>
              <c:numCache>
                <c:formatCode>General</c:formatCode>
                <c:ptCount val="1"/>
                <c:pt idx="0">
                  <c:v>44.81</c:v>
                </c:pt>
              </c:numCache>
            </c:numRef>
          </c:val>
          <c:extLst>
            <c:ext xmlns:c16="http://schemas.microsoft.com/office/drawing/2014/chart" uri="{C3380CC4-5D6E-409C-BE32-E72D297353CC}">
              <c16:uniqueId val="{00000000-C52D-4202-BAA3-904EF848E592}"/>
            </c:ext>
          </c:extLst>
        </c:ser>
        <c:ser>
          <c:idx val="1"/>
          <c:order val="1"/>
          <c:tx>
            <c:strRef>
              <c:f>'Medición de desempeño'!$C$28</c:f>
              <c:strCache>
                <c:ptCount val="1"/>
                <c:pt idx="0">
                  <c:v>Ejecución Presupuestal </c:v>
                </c:pt>
              </c:strCache>
            </c:strRef>
          </c:tx>
          <c:spPr>
            <a:solidFill>
              <a:schemeClr val="accent5"/>
            </a:solidFill>
            <a:ln>
              <a:noFill/>
            </a:ln>
            <a:effectLst/>
          </c:spPr>
          <c:invertIfNegative val="0"/>
          <c:cat>
            <c:strLit>
              <c:ptCount val="1"/>
              <c:pt idx="0">
                <c:v>Componente de gestión 2020</c:v>
              </c:pt>
            </c:strLit>
          </c:cat>
          <c:val>
            <c:numRef>
              <c:f>'Medición de desempeño'!$C$29</c:f>
              <c:numCache>
                <c:formatCode>General</c:formatCode>
                <c:ptCount val="1"/>
                <c:pt idx="0">
                  <c:v>63.99</c:v>
                </c:pt>
              </c:numCache>
            </c:numRef>
          </c:val>
          <c:extLst>
            <c:ext xmlns:c16="http://schemas.microsoft.com/office/drawing/2014/chart" uri="{C3380CC4-5D6E-409C-BE32-E72D297353CC}">
              <c16:uniqueId val="{00000001-C52D-4202-BAA3-904EF848E592}"/>
            </c:ext>
          </c:extLst>
        </c:ser>
        <c:ser>
          <c:idx val="2"/>
          <c:order val="2"/>
          <c:tx>
            <c:strRef>
              <c:f>'Medición de desempeño'!$D$28</c:f>
              <c:strCache>
                <c:ptCount val="1"/>
                <c:pt idx="0">
                  <c:v>Gobieno Abierto </c:v>
                </c:pt>
              </c:strCache>
            </c:strRef>
          </c:tx>
          <c:spPr>
            <a:solidFill>
              <a:schemeClr val="accent4"/>
            </a:solidFill>
            <a:ln>
              <a:noFill/>
            </a:ln>
            <a:effectLst/>
          </c:spPr>
          <c:invertIfNegative val="0"/>
          <c:cat>
            <c:strLit>
              <c:ptCount val="1"/>
              <c:pt idx="0">
                <c:v>Componente de gestión 2020</c:v>
              </c:pt>
            </c:strLit>
          </c:cat>
          <c:val>
            <c:numRef>
              <c:f>'Medición de desempeño'!$D$29</c:f>
              <c:numCache>
                <c:formatCode>General</c:formatCode>
                <c:ptCount val="1"/>
                <c:pt idx="0">
                  <c:v>96.54</c:v>
                </c:pt>
              </c:numCache>
            </c:numRef>
          </c:val>
          <c:extLst>
            <c:ext xmlns:c16="http://schemas.microsoft.com/office/drawing/2014/chart" uri="{C3380CC4-5D6E-409C-BE32-E72D297353CC}">
              <c16:uniqueId val="{00000002-C52D-4202-BAA3-904EF848E592}"/>
            </c:ext>
          </c:extLst>
        </c:ser>
        <c:ser>
          <c:idx val="3"/>
          <c:order val="3"/>
          <c:tx>
            <c:strRef>
              <c:f>'Medición de desempeño'!$E$28</c:f>
              <c:strCache>
                <c:ptCount val="1"/>
                <c:pt idx="0">
                  <c:v>Planeación Institucional </c:v>
                </c:pt>
              </c:strCache>
            </c:strRef>
          </c:tx>
          <c:spPr>
            <a:solidFill>
              <a:schemeClr val="accent6">
                <a:lumMod val="60000"/>
              </a:schemeClr>
            </a:solidFill>
            <a:ln>
              <a:noFill/>
            </a:ln>
            <a:effectLst/>
          </c:spPr>
          <c:invertIfNegative val="0"/>
          <c:cat>
            <c:strLit>
              <c:ptCount val="1"/>
              <c:pt idx="0">
                <c:v>Componente de gestión 2020</c:v>
              </c:pt>
            </c:strLit>
          </c:cat>
          <c:val>
            <c:numRef>
              <c:f>'Medición de desempeño'!$E$29</c:f>
              <c:numCache>
                <c:formatCode>General</c:formatCode>
                <c:ptCount val="1"/>
                <c:pt idx="0">
                  <c:v>97.2</c:v>
                </c:pt>
              </c:numCache>
            </c:numRef>
          </c:val>
          <c:extLst>
            <c:ext xmlns:c16="http://schemas.microsoft.com/office/drawing/2014/chart" uri="{C3380CC4-5D6E-409C-BE32-E72D297353CC}">
              <c16:uniqueId val="{00000003-C52D-4202-BAA3-904EF848E592}"/>
            </c:ext>
          </c:extLst>
        </c:ser>
        <c:ser>
          <c:idx val="4"/>
          <c:order val="4"/>
          <c:tx>
            <c:strRef>
              <c:f>'Medición de desempeño'!$F$28</c:f>
              <c:strCache>
                <c:ptCount val="1"/>
                <c:pt idx="0">
                  <c:v>Total componente de gestión </c:v>
                </c:pt>
              </c:strCache>
            </c:strRef>
          </c:tx>
          <c:spPr>
            <a:solidFill>
              <a:schemeClr val="accent5">
                <a:lumMod val="60000"/>
              </a:schemeClr>
            </a:solidFill>
            <a:ln>
              <a:noFill/>
            </a:ln>
            <a:effectLst/>
          </c:spPr>
          <c:invertIfNegative val="0"/>
          <c:cat>
            <c:strLit>
              <c:ptCount val="1"/>
              <c:pt idx="0">
                <c:v>Componente de gestión 2020</c:v>
              </c:pt>
            </c:strLit>
          </c:cat>
          <c:val>
            <c:numRef>
              <c:f>'Medición de desempeño'!$F$29</c:f>
              <c:numCache>
                <c:formatCode>General</c:formatCode>
                <c:ptCount val="1"/>
                <c:pt idx="0">
                  <c:v>75.63</c:v>
                </c:pt>
              </c:numCache>
            </c:numRef>
          </c:val>
          <c:extLst>
            <c:ext xmlns:c16="http://schemas.microsoft.com/office/drawing/2014/chart" uri="{C3380CC4-5D6E-409C-BE32-E72D297353CC}">
              <c16:uniqueId val="{00000004-C52D-4202-BAA3-904EF848E592}"/>
            </c:ext>
          </c:extLst>
        </c:ser>
        <c:dLbls>
          <c:showLegendKey val="0"/>
          <c:showVal val="0"/>
          <c:showCatName val="0"/>
          <c:showSerName val="0"/>
          <c:showPercent val="0"/>
          <c:showBubbleSize val="0"/>
        </c:dLbls>
        <c:gapWidth val="219"/>
        <c:overlap val="-27"/>
        <c:axId val="347185440"/>
        <c:axId val="347185856"/>
      </c:barChart>
      <c:catAx>
        <c:axId val="3471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47185856"/>
        <c:crosses val="autoZero"/>
        <c:auto val="1"/>
        <c:lblAlgn val="ctr"/>
        <c:lblOffset val="100"/>
        <c:noMultiLvlLbl val="0"/>
      </c:catAx>
      <c:valAx>
        <c:axId val="34718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47185440"/>
        <c:crosses val="autoZero"/>
        <c:crossBetween val="between"/>
      </c:valAx>
      <c:spPr>
        <a:noFill/>
        <a:ln>
          <a:noFill/>
        </a:ln>
        <a:effectLst/>
      </c:spPr>
    </c:plotArea>
    <c:legend>
      <c:legendPos val="r"/>
      <c:overlay val="0"/>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'Medición de desempeño'!$J$28</c:f>
              <c:strCache>
                <c:ptCount val="1"/>
                <c:pt idx="0">
                  <c:v>Educación </c:v>
                </c:pt>
              </c:strCache>
            </c:strRef>
          </c:tx>
          <c:spPr>
            <a:solidFill>
              <a:schemeClr val="accent1"/>
            </a:solidFill>
            <a:ln>
              <a:noFill/>
            </a:ln>
            <a:effectLst/>
          </c:spPr>
          <c:invertIfNegative val="0"/>
          <c:cat>
            <c:strLit>
              <c:ptCount val="1"/>
              <c:pt idx="0">
                <c:v>Componente de resultados 2020</c:v>
              </c:pt>
            </c:strLit>
          </c:cat>
          <c:val>
            <c:numRef>
              <c:f>'Medición de desempeño'!$J$29</c:f>
              <c:numCache>
                <c:formatCode>General</c:formatCode>
                <c:ptCount val="1"/>
                <c:pt idx="0">
                  <c:v>51.7</c:v>
                </c:pt>
              </c:numCache>
            </c:numRef>
          </c:val>
          <c:extLst>
            <c:ext xmlns:c16="http://schemas.microsoft.com/office/drawing/2014/chart" uri="{C3380CC4-5D6E-409C-BE32-E72D297353CC}">
              <c16:uniqueId val="{00000000-0F5A-48B4-AF33-741B07CBB21F}"/>
            </c:ext>
          </c:extLst>
        </c:ser>
        <c:ser>
          <c:idx val="1"/>
          <c:order val="1"/>
          <c:tx>
            <c:strRef>
              <c:f>'Medición de desempeño'!$K$28</c:f>
              <c:strCache>
                <c:ptCount val="1"/>
                <c:pt idx="0">
                  <c:v>Salud </c:v>
                </c:pt>
              </c:strCache>
            </c:strRef>
          </c:tx>
          <c:spPr>
            <a:solidFill>
              <a:schemeClr val="accent2"/>
            </a:solidFill>
            <a:ln>
              <a:noFill/>
            </a:ln>
            <a:effectLst/>
          </c:spPr>
          <c:invertIfNegative val="0"/>
          <c:cat>
            <c:strLit>
              <c:ptCount val="1"/>
              <c:pt idx="0">
                <c:v>Componente de resultados 2020</c:v>
              </c:pt>
            </c:strLit>
          </c:cat>
          <c:val>
            <c:numRef>
              <c:f>'Medición de desempeño'!$K$29</c:f>
              <c:numCache>
                <c:formatCode>General</c:formatCode>
                <c:ptCount val="1"/>
                <c:pt idx="0">
                  <c:v>89.37</c:v>
                </c:pt>
              </c:numCache>
            </c:numRef>
          </c:val>
          <c:extLst>
            <c:ext xmlns:c16="http://schemas.microsoft.com/office/drawing/2014/chart" uri="{C3380CC4-5D6E-409C-BE32-E72D297353CC}">
              <c16:uniqueId val="{00000001-0F5A-48B4-AF33-741B07CBB21F}"/>
            </c:ext>
          </c:extLst>
        </c:ser>
        <c:ser>
          <c:idx val="2"/>
          <c:order val="2"/>
          <c:tx>
            <c:strRef>
              <c:f>'Medición de desempeño'!$L$28</c:f>
              <c:strCache>
                <c:ptCount val="1"/>
                <c:pt idx="0">
                  <c:v>Seguridad </c:v>
                </c:pt>
              </c:strCache>
            </c:strRef>
          </c:tx>
          <c:spPr>
            <a:solidFill>
              <a:schemeClr val="accent3"/>
            </a:solidFill>
            <a:ln>
              <a:noFill/>
            </a:ln>
            <a:effectLst/>
          </c:spPr>
          <c:invertIfNegative val="0"/>
          <c:cat>
            <c:strLit>
              <c:ptCount val="1"/>
              <c:pt idx="0">
                <c:v>Componente de resultados 2020</c:v>
              </c:pt>
            </c:strLit>
          </c:cat>
          <c:val>
            <c:numRef>
              <c:f>'Medición de desempeño'!$L$29</c:f>
              <c:numCache>
                <c:formatCode>General</c:formatCode>
                <c:ptCount val="1"/>
                <c:pt idx="0">
                  <c:v>42.76</c:v>
                </c:pt>
              </c:numCache>
            </c:numRef>
          </c:val>
          <c:extLst>
            <c:ext xmlns:c16="http://schemas.microsoft.com/office/drawing/2014/chart" uri="{C3380CC4-5D6E-409C-BE32-E72D297353CC}">
              <c16:uniqueId val="{00000002-0F5A-48B4-AF33-741B07CBB21F}"/>
            </c:ext>
          </c:extLst>
        </c:ser>
        <c:ser>
          <c:idx val="3"/>
          <c:order val="3"/>
          <c:tx>
            <c:strRef>
              <c:f>'Medición de desempeño'!$M$28</c:f>
              <c:strCache>
                <c:ptCount val="1"/>
                <c:pt idx="0">
                  <c:v>Servicios Públicos </c:v>
                </c:pt>
              </c:strCache>
            </c:strRef>
          </c:tx>
          <c:spPr>
            <a:solidFill>
              <a:schemeClr val="accent4"/>
            </a:solidFill>
            <a:ln>
              <a:noFill/>
            </a:ln>
            <a:effectLst/>
          </c:spPr>
          <c:invertIfNegative val="0"/>
          <c:cat>
            <c:strLit>
              <c:ptCount val="1"/>
              <c:pt idx="0">
                <c:v>Componente de resultados 2020</c:v>
              </c:pt>
            </c:strLit>
          </c:cat>
          <c:val>
            <c:numRef>
              <c:f>'Medición de desempeño'!$M$29</c:f>
              <c:numCache>
                <c:formatCode>General</c:formatCode>
                <c:ptCount val="1"/>
                <c:pt idx="0">
                  <c:v>58.02</c:v>
                </c:pt>
              </c:numCache>
            </c:numRef>
          </c:val>
          <c:extLst>
            <c:ext xmlns:c16="http://schemas.microsoft.com/office/drawing/2014/chart" uri="{C3380CC4-5D6E-409C-BE32-E72D297353CC}">
              <c16:uniqueId val="{00000003-0F5A-48B4-AF33-741B07CBB21F}"/>
            </c:ext>
          </c:extLst>
        </c:ser>
        <c:ser>
          <c:idx val="4"/>
          <c:order val="4"/>
          <c:tx>
            <c:strRef>
              <c:f>'Medición de desempeño'!$N$28</c:f>
              <c:strCache>
                <c:ptCount val="1"/>
                <c:pt idx="0">
                  <c:v>Trabajo </c:v>
                </c:pt>
              </c:strCache>
            </c:strRef>
          </c:tx>
          <c:spPr>
            <a:solidFill>
              <a:schemeClr val="accent5"/>
            </a:solidFill>
            <a:ln>
              <a:noFill/>
            </a:ln>
            <a:effectLst/>
          </c:spPr>
          <c:invertIfNegative val="0"/>
          <c:cat>
            <c:strLit>
              <c:ptCount val="1"/>
              <c:pt idx="0">
                <c:v>Componente de resultados 2020</c:v>
              </c:pt>
            </c:strLit>
          </c:cat>
          <c:val>
            <c:numRef>
              <c:f>'Medición de desempeño'!$N$29</c:f>
              <c:numCache>
                <c:formatCode>General</c:formatCode>
                <c:ptCount val="1"/>
                <c:pt idx="0">
                  <c:v>56.21</c:v>
                </c:pt>
              </c:numCache>
            </c:numRef>
          </c:val>
          <c:extLst>
            <c:ext xmlns:c16="http://schemas.microsoft.com/office/drawing/2014/chart" uri="{C3380CC4-5D6E-409C-BE32-E72D297353CC}">
              <c16:uniqueId val="{00000004-0F5A-48B4-AF33-741B07CBB21F}"/>
            </c:ext>
          </c:extLst>
        </c:ser>
        <c:ser>
          <c:idx val="5"/>
          <c:order val="5"/>
          <c:tx>
            <c:strRef>
              <c:f>'Medición de desempeño'!$O$28</c:f>
              <c:strCache>
                <c:ptCount val="1"/>
                <c:pt idx="0">
                  <c:v>Medio Ambiente </c:v>
                </c:pt>
              </c:strCache>
            </c:strRef>
          </c:tx>
          <c:spPr>
            <a:solidFill>
              <a:schemeClr val="accent6"/>
            </a:solidFill>
            <a:ln>
              <a:noFill/>
            </a:ln>
            <a:effectLst/>
          </c:spPr>
          <c:invertIfNegative val="0"/>
          <c:cat>
            <c:strLit>
              <c:ptCount val="1"/>
              <c:pt idx="0">
                <c:v>Componente de resultados 2020</c:v>
              </c:pt>
            </c:strLit>
          </c:cat>
          <c:val>
            <c:numRef>
              <c:f>'Medición de desempeño'!$O$29</c:f>
              <c:numCache>
                <c:formatCode>General</c:formatCode>
                <c:ptCount val="1"/>
                <c:pt idx="0">
                  <c:v>49.47</c:v>
                </c:pt>
              </c:numCache>
            </c:numRef>
          </c:val>
          <c:extLst>
            <c:ext xmlns:c16="http://schemas.microsoft.com/office/drawing/2014/chart" uri="{C3380CC4-5D6E-409C-BE32-E72D297353CC}">
              <c16:uniqueId val="{00000005-0F5A-48B4-AF33-741B07CBB21F}"/>
            </c:ext>
          </c:extLst>
        </c:ser>
        <c:ser>
          <c:idx val="6"/>
          <c:order val="6"/>
          <c:tx>
            <c:strRef>
              <c:f>'Medición de desempeño'!$P$28</c:f>
              <c:strCache>
                <c:ptCount val="1"/>
                <c:pt idx="0">
                  <c:v>Niñez y Juventud </c:v>
                </c:pt>
              </c:strCache>
            </c:strRef>
          </c:tx>
          <c:spPr>
            <a:solidFill>
              <a:schemeClr val="accent1">
                <a:lumMod val="60000"/>
              </a:schemeClr>
            </a:solidFill>
            <a:ln>
              <a:noFill/>
            </a:ln>
            <a:effectLst/>
          </c:spPr>
          <c:invertIfNegative val="0"/>
          <c:cat>
            <c:strLit>
              <c:ptCount val="1"/>
              <c:pt idx="0">
                <c:v>Componente de resultados 2020</c:v>
              </c:pt>
            </c:strLit>
          </c:cat>
          <c:val>
            <c:numRef>
              <c:f>'Medición de desempeño'!$P$29</c:f>
              <c:numCache>
                <c:formatCode>General</c:formatCode>
                <c:ptCount val="1"/>
                <c:pt idx="0">
                  <c:v>55.31</c:v>
                </c:pt>
              </c:numCache>
            </c:numRef>
          </c:val>
          <c:extLst>
            <c:ext xmlns:c16="http://schemas.microsoft.com/office/drawing/2014/chart" uri="{C3380CC4-5D6E-409C-BE32-E72D297353CC}">
              <c16:uniqueId val="{00000006-0F5A-48B4-AF33-741B07CBB21F}"/>
            </c:ext>
          </c:extLst>
        </c:ser>
        <c:dLbls>
          <c:showLegendKey val="0"/>
          <c:showVal val="0"/>
          <c:showCatName val="0"/>
          <c:showSerName val="0"/>
          <c:showPercent val="0"/>
          <c:showBubbleSize val="0"/>
        </c:dLbls>
        <c:gapWidth val="219"/>
        <c:overlap val="-27"/>
        <c:axId val="1887002528"/>
        <c:axId val="1886997952"/>
      </c:barChart>
      <c:catAx>
        <c:axId val="188700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86997952"/>
        <c:crosses val="autoZero"/>
        <c:auto val="1"/>
        <c:lblAlgn val="ctr"/>
        <c:lblOffset val="100"/>
        <c:noMultiLvlLbl val="0"/>
      </c:catAx>
      <c:valAx>
        <c:axId val="1886997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87002528"/>
        <c:crosses val="autoZero"/>
        <c:crossBetween val="between"/>
      </c:valAx>
      <c:spPr>
        <a:noFill/>
        <a:ln>
          <a:noFill/>
        </a:ln>
        <a:effectLst/>
      </c:spPr>
    </c:plotArea>
    <c:legend>
      <c:legendPos val="r"/>
      <c:layout>
        <c:manualLayout>
          <c:xMode val="edge"/>
          <c:yMode val="edge"/>
          <c:x val="0.64369944381339772"/>
          <c:y val="8.1004478788804998E-2"/>
          <c:w val="0.34711352399278067"/>
          <c:h val="0.84993066525183592"/>
        </c:manualLayout>
      </c:layout>
      <c:overlay val="0"/>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F2722-4FCF-4CC3-BC94-3520994FC8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1A307317-8C2A-4702-BD62-3D27F778907C}">
      <dgm:prSet phldrT="[Texto]"/>
      <dgm:spPr/>
      <dgm:t>
        <a:bodyPr/>
        <a:lstStyle/>
        <a:p>
          <a:r>
            <a:rPr lang="es-CO"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dirty="0">
            <a:latin typeface="Times New Roman" panose="02020603050405020304" pitchFamily="18" charset="0"/>
            <a:cs typeface="Times New Roman" panose="02020603050405020304" pitchFamily="18" charset="0"/>
          </a:endParaRPr>
        </a:p>
      </dgm:t>
    </dgm:pt>
    <dgm:pt modelId="{63469CF7-EAC1-4006-B40A-20E94A6984C4}" type="parTrans" cxnId="{D67C610D-4843-4162-96C9-9F8804002C80}">
      <dgm:prSet/>
      <dgm:spPr/>
      <dgm:t>
        <a:bodyPr/>
        <a:lstStyle/>
        <a:p>
          <a:endParaRPr lang="es-CO"/>
        </a:p>
      </dgm:t>
    </dgm:pt>
    <dgm:pt modelId="{5CA47690-85BE-4906-9B62-D76D53A69C29}" type="sibTrans" cxnId="{D67C610D-4843-4162-96C9-9F8804002C80}">
      <dgm:prSet/>
      <dgm:spPr/>
      <dgm:t>
        <a:bodyPr/>
        <a:lstStyle/>
        <a:p>
          <a:endParaRPr lang="es-CO"/>
        </a:p>
      </dgm:t>
    </dgm:pt>
    <dgm:pt modelId="{9A911EE0-DA6D-4701-B4B2-969BB897588F}">
      <dgm:prSet phldrT="[Texto]"/>
      <dgm:spPr/>
      <dgm:t>
        <a:bodyPr/>
        <a:lstStyle/>
        <a:p>
          <a:r>
            <a:rPr lang="es-CO" dirty="0">
              <a:latin typeface="Times New Roman" panose="02020603050405020304" pitchFamily="18" charset="0"/>
              <a:cs typeface="Times New Roman" panose="02020603050405020304" pitchFamily="18" charset="0"/>
            </a:rPr>
            <a:t>Pobreza</a:t>
          </a:r>
        </a:p>
      </dgm:t>
    </dgm:pt>
    <dgm:pt modelId="{DF8603FA-F070-423E-A91C-E7AF2777B6E9}" type="parTrans" cxnId="{B5E8B769-4732-4631-BEE6-168ACD1B8BCB}">
      <dgm:prSet/>
      <dgm:spPr/>
      <dgm:t>
        <a:bodyPr/>
        <a:lstStyle/>
        <a:p>
          <a:endParaRPr lang="es-CO"/>
        </a:p>
      </dgm:t>
    </dgm:pt>
    <dgm:pt modelId="{C0C404C0-DC16-493F-A84B-4BA7A443CFE2}" type="sibTrans" cxnId="{B5E8B769-4732-4631-BEE6-168ACD1B8BCB}">
      <dgm:prSet/>
      <dgm:spPr/>
      <dgm:t>
        <a:bodyPr/>
        <a:lstStyle/>
        <a:p>
          <a:endParaRPr lang="es-CO"/>
        </a:p>
      </dgm:t>
    </dgm:pt>
    <dgm:pt modelId="{0075022D-C41B-4330-996A-C1BF0BA1D1AE}">
      <dgm:prSet phldrT="[Texto]"/>
      <dgm:spPr/>
      <dgm:t>
        <a:bodyPr/>
        <a:lstStyle/>
        <a:p>
          <a:r>
            <a:rPr lang="es-CO" dirty="0">
              <a:latin typeface="Times New Roman" panose="02020603050405020304" pitchFamily="18" charset="0"/>
              <a:cs typeface="Times New Roman" panose="02020603050405020304" pitchFamily="18" charset="0"/>
            </a:rPr>
            <a:t>Demografía</a:t>
          </a:r>
        </a:p>
      </dgm:t>
    </dgm:pt>
    <dgm:pt modelId="{50179A5A-7E6C-4BAD-8CC3-46D15ACC20B3}" type="parTrans" cxnId="{12DAAEC7-5A25-4C53-94B7-B6E7711E8450}">
      <dgm:prSet/>
      <dgm:spPr/>
      <dgm:t>
        <a:bodyPr/>
        <a:lstStyle/>
        <a:p>
          <a:endParaRPr lang="es-CO"/>
        </a:p>
      </dgm:t>
    </dgm:pt>
    <dgm:pt modelId="{36492E0B-DED6-4CBC-9EDF-1E26CA5925C7}" type="sibTrans" cxnId="{12DAAEC7-5A25-4C53-94B7-B6E7711E8450}">
      <dgm:prSet/>
      <dgm:spPr/>
      <dgm:t>
        <a:bodyPr/>
        <a:lstStyle/>
        <a:p>
          <a:endParaRPr lang="es-CO"/>
        </a:p>
      </dgm:t>
    </dgm:pt>
    <dgm:pt modelId="{1AAF49D9-D8E8-4DCE-AB5D-EE9C2A9A84A1}">
      <dgm:prSet phldrT="[Texto]"/>
      <dgm:spPr/>
      <dgm:t>
        <a:bodyPr/>
        <a:lstStyle/>
        <a:p>
          <a:r>
            <a:rPr lang="es-CO" dirty="0">
              <a:latin typeface="Times New Roman" panose="02020603050405020304" pitchFamily="18" charset="0"/>
              <a:cs typeface="Times New Roman" panose="02020603050405020304" pitchFamily="18" charset="0"/>
            </a:rPr>
            <a:t>Seguridad en las regiones como condición para la convivencia</a:t>
          </a:r>
        </a:p>
      </dgm:t>
    </dgm:pt>
    <dgm:pt modelId="{7CA51082-9CDC-4C12-AB63-3C2505FBC702}" type="parTrans" cxnId="{C7FC76B3-E878-4849-9327-2E5F8D7D5E6B}">
      <dgm:prSet/>
      <dgm:spPr/>
      <dgm:t>
        <a:bodyPr/>
        <a:lstStyle/>
        <a:p>
          <a:endParaRPr lang="es-CO"/>
        </a:p>
      </dgm:t>
    </dgm:pt>
    <dgm:pt modelId="{B5C09553-6BAD-44C8-978C-C9C58940CC26}" type="sibTrans" cxnId="{C7FC76B3-E878-4849-9327-2E5F8D7D5E6B}">
      <dgm:prSet/>
      <dgm:spPr/>
      <dgm:t>
        <a:bodyPr/>
        <a:lstStyle/>
        <a:p>
          <a:endParaRPr lang="es-CO"/>
        </a:p>
      </dgm:t>
    </dgm:pt>
    <dgm:pt modelId="{1F5B38AF-6C33-4CD8-97A7-E40823EBFEC4}">
      <dgm:prSet phldrT="[Texto]"/>
      <dgm:spPr/>
      <dgm:t>
        <a:bodyPr/>
        <a:lstStyle/>
        <a:p>
          <a:r>
            <a:rPr lang="es-CO" dirty="0">
              <a:latin typeface="Times New Roman" panose="02020603050405020304" pitchFamily="18" charset="0"/>
              <a:cs typeface="Times New Roman" panose="02020603050405020304" pitchFamily="18" charset="0"/>
            </a:rPr>
            <a:t>Seguridad Nacional</a:t>
          </a:r>
        </a:p>
      </dgm:t>
    </dgm:pt>
    <dgm:pt modelId="{38791044-3BFC-4D5C-B1F2-A0ACBBCE6D0B}" type="parTrans" cxnId="{95135DD8-3A0C-4E40-9954-1E924B372C21}">
      <dgm:prSet/>
      <dgm:spPr/>
      <dgm:t>
        <a:bodyPr/>
        <a:lstStyle/>
        <a:p>
          <a:endParaRPr lang="es-CO"/>
        </a:p>
      </dgm:t>
    </dgm:pt>
    <dgm:pt modelId="{42C97E82-81BC-4A9F-8211-FA9D0A5C0008}" type="sibTrans" cxnId="{95135DD8-3A0C-4E40-9954-1E924B372C21}">
      <dgm:prSet/>
      <dgm:spPr/>
      <dgm:t>
        <a:bodyPr/>
        <a:lstStyle/>
        <a:p>
          <a:endParaRPr lang="es-CO"/>
        </a:p>
      </dgm:t>
    </dgm:pt>
    <dgm:pt modelId="{EC7E9F38-D4FB-4CF1-81F7-AC0BF3B3C695}">
      <dgm:prSet phldrT="[Texto]"/>
      <dgm:spPr/>
      <dgm:t>
        <a:bodyPr/>
        <a:lstStyle/>
        <a:p>
          <a:r>
            <a:rPr lang="es-CO" dirty="0">
              <a:latin typeface="Times New Roman" panose="02020603050405020304" pitchFamily="18" charset="0"/>
              <a:cs typeface="Times New Roman" panose="02020603050405020304" pitchFamily="18" charset="0"/>
            </a:rPr>
            <a:t>Seguridad Cooperativa</a:t>
          </a:r>
        </a:p>
      </dgm:t>
    </dgm:pt>
    <dgm:pt modelId="{467A3E3E-1449-4729-88C5-53A8A8D37430}" type="parTrans" cxnId="{03F8B02C-A438-4E14-A35A-9E71A44B7828}">
      <dgm:prSet/>
      <dgm:spPr/>
      <dgm:t>
        <a:bodyPr/>
        <a:lstStyle/>
        <a:p>
          <a:endParaRPr lang="es-CO"/>
        </a:p>
      </dgm:t>
    </dgm:pt>
    <dgm:pt modelId="{B42E1056-0BBF-41D6-9570-E9716983D469}" type="sibTrans" cxnId="{03F8B02C-A438-4E14-A35A-9E71A44B7828}">
      <dgm:prSet/>
      <dgm:spPr/>
      <dgm:t>
        <a:bodyPr/>
        <a:lstStyle/>
        <a:p>
          <a:endParaRPr lang="es-CO"/>
        </a:p>
      </dgm:t>
    </dgm:pt>
    <dgm:pt modelId="{A0869AE4-EC5C-432C-A1E9-8AD783004F6F}">
      <dgm:prSet phldrT="[Texto]"/>
      <dgm:spPr/>
      <dgm:t>
        <a:bodyPr/>
        <a:lstStyle/>
        <a:p>
          <a:r>
            <a:rPr lang="es-ES" dirty="0">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latin typeface="Times New Roman" panose="02020603050405020304" pitchFamily="18" charset="0"/>
            <a:cs typeface="Times New Roman" panose="02020603050405020304" pitchFamily="18" charset="0"/>
          </a:endParaRPr>
        </a:p>
      </dgm:t>
    </dgm:pt>
    <dgm:pt modelId="{1DBC2909-6955-4AEA-8230-9061C8ACC30A}" type="parTrans" cxnId="{D81F16F4-945D-4119-861B-42B909129ED6}">
      <dgm:prSet/>
      <dgm:spPr/>
      <dgm:t>
        <a:bodyPr/>
        <a:lstStyle/>
        <a:p>
          <a:endParaRPr lang="es-CO"/>
        </a:p>
      </dgm:t>
    </dgm:pt>
    <dgm:pt modelId="{2AE3576F-C253-4BDF-8C63-340FFC8AF97F}" type="sibTrans" cxnId="{D81F16F4-945D-4119-861B-42B909129ED6}">
      <dgm:prSet/>
      <dgm:spPr/>
      <dgm:t>
        <a:bodyPr/>
        <a:lstStyle/>
        <a:p>
          <a:endParaRPr lang="es-CO"/>
        </a:p>
      </dgm:t>
    </dgm:pt>
    <dgm:pt modelId="{04A66786-677F-496C-8D4A-1E5505D4CDDD}">
      <dgm:prSet phldrT="[Texto]"/>
      <dgm:spPr/>
      <dgm:t>
        <a:bodyPr/>
        <a:lstStyle/>
        <a:p>
          <a:r>
            <a:rPr lang="es-CO" dirty="0">
              <a:latin typeface="Times New Roman" panose="02020603050405020304" pitchFamily="18" charset="0"/>
              <a:cs typeface="Times New Roman" panose="02020603050405020304" pitchFamily="18" charset="0"/>
            </a:rPr>
            <a:t>Medio ambiente</a:t>
          </a:r>
        </a:p>
      </dgm:t>
    </dgm:pt>
    <dgm:pt modelId="{9C2A4061-407D-41BD-9805-C3C0E7E1E5FD}" type="parTrans" cxnId="{AEA7F42C-8412-40E9-98C9-6CEE4FFB8C96}">
      <dgm:prSet/>
      <dgm:spPr/>
      <dgm:t>
        <a:bodyPr/>
        <a:lstStyle/>
        <a:p>
          <a:endParaRPr lang="es-CO"/>
        </a:p>
      </dgm:t>
    </dgm:pt>
    <dgm:pt modelId="{79C2406F-4BF4-4936-A8E1-D4F9FF3414E3}" type="sibTrans" cxnId="{AEA7F42C-8412-40E9-98C9-6CEE4FFB8C96}">
      <dgm:prSet/>
      <dgm:spPr/>
      <dgm:t>
        <a:bodyPr/>
        <a:lstStyle/>
        <a:p>
          <a:endParaRPr lang="es-CO"/>
        </a:p>
      </dgm:t>
    </dgm:pt>
    <dgm:pt modelId="{507DACD2-A1AA-48D7-B957-D2CEF36D73CC}">
      <dgm:prSet phldrT="[Texto]"/>
      <dgm:spPr/>
      <dgm:t>
        <a:bodyPr/>
        <a:lstStyle/>
        <a:p>
          <a:r>
            <a:rPr lang="es-CO" dirty="0">
              <a:latin typeface="Times New Roman" panose="02020603050405020304" pitchFamily="18" charset="0"/>
              <a:cs typeface="Times New Roman" panose="02020603050405020304" pitchFamily="18" charset="0"/>
            </a:rPr>
            <a:t>Instituciones</a:t>
          </a:r>
        </a:p>
      </dgm:t>
    </dgm:pt>
    <dgm:pt modelId="{D0683453-D0A1-43D3-9CC6-4D7B463E5A43}" type="parTrans" cxnId="{FDBD51B6-36D8-40F5-8F4D-0374E890C686}">
      <dgm:prSet/>
      <dgm:spPr/>
      <dgm:t>
        <a:bodyPr/>
        <a:lstStyle/>
        <a:p>
          <a:endParaRPr lang="es-CO"/>
        </a:p>
      </dgm:t>
    </dgm:pt>
    <dgm:pt modelId="{73AEDA46-9A0D-4A1E-9C46-272D4DCB3923}" type="sibTrans" cxnId="{FDBD51B6-36D8-40F5-8F4D-0374E890C686}">
      <dgm:prSet/>
      <dgm:spPr/>
      <dgm:t>
        <a:bodyPr/>
        <a:lstStyle/>
        <a:p>
          <a:endParaRPr lang="es-CO"/>
        </a:p>
      </dgm:t>
    </dgm:pt>
    <dgm:pt modelId="{EDAD4A61-484C-4801-901E-9F987B0DB99D}">
      <dgm:prSet phldrT="[Texto]"/>
      <dgm:spPr/>
      <dgm:t>
        <a:bodyPr/>
        <a:lstStyle/>
        <a:p>
          <a:r>
            <a:rPr lang="es-ES" dirty="0">
              <a:latin typeface="Times New Roman" panose="02020603050405020304" pitchFamily="18" charset="0"/>
              <a:cs typeface="Times New Roman" panose="02020603050405020304" pitchFamily="18" charset="0"/>
            </a:rPr>
            <a:t>Eficiencia del Estado y lucha contra la corrupción</a:t>
          </a:r>
          <a:endParaRPr lang="es-CO" dirty="0">
            <a:latin typeface="Times New Roman" panose="02020603050405020304" pitchFamily="18" charset="0"/>
            <a:cs typeface="Times New Roman" panose="02020603050405020304" pitchFamily="18" charset="0"/>
          </a:endParaRPr>
        </a:p>
      </dgm:t>
    </dgm:pt>
    <dgm:pt modelId="{7E581E94-9C14-40D3-BA22-925658627B07}" type="parTrans" cxnId="{3193DD39-2F23-4435-8369-20CCF82A5659}">
      <dgm:prSet/>
      <dgm:spPr/>
      <dgm:t>
        <a:bodyPr/>
        <a:lstStyle/>
        <a:p>
          <a:endParaRPr lang="es-CO"/>
        </a:p>
      </dgm:t>
    </dgm:pt>
    <dgm:pt modelId="{9ADC6B9C-F366-4F6B-AE13-55E1C34D2FF7}" type="sibTrans" cxnId="{3193DD39-2F23-4435-8369-20CCF82A5659}">
      <dgm:prSet/>
      <dgm:spPr/>
      <dgm:t>
        <a:bodyPr/>
        <a:lstStyle/>
        <a:p>
          <a:endParaRPr lang="es-CO"/>
        </a:p>
      </dgm:t>
    </dgm:pt>
    <dgm:pt modelId="{3D27A19B-188F-4B4B-8FA1-8DE849BA5347}">
      <dgm:prSet phldrT="[Texto]"/>
      <dgm:spPr/>
      <dgm:t>
        <a:bodyPr/>
        <a:lstStyle/>
        <a:p>
          <a:r>
            <a:rPr lang="es-CO" dirty="0">
              <a:latin typeface="Times New Roman" panose="02020603050405020304" pitchFamily="18" charset="0"/>
              <a:cs typeface="Times New Roman" panose="02020603050405020304" pitchFamily="18" charset="0"/>
            </a:rPr>
            <a:t>Educación</a:t>
          </a:r>
        </a:p>
      </dgm:t>
    </dgm:pt>
    <dgm:pt modelId="{1820E958-5F38-41D4-8635-4BCD97AA87A7}" type="parTrans" cxnId="{CD37D4CC-4529-4E9F-AD84-4073D985DB38}">
      <dgm:prSet/>
      <dgm:spPr/>
      <dgm:t>
        <a:bodyPr/>
        <a:lstStyle/>
        <a:p>
          <a:endParaRPr lang="es-CO"/>
        </a:p>
      </dgm:t>
    </dgm:pt>
    <dgm:pt modelId="{A431056D-F2D2-429C-9A10-63369FE9CC93}" type="sibTrans" cxnId="{CD37D4CC-4529-4E9F-AD84-4073D985DB38}">
      <dgm:prSet/>
      <dgm:spPr/>
      <dgm:t>
        <a:bodyPr/>
        <a:lstStyle/>
        <a:p>
          <a:endParaRPr lang="es-CO"/>
        </a:p>
      </dgm:t>
    </dgm:pt>
    <dgm:pt modelId="{C8E588FB-1B78-403D-B820-ACBDAC96FC28}">
      <dgm:prSet phldrT="[Texto]"/>
      <dgm:spPr/>
      <dgm:t>
        <a:bodyPr/>
        <a:lstStyle/>
        <a:p>
          <a:r>
            <a:rPr lang="es-CO" dirty="0">
              <a:latin typeface="Times New Roman" panose="02020603050405020304" pitchFamily="18" charset="0"/>
              <a:cs typeface="Times New Roman" panose="02020603050405020304" pitchFamily="18" charset="0"/>
            </a:rPr>
            <a:t>Salud</a:t>
          </a:r>
        </a:p>
      </dgm:t>
    </dgm:pt>
    <dgm:pt modelId="{1E34A803-A736-449C-83DF-6BEE62A8E95E}" type="parTrans" cxnId="{A165B901-5EE8-4F52-958E-B3975C27C731}">
      <dgm:prSet/>
      <dgm:spPr/>
      <dgm:t>
        <a:bodyPr/>
        <a:lstStyle/>
        <a:p>
          <a:endParaRPr lang="es-CO"/>
        </a:p>
      </dgm:t>
    </dgm:pt>
    <dgm:pt modelId="{3E353375-0F78-4B91-B0EF-FAF44DC7F1B8}" type="sibTrans" cxnId="{A165B901-5EE8-4F52-958E-B3975C27C731}">
      <dgm:prSet/>
      <dgm:spPr/>
      <dgm:t>
        <a:bodyPr/>
        <a:lstStyle/>
        <a:p>
          <a:endParaRPr lang="es-CO"/>
        </a:p>
      </dgm:t>
    </dgm:pt>
    <dgm:pt modelId="{D85A0E60-44F9-409A-8F02-1C1421C75842}">
      <dgm:prSet phldrT="[Texto]"/>
      <dgm:spPr/>
      <dgm:t>
        <a:bodyPr/>
        <a:lstStyle/>
        <a:p>
          <a:r>
            <a:rPr lang="es-CO" dirty="0">
              <a:latin typeface="Times New Roman" panose="02020603050405020304" pitchFamily="18" charset="0"/>
              <a:cs typeface="Times New Roman" panose="02020603050405020304" pitchFamily="18" charset="0"/>
            </a:rPr>
            <a:t>Vivienda</a:t>
          </a:r>
        </a:p>
      </dgm:t>
    </dgm:pt>
    <dgm:pt modelId="{26BA4F34-3E36-4965-80C3-DE9D28B3D415}" type="parTrans" cxnId="{8EFD367C-0F8E-4254-885E-0BAE916F56BA}">
      <dgm:prSet/>
      <dgm:spPr/>
      <dgm:t>
        <a:bodyPr/>
        <a:lstStyle/>
        <a:p>
          <a:endParaRPr lang="es-CO"/>
        </a:p>
      </dgm:t>
    </dgm:pt>
    <dgm:pt modelId="{9A32A45D-E03E-4946-8EDF-27030F67D512}" type="sibTrans" cxnId="{8EFD367C-0F8E-4254-885E-0BAE916F56BA}">
      <dgm:prSet/>
      <dgm:spPr/>
      <dgm:t>
        <a:bodyPr/>
        <a:lstStyle/>
        <a:p>
          <a:endParaRPr lang="es-CO"/>
        </a:p>
      </dgm:t>
    </dgm:pt>
    <dgm:pt modelId="{C5136E97-5EAE-4C24-94CC-34442EBE246D}">
      <dgm:prSet phldrT="[Texto]"/>
      <dgm:spPr/>
      <dgm:t>
        <a:bodyPr/>
        <a:lstStyle/>
        <a:p>
          <a:r>
            <a:rPr lang="es-CO" dirty="0">
              <a:latin typeface="Times New Roman" panose="02020603050405020304" pitchFamily="18" charset="0"/>
              <a:cs typeface="Times New Roman" panose="02020603050405020304" pitchFamily="18" charset="0"/>
            </a:rPr>
            <a:t>Servicios públicos</a:t>
          </a:r>
        </a:p>
      </dgm:t>
    </dgm:pt>
    <dgm:pt modelId="{DB32FE23-6E50-4F1D-B078-19625D4ED9DE}" type="parTrans" cxnId="{9F832BBF-6860-43F0-9895-07DE04F07C48}">
      <dgm:prSet/>
      <dgm:spPr/>
      <dgm:t>
        <a:bodyPr/>
        <a:lstStyle/>
        <a:p>
          <a:endParaRPr lang="es-CO"/>
        </a:p>
      </dgm:t>
    </dgm:pt>
    <dgm:pt modelId="{41B6E9BF-01CF-4131-B38A-991D21A1036C}" type="sibTrans" cxnId="{9F832BBF-6860-43F0-9895-07DE04F07C48}">
      <dgm:prSet/>
      <dgm:spPr/>
      <dgm:t>
        <a:bodyPr/>
        <a:lstStyle/>
        <a:p>
          <a:endParaRPr lang="es-CO"/>
        </a:p>
      </dgm:t>
    </dgm:pt>
    <dgm:pt modelId="{DD85B693-4457-4ADB-B804-1424CF50369E}">
      <dgm:prSet phldrT="[Texto]"/>
      <dgm:spPr/>
      <dgm:t>
        <a:bodyPr/>
        <a:lstStyle/>
        <a:p>
          <a:r>
            <a:rPr lang="es-CO" dirty="0">
              <a:latin typeface="Times New Roman" panose="02020603050405020304" pitchFamily="18" charset="0"/>
              <a:cs typeface="Times New Roman" panose="02020603050405020304" pitchFamily="18" charset="0"/>
            </a:rPr>
            <a:t>Competitividad, emprendimiento e innovación,</a:t>
          </a:r>
        </a:p>
      </dgm:t>
    </dgm:pt>
    <dgm:pt modelId="{C1AB022C-877A-4815-A955-7AAD50B98F33}" type="parTrans" cxnId="{51407D9F-6735-49CC-9698-89F25FA1A70C}">
      <dgm:prSet/>
      <dgm:spPr/>
      <dgm:t>
        <a:bodyPr/>
        <a:lstStyle/>
        <a:p>
          <a:endParaRPr lang="es-CO"/>
        </a:p>
      </dgm:t>
    </dgm:pt>
    <dgm:pt modelId="{9DFC45A3-653C-4D9D-8A01-1B7F14180DE3}" type="sibTrans" cxnId="{51407D9F-6735-49CC-9698-89F25FA1A70C}">
      <dgm:prSet/>
      <dgm:spPr/>
      <dgm:t>
        <a:bodyPr/>
        <a:lstStyle/>
        <a:p>
          <a:endParaRPr lang="es-CO"/>
        </a:p>
      </dgm:t>
    </dgm:pt>
    <dgm:pt modelId="{F91BD9C1-8C8A-41E4-B449-831E8A111819}">
      <dgm:prSet phldrT="[Texto]"/>
      <dgm:spPr/>
      <dgm:t>
        <a:bodyPr/>
        <a:lstStyle/>
        <a:p>
          <a:r>
            <a:rPr lang="es-CO" dirty="0">
              <a:latin typeface="Times New Roman" panose="02020603050405020304" pitchFamily="18" charset="0"/>
              <a:cs typeface="Times New Roman" panose="02020603050405020304" pitchFamily="18" charset="0"/>
            </a:rPr>
            <a:t>Tejido empresarial</a:t>
          </a:r>
        </a:p>
      </dgm:t>
    </dgm:pt>
    <dgm:pt modelId="{043D341F-28C3-4C13-B6D3-4E29CBD47AED}" type="parTrans" cxnId="{30893B40-1838-4F08-9FB5-993EB223D7F8}">
      <dgm:prSet/>
      <dgm:spPr/>
      <dgm:t>
        <a:bodyPr/>
        <a:lstStyle/>
        <a:p>
          <a:endParaRPr lang="es-CO"/>
        </a:p>
      </dgm:t>
    </dgm:pt>
    <dgm:pt modelId="{A16CCC88-9FDC-42E2-AD1A-4A38B52A606D}" type="sibTrans" cxnId="{30893B40-1838-4F08-9FB5-993EB223D7F8}">
      <dgm:prSet/>
      <dgm:spPr/>
      <dgm:t>
        <a:bodyPr/>
        <a:lstStyle/>
        <a:p>
          <a:endParaRPr lang="es-CO"/>
        </a:p>
      </dgm:t>
    </dgm:pt>
    <dgm:pt modelId="{0A8A8A16-EBE2-4272-A852-2D2608174BB7}">
      <dgm:prSet/>
      <dgm:spPr/>
      <dgm:t>
        <a:bodyPr/>
        <a:lstStyle/>
        <a:p>
          <a:r>
            <a:rPr lang="es-CO" dirty="0">
              <a:latin typeface="Times New Roman" panose="02020603050405020304" pitchFamily="18" charset="0"/>
              <a:cs typeface="Times New Roman" panose="02020603050405020304" pitchFamily="18" charset="0"/>
            </a:rPr>
            <a:t>Desempeño en gestión</a:t>
          </a:r>
        </a:p>
      </dgm:t>
    </dgm:pt>
    <dgm:pt modelId="{CB3A1EB9-B345-4C90-B624-561F5B88A653}" type="parTrans" cxnId="{1ACB687F-16BD-4D49-BA62-0197D5FA7B01}">
      <dgm:prSet/>
      <dgm:spPr/>
      <dgm:t>
        <a:bodyPr/>
        <a:lstStyle/>
        <a:p>
          <a:endParaRPr lang="es-CO"/>
        </a:p>
      </dgm:t>
    </dgm:pt>
    <dgm:pt modelId="{ADEEDB10-DD9D-4B24-A724-1F153156A9B5}" type="sibTrans" cxnId="{1ACB687F-16BD-4D49-BA62-0197D5FA7B01}">
      <dgm:prSet/>
      <dgm:spPr/>
      <dgm:t>
        <a:bodyPr/>
        <a:lstStyle/>
        <a:p>
          <a:endParaRPr lang="es-CO"/>
        </a:p>
      </dgm:t>
    </dgm:pt>
    <dgm:pt modelId="{658DBBC2-68A4-47C5-9E9B-41717097A9BC}">
      <dgm:prSet/>
      <dgm:spPr/>
      <dgm:t>
        <a:bodyPr/>
        <a:lstStyle/>
        <a:p>
          <a:r>
            <a:rPr lang="es-CO" dirty="0">
              <a:latin typeface="Times New Roman" panose="02020603050405020304" pitchFamily="18" charset="0"/>
              <a:cs typeface="Times New Roman" panose="02020603050405020304" pitchFamily="18" charset="0"/>
            </a:rPr>
            <a:t>Desempeño en resultados</a:t>
          </a:r>
        </a:p>
      </dgm:t>
    </dgm:pt>
    <dgm:pt modelId="{4BD604F9-04C3-46F2-AB91-792CE1DB2C99}" type="parTrans" cxnId="{113C4288-5AF2-41CE-94C7-279F0E8CDA8F}">
      <dgm:prSet/>
      <dgm:spPr/>
      <dgm:t>
        <a:bodyPr/>
        <a:lstStyle/>
        <a:p>
          <a:endParaRPr lang="es-CO"/>
        </a:p>
      </dgm:t>
    </dgm:pt>
    <dgm:pt modelId="{B5098251-3915-431F-B1B0-76C03DECE3E2}" type="sibTrans" cxnId="{113C4288-5AF2-41CE-94C7-279F0E8CDA8F}">
      <dgm:prSet/>
      <dgm:spPr/>
      <dgm:t>
        <a:bodyPr/>
        <a:lstStyle/>
        <a:p>
          <a:endParaRPr lang="es-CO"/>
        </a:p>
      </dgm:t>
    </dgm:pt>
    <dgm:pt modelId="{39F1074F-7B92-4474-BF47-516F9DF574A6}" type="pres">
      <dgm:prSet presAssocID="{BE6F2722-4FCF-4CC3-BC94-3520994FC897}" presName="Name0" presStyleCnt="0">
        <dgm:presLayoutVars>
          <dgm:dir/>
          <dgm:animLvl val="lvl"/>
          <dgm:resizeHandles val="exact"/>
        </dgm:presLayoutVars>
      </dgm:prSet>
      <dgm:spPr/>
    </dgm:pt>
    <dgm:pt modelId="{F3717974-C5A1-4472-B90A-91E6D3202C72}" type="pres">
      <dgm:prSet presAssocID="{1A307317-8C2A-4702-BD62-3D27F778907C}" presName="composite" presStyleCnt="0"/>
      <dgm:spPr/>
    </dgm:pt>
    <dgm:pt modelId="{4BA3FA04-5248-4A29-B4FF-ECA591FC7033}" type="pres">
      <dgm:prSet presAssocID="{1A307317-8C2A-4702-BD62-3D27F778907C}" presName="parTx" presStyleLbl="alignNode1" presStyleIdx="0" presStyleCnt="4">
        <dgm:presLayoutVars>
          <dgm:chMax val="0"/>
          <dgm:chPref val="0"/>
          <dgm:bulletEnabled val="1"/>
        </dgm:presLayoutVars>
      </dgm:prSet>
      <dgm:spPr/>
    </dgm:pt>
    <dgm:pt modelId="{322418F9-D298-439C-BF36-A13029CA8661}" type="pres">
      <dgm:prSet presAssocID="{1A307317-8C2A-4702-BD62-3D27F778907C}" presName="desTx" presStyleLbl="alignAccFollowNode1" presStyleIdx="0" presStyleCnt="4" custLinFactNeighborX="-2927">
        <dgm:presLayoutVars>
          <dgm:bulletEnabled val="1"/>
        </dgm:presLayoutVars>
      </dgm:prSet>
      <dgm:spPr/>
    </dgm:pt>
    <dgm:pt modelId="{64CB3299-D89C-4633-BF74-8F84D295CE58}" type="pres">
      <dgm:prSet presAssocID="{5CA47690-85BE-4906-9B62-D76D53A69C29}" presName="space" presStyleCnt="0"/>
      <dgm:spPr/>
    </dgm:pt>
    <dgm:pt modelId="{6F2C1D5E-105E-4A92-94B4-CE63089A8E01}" type="pres">
      <dgm:prSet presAssocID="{1AAF49D9-D8E8-4DCE-AB5D-EE9C2A9A84A1}" presName="composite" presStyleCnt="0"/>
      <dgm:spPr/>
    </dgm:pt>
    <dgm:pt modelId="{C53A923E-8728-48C0-A222-75863F6B2497}" type="pres">
      <dgm:prSet presAssocID="{1AAF49D9-D8E8-4DCE-AB5D-EE9C2A9A84A1}" presName="parTx" presStyleLbl="alignNode1" presStyleIdx="1" presStyleCnt="4">
        <dgm:presLayoutVars>
          <dgm:chMax val="0"/>
          <dgm:chPref val="0"/>
          <dgm:bulletEnabled val="1"/>
        </dgm:presLayoutVars>
      </dgm:prSet>
      <dgm:spPr/>
    </dgm:pt>
    <dgm:pt modelId="{BCBA2B7E-A71C-438F-BA47-CAC2E3EDD186}" type="pres">
      <dgm:prSet presAssocID="{1AAF49D9-D8E8-4DCE-AB5D-EE9C2A9A84A1}" presName="desTx" presStyleLbl="alignAccFollowNode1" presStyleIdx="1" presStyleCnt="4">
        <dgm:presLayoutVars>
          <dgm:bulletEnabled val="1"/>
        </dgm:presLayoutVars>
      </dgm:prSet>
      <dgm:spPr/>
    </dgm:pt>
    <dgm:pt modelId="{6C0DB6EF-16F4-46A4-A9BE-3E4BFC1D29F5}" type="pres">
      <dgm:prSet presAssocID="{B5C09553-6BAD-44C8-978C-C9C58940CC26}" presName="space" presStyleCnt="0"/>
      <dgm:spPr/>
    </dgm:pt>
    <dgm:pt modelId="{650A05B8-3F4A-4702-A5B0-C332BECA3717}" type="pres">
      <dgm:prSet presAssocID="{A0869AE4-EC5C-432C-A1E9-8AD783004F6F}" presName="composite" presStyleCnt="0"/>
      <dgm:spPr/>
    </dgm:pt>
    <dgm:pt modelId="{B4DB754C-CCD4-4B31-8D5A-70D4C5E7BBDD}" type="pres">
      <dgm:prSet presAssocID="{A0869AE4-EC5C-432C-A1E9-8AD783004F6F}" presName="parTx" presStyleLbl="alignNode1" presStyleIdx="2" presStyleCnt="4">
        <dgm:presLayoutVars>
          <dgm:chMax val="0"/>
          <dgm:chPref val="0"/>
          <dgm:bulletEnabled val="1"/>
        </dgm:presLayoutVars>
      </dgm:prSet>
      <dgm:spPr/>
    </dgm:pt>
    <dgm:pt modelId="{9C572BA8-270E-43C7-A37A-11BA984D7107}" type="pres">
      <dgm:prSet presAssocID="{A0869AE4-EC5C-432C-A1E9-8AD783004F6F}" presName="desTx" presStyleLbl="alignAccFollowNode1" presStyleIdx="2" presStyleCnt="4">
        <dgm:presLayoutVars>
          <dgm:bulletEnabled val="1"/>
        </dgm:presLayoutVars>
      </dgm:prSet>
      <dgm:spPr/>
    </dgm:pt>
    <dgm:pt modelId="{F2CE43CA-3523-440C-9025-F99098AE0381}" type="pres">
      <dgm:prSet presAssocID="{2AE3576F-C253-4BDF-8C63-340FFC8AF97F}" presName="space" presStyleCnt="0"/>
      <dgm:spPr/>
    </dgm:pt>
    <dgm:pt modelId="{4A23827F-E80E-4A1C-B7CF-0674D153F406}" type="pres">
      <dgm:prSet presAssocID="{EDAD4A61-484C-4801-901E-9F987B0DB99D}" presName="composite" presStyleCnt="0"/>
      <dgm:spPr/>
    </dgm:pt>
    <dgm:pt modelId="{DF4698A8-25FE-4793-AF78-FE079F5E5AB0}" type="pres">
      <dgm:prSet presAssocID="{EDAD4A61-484C-4801-901E-9F987B0DB99D}" presName="parTx" presStyleLbl="alignNode1" presStyleIdx="3" presStyleCnt="4">
        <dgm:presLayoutVars>
          <dgm:chMax val="0"/>
          <dgm:chPref val="0"/>
          <dgm:bulletEnabled val="1"/>
        </dgm:presLayoutVars>
      </dgm:prSet>
      <dgm:spPr/>
    </dgm:pt>
    <dgm:pt modelId="{373C3E9D-ABEC-4B7E-B956-A15B6F9052B4}" type="pres">
      <dgm:prSet presAssocID="{EDAD4A61-484C-4801-901E-9F987B0DB99D}" presName="desTx" presStyleLbl="alignAccFollowNode1" presStyleIdx="3" presStyleCnt="4">
        <dgm:presLayoutVars>
          <dgm:bulletEnabled val="1"/>
        </dgm:presLayoutVars>
      </dgm:prSet>
      <dgm:spPr/>
    </dgm:pt>
  </dgm:ptLst>
  <dgm:cxnLst>
    <dgm:cxn modelId="{A165B901-5EE8-4F52-958E-B3975C27C731}" srcId="{1A307317-8C2A-4702-BD62-3D27F778907C}" destId="{C8E588FB-1B78-403D-B820-ACBDAC96FC28}" srcOrd="3" destOrd="0" parTransId="{1E34A803-A736-449C-83DF-6BEE62A8E95E}" sibTransId="{3E353375-0F78-4B91-B0EF-FAF44DC7F1B8}"/>
    <dgm:cxn modelId="{7EB4BD01-EAAA-4B47-B2C5-231F2DAC4DBB}" type="presOf" srcId="{A0869AE4-EC5C-432C-A1E9-8AD783004F6F}" destId="{B4DB754C-CCD4-4B31-8D5A-70D4C5E7BBDD}" srcOrd="0" destOrd="0" presId="urn:microsoft.com/office/officeart/2005/8/layout/hList1"/>
    <dgm:cxn modelId="{D67C610D-4843-4162-96C9-9F8804002C80}" srcId="{BE6F2722-4FCF-4CC3-BC94-3520994FC897}" destId="{1A307317-8C2A-4702-BD62-3D27F778907C}" srcOrd="0" destOrd="0" parTransId="{63469CF7-EAC1-4006-B40A-20E94A6984C4}" sibTransId="{5CA47690-85BE-4906-9B62-D76D53A69C29}"/>
    <dgm:cxn modelId="{4603321C-5F09-4F8C-BE26-3A29439FAD17}" type="presOf" srcId="{507DACD2-A1AA-48D7-B957-D2CEF36D73CC}" destId="{9C572BA8-270E-43C7-A37A-11BA984D7107}" srcOrd="0" destOrd="1" presId="urn:microsoft.com/office/officeart/2005/8/layout/hList1"/>
    <dgm:cxn modelId="{E587F72A-207D-4D67-BFF1-CF69BAFCDB2D}" type="presOf" srcId="{BE6F2722-4FCF-4CC3-BC94-3520994FC897}" destId="{39F1074F-7B92-4474-BF47-516F9DF574A6}" srcOrd="0" destOrd="0" presId="urn:microsoft.com/office/officeart/2005/8/layout/hList1"/>
    <dgm:cxn modelId="{03F8B02C-A438-4E14-A35A-9E71A44B7828}" srcId="{1AAF49D9-D8E8-4DCE-AB5D-EE9C2A9A84A1}" destId="{EC7E9F38-D4FB-4CF1-81F7-AC0BF3B3C695}" srcOrd="1" destOrd="0" parTransId="{467A3E3E-1449-4729-88C5-53A8A8D37430}" sibTransId="{B42E1056-0BBF-41D6-9570-E9716983D469}"/>
    <dgm:cxn modelId="{AEA7F42C-8412-40E9-98C9-6CEE4FFB8C96}" srcId="{A0869AE4-EC5C-432C-A1E9-8AD783004F6F}" destId="{04A66786-677F-496C-8D4A-1E5505D4CDDD}" srcOrd="0" destOrd="0" parTransId="{9C2A4061-407D-41BD-9805-C3C0E7E1E5FD}" sibTransId="{79C2406F-4BF4-4936-A8E1-D4F9FF3414E3}"/>
    <dgm:cxn modelId="{F6373930-363D-4E3A-B8DD-C53DC26A0ECC}" type="presOf" srcId="{D85A0E60-44F9-409A-8F02-1C1421C75842}" destId="{322418F9-D298-439C-BF36-A13029CA8661}" srcOrd="0" destOrd="5" presId="urn:microsoft.com/office/officeart/2005/8/layout/hList1"/>
    <dgm:cxn modelId="{566EEE33-C7A6-4728-BD97-A1892B66B264}" type="presOf" srcId="{9A911EE0-DA6D-4701-B4B2-969BB897588F}" destId="{322418F9-D298-439C-BF36-A13029CA8661}" srcOrd="0" destOrd="0" presId="urn:microsoft.com/office/officeart/2005/8/layout/hList1"/>
    <dgm:cxn modelId="{3193DD39-2F23-4435-8369-20CCF82A5659}" srcId="{BE6F2722-4FCF-4CC3-BC94-3520994FC897}" destId="{EDAD4A61-484C-4801-901E-9F987B0DB99D}" srcOrd="3" destOrd="0" parTransId="{7E581E94-9C14-40D3-BA22-925658627B07}" sibTransId="{9ADC6B9C-F366-4F6B-AE13-55E1C34D2FF7}"/>
    <dgm:cxn modelId="{30893B40-1838-4F08-9FB5-993EB223D7F8}" srcId="{A0869AE4-EC5C-432C-A1E9-8AD783004F6F}" destId="{F91BD9C1-8C8A-41E4-B449-831E8A111819}" srcOrd="3" destOrd="0" parTransId="{043D341F-28C3-4C13-B6D3-4E29CBD47AED}" sibTransId="{A16CCC88-9FDC-42E2-AD1A-4A38B52A606D}"/>
    <dgm:cxn modelId="{E3F2945B-0EDC-41BF-9E8E-80F3299602D1}" type="presOf" srcId="{DD85B693-4457-4ADB-B804-1424CF50369E}" destId="{9C572BA8-270E-43C7-A37A-11BA984D7107}" srcOrd="0" destOrd="2" presId="urn:microsoft.com/office/officeart/2005/8/layout/hList1"/>
    <dgm:cxn modelId="{16859060-AE94-4DC8-B87A-86B3FB8C1F23}" type="presOf" srcId="{F91BD9C1-8C8A-41E4-B449-831E8A111819}" destId="{9C572BA8-270E-43C7-A37A-11BA984D7107}" srcOrd="0" destOrd="3" presId="urn:microsoft.com/office/officeart/2005/8/layout/hList1"/>
    <dgm:cxn modelId="{B5E8B769-4732-4631-BEE6-168ACD1B8BCB}" srcId="{1A307317-8C2A-4702-BD62-3D27F778907C}" destId="{9A911EE0-DA6D-4701-B4B2-969BB897588F}" srcOrd="0" destOrd="0" parTransId="{DF8603FA-F070-423E-A91C-E7AF2777B6E9}" sibTransId="{C0C404C0-DC16-493F-A84B-4BA7A443CFE2}"/>
    <dgm:cxn modelId="{8EFD367C-0F8E-4254-885E-0BAE916F56BA}" srcId="{1A307317-8C2A-4702-BD62-3D27F778907C}" destId="{D85A0E60-44F9-409A-8F02-1C1421C75842}" srcOrd="5" destOrd="0" parTransId="{26BA4F34-3E36-4965-80C3-DE9D28B3D415}" sibTransId="{9A32A45D-E03E-4946-8EDF-27030F67D512}"/>
    <dgm:cxn modelId="{1ACB687F-16BD-4D49-BA62-0197D5FA7B01}" srcId="{EDAD4A61-484C-4801-901E-9F987B0DB99D}" destId="{0A8A8A16-EBE2-4272-A852-2D2608174BB7}" srcOrd="0" destOrd="0" parTransId="{CB3A1EB9-B345-4C90-B624-561F5B88A653}" sibTransId="{ADEEDB10-DD9D-4B24-A724-1F153156A9B5}"/>
    <dgm:cxn modelId="{538EA281-5D3B-4488-AFBD-4272B7C625DB}" type="presOf" srcId="{3D27A19B-188F-4B4B-8FA1-8DE849BA5347}" destId="{322418F9-D298-439C-BF36-A13029CA8661}" srcOrd="0" destOrd="2" presId="urn:microsoft.com/office/officeart/2005/8/layout/hList1"/>
    <dgm:cxn modelId="{113C4288-5AF2-41CE-94C7-279F0E8CDA8F}" srcId="{EDAD4A61-484C-4801-901E-9F987B0DB99D}" destId="{658DBBC2-68A4-47C5-9E9B-41717097A9BC}" srcOrd="1" destOrd="0" parTransId="{4BD604F9-04C3-46F2-AB91-792CE1DB2C99}" sibTransId="{B5098251-3915-431F-B1B0-76C03DECE3E2}"/>
    <dgm:cxn modelId="{79BBDC90-C488-4493-BE04-A17158CD6081}" type="presOf" srcId="{1A307317-8C2A-4702-BD62-3D27F778907C}" destId="{4BA3FA04-5248-4A29-B4FF-ECA591FC7033}" srcOrd="0" destOrd="0" presId="urn:microsoft.com/office/officeart/2005/8/layout/hList1"/>
    <dgm:cxn modelId="{C00AE49B-A9B4-4EA2-AC34-1293538E8C94}" type="presOf" srcId="{04A66786-677F-496C-8D4A-1E5505D4CDDD}" destId="{9C572BA8-270E-43C7-A37A-11BA984D7107}" srcOrd="0" destOrd="0" presId="urn:microsoft.com/office/officeart/2005/8/layout/hList1"/>
    <dgm:cxn modelId="{51407D9F-6735-49CC-9698-89F25FA1A70C}" srcId="{A0869AE4-EC5C-432C-A1E9-8AD783004F6F}" destId="{DD85B693-4457-4ADB-B804-1424CF50369E}" srcOrd="2" destOrd="0" parTransId="{C1AB022C-877A-4815-A955-7AAD50B98F33}" sibTransId="{9DFC45A3-653C-4D9D-8A01-1B7F14180DE3}"/>
    <dgm:cxn modelId="{A3677CA4-F9A0-4DB6-9D3C-CCD45168095C}" type="presOf" srcId="{0A8A8A16-EBE2-4272-A852-2D2608174BB7}" destId="{373C3E9D-ABEC-4B7E-B956-A15B6F9052B4}" srcOrd="0" destOrd="0" presId="urn:microsoft.com/office/officeart/2005/8/layout/hList1"/>
    <dgm:cxn modelId="{C7FC76B3-E878-4849-9327-2E5F8D7D5E6B}" srcId="{BE6F2722-4FCF-4CC3-BC94-3520994FC897}" destId="{1AAF49D9-D8E8-4DCE-AB5D-EE9C2A9A84A1}" srcOrd="1" destOrd="0" parTransId="{7CA51082-9CDC-4C12-AB63-3C2505FBC702}" sibTransId="{B5C09553-6BAD-44C8-978C-C9C58940CC26}"/>
    <dgm:cxn modelId="{6F758BB3-9D2A-4295-A0EC-47E25DA5C791}" type="presOf" srcId="{C5136E97-5EAE-4C24-94CC-34442EBE246D}" destId="{322418F9-D298-439C-BF36-A13029CA8661}" srcOrd="0" destOrd="4" presId="urn:microsoft.com/office/officeart/2005/8/layout/hList1"/>
    <dgm:cxn modelId="{FDBD51B6-36D8-40F5-8F4D-0374E890C686}" srcId="{A0869AE4-EC5C-432C-A1E9-8AD783004F6F}" destId="{507DACD2-A1AA-48D7-B957-D2CEF36D73CC}" srcOrd="1" destOrd="0" parTransId="{D0683453-D0A1-43D3-9CC6-4D7B463E5A43}" sibTransId="{73AEDA46-9A0D-4A1E-9C46-272D4DCB3923}"/>
    <dgm:cxn modelId="{88EC78BC-23B4-491D-BB31-0F7ECBC1D749}" type="presOf" srcId="{C8E588FB-1B78-403D-B820-ACBDAC96FC28}" destId="{322418F9-D298-439C-BF36-A13029CA8661}" srcOrd="0" destOrd="3" presId="urn:microsoft.com/office/officeart/2005/8/layout/hList1"/>
    <dgm:cxn modelId="{9F832BBF-6860-43F0-9895-07DE04F07C48}" srcId="{1A307317-8C2A-4702-BD62-3D27F778907C}" destId="{C5136E97-5EAE-4C24-94CC-34442EBE246D}" srcOrd="4" destOrd="0" parTransId="{DB32FE23-6E50-4F1D-B078-19625D4ED9DE}" sibTransId="{41B6E9BF-01CF-4131-B38A-991D21A1036C}"/>
    <dgm:cxn modelId="{12DAAEC7-5A25-4C53-94B7-B6E7711E8450}" srcId="{1A307317-8C2A-4702-BD62-3D27F778907C}" destId="{0075022D-C41B-4330-996A-C1BF0BA1D1AE}" srcOrd="1" destOrd="0" parTransId="{50179A5A-7E6C-4BAD-8CC3-46D15ACC20B3}" sibTransId="{36492E0B-DED6-4CBC-9EDF-1E26CA5925C7}"/>
    <dgm:cxn modelId="{CD37D4CC-4529-4E9F-AD84-4073D985DB38}" srcId="{1A307317-8C2A-4702-BD62-3D27F778907C}" destId="{3D27A19B-188F-4B4B-8FA1-8DE849BA5347}" srcOrd="2" destOrd="0" parTransId="{1820E958-5F38-41D4-8635-4BCD97AA87A7}" sibTransId="{A431056D-F2D2-429C-9A10-63369FE9CC93}"/>
    <dgm:cxn modelId="{95135DD8-3A0C-4E40-9954-1E924B372C21}" srcId="{1AAF49D9-D8E8-4DCE-AB5D-EE9C2A9A84A1}" destId="{1F5B38AF-6C33-4CD8-97A7-E40823EBFEC4}" srcOrd="0" destOrd="0" parTransId="{38791044-3BFC-4D5C-B1F2-A0ACBBCE6D0B}" sibTransId="{42C97E82-81BC-4A9F-8211-FA9D0A5C0008}"/>
    <dgm:cxn modelId="{1465ACE3-F082-44E8-86EF-95809B1D09AB}" type="presOf" srcId="{EC7E9F38-D4FB-4CF1-81F7-AC0BF3B3C695}" destId="{BCBA2B7E-A71C-438F-BA47-CAC2E3EDD186}" srcOrd="0" destOrd="1" presId="urn:microsoft.com/office/officeart/2005/8/layout/hList1"/>
    <dgm:cxn modelId="{33175FE6-0406-4887-B671-F329F86F4766}" type="presOf" srcId="{658DBBC2-68A4-47C5-9E9B-41717097A9BC}" destId="{373C3E9D-ABEC-4B7E-B956-A15B6F9052B4}" srcOrd="0" destOrd="1" presId="urn:microsoft.com/office/officeart/2005/8/layout/hList1"/>
    <dgm:cxn modelId="{D178B7F0-AC71-4B0C-93DB-D057892B7959}" type="presOf" srcId="{1F5B38AF-6C33-4CD8-97A7-E40823EBFEC4}" destId="{BCBA2B7E-A71C-438F-BA47-CAC2E3EDD186}" srcOrd="0" destOrd="0" presId="urn:microsoft.com/office/officeart/2005/8/layout/hList1"/>
    <dgm:cxn modelId="{CD8EF6F0-3155-4002-9497-F2F9E3AAE7B4}" type="presOf" srcId="{1AAF49D9-D8E8-4DCE-AB5D-EE9C2A9A84A1}" destId="{C53A923E-8728-48C0-A222-75863F6B2497}" srcOrd="0" destOrd="0" presId="urn:microsoft.com/office/officeart/2005/8/layout/hList1"/>
    <dgm:cxn modelId="{D81F16F4-945D-4119-861B-42B909129ED6}" srcId="{BE6F2722-4FCF-4CC3-BC94-3520994FC897}" destId="{A0869AE4-EC5C-432C-A1E9-8AD783004F6F}" srcOrd="2" destOrd="0" parTransId="{1DBC2909-6955-4AEA-8230-9061C8ACC30A}" sibTransId="{2AE3576F-C253-4BDF-8C63-340FFC8AF97F}"/>
    <dgm:cxn modelId="{34E7E7F8-488D-4BCE-ADCA-E1D764381235}" type="presOf" srcId="{0075022D-C41B-4330-996A-C1BF0BA1D1AE}" destId="{322418F9-D298-439C-BF36-A13029CA8661}" srcOrd="0" destOrd="1" presId="urn:microsoft.com/office/officeart/2005/8/layout/hList1"/>
    <dgm:cxn modelId="{A94D3AFC-5E7A-46E7-A66B-54A47AA0B226}" type="presOf" srcId="{EDAD4A61-484C-4801-901E-9F987B0DB99D}" destId="{DF4698A8-25FE-4793-AF78-FE079F5E5AB0}" srcOrd="0" destOrd="0" presId="urn:microsoft.com/office/officeart/2005/8/layout/hList1"/>
    <dgm:cxn modelId="{2C508CEC-A4E7-4AE8-90F3-DBE9BFCAF4F4}" type="presParOf" srcId="{39F1074F-7B92-4474-BF47-516F9DF574A6}" destId="{F3717974-C5A1-4472-B90A-91E6D3202C72}" srcOrd="0" destOrd="0" presId="urn:microsoft.com/office/officeart/2005/8/layout/hList1"/>
    <dgm:cxn modelId="{CFA73891-46C1-4356-8678-A4E3F420F8E0}" type="presParOf" srcId="{F3717974-C5A1-4472-B90A-91E6D3202C72}" destId="{4BA3FA04-5248-4A29-B4FF-ECA591FC7033}" srcOrd="0" destOrd="0" presId="urn:microsoft.com/office/officeart/2005/8/layout/hList1"/>
    <dgm:cxn modelId="{A1564BA9-4481-47D1-B3E4-0A806551E4A9}" type="presParOf" srcId="{F3717974-C5A1-4472-B90A-91E6D3202C72}" destId="{322418F9-D298-439C-BF36-A13029CA8661}" srcOrd="1" destOrd="0" presId="urn:microsoft.com/office/officeart/2005/8/layout/hList1"/>
    <dgm:cxn modelId="{EDBAB6EA-33C0-4D37-AF53-308F81C891DD}" type="presParOf" srcId="{39F1074F-7B92-4474-BF47-516F9DF574A6}" destId="{64CB3299-D89C-4633-BF74-8F84D295CE58}" srcOrd="1" destOrd="0" presId="urn:microsoft.com/office/officeart/2005/8/layout/hList1"/>
    <dgm:cxn modelId="{B030DC48-5BCA-4F65-94FC-A0AACDAC589C}" type="presParOf" srcId="{39F1074F-7B92-4474-BF47-516F9DF574A6}" destId="{6F2C1D5E-105E-4A92-94B4-CE63089A8E01}" srcOrd="2" destOrd="0" presId="urn:microsoft.com/office/officeart/2005/8/layout/hList1"/>
    <dgm:cxn modelId="{B75B5C84-A22E-444E-B238-AD669769DF5D}" type="presParOf" srcId="{6F2C1D5E-105E-4A92-94B4-CE63089A8E01}" destId="{C53A923E-8728-48C0-A222-75863F6B2497}" srcOrd="0" destOrd="0" presId="urn:microsoft.com/office/officeart/2005/8/layout/hList1"/>
    <dgm:cxn modelId="{99F9C093-BC0B-4CFB-9ECB-4AB25C9EE7B1}" type="presParOf" srcId="{6F2C1D5E-105E-4A92-94B4-CE63089A8E01}" destId="{BCBA2B7E-A71C-438F-BA47-CAC2E3EDD186}" srcOrd="1" destOrd="0" presId="urn:microsoft.com/office/officeart/2005/8/layout/hList1"/>
    <dgm:cxn modelId="{0E4B956D-96AE-4795-8198-88873C0E2AA8}" type="presParOf" srcId="{39F1074F-7B92-4474-BF47-516F9DF574A6}" destId="{6C0DB6EF-16F4-46A4-A9BE-3E4BFC1D29F5}" srcOrd="3" destOrd="0" presId="urn:microsoft.com/office/officeart/2005/8/layout/hList1"/>
    <dgm:cxn modelId="{9B1F71A6-2A4C-4FAB-AEDE-27827F74C141}" type="presParOf" srcId="{39F1074F-7B92-4474-BF47-516F9DF574A6}" destId="{650A05B8-3F4A-4702-A5B0-C332BECA3717}" srcOrd="4" destOrd="0" presId="urn:microsoft.com/office/officeart/2005/8/layout/hList1"/>
    <dgm:cxn modelId="{A6CC4B36-DDA2-47EA-80DA-27B23D9EA9F4}" type="presParOf" srcId="{650A05B8-3F4A-4702-A5B0-C332BECA3717}" destId="{B4DB754C-CCD4-4B31-8D5A-70D4C5E7BBDD}" srcOrd="0" destOrd="0" presId="urn:microsoft.com/office/officeart/2005/8/layout/hList1"/>
    <dgm:cxn modelId="{4C082054-58D2-470D-AE38-06BFA24F99ED}" type="presParOf" srcId="{650A05B8-3F4A-4702-A5B0-C332BECA3717}" destId="{9C572BA8-270E-43C7-A37A-11BA984D7107}" srcOrd="1" destOrd="0" presId="urn:microsoft.com/office/officeart/2005/8/layout/hList1"/>
    <dgm:cxn modelId="{4D12846E-E062-4317-9349-6C17FD60966D}" type="presParOf" srcId="{39F1074F-7B92-4474-BF47-516F9DF574A6}" destId="{F2CE43CA-3523-440C-9025-F99098AE0381}" srcOrd="5" destOrd="0" presId="urn:microsoft.com/office/officeart/2005/8/layout/hList1"/>
    <dgm:cxn modelId="{E1F9C035-6115-411B-9CAA-7796130F61AD}" type="presParOf" srcId="{39F1074F-7B92-4474-BF47-516F9DF574A6}" destId="{4A23827F-E80E-4A1C-B7CF-0674D153F406}" srcOrd="6" destOrd="0" presId="urn:microsoft.com/office/officeart/2005/8/layout/hList1"/>
    <dgm:cxn modelId="{89118ED8-4FC4-4E3F-AC4A-4BC57B6BB840}" type="presParOf" srcId="{4A23827F-E80E-4A1C-B7CF-0674D153F406}" destId="{DF4698A8-25FE-4793-AF78-FE079F5E5AB0}" srcOrd="0" destOrd="0" presId="urn:microsoft.com/office/officeart/2005/8/layout/hList1"/>
    <dgm:cxn modelId="{82376DD2-D580-4766-9054-F9572DD68348}" type="presParOf" srcId="{4A23827F-E80E-4A1C-B7CF-0674D153F406}" destId="{373C3E9D-ABEC-4B7E-B956-A15B6F9052B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F2722-4FCF-4CC3-BC94-3520994FC8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1A307317-8C2A-4702-BD62-3D27F778907C}">
      <dgm:prSet phldrT="[Texto]"/>
      <dgm:spPr/>
      <dgm:t>
        <a:bodyPr/>
        <a:lstStyle/>
        <a:p>
          <a:r>
            <a:rPr lang="es-CO"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dirty="0">
            <a:latin typeface="Times New Roman" panose="02020603050405020304" pitchFamily="18" charset="0"/>
            <a:cs typeface="Times New Roman" panose="02020603050405020304" pitchFamily="18" charset="0"/>
          </a:endParaRPr>
        </a:p>
      </dgm:t>
    </dgm:pt>
    <dgm:pt modelId="{63469CF7-EAC1-4006-B40A-20E94A6984C4}" type="parTrans" cxnId="{D67C610D-4843-4162-96C9-9F8804002C80}">
      <dgm:prSet/>
      <dgm:spPr/>
      <dgm:t>
        <a:bodyPr/>
        <a:lstStyle/>
        <a:p>
          <a:endParaRPr lang="es-CO"/>
        </a:p>
      </dgm:t>
    </dgm:pt>
    <dgm:pt modelId="{5CA47690-85BE-4906-9B62-D76D53A69C29}" type="sibTrans" cxnId="{D67C610D-4843-4162-96C9-9F8804002C80}">
      <dgm:prSet/>
      <dgm:spPr/>
      <dgm:t>
        <a:bodyPr/>
        <a:lstStyle/>
        <a:p>
          <a:endParaRPr lang="es-CO"/>
        </a:p>
      </dgm:t>
    </dgm:pt>
    <dgm:pt modelId="{9A911EE0-DA6D-4701-B4B2-969BB897588F}">
      <dgm:prSet phldrT="[Texto]"/>
      <dgm:spPr/>
      <dgm:t>
        <a:bodyPr/>
        <a:lstStyle/>
        <a:p>
          <a:r>
            <a:rPr lang="es-CO" dirty="0">
              <a:latin typeface="Times New Roman" panose="02020603050405020304" pitchFamily="18" charset="0"/>
              <a:cs typeface="Times New Roman" panose="02020603050405020304" pitchFamily="18" charset="0"/>
            </a:rPr>
            <a:t>Pobreza</a:t>
          </a:r>
        </a:p>
      </dgm:t>
    </dgm:pt>
    <dgm:pt modelId="{DF8603FA-F070-423E-A91C-E7AF2777B6E9}" type="parTrans" cxnId="{B5E8B769-4732-4631-BEE6-168ACD1B8BCB}">
      <dgm:prSet/>
      <dgm:spPr/>
      <dgm:t>
        <a:bodyPr/>
        <a:lstStyle/>
        <a:p>
          <a:endParaRPr lang="es-CO"/>
        </a:p>
      </dgm:t>
    </dgm:pt>
    <dgm:pt modelId="{C0C404C0-DC16-493F-A84B-4BA7A443CFE2}" type="sibTrans" cxnId="{B5E8B769-4732-4631-BEE6-168ACD1B8BCB}">
      <dgm:prSet/>
      <dgm:spPr/>
      <dgm:t>
        <a:bodyPr/>
        <a:lstStyle/>
        <a:p>
          <a:endParaRPr lang="es-CO"/>
        </a:p>
      </dgm:t>
    </dgm:pt>
    <dgm:pt modelId="{0075022D-C41B-4330-996A-C1BF0BA1D1AE}">
      <dgm:prSet phldrT="[Texto]"/>
      <dgm:spPr/>
      <dgm:t>
        <a:bodyPr/>
        <a:lstStyle/>
        <a:p>
          <a:r>
            <a:rPr lang="es-CO" dirty="0">
              <a:latin typeface="Times New Roman" panose="02020603050405020304" pitchFamily="18" charset="0"/>
              <a:cs typeface="Times New Roman" panose="02020603050405020304" pitchFamily="18" charset="0"/>
            </a:rPr>
            <a:t>Demografía</a:t>
          </a:r>
        </a:p>
      </dgm:t>
    </dgm:pt>
    <dgm:pt modelId="{50179A5A-7E6C-4BAD-8CC3-46D15ACC20B3}" type="parTrans" cxnId="{12DAAEC7-5A25-4C53-94B7-B6E7711E8450}">
      <dgm:prSet/>
      <dgm:spPr/>
      <dgm:t>
        <a:bodyPr/>
        <a:lstStyle/>
        <a:p>
          <a:endParaRPr lang="es-CO"/>
        </a:p>
      </dgm:t>
    </dgm:pt>
    <dgm:pt modelId="{36492E0B-DED6-4CBC-9EDF-1E26CA5925C7}" type="sibTrans" cxnId="{12DAAEC7-5A25-4C53-94B7-B6E7711E8450}">
      <dgm:prSet/>
      <dgm:spPr/>
      <dgm:t>
        <a:bodyPr/>
        <a:lstStyle/>
        <a:p>
          <a:endParaRPr lang="es-CO"/>
        </a:p>
      </dgm:t>
    </dgm:pt>
    <dgm:pt modelId="{1AAF49D9-D8E8-4DCE-AB5D-EE9C2A9A84A1}">
      <dgm:prSet phldrT="[Texto]"/>
      <dgm:spPr/>
      <dgm:t>
        <a:bodyPr/>
        <a:lstStyle/>
        <a:p>
          <a:r>
            <a:rPr lang="es-CO" dirty="0">
              <a:latin typeface="Times New Roman" panose="02020603050405020304" pitchFamily="18" charset="0"/>
              <a:cs typeface="Times New Roman" panose="02020603050405020304" pitchFamily="18" charset="0"/>
            </a:rPr>
            <a:t>Seguridad en las regiones como condición para la convivencia</a:t>
          </a:r>
        </a:p>
      </dgm:t>
    </dgm:pt>
    <dgm:pt modelId="{7CA51082-9CDC-4C12-AB63-3C2505FBC702}" type="parTrans" cxnId="{C7FC76B3-E878-4849-9327-2E5F8D7D5E6B}">
      <dgm:prSet/>
      <dgm:spPr/>
      <dgm:t>
        <a:bodyPr/>
        <a:lstStyle/>
        <a:p>
          <a:endParaRPr lang="es-CO"/>
        </a:p>
      </dgm:t>
    </dgm:pt>
    <dgm:pt modelId="{B5C09553-6BAD-44C8-978C-C9C58940CC26}" type="sibTrans" cxnId="{C7FC76B3-E878-4849-9327-2E5F8D7D5E6B}">
      <dgm:prSet/>
      <dgm:spPr/>
      <dgm:t>
        <a:bodyPr/>
        <a:lstStyle/>
        <a:p>
          <a:endParaRPr lang="es-CO"/>
        </a:p>
      </dgm:t>
    </dgm:pt>
    <dgm:pt modelId="{1F5B38AF-6C33-4CD8-97A7-E40823EBFEC4}">
      <dgm:prSet phldrT="[Texto]"/>
      <dgm:spPr/>
      <dgm:t>
        <a:bodyPr/>
        <a:lstStyle/>
        <a:p>
          <a:r>
            <a:rPr lang="es-CO" dirty="0">
              <a:latin typeface="Times New Roman" panose="02020603050405020304" pitchFamily="18" charset="0"/>
              <a:cs typeface="Times New Roman" panose="02020603050405020304" pitchFamily="18" charset="0"/>
            </a:rPr>
            <a:t>Seguridad Nacional</a:t>
          </a:r>
        </a:p>
      </dgm:t>
    </dgm:pt>
    <dgm:pt modelId="{38791044-3BFC-4D5C-B1F2-A0ACBBCE6D0B}" type="parTrans" cxnId="{95135DD8-3A0C-4E40-9954-1E924B372C21}">
      <dgm:prSet/>
      <dgm:spPr/>
      <dgm:t>
        <a:bodyPr/>
        <a:lstStyle/>
        <a:p>
          <a:endParaRPr lang="es-CO"/>
        </a:p>
      </dgm:t>
    </dgm:pt>
    <dgm:pt modelId="{42C97E82-81BC-4A9F-8211-FA9D0A5C0008}" type="sibTrans" cxnId="{95135DD8-3A0C-4E40-9954-1E924B372C21}">
      <dgm:prSet/>
      <dgm:spPr/>
      <dgm:t>
        <a:bodyPr/>
        <a:lstStyle/>
        <a:p>
          <a:endParaRPr lang="es-CO"/>
        </a:p>
      </dgm:t>
    </dgm:pt>
    <dgm:pt modelId="{EC7E9F38-D4FB-4CF1-81F7-AC0BF3B3C695}">
      <dgm:prSet phldrT="[Texto]"/>
      <dgm:spPr/>
      <dgm:t>
        <a:bodyPr/>
        <a:lstStyle/>
        <a:p>
          <a:r>
            <a:rPr lang="es-CO" dirty="0">
              <a:latin typeface="Times New Roman" panose="02020603050405020304" pitchFamily="18" charset="0"/>
              <a:cs typeface="Times New Roman" panose="02020603050405020304" pitchFamily="18" charset="0"/>
            </a:rPr>
            <a:t>Seguridad Cooperativa</a:t>
          </a:r>
        </a:p>
      </dgm:t>
    </dgm:pt>
    <dgm:pt modelId="{467A3E3E-1449-4729-88C5-53A8A8D37430}" type="parTrans" cxnId="{03F8B02C-A438-4E14-A35A-9E71A44B7828}">
      <dgm:prSet/>
      <dgm:spPr/>
      <dgm:t>
        <a:bodyPr/>
        <a:lstStyle/>
        <a:p>
          <a:endParaRPr lang="es-CO"/>
        </a:p>
      </dgm:t>
    </dgm:pt>
    <dgm:pt modelId="{B42E1056-0BBF-41D6-9570-E9716983D469}" type="sibTrans" cxnId="{03F8B02C-A438-4E14-A35A-9E71A44B7828}">
      <dgm:prSet/>
      <dgm:spPr/>
      <dgm:t>
        <a:bodyPr/>
        <a:lstStyle/>
        <a:p>
          <a:endParaRPr lang="es-CO"/>
        </a:p>
      </dgm:t>
    </dgm:pt>
    <dgm:pt modelId="{A0869AE4-EC5C-432C-A1E9-8AD783004F6F}">
      <dgm:prSet phldrT="[Texto]"/>
      <dgm:spPr/>
      <dgm:t>
        <a:bodyPr/>
        <a:lstStyle/>
        <a:p>
          <a:r>
            <a:rPr lang="es-ES" dirty="0">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latin typeface="Times New Roman" panose="02020603050405020304" pitchFamily="18" charset="0"/>
            <a:cs typeface="Times New Roman" panose="02020603050405020304" pitchFamily="18" charset="0"/>
          </a:endParaRPr>
        </a:p>
      </dgm:t>
    </dgm:pt>
    <dgm:pt modelId="{1DBC2909-6955-4AEA-8230-9061C8ACC30A}" type="parTrans" cxnId="{D81F16F4-945D-4119-861B-42B909129ED6}">
      <dgm:prSet/>
      <dgm:spPr/>
      <dgm:t>
        <a:bodyPr/>
        <a:lstStyle/>
        <a:p>
          <a:endParaRPr lang="es-CO"/>
        </a:p>
      </dgm:t>
    </dgm:pt>
    <dgm:pt modelId="{2AE3576F-C253-4BDF-8C63-340FFC8AF97F}" type="sibTrans" cxnId="{D81F16F4-945D-4119-861B-42B909129ED6}">
      <dgm:prSet/>
      <dgm:spPr/>
      <dgm:t>
        <a:bodyPr/>
        <a:lstStyle/>
        <a:p>
          <a:endParaRPr lang="es-CO"/>
        </a:p>
      </dgm:t>
    </dgm:pt>
    <dgm:pt modelId="{04A66786-677F-496C-8D4A-1E5505D4CDDD}">
      <dgm:prSet phldrT="[Texto]"/>
      <dgm:spPr/>
      <dgm:t>
        <a:bodyPr/>
        <a:lstStyle/>
        <a:p>
          <a:r>
            <a:rPr lang="es-CO" dirty="0">
              <a:latin typeface="Times New Roman" panose="02020603050405020304" pitchFamily="18" charset="0"/>
              <a:cs typeface="Times New Roman" panose="02020603050405020304" pitchFamily="18" charset="0"/>
            </a:rPr>
            <a:t>Medio ambiente</a:t>
          </a:r>
        </a:p>
      </dgm:t>
    </dgm:pt>
    <dgm:pt modelId="{9C2A4061-407D-41BD-9805-C3C0E7E1E5FD}" type="parTrans" cxnId="{AEA7F42C-8412-40E9-98C9-6CEE4FFB8C96}">
      <dgm:prSet/>
      <dgm:spPr/>
      <dgm:t>
        <a:bodyPr/>
        <a:lstStyle/>
        <a:p>
          <a:endParaRPr lang="es-CO"/>
        </a:p>
      </dgm:t>
    </dgm:pt>
    <dgm:pt modelId="{79C2406F-4BF4-4936-A8E1-D4F9FF3414E3}" type="sibTrans" cxnId="{AEA7F42C-8412-40E9-98C9-6CEE4FFB8C96}">
      <dgm:prSet/>
      <dgm:spPr/>
      <dgm:t>
        <a:bodyPr/>
        <a:lstStyle/>
        <a:p>
          <a:endParaRPr lang="es-CO"/>
        </a:p>
      </dgm:t>
    </dgm:pt>
    <dgm:pt modelId="{507DACD2-A1AA-48D7-B957-D2CEF36D73CC}">
      <dgm:prSet phldrT="[Texto]"/>
      <dgm:spPr/>
      <dgm:t>
        <a:bodyPr/>
        <a:lstStyle/>
        <a:p>
          <a:r>
            <a:rPr lang="es-CO" dirty="0">
              <a:latin typeface="Times New Roman" panose="02020603050405020304" pitchFamily="18" charset="0"/>
              <a:cs typeface="Times New Roman" panose="02020603050405020304" pitchFamily="18" charset="0"/>
            </a:rPr>
            <a:t>Instituciones</a:t>
          </a:r>
        </a:p>
      </dgm:t>
    </dgm:pt>
    <dgm:pt modelId="{D0683453-D0A1-43D3-9CC6-4D7B463E5A43}" type="parTrans" cxnId="{FDBD51B6-36D8-40F5-8F4D-0374E890C686}">
      <dgm:prSet/>
      <dgm:spPr/>
      <dgm:t>
        <a:bodyPr/>
        <a:lstStyle/>
        <a:p>
          <a:endParaRPr lang="es-CO"/>
        </a:p>
      </dgm:t>
    </dgm:pt>
    <dgm:pt modelId="{73AEDA46-9A0D-4A1E-9C46-272D4DCB3923}" type="sibTrans" cxnId="{FDBD51B6-36D8-40F5-8F4D-0374E890C686}">
      <dgm:prSet/>
      <dgm:spPr/>
      <dgm:t>
        <a:bodyPr/>
        <a:lstStyle/>
        <a:p>
          <a:endParaRPr lang="es-CO"/>
        </a:p>
      </dgm:t>
    </dgm:pt>
    <dgm:pt modelId="{EDAD4A61-484C-4801-901E-9F987B0DB99D}">
      <dgm:prSet phldrT="[Texto]"/>
      <dgm:spPr/>
      <dgm:t>
        <a:bodyPr/>
        <a:lstStyle/>
        <a:p>
          <a:r>
            <a:rPr lang="es-ES" dirty="0">
              <a:latin typeface="Times New Roman" panose="02020603050405020304" pitchFamily="18" charset="0"/>
              <a:cs typeface="Times New Roman" panose="02020603050405020304" pitchFamily="18" charset="0"/>
            </a:rPr>
            <a:t>Eficiencia del Estado y lucha contra la corrupción</a:t>
          </a:r>
          <a:endParaRPr lang="es-CO" dirty="0">
            <a:latin typeface="Times New Roman" panose="02020603050405020304" pitchFamily="18" charset="0"/>
            <a:cs typeface="Times New Roman" panose="02020603050405020304" pitchFamily="18" charset="0"/>
          </a:endParaRPr>
        </a:p>
      </dgm:t>
    </dgm:pt>
    <dgm:pt modelId="{7E581E94-9C14-40D3-BA22-925658627B07}" type="parTrans" cxnId="{3193DD39-2F23-4435-8369-20CCF82A5659}">
      <dgm:prSet/>
      <dgm:spPr/>
      <dgm:t>
        <a:bodyPr/>
        <a:lstStyle/>
        <a:p>
          <a:endParaRPr lang="es-CO"/>
        </a:p>
      </dgm:t>
    </dgm:pt>
    <dgm:pt modelId="{9ADC6B9C-F366-4F6B-AE13-55E1C34D2FF7}" type="sibTrans" cxnId="{3193DD39-2F23-4435-8369-20CCF82A5659}">
      <dgm:prSet/>
      <dgm:spPr/>
      <dgm:t>
        <a:bodyPr/>
        <a:lstStyle/>
        <a:p>
          <a:endParaRPr lang="es-CO"/>
        </a:p>
      </dgm:t>
    </dgm:pt>
    <dgm:pt modelId="{3D27A19B-188F-4B4B-8FA1-8DE849BA5347}">
      <dgm:prSet phldrT="[Texto]"/>
      <dgm:spPr/>
      <dgm:t>
        <a:bodyPr/>
        <a:lstStyle/>
        <a:p>
          <a:r>
            <a:rPr lang="es-CO" dirty="0">
              <a:latin typeface="Times New Roman" panose="02020603050405020304" pitchFamily="18" charset="0"/>
              <a:cs typeface="Times New Roman" panose="02020603050405020304" pitchFamily="18" charset="0"/>
            </a:rPr>
            <a:t>Educación</a:t>
          </a:r>
        </a:p>
      </dgm:t>
    </dgm:pt>
    <dgm:pt modelId="{1820E958-5F38-41D4-8635-4BCD97AA87A7}" type="parTrans" cxnId="{CD37D4CC-4529-4E9F-AD84-4073D985DB38}">
      <dgm:prSet/>
      <dgm:spPr/>
      <dgm:t>
        <a:bodyPr/>
        <a:lstStyle/>
        <a:p>
          <a:endParaRPr lang="es-CO"/>
        </a:p>
      </dgm:t>
    </dgm:pt>
    <dgm:pt modelId="{A431056D-F2D2-429C-9A10-63369FE9CC93}" type="sibTrans" cxnId="{CD37D4CC-4529-4E9F-AD84-4073D985DB38}">
      <dgm:prSet/>
      <dgm:spPr/>
      <dgm:t>
        <a:bodyPr/>
        <a:lstStyle/>
        <a:p>
          <a:endParaRPr lang="es-CO"/>
        </a:p>
      </dgm:t>
    </dgm:pt>
    <dgm:pt modelId="{C8E588FB-1B78-403D-B820-ACBDAC96FC28}">
      <dgm:prSet phldrT="[Texto]"/>
      <dgm:spPr/>
      <dgm:t>
        <a:bodyPr/>
        <a:lstStyle/>
        <a:p>
          <a:r>
            <a:rPr lang="es-CO" dirty="0">
              <a:latin typeface="Times New Roman" panose="02020603050405020304" pitchFamily="18" charset="0"/>
              <a:cs typeface="Times New Roman" panose="02020603050405020304" pitchFamily="18" charset="0"/>
            </a:rPr>
            <a:t>Salud</a:t>
          </a:r>
        </a:p>
      </dgm:t>
    </dgm:pt>
    <dgm:pt modelId="{1E34A803-A736-449C-83DF-6BEE62A8E95E}" type="parTrans" cxnId="{A165B901-5EE8-4F52-958E-B3975C27C731}">
      <dgm:prSet/>
      <dgm:spPr/>
      <dgm:t>
        <a:bodyPr/>
        <a:lstStyle/>
        <a:p>
          <a:endParaRPr lang="es-CO"/>
        </a:p>
      </dgm:t>
    </dgm:pt>
    <dgm:pt modelId="{3E353375-0F78-4B91-B0EF-FAF44DC7F1B8}" type="sibTrans" cxnId="{A165B901-5EE8-4F52-958E-B3975C27C731}">
      <dgm:prSet/>
      <dgm:spPr/>
      <dgm:t>
        <a:bodyPr/>
        <a:lstStyle/>
        <a:p>
          <a:endParaRPr lang="es-CO"/>
        </a:p>
      </dgm:t>
    </dgm:pt>
    <dgm:pt modelId="{D85A0E60-44F9-409A-8F02-1C1421C75842}">
      <dgm:prSet phldrT="[Texto]"/>
      <dgm:spPr/>
      <dgm:t>
        <a:bodyPr/>
        <a:lstStyle/>
        <a:p>
          <a:r>
            <a:rPr lang="es-CO" dirty="0">
              <a:latin typeface="Times New Roman" panose="02020603050405020304" pitchFamily="18" charset="0"/>
              <a:cs typeface="Times New Roman" panose="02020603050405020304" pitchFamily="18" charset="0"/>
            </a:rPr>
            <a:t>Vivienda</a:t>
          </a:r>
        </a:p>
      </dgm:t>
    </dgm:pt>
    <dgm:pt modelId="{26BA4F34-3E36-4965-80C3-DE9D28B3D415}" type="parTrans" cxnId="{8EFD367C-0F8E-4254-885E-0BAE916F56BA}">
      <dgm:prSet/>
      <dgm:spPr/>
      <dgm:t>
        <a:bodyPr/>
        <a:lstStyle/>
        <a:p>
          <a:endParaRPr lang="es-CO"/>
        </a:p>
      </dgm:t>
    </dgm:pt>
    <dgm:pt modelId="{9A32A45D-E03E-4946-8EDF-27030F67D512}" type="sibTrans" cxnId="{8EFD367C-0F8E-4254-885E-0BAE916F56BA}">
      <dgm:prSet/>
      <dgm:spPr/>
      <dgm:t>
        <a:bodyPr/>
        <a:lstStyle/>
        <a:p>
          <a:endParaRPr lang="es-CO"/>
        </a:p>
      </dgm:t>
    </dgm:pt>
    <dgm:pt modelId="{C5136E97-5EAE-4C24-94CC-34442EBE246D}">
      <dgm:prSet phldrT="[Texto]"/>
      <dgm:spPr/>
      <dgm:t>
        <a:bodyPr/>
        <a:lstStyle/>
        <a:p>
          <a:r>
            <a:rPr lang="es-CO" dirty="0">
              <a:latin typeface="Times New Roman" panose="02020603050405020304" pitchFamily="18" charset="0"/>
              <a:cs typeface="Times New Roman" panose="02020603050405020304" pitchFamily="18" charset="0"/>
            </a:rPr>
            <a:t>Servicios públicos</a:t>
          </a:r>
        </a:p>
      </dgm:t>
    </dgm:pt>
    <dgm:pt modelId="{DB32FE23-6E50-4F1D-B078-19625D4ED9DE}" type="parTrans" cxnId="{9F832BBF-6860-43F0-9895-07DE04F07C48}">
      <dgm:prSet/>
      <dgm:spPr/>
      <dgm:t>
        <a:bodyPr/>
        <a:lstStyle/>
        <a:p>
          <a:endParaRPr lang="es-CO"/>
        </a:p>
      </dgm:t>
    </dgm:pt>
    <dgm:pt modelId="{41B6E9BF-01CF-4131-B38A-991D21A1036C}" type="sibTrans" cxnId="{9F832BBF-6860-43F0-9895-07DE04F07C48}">
      <dgm:prSet/>
      <dgm:spPr/>
      <dgm:t>
        <a:bodyPr/>
        <a:lstStyle/>
        <a:p>
          <a:endParaRPr lang="es-CO"/>
        </a:p>
      </dgm:t>
    </dgm:pt>
    <dgm:pt modelId="{DD85B693-4457-4ADB-B804-1424CF50369E}">
      <dgm:prSet phldrT="[Texto]"/>
      <dgm:spPr/>
      <dgm:t>
        <a:bodyPr/>
        <a:lstStyle/>
        <a:p>
          <a:r>
            <a:rPr lang="es-CO" dirty="0">
              <a:latin typeface="Times New Roman" panose="02020603050405020304" pitchFamily="18" charset="0"/>
              <a:cs typeface="Times New Roman" panose="02020603050405020304" pitchFamily="18" charset="0"/>
            </a:rPr>
            <a:t>Competitividad, emprendimiento e innovación,</a:t>
          </a:r>
        </a:p>
      </dgm:t>
    </dgm:pt>
    <dgm:pt modelId="{C1AB022C-877A-4815-A955-7AAD50B98F33}" type="parTrans" cxnId="{51407D9F-6735-49CC-9698-89F25FA1A70C}">
      <dgm:prSet/>
      <dgm:spPr/>
      <dgm:t>
        <a:bodyPr/>
        <a:lstStyle/>
        <a:p>
          <a:endParaRPr lang="es-CO"/>
        </a:p>
      </dgm:t>
    </dgm:pt>
    <dgm:pt modelId="{9DFC45A3-653C-4D9D-8A01-1B7F14180DE3}" type="sibTrans" cxnId="{51407D9F-6735-49CC-9698-89F25FA1A70C}">
      <dgm:prSet/>
      <dgm:spPr/>
      <dgm:t>
        <a:bodyPr/>
        <a:lstStyle/>
        <a:p>
          <a:endParaRPr lang="es-CO"/>
        </a:p>
      </dgm:t>
    </dgm:pt>
    <dgm:pt modelId="{F91BD9C1-8C8A-41E4-B449-831E8A111819}">
      <dgm:prSet phldrT="[Texto]"/>
      <dgm:spPr/>
      <dgm:t>
        <a:bodyPr/>
        <a:lstStyle/>
        <a:p>
          <a:r>
            <a:rPr lang="es-CO" dirty="0">
              <a:latin typeface="Times New Roman" panose="02020603050405020304" pitchFamily="18" charset="0"/>
              <a:cs typeface="Times New Roman" panose="02020603050405020304" pitchFamily="18" charset="0"/>
            </a:rPr>
            <a:t>Tejido empresarial</a:t>
          </a:r>
        </a:p>
      </dgm:t>
    </dgm:pt>
    <dgm:pt modelId="{043D341F-28C3-4C13-B6D3-4E29CBD47AED}" type="parTrans" cxnId="{30893B40-1838-4F08-9FB5-993EB223D7F8}">
      <dgm:prSet/>
      <dgm:spPr/>
      <dgm:t>
        <a:bodyPr/>
        <a:lstStyle/>
        <a:p>
          <a:endParaRPr lang="es-CO"/>
        </a:p>
      </dgm:t>
    </dgm:pt>
    <dgm:pt modelId="{A16CCC88-9FDC-42E2-AD1A-4A38B52A606D}" type="sibTrans" cxnId="{30893B40-1838-4F08-9FB5-993EB223D7F8}">
      <dgm:prSet/>
      <dgm:spPr/>
      <dgm:t>
        <a:bodyPr/>
        <a:lstStyle/>
        <a:p>
          <a:endParaRPr lang="es-CO"/>
        </a:p>
      </dgm:t>
    </dgm:pt>
    <dgm:pt modelId="{0A8A8A16-EBE2-4272-A852-2D2608174BB7}">
      <dgm:prSet/>
      <dgm:spPr/>
      <dgm:t>
        <a:bodyPr/>
        <a:lstStyle/>
        <a:p>
          <a:r>
            <a:rPr lang="es-CO" dirty="0">
              <a:latin typeface="Times New Roman" panose="02020603050405020304" pitchFamily="18" charset="0"/>
              <a:cs typeface="Times New Roman" panose="02020603050405020304" pitchFamily="18" charset="0"/>
            </a:rPr>
            <a:t>Desempeño en gestión</a:t>
          </a:r>
        </a:p>
      </dgm:t>
    </dgm:pt>
    <dgm:pt modelId="{CB3A1EB9-B345-4C90-B624-561F5B88A653}" type="parTrans" cxnId="{1ACB687F-16BD-4D49-BA62-0197D5FA7B01}">
      <dgm:prSet/>
      <dgm:spPr/>
      <dgm:t>
        <a:bodyPr/>
        <a:lstStyle/>
        <a:p>
          <a:endParaRPr lang="es-CO"/>
        </a:p>
      </dgm:t>
    </dgm:pt>
    <dgm:pt modelId="{ADEEDB10-DD9D-4B24-A724-1F153156A9B5}" type="sibTrans" cxnId="{1ACB687F-16BD-4D49-BA62-0197D5FA7B01}">
      <dgm:prSet/>
      <dgm:spPr/>
      <dgm:t>
        <a:bodyPr/>
        <a:lstStyle/>
        <a:p>
          <a:endParaRPr lang="es-CO"/>
        </a:p>
      </dgm:t>
    </dgm:pt>
    <dgm:pt modelId="{658DBBC2-68A4-47C5-9E9B-41717097A9BC}">
      <dgm:prSet/>
      <dgm:spPr/>
      <dgm:t>
        <a:bodyPr/>
        <a:lstStyle/>
        <a:p>
          <a:r>
            <a:rPr lang="es-CO" dirty="0">
              <a:latin typeface="Times New Roman" panose="02020603050405020304" pitchFamily="18" charset="0"/>
              <a:cs typeface="Times New Roman" panose="02020603050405020304" pitchFamily="18" charset="0"/>
            </a:rPr>
            <a:t>Desempeño en resultados</a:t>
          </a:r>
        </a:p>
      </dgm:t>
    </dgm:pt>
    <dgm:pt modelId="{4BD604F9-04C3-46F2-AB91-792CE1DB2C99}" type="parTrans" cxnId="{113C4288-5AF2-41CE-94C7-279F0E8CDA8F}">
      <dgm:prSet/>
      <dgm:spPr/>
      <dgm:t>
        <a:bodyPr/>
        <a:lstStyle/>
        <a:p>
          <a:endParaRPr lang="es-CO"/>
        </a:p>
      </dgm:t>
    </dgm:pt>
    <dgm:pt modelId="{B5098251-3915-431F-B1B0-76C03DECE3E2}" type="sibTrans" cxnId="{113C4288-5AF2-41CE-94C7-279F0E8CDA8F}">
      <dgm:prSet/>
      <dgm:spPr/>
      <dgm:t>
        <a:bodyPr/>
        <a:lstStyle/>
        <a:p>
          <a:endParaRPr lang="es-CO"/>
        </a:p>
      </dgm:t>
    </dgm:pt>
    <dgm:pt modelId="{39F1074F-7B92-4474-BF47-516F9DF574A6}" type="pres">
      <dgm:prSet presAssocID="{BE6F2722-4FCF-4CC3-BC94-3520994FC897}" presName="Name0" presStyleCnt="0">
        <dgm:presLayoutVars>
          <dgm:dir/>
          <dgm:animLvl val="lvl"/>
          <dgm:resizeHandles val="exact"/>
        </dgm:presLayoutVars>
      </dgm:prSet>
      <dgm:spPr/>
    </dgm:pt>
    <dgm:pt modelId="{F3717974-C5A1-4472-B90A-91E6D3202C72}" type="pres">
      <dgm:prSet presAssocID="{1A307317-8C2A-4702-BD62-3D27F778907C}" presName="composite" presStyleCnt="0"/>
      <dgm:spPr/>
    </dgm:pt>
    <dgm:pt modelId="{4BA3FA04-5248-4A29-B4FF-ECA591FC7033}" type="pres">
      <dgm:prSet presAssocID="{1A307317-8C2A-4702-BD62-3D27F778907C}" presName="parTx" presStyleLbl="alignNode1" presStyleIdx="0" presStyleCnt="4">
        <dgm:presLayoutVars>
          <dgm:chMax val="0"/>
          <dgm:chPref val="0"/>
          <dgm:bulletEnabled val="1"/>
        </dgm:presLayoutVars>
      </dgm:prSet>
      <dgm:spPr/>
    </dgm:pt>
    <dgm:pt modelId="{322418F9-D298-439C-BF36-A13029CA8661}" type="pres">
      <dgm:prSet presAssocID="{1A307317-8C2A-4702-BD62-3D27F778907C}" presName="desTx" presStyleLbl="alignAccFollowNode1" presStyleIdx="0" presStyleCnt="4" custLinFactNeighborX="-2927">
        <dgm:presLayoutVars>
          <dgm:bulletEnabled val="1"/>
        </dgm:presLayoutVars>
      </dgm:prSet>
      <dgm:spPr/>
    </dgm:pt>
    <dgm:pt modelId="{64CB3299-D89C-4633-BF74-8F84D295CE58}" type="pres">
      <dgm:prSet presAssocID="{5CA47690-85BE-4906-9B62-D76D53A69C29}" presName="space" presStyleCnt="0"/>
      <dgm:spPr/>
    </dgm:pt>
    <dgm:pt modelId="{6F2C1D5E-105E-4A92-94B4-CE63089A8E01}" type="pres">
      <dgm:prSet presAssocID="{1AAF49D9-D8E8-4DCE-AB5D-EE9C2A9A84A1}" presName="composite" presStyleCnt="0"/>
      <dgm:spPr/>
    </dgm:pt>
    <dgm:pt modelId="{C53A923E-8728-48C0-A222-75863F6B2497}" type="pres">
      <dgm:prSet presAssocID="{1AAF49D9-D8E8-4DCE-AB5D-EE9C2A9A84A1}" presName="parTx" presStyleLbl="alignNode1" presStyleIdx="1" presStyleCnt="4">
        <dgm:presLayoutVars>
          <dgm:chMax val="0"/>
          <dgm:chPref val="0"/>
          <dgm:bulletEnabled val="1"/>
        </dgm:presLayoutVars>
      </dgm:prSet>
      <dgm:spPr/>
    </dgm:pt>
    <dgm:pt modelId="{BCBA2B7E-A71C-438F-BA47-CAC2E3EDD186}" type="pres">
      <dgm:prSet presAssocID="{1AAF49D9-D8E8-4DCE-AB5D-EE9C2A9A84A1}" presName="desTx" presStyleLbl="alignAccFollowNode1" presStyleIdx="1" presStyleCnt="4">
        <dgm:presLayoutVars>
          <dgm:bulletEnabled val="1"/>
        </dgm:presLayoutVars>
      </dgm:prSet>
      <dgm:spPr/>
    </dgm:pt>
    <dgm:pt modelId="{6C0DB6EF-16F4-46A4-A9BE-3E4BFC1D29F5}" type="pres">
      <dgm:prSet presAssocID="{B5C09553-6BAD-44C8-978C-C9C58940CC26}" presName="space" presStyleCnt="0"/>
      <dgm:spPr/>
    </dgm:pt>
    <dgm:pt modelId="{650A05B8-3F4A-4702-A5B0-C332BECA3717}" type="pres">
      <dgm:prSet presAssocID="{A0869AE4-EC5C-432C-A1E9-8AD783004F6F}" presName="composite" presStyleCnt="0"/>
      <dgm:spPr/>
    </dgm:pt>
    <dgm:pt modelId="{B4DB754C-CCD4-4B31-8D5A-70D4C5E7BBDD}" type="pres">
      <dgm:prSet presAssocID="{A0869AE4-EC5C-432C-A1E9-8AD783004F6F}" presName="parTx" presStyleLbl="alignNode1" presStyleIdx="2" presStyleCnt="4">
        <dgm:presLayoutVars>
          <dgm:chMax val="0"/>
          <dgm:chPref val="0"/>
          <dgm:bulletEnabled val="1"/>
        </dgm:presLayoutVars>
      </dgm:prSet>
      <dgm:spPr/>
    </dgm:pt>
    <dgm:pt modelId="{9C572BA8-270E-43C7-A37A-11BA984D7107}" type="pres">
      <dgm:prSet presAssocID="{A0869AE4-EC5C-432C-A1E9-8AD783004F6F}" presName="desTx" presStyleLbl="alignAccFollowNode1" presStyleIdx="2" presStyleCnt="4">
        <dgm:presLayoutVars>
          <dgm:bulletEnabled val="1"/>
        </dgm:presLayoutVars>
      </dgm:prSet>
      <dgm:spPr/>
    </dgm:pt>
    <dgm:pt modelId="{F2CE43CA-3523-440C-9025-F99098AE0381}" type="pres">
      <dgm:prSet presAssocID="{2AE3576F-C253-4BDF-8C63-340FFC8AF97F}" presName="space" presStyleCnt="0"/>
      <dgm:spPr/>
    </dgm:pt>
    <dgm:pt modelId="{4A23827F-E80E-4A1C-B7CF-0674D153F406}" type="pres">
      <dgm:prSet presAssocID="{EDAD4A61-484C-4801-901E-9F987B0DB99D}" presName="composite" presStyleCnt="0"/>
      <dgm:spPr/>
    </dgm:pt>
    <dgm:pt modelId="{DF4698A8-25FE-4793-AF78-FE079F5E5AB0}" type="pres">
      <dgm:prSet presAssocID="{EDAD4A61-484C-4801-901E-9F987B0DB99D}" presName="parTx" presStyleLbl="alignNode1" presStyleIdx="3" presStyleCnt="4">
        <dgm:presLayoutVars>
          <dgm:chMax val="0"/>
          <dgm:chPref val="0"/>
          <dgm:bulletEnabled val="1"/>
        </dgm:presLayoutVars>
      </dgm:prSet>
      <dgm:spPr/>
    </dgm:pt>
    <dgm:pt modelId="{373C3E9D-ABEC-4B7E-B956-A15B6F9052B4}" type="pres">
      <dgm:prSet presAssocID="{EDAD4A61-484C-4801-901E-9F987B0DB99D}" presName="desTx" presStyleLbl="alignAccFollowNode1" presStyleIdx="3" presStyleCnt="4">
        <dgm:presLayoutVars>
          <dgm:bulletEnabled val="1"/>
        </dgm:presLayoutVars>
      </dgm:prSet>
      <dgm:spPr/>
    </dgm:pt>
  </dgm:ptLst>
  <dgm:cxnLst>
    <dgm:cxn modelId="{A165B901-5EE8-4F52-958E-B3975C27C731}" srcId="{1A307317-8C2A-4702-BD62-3D27F778907C}" destId="{C8E588FB-1B78-403D-B820-ACBDAC96FC28}" srcOrd="3" destOrd="0" parTransId="{1E34A803-A736-449C-83DF-6BEE62A8E95E}" sibTransId="{3E353375-0F78-4B91-B0EF-FAF44DC7F1B8}"/>
    <dgm:cxn modelId="{7EB4BD01-EAAA-4B47-B2C5-231F2DAC4DBB}" type="presOf" srcId="{A0869AE4-EC5C-432C-A1E9-8AD783004F6F}" destId="{B4DB754C-CCD4-4B31-8D5A-70D4C5E7BBDD}" srcOrd="0" destOrd="0" presId="urn:microsoft.com/office/officeart/2005/8/layout/hList1"/>
    <dgm:cxn modelId="{D67C610D-4843-4162-96C9-9F8804002C80}" srcId="{BE6F2722-4FCF-4CC3-BC94-3520994FC897}" destId="{1A307317-8C2A-4702-BD62-3D27F778907C}" srcOrd="0" destOrd="0" parTransId="{63469CF7-EAC1-4006-B40A-20E94A6984C4}" sibTransId="{5CA47690-85BE-4906-9B62-D76D53A69C29}"/>
    <dgm:cxn modelId="{4603321C-5F09-4F8C-BE26-3A29439FAD17}" type="presOf" srcId="{507DACD2-A1AA-48D7-B957-D2CEF36D73CC}" destId="{9C572BA8-270E-43C7-A37A-11BA984D7107}" srcOrd="0" destOrd="1" presId="urn:microsoft.com/office/officeart/2005/8/layout/hList1"/>
    <dgm:cxn modelId="{E587F72A-207D-4D67-BFF1-CF69BAFCDB2D}" type="presOf" srcId="{BE6F2722-4FCF-4CC3-BC94-3520994FC897}" destId="{39F1074F-7B92-4474-BF47-516F9DF574A6}" srcOrd="0" destOrd="0" presId="urn:microsoft.com/office/officeart/2005/8/layout/hList1"/>
    <dgm:cxn modelId="{03F8B02C-A438-4E14-A35A-9E71A44B7828}" srcId="{1AAF49D9-D8E8-4DCE-AB5D-EE9C2A9A84A1}" destId="{EC7E9F38-D4FB-4CF1-81F7-AC0BF3B3C695}" srcOrd="1" destOrd="0" parTransId="{467A3E3E-1449-4729-88C5-53A8A8D37430}" sibTransId="{B42E1056-0BBF-41D6-9570-E9716983D469}"/>
    <dgm:cxn modelId="{AEA7F42C-8412-40E9-98C9-6CEE4FFB8C96}" srcId="{A0869AE4-EC5C-432C-A1E9-8AD783004F6F}" destId="{04A66786-677F-496C-8D4A-1E5505D4CDDD}" srcOrd="0" destOrd="0" parTransId="{9C2A4061-407D-41BD-9805-C3C0E7E1E5FD}" sibTransId="{79C2406F-4BF4-4936-A8E1-D4F9FF3414E3}"/>
    <dgm:cxn modelId="{F6373930-363D-4E3A-B8DD-C53DC26A0ECC}" type="presOf" srcId="{D85A0E60-44F9-409A-8F02-1C1421C75842}" destId="{322418F9-D298-439C-BF36-A13029CA8661}" srcOrd="0" destOrd="5" presId="urn:microsoft.com/office/officeart/2005/8/layout/hList1"/>
    <dgm:cxn modelId="{566EEE33-C7A6-4728-BD97-A1892B66B264}" type="presOf" srcId="{9A911EE0-DA6D-4701-B4B2-969BB897588F}" destId="{322418F9-D298-439C-BF36-A13029CA8661}" srcOrd="0" destOrd="0" presId="urn:microsoft.com/office/officeart/2005/8/layout/hList1"/>
    <dgm:cxn modelId="{3193DD39-2F23-4435-8369-20CCF82A5659}" srcId="{BE6F2722-4FCF-4CC3-BC94-3520994FC897}" destId="{EDAD4A61-484C-4801-901E-9F987B0DB99D}" srcOrd="3" destOrd="0" parTransId="{7E581E94-9C14-40D3-BA22-925658627B07}" sibTransId="{9ADC6B9C-F366-4F6B-AE13-55E1C34D2FF7}"/>
    <dgm:cxn modelId="{30893B40-1838-4F08-9FB5-993EB223D7F8}" srcId="{A0869AE4-EC5C-432C-A1E9-8AD783004F6F}" destId="{F91BD9C1-8C8A-41E4-B449-831E8A111819}" srcOrd="3" destOrd="0" parTransId="{043D341F-28C3-4C13-B6D3-4E29CBD47AED}" sibTransId="{A16CCC88-9FDC-42E2-AD1A-4A38B52A606D}"/>
    <dgm:cxn modelId="{E3F2945B-0EDC-41BF-9E8E-80F3299602D1}" type="presOf" srcId="{DD85B693-4457-4ADB-B804-1424CF50369E}" destId="{9C572BA8-270E-43C7-A37A-11BA984D7107}" srcOrd="0" destOrd="2" presId="urn:microsoft.com/office/officeart/2005/8/layout/hList1"/>
    <dgm:cxn modelId="{16859060-AE94-4DC8-B87A-86B3FB8C1F23}" type="presOf" srcId="{F91BD9C1-8C8A-41E4-B449-831E8A111819}" destId="{9C572BA8-270E-43C7-A37A-11BA984D7107}" srcOrd="0" destOrd="3" presId="urn:microsoft.com/office/officeart/2005/8/layout/hList1"/>
    <dgm:cxn modelId="{B5E8B769-4732-4631-BEE6-168ACD1B8BCB}" srcId="{1A307317-8C2A-4702-BD62-3D27F778907C}" destId="{9A911EE0-DA6D-4701-B4B2-969BB897588F}" srcOrd="0" destOrd="0" parTransId="{DF8603FA-F070-423E-A91C-E7AF2777B6E9}" sibTransId="{C0C404C0-DC16-493F-A84B-4BA7A443CFE2}"/>
    <dgm:cxn modelId="{8EFD367C-0F8E-4254-885E-0BAE916F56BA}" srcId="{1A307317-8C2A-4702-BD62-3D27F778907C}" destId="{D85A0E60-44F9-409A-8F02-1C1421C75842}" srcOrd="5" destOrd="0" parTransId="{26BA4F34-3E36-4965-80C3-DE9D28B3D415}" sibTransId="{9A32A45D-E03E-4946-8EDF-27030F67D512}"/>
    <dgm:cxn modelId="{1ACB687F-16BD-4D49-BA62-0197D5FA7B01}" srcId="{EDAD4A61-484C-4801-901E-9F987B0DB99D}" destId="{0A8A8A16-EBE2-4272-A852-2D2608174BB7}" srcOrd="0" destOrd="0" parTransId="{CB3A1EB9-B345-4C90-B624-561F5B88A653}" sibTransId="{ADEEDB10-DD9D-4B24-A724-1F153156A9B5}"/>
    <dgm:cxn modelId="{538EA281-5D3B-4488-AFBD-4272B7C625DB}" type="presOf" srcId="{3D27A19B-188F-4B4B-8FA1-8DE849BA5347}" destId="{322418F9-D298-439C-BF36-A13029CA8661}" srcOrd="0" destOrd="2" presId="urn:microsoft.com/office/officeart/2005/8/layout/hList1"/>
    <dgm:cxn modelId="{113C4288-5AF2-41CE-94C7-279F0E8CDA8F}" srcId="{EDAD4A61-484C-4801-901E-9F987B0DB99D}" destId="{658DBBC2-68A4-47C5-9E9B-41717097A9BC}" srcOrd="1" destOrd="0" parTransId="{4BD604F9-04C3-46F2-AB91-792CE1DB2C99}" sibTransId="{B5098251-3915-431F-B1B0-76C03DECE3E2}"/>
    <dgm:cxn modelId="{79BBDC90-C488-4493-BE04-A17158CD6081}" type="presOf" srcId="{1A307317-8C2A-4702-BD62-3D27F778907C}" destId="{4BA3FA04-5248-4A29-B4FF-ECA591FC7033}" srcOrd="0" destOrd="0" presId="urn:microsoft.com/office/officeart/2005/8/layout/hList1"/>
    <dgm:cxn modelId="{C00AE49B-A9B4-4EA2-AC34-1293538E8C94}" type="presOf" srcId="{04A66786-677F-496C-8D4A-1E5505D4CDDD}" destId="{9C572BA8-270E-43C7-A37A-11BA984D7107}" srcOrd="0" destOrd="0" presId="urn:microsoft.com/office/officeart/2005/8/layout/hList1"/>
    <dgm:cxn modelId="{51407D9F-6735-49CC-9698-89F25FA1A70C}" srcId="{A0869AE4-EC5C-432C-A1E9-8AD783004F6F}" destId="{DD85B693-4457-4ADB-B804-1424CF50369E}" srcOrd="2" destOrd="0" parTransId="{C1AB022C-877A-4815-A955-7AAD50B98F33}" sibTransId="{9DFC45A3-653C-4D9D-8A01-1B7F14180DE3}"/>
    <dgm:cxn modelId="{A3677CA4-F9A0-4DB6-9D3C-CCD45168095C}" type="presOf" srcId="{0A8A8A16-EBE2-4272-A852-2D2608174BB7}" destId="{373C3E9D-ABEC-4B7E-B956-A15B6F9052B4}" srcOrd="0" destOrd="0" presId="urn:microsoft.com/office/officeart/2005/8/layout/hList1"/>
    <dgm:cxn modelId="{C7FC76B3-E878-4849-9327-2E5F8D7D5E6B}" srcId="{BE6F2722-4FCF-4CC3-BC94-3520994FC897}" destId="{1AAF49D9-D8E8-4DCE-AB5D-EE9C2A9A84A1}" srcOrd="1" destOrd="0" parTransId="{7CA51082-9CDC-4C12-AB63-3C2505FBC702}" sibTransId="{B5C09553-6BAD-44C8-978C-C9C58940CC26}"/>
    <dgm:cxn modelId="{6F758BB3-9D2A-4295-A0EC-47E25DA5C791}" type="presOf" srcId="{C5136E97-5EAE-4C24-94CC-34442EBE246D}" destId="{322418F9-D298-439C-BF36-A13029CA8661}" srcOrd="0" destOrd="4" presId="urn:microsoft.com/office/officeart/2005/8/layout/hList1"/>
    <dgm:cxn modelId="{FDBD51B6-36D8-40F5-8F4D-0374E890C686}" srcId="{A0869AE4-EC5C-432C-A1E9-8AD783004F6F}" destId="{507DACD2-A1AA-48D7-B957-D2CEF36D73CC}" srcOrd="1" destOrd="0" parTransId="{D0683453-D0A1-43D3-9CC6-4D7B463E5A43}" sibTransId="{73AEDA46-9A0D-4A1E-9C46-272D4DCB3923}"/>
    <dgm:cxn modelId="{88EC78BC-23B4-491D-BB31-0F7ECBC1D749}" type="presOf" srcId="{C8E588FB-1B78-403D-B820-ACBDAC96FC28}" destId="{322418F9-D298-439C-BF36-A13029CA8661}" srcOrd="0" destOrd="3" presId="urn:microsoft.com/office/officeart/2005/8/layout/hList1"/>
    <dgm:cxn modelId="{9F832BBF-6860-43F0-9895-07DE04F07C48}" srcId="{1A307317-8C2A-4702-BD62-3D27F778907C}" destId="{C5136E97-5EAE-4C24-94CC-34442EBE246D}" srcOrd="4" destOrd="0" parTransId="{DB32FE23-6E50-4F1D-B078-19625D4ED9DE}" sibTransId="{41B6E9BF-01CF-4131-B38A-991D21A1036C}"/>
    <dgm:cxn modelId="{12DAAEC7-5A25-4C53-94B7-B6E7711E8450}" srcId="{1A307317-8C2A-4702-BD62-3D27F778907C}" destId="{0075022D-C41B-4330-996A-C1BF0BA1D1AE}" srcOrd="1" destOrd="0" parTransId="{50179A5A-7E6C-4BAD-8CC3-46D15ACC20B3}" sibTransId="{36492E0B-DED6-4CBC-9EDF-1E26CA5925C7}"/>
    <dgm:cxn modelId="{CD37D4CC-4529-4E9F-AD84-4073D985DB38}" srcId="{1A307317-8C2A-4702-BD62-3D27F778907C}" destId="{3D27A19B-188F-4B4B-8FA1-8DE849BA5347}" srcOrd="2" destOrd="0" parTransId="{1820E958-5F38-41D4-8635-4BCD97AA87A7}" sibTransId="{A431056D-F2D2-429C-9A10-63369FE9CC93}"/>
    <dgm:cxn modelId="{95135DD8-3A0C-4E40-9954-1E924B372C21}" srcId="{1AAF49D9-D8E8-4DCE-AB5D-EE9C2A9A84A1}" destId="{1F5B38AF-6C33-4CD8-97A7-E40823EBFEC4}" srcOrd="0" destOrd="0" parTransId="{38791044-3BFC-4D5C-B1F2-A0ACBBCE6D0B}" sibTransId="{42C97E82-81BC-4A9F-8211-FA9D0A5C0008}"/>
    <dgm:cxn modelId="{1465ACE3-F082-44E8-86EF-95809B1D09AB}" type="presOf" srcId="{EC7E9F38-D4FB-4CF1-81F7-AC0BF3B3C695}" destId="{BCBA2B7E-A71C-438F-BA47-CAC2E3EDD186}" srcOrd="0" destOrd="1" presId="urn:microsoft.com/office/officeart/2005/8/layout/hList1"/>
    <dgm:cxn modelId="{33175FE6-0406-4887-B671-F329F86F4766}" type="presOf" srcId="{658DBBC2-68A4-47C5-9E9B-41717097A9BC}" destId="{373C3E9D-ABEC-4B7E-B956-A15B6F9052B4}" srcOrd="0" destOrd="1" presId="urn:microsoft.com/office/officeart/2005/8/layout/hList1"/>
    <dgm:cxn modelId="{D178B7F0-AC71-4B0C-93DB-D057892B7959}" type="presOf" srcId="{1F5B38AF-6C33-4CD8-97A7-E40823EBFEC4}" destId="{BCBA2B7E-A71C-438F-BA47-CAC2E3EDD186}" srcOrd="0" destOrd="0" presId="urn:microsoft.com/office/officeart/2005/8/layout/hList1"/>
    <dgm:cxn modelId="{CD8EF6F0-3155-4002-9497-F2F9E3AAE7B4}" type="presOf" srcId="{1AAF49D9-D8E8-4DCE-AB5D-EE9C2A9A84A1}" destId="{C53A923E-8728-48C0-A222-75863F6B2497}" srcOrd="0" destOrd="0" presId="urn:microsoft.com/office/officeart/2005/8/layout/hList1"/>
    <dgm:cxn modelId="{D81F16F4-945D-4119-861B-42B909129ED6}" srcId="{BE6F2722-4FCF-4CC3-BC94-3520994FC897}" destId="{A0869AE4-EC5C-432C-A1E9-8AD783004F6F}" srcOrd="2" destOrd="0" parTransId="{1DBC2909-6955-4AEA-8230-9061C8ACC30A}" sibTransId="{2AE3576F-C253-4BDF-8C63-340FFC8AF97F}"/>
    <dgm:cxn modelId="{34E7E7F8-488D-4BCE-ADCA-E1D764381235}" type="presOf" srcId="{0075022D-C41B-4330-996A-C1BF0BA1D1AE}" destId="{322418F9-D298-439C-BF36-A13029CA8661}" srcOrd="0" destOrd="1" presId="urn:microsoft.com/office/officeart/2005/8/layout/hList1"/>
    <dgm:cxn modelId="{A94D3AFC-5E7A-46E7-A66B-54A47AA0B226}" type="presOf" srcId="{EDAD4A61-484C-4801-901E-9F987B0DB99D}" destId="{DF4698A8-25FE-4793-AF78-FE079F5E5AB0}" srcOrd="0" destOrd="0" presId="urn:microsoft.com/office/officeart/2005/8/layout/hList1"/>
    <dgm:cxn modelId="{2C508CEC-A4E7-4AE8-90F3-DBE9BFCAF4F4}" type="presParOf" srcId="{39F1074F-7B92-4474-BF47-516F9DF574A6}" destId="{F3717974-C5A1-4472-B90A-91E6D3202C72}" srcOrd="0" destOrd="0" presId="urn:microsoft.com/office/officeart/2005/8/layout/hList1"/>
    <dgm:cxn modelId="{CFA73891-46C1-4356-8678-A4E3F420F8E0}" type="presParOf" srcId="{F3717974-C5A1-4472-B90A-91E6D3202C72}" destId="{4BA3FA04-5248-4A29-B4FF-ECA591FC7033}" srcOrd="0" destOrd="0" presId="urn:microsoft.com/office/officeart/2005/8/layout/hList1"/>
    <dgm:cxn modelId="{A1564BA9-4481-47D1-B3E4-0A806551E4A9}" type="presParOf" srcId="{F3717974-C5A1-4472-B90A-91E6D3202C72}" destId="{322418F9-D298-439C-BF36-A13029CA8661}" srcOrd="1" destOrd="0" presId="urn:microsoft.com/office/officeart/2005/8/layout/hList1"/>
    <dgm:cxn modelId="{EDBAB6EA-33C0-4D37-AF53-308F81C891DD}" type="presParOf" srcId="{39F1074F-7B92-4474-BF47-516F9DF574A6}" destId="{64CB3299-D89C-4633-BF74-8F84D295CE58}" srcOrd="1" destOrd="0" presId="urn:microsoft.com/office/officeart/2005/8/layout/hList1"/>
    <dgm:cxn modelId="{B030DC48-5BCA-4F65-94FC-A0AACDAC589C}" type="presParOf" srcId="{39F1074F-7B92-4474-BF47-516F9DF574A6}" destId="{6F2C1D5E-105E-4A92-94B4-CE63089A8E01}" srcOrd="2" destOrd="0" presId="urn:microsoft.com/office/officeart/2005/8/layout/hList1"/>
    <dgm:cxn modelId="{B75B5C84-A22E-444E-B238-AD669769DF5D}" type="presParOf" srcId="{6F2C1D5E-105E-4A92-94B4-CE63089A8E01}" destId="{C53A923E-8728-48C0-A222-75863F6B2497}" srcOrd="0" destOrd="0" presId="urn:microsoft.com/office/officeart/2005/8/layout/hList1"/>
    <dgm:cxn modelId="{99F9C093-BC0B-4CFB-9ECB-4AB25C9EE7B1}" type="presParOf" srcId="{6F2C1D5E-105E-4A92-94B4-CE63089A8E01}" destId="{BCBA2B7E-A71C-438F-BA47-CAC2E3EDD186}" srcOrd="1" destOrd="0" presId="urn:microsoft.com/office/officeart/2005/8/layout/hList1"/>
    <dgm:cxn modelId="{0E4B956D-96AE-4795-8198-88873C0E2AA8}" type="presParOf" srcId="{39F1074F-7B92-4474-BF47-516F9DF574A6}" destId="{6C0DB6EF-16F4-46A4-A9BE-3E4BFC1D29F5}" srcOrd="3" destOrd="0" presId="urn:microsoft.com/office/officeart/2005/8/layout/hList1"/>
    <dgm:cxn modelId="{9B1F71A6-2A4C-4FAB-AEDE-27827F74C141}" type="presParOf" srcId="{39F1074F-7B92-4474-BF47-516F9DF574A6}" destId="{650A05B8-3F4A-4702-A5B0-C332BECA3717}" srcOrd="4" destOrd="0" presId="urn:microsoft.com/office/officeart/2005/8/layout/hList1"/>
    <dgm:cxn modelId="{A6CC4B36-DDA2-47EA-80DA-27B23D9EA9F4}" type="presParOf" srcId="{650A05B8-3F4A-4702-A5B0-C332BECA3717}" destId="{B4DB754C-CCD4-4B31-8D5A-70D4C5E7BBDD}" srcOrd="0" destOrd="0" presId="urn:microsoft.com/office/officeart/2005/8/layout/hList1"/>
    <dgm:cxn modelId="{4C082054-58D2-470D-AE38-06BFA24F99ED}" type="presParOf" srcId="{650A05B8-3F4A-4702-A5B0-C332BECA3717}" destId="{9C572BA8-270E-43C7-A37A-11BA984D7107}" srcOrd="1" destOrd="0" presId="urn:microsoft.com/office/officeart/2005/8/layout/hList1"/>
    <dgm:cxn modelId="{4D12846E-E062-4317-9349-6C17FD60966D}" type="presParOf" srcId="{39F1074F-7B92-4474-BF47-516F9DF574A6}" destId="{F2CE43CA-3523-440C-9025-F99098AE0381}" srcOrd="5" destOrd="0" presId="urn:microsoft.com/office/officeart/2005/8/layout/hList1"/>
    <dgm:cxn modelId="{E1F9C035-6115-411B-9CAA-7796130F61AD}" type="presParOf" srcId="{39F1074F-7B92-4474-BF47-516F9DF574A6}" destId="{4A23827F-E80E-4A1C-B7CF-0674D153F406}" srcOrd="6" destOrd="0" presId="urn:microsoft.com/office/officeart/2005/8/layout/hList1"/>
    <dgm:cxn modelId="{89118ED8-4FC4-4E3F-AC4A-4BC57B6BB840}" type="presParOf" srcId="{4A23827F-E80E-4A1C-B7CF-0674D153F406}" destId="{DF4698A8-25FE-4793-AF78-FE079F5E5AB0}" srcOrd="0" destOrd="0" presId="urn:microsoft.com/office/officeart/2005/8/layout/hList1"/>
    <dgm:cxn modelId="{82376DD2-D580-4766-9054-F9572DD68348}" type="presParOf" srcId="{4A23827F-E80E-4A1C-B7CF-0674D153F406}" destId="{373C3E9D-ABEC-4B7E-B956-A15B6F9052B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F2722-4FCF-4CC3-BC94-3520994FC8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1A307317-8C2A-4702-BD62-3D27F778907C}">
      <dgm:prSet phldrT="[Texto]" custT="1"/>
      <dgm:spPr/>
      <dgm:t>
        <a:bodyPr/>
        <a:lstStyle/>
        <a:p>
          <a:r>
            <a:rPr lang="es-CO" sz="1200" dirty="0">
              <a:latin typeface="Times New Roman" panose="02020603050405020304" pitchFamily="18" charset="0"/>
              <a:cs typeface="Times New Roman" panose="02020603050405020304" pitchFamily="18" charset="0"/>
            </a:rPr>
            <a:t>Retos</a:t>
          </a:r>
        </a:p>
      </dgm:t>
    </dgm:pt>
    <dgm:pt modelId="{63469CF7-EAC1-4006-B40A-20E94A6984C4}" type="parTrans" cxnId="{D67C610D-4843-4162-96C9-9F8804002C80}">
      <dgm:prSet/>
      <dgm:spPr/>
      <dgm:t>
        <a:bodyPr/>
        <a:lstStyle/>
        <a:p>
          <a:endParaRPr lang="es-CO" sz="1200"/>
        </a:p>
      </dgm:t>
    </dgm:pt>
    <dgm:pt modelId="{5CA47690-85BE-4906-9B62-D76D53A69C29}" type="sibTrans" cxnId="{D67C610D-4843-4162-96C9-9F8804002C80}">
      <dgm:prSet/>
      <dgm:spPr/>
      <dgm:t>
        <a:bodyPr/>
        <a:lstStyle/>
        <a:p>
          <a:endParaRPr lang="es-CO" sz="1200"/>
        </a:p>
      </dgm:t>
    </dgm:pt>
    <dgm:pt modelId="{9A911EE0-DA6D-4701-B4B2-969BB897588F}">
      <dgm:prSet phldrT="[Texto]" custT="1"/>
      <dgm:spPr/>
      <dgm:t>
        <a:bodyPr/>
        <a:lstStyle/>
        <a:p>
          <a:r>
            <a:rPr lang="es-CO" sz="1200" dirty="0">
              <a:latin typeface="Times New Roman" panose="02020603050405020304" pitchFamily="18" charset="0"/>
              <a:cs typeface="Times New Roman" panose="02020603050405020304" pitchFamily="18" charset="0"/>
            </a:rPr>
            <a:t>Lucha contra la informalidad</a:t>
          </a:r>
        </a:p>
      </dgm:t>
    </dgm:pt>
    <dgm:pt modelId="{DF8603FA-F070-423E-A91C-E7AF2777B6E9}" type="parTrans" cxnId="{B5E8B769-4732-4631-BEE6-168ACD1B8BCB}">
      <dgm:prSet/>
      <dgm:spPr/>
      <dgm:t>
        <a:bodyPr/>
        <a:lstStyle/>
        <a:p>
          <a:endParaRPr lang="es-CO" sz="1200"/>
        </a:p>
      </dgm:t>
    </dgm:pt>
    <dgm:pt modelId="{C0C404C0-DC16-493F-A84B-4BA7A443CFE2}" type="sibTrans" cxnId="{B5E8B769-4732-4631-BEE6-168ACD1B8BCB}">
      <dgm:prSet/>
      <dgm:spPr/>
      <dgm:t>
        <a:bodyPr/>
        <a:lstStyle/>
        <a:p>
          <a:endParaRPr lang="es-CO" sz="1200"/>
        </a:p>
      </dgm:t>
    </dgm:pt>
    <dgm:pt modelId="{0075022D-C41B-4330-996A-C1BF0BA1D1AE}">
      <dgm:prSet phldrT="[Texto]" custT="1"/>
      <dgm:spPr/>
      <dgm:t>
        <a:bodyPr/>
        <a:lstStyle/>
        <a:p>
          <a:r>
            <a:rPr lang="es-MX" sz="1200" dirty="0">
              <a:latin typeface="Times New Roman" panose="02020603050405020304" pitchFamily="18" charset="0"/>
              <a:cs typeface="Times New Roman" panose="02020603050405020304" pitchFamily="18" charset="0"/>
            </a:rPr>
            <a:t>Fortalecimiento de la calidad educativa</a:t>
          </a:r>
          <a:endParaRPr lang="es-CO" sz="1200" dirty="0">
            <a:latin typeface="Times New Roman" panose="02020603050405020304" pitchFamily="18" charset="0"/>
            <a:cs typeface="Times New Roman" panose="02020603050405020304" pitchFamily="18" charset="0"/>
          </a:endParaRPr>
        </a:p>
      </dgm:t>
    </dgm:pt>
    <dgm:pt modelId="{50179A5A-7E6C-4BAD-8CC3-46D15ACC20B3}" type="parTrans" cxnId="{12DAAEC7-5A25-4C53-94B7-B6E7711E8450}">
      <dgm:prSet/>
      <dgm:spPr/>
      <dgm:t>
        <a:bodyPr/>
        <a:lstStyle/>
        <a:p>
          <a:endParaRPr lang="es-CO" sz="1200"/>
        </a:p>
      </dgm:t>
    </dgm:pt>
    <dgm:pt modelId="{36492E0B-DED6-4CBC-9EDF-1E26CA5925C7}" type="sibTrans" cxnId="{12DAAEC7-5A25-4C53-94B7-B6E7711E8450}">
      <dgm:prSet/>
      <dgm:spPr/>
      <dgm:t>
        <a:bodyPr/>
        <a:lstStyle/>
        <a:p>
          <a:endParaRPr lang="es-CO" sz="1200"/>
        </a:p>
      </dgm:t>
    </dgm:pt>
    <dgm:pt modelId="{1AAF49D9-D8E8-4DCE-AB5D-EE9C2A9A84A1}">
      <dgm:prSet phldrT="[Texto]" custT="1"/>
      <dgm:spPr/>
      <dgm:t>
        <a:bodyPr/>
        <a:lstStyle/>
        <a:p>
          <a:r>
            <a:rPr lang="es-CO" sz="1200" dirty="0">
              <a:latin typeface="Times New Roman" panose="02020603050405020304" pitchFamily="18" charset="0"/>
              <a:cs typeface="Times New Roman" panose="02020603050405020304" pitchFamily="18" charset="0"/>
            </a:rPr>
            <a:t>Retos	</a:t>
          </a:r>
        </a:p>
      </dgm:t>
    </dgm:pt>
    <dgm:pt modelId="{7CA51082-9CDC-4C12-AB63-3C2505FBC702}" type="parTrans" cxnId="{C7FC76B3-E878-4849-9327-2E5F8D7D5E6B}">
      <dgm:prSet/>
      <dgm:spPr/>
      <dgm:t>
        <a:bodyPr/>
        <a:lstStyle/>
        <a:p>
          <a:endParaRPr lang="es-CO" sz="1200"/>
        </a:p>
      </dgm:t>
    </dgm:pt>
    <dgm:pt modelId="{B5C09553-6BAD-44C8-978C-C9C58940CC26}" type="sibTrans" cxnId="{C7FC76B3-E878-4849-9327-2E5F8D7D5E6B}">
      <dgm:prSet/>
      <dgm:spPr/>
      <dgm:t>
        <a:bodyPr/>
        <a:lstStyle/>
        <a:p>
          <a:endParaRPr lang="es-CO" sz="1200"/>
        </a:p>
      </dgm:t>
    </dgm:pt>
    <dgm:pt modelId="{1F5B38AF-6C33-4CD8-97A7-E40823EBFEC4}">
      <dgm:prSet phldrT="[Texto]" custT="1"/>
      <dgm:spPr/>
      <dgm:t>
        <a:bodyPr/>
        <a:lstStyle/>
        <a:p>
          <a:r>
            <a:rPr lang="es-MX" sz="1200" dirty="0">
              <a:latin typeface="Times New Roman" panose="02020603050405020304" pitchFamily="18" charset="0"/>
              <a:cs typeface="Times New Roman" panose="02020603050405020304" pitchFamily="18" charset="0"/>
            </a:rPr>
            <a:t>Meta libre de grupos armados ilegales</a:t>
          </a:r>
          <a:endParaRPr lang="es-CO" sz="1200" dirty="0">
            <a:latin typeface="Times New Roman" panose="02020603050405020304" pitchFamily="18" charset="0"/>
            <a:cs typeface="Times New Roman" panose="02020603050405020304" pitchFamily="18" charset="0"/>
          </a:endParaRPr>
        </a:p>
      </dgm:t>
    </dgm:pt>
    <dgm:pt modelId="{38791044-3BFC-4D5C-B1F2-A0ACBBCE6D0B}" type="parTrans" cxnId="{95135DD8-3A0C-4E40-9954-1E924B372C21}">
      <dgm:prSet/>
      <dgm:spPr/>
      <dgm:t>
        <a:bodyPr/>
        <a:lstStyle/>
        <a:p>
          <a:endParaRPr lang="es-CO" sz="1200"/>
        </a:p>
      </dgm:t>
    </dgm:pt>
    <dgm:pt modelId="{42C97E82-81BC-4A9F-8211-FA9D0A5C0008}" type="sibTrans" cxnId="{95135DD8-3A0C-4E40-9954-1E924B372C21}">
      <dgm:prSet/>
      <dgm:spPr/>
      <dgm:t>
        <a:bodyPr/>
        <a:lstStyle/>
        <a:p>
          <a:endParaRPr lang="es-CO" sz="1200"/>
        </a:p>
      </dgm:t>
    </dgm:pt>
    <dgm:pt modelId="{EC7E9F38-D4FB-4CF1-81F7-AC0BF3B3C695}">
      <dgm:prSet phldrT="[Texto]" custT="1"/>
      <dgm:spPr/>
      <dgm:t>
        <a:bodyPr/>
        <a:lstStyle/>
        <a:p>
          <a:r>
            <a:rPr lang="es-CO" sz="1200" dirty="0">
              <a:latin typeface="Times New Roman" panose="02020603050405020304" pitchFamily="18" charset="0"/>
              <a:cs typeface="Times New Roman" panose="02020603050405020304" pitchFamily="18" charset="0"/>
            </a:rPr>
            <a:t>Meta territorio de sana convivencia</a:t>
          </a:r>
        </a:p>
      </dgm:t>
    </dgm:pt>
    <dgm:pt modelId="{467A3E3E-1449-4729-88C5-53A8A8D37430}" type="parTrans" cxnId="{03F8B02C-A438-4E14-A35A-9E71A44B7828}">
      <dgm:prSet/>
      <dgm:spPr/>
      <dgm:t>
        <a:bodyPr/>
        <a:lstStyle/>
        <a:p>
          <a:endParaRPr lang="es-CO" sz="1200"/>
        </a:p>
      </dgm:t>
    </dgm:pt>
    <dgm:pt modelId="{B42E1056-0BBF-41D6-9570-E9716983D469}" type="sibTrans" cxnId="{03F8B02C-A438-4E14-A35A-9E71A44B7828}">
      <dgm:prSet/>
      <dgm:spPr/>
      <dgm:t>
        <a:bodyPr/>
        <a:lstStyle/>
        <a:p>
          <a:endParaRPr lang="es-CO" sz="1200"/>
        </a:p>
      </dgm:t>
    </dgm:pt>
    <dgm:pt modelId="{A0869AE4-EC5C-432C-A1E9-8AD783004F6F}">
      <dgm:prSet phldrT="[Texto]" custT="1"/>
      <dgm:spPr/>
      <dgm:t>
        <a:bodyPr/>
        <a:lstStyle/>
        <a:p>
          <a:r>
            <a:rPr lang="es-ES" sz="1200" dirty="0">
              <a:latin typeface="Times New Roman" panose="02020603050405020304" pitchFamily="18" charset="0"/>
              <a:cs typeface="Times New Roman" panose="02020603050405020304" pitchFamily="18" charset="0"/>
            </a:rPr>
            <a:t>Retos</a:t>
          </a:r>
          <a:endParaRPr lang="es-CO" sz="1200" dirty="0">
            <a:latin typeface="Times New Roman" panose="02020603050405020304" pitchFamily="18" charset="0"/>
            <a:cs typeface="Times New Roman" panose="02020603050405020304" pitchFamily="18" charset="0"/>
          </a:endParaRPr>
        </a:p>
      </dgm:t>
    </dgm:pt>
    <dgm:pt modelId="{1DBC2909-6955-4AEA-8230-9061C8ACC30A}" type="parTrans" cxnId="{D81F16F4-945D-4119-861B-42B909129ED6}">
      <dgm:prSet/>
      <dgm:spPr/>
      <dgm:t>
        <a:bodyPr/>
        <a:lstStyle/>
        <a:p>
          <a:endParaRPr lang="es-CO" sz="1200"/>
        </a:p>
      </dgm:t>
    </dgm:pt>
    <dgm:pt modelId="{2AE3576F-C253-4BDF-8C63-340FFC8AF97F}" type="sibTrans" cxnId="{D81F16F4-945D-4119-861B-42B909129ED6}">
      <dgm:prSet/>
      <dgm:spPr/>
      <dgm:t>
        <a:bodyPr/>
        <a:lstStyle/>
        <a:p>
          <a:endParaRPr lang="es-CO" sz="1200"/>
        </a:p>
      </dgm:t>
    </dgm:pt>
    <dgm:pt modelId="{04A66786-677F-496C-8D4A-1E5505D4CDDD}">
      <dgm:prSet phldrT="[Texto]" custT="1"/>
      <dgm:spPr/>
      <dgm:t>
        <a:bodyPr/>
        <a:lstStyle/>
        <a:p>
          <a:r>
            <a:rPr lang="es-CO" sz="1200" dirty="0">
              <a:latin typeface="Times New Roman" panose="02020603050405020304" pitchFamily="18" charset="0"/>
              <a:cs typeface="Times New Roman" panose="02020603050405020304" pitchFamily="18" charset="0"/>
            </a:rPr>
            <a:t>Modelo productivo sostenible ambientalmente</a:t>
          </a:r>
        </a:p>
      </dgm:t>
    </dgm:pt>
    <dgm:pt modelId="{9C2A4061-407D-41BD-9805-C3C0E7E1E5FD}" type="parTrans" cxnId="{AEA7F42C-8412-40E9-98C9-6CEE4FFB8C96}">
      <dgm:prSet/>
      <dgm:spPr/>
      <dgm:t>
        <a:bodyPr/>
        <a:lstStyle/>
        <a:p>
          <a:endParaRPr lang="es-CO" sz="1200"/>
        </a:p>
      </dgm:t>
    </dgm:pt>
    <dgm:pt modelId="{79C2406F-4BF4-4936-A8E1-D4F9FF3414E3}" type="sibTrans" cxnId="{AEA7F42C-8412-40E9-98C9-6CEE4FFB8C96}">
      <dgm:prSet/>
      <dgm:spPr/>
      <dgm:t>
        <a:bodyPr/>
        <a:lstStyle/>
        <a:p>
          <a:endParaRPr lang="es-CO" sz="1200"/>
        </a:p>
      </dgm:t>
    </dgm:pt>
    <dgm:pt modelId="{507DACD2-A1AA-48D7-B957-D2CEF36D73CC}">
      <dgm:prSet phldrT="[Texto]" custT="1"/>
      <dgm:spPr/>
      <dgm:t>
        <a:bodyPr/>
        <a:lstStyle/>
        <a:p>
          <a:r>
            <a:rPr lang="es-CO" sz="1200" dirty="0">
              <a:latin typeface="Times New Roman" panose="02020603050405020304" pitchFamily="18" charset="0"/>
              <a:cs typeface="Times New Roman" panose="02020603050405020304" pitchFamily="18" charset="0"/>
            </a:rPr>
            <a:t>Consolidación del tejido empresarial</a:t>
          </a:r>
        </a:p>
      </dgm:t>
    </dgm:pt>
    <dgm:pt modelId="{D0683453-D0A1-43D3-9CC6-4D7B463E5A43}" type="parTrans" cxnId="{FDBD51B6-36D8-40F5-8F4D-0374E890C686}">
      <dgm:prSet/>
      <dgm:spPr/>
      <dgm:t>
        <a:bodyPr/>
        <a:lstStyle/>
        <a:p>
          <a:endParaRPr lang="es-CO" sz="1200"/>
        </a:p>
      </dgm:t>
    </dgm:pt>
    <dgm:pt modelId="{73AEDA46-9A0D-4A1E-9C46-272D4DCB3923}" type="sibTrans" cxnId="{FDBD51B6-36D8-40F5-8F4D-0374E890C686}">
      <dgm:prSet/>
      <dgm:spPr/>
      <dgm:t>
        <a:bodyPr/>
        <a:lstStyle/>
        <a:p>
          <a:endParaRPr lang="es-CO" sz="1200"/>
        </a:p>
      </dgm:t>
    </dgm:pt>
    <dgm:pt modelId="{EDAD4A61-484C-4801-901E-9F987B0DB99D}">
      <dgm:prSet phldrT="[Texto]" custT="1"/>
      <dgm:spPr/>
      <dgm:t>
        <a:bodyPr/>
        <a:lstStyle/>
        <a:p>
          <a:r>
            <a:rPr lang="es-ES" sz="1200" dirty="0">
              <a:latin typeface="Times New Roman" panose="02020603050405020304" pitchFamily="18" charset="0"/>
              <a:cs typeface="Times New Roman" panose="02020603050405020304" pitchFamily="18" charset="0"/>
            </a:rPr>
            <a:t>Retos</a:t>
          </a:r>
          <a:endParaRPr lang="es-CO" sz="1200" dirty="0">
            <a:latin typeface="Times New Roman" panose="02020603050405020304" pitchFamily="18" charset="0"/>
            <a:cs typeface="Times New Roman" panose="02020603050405020304" pitchFamily="18" charset="0"/>
          </a:endParaRPr>
        </a:p>
      </dgm:t>
    </dgm:pt>
    <dgm:pt modelId="{7E581E94-9C14-40D3-BA22-925658627B07}" type="parTrans" cxnId="{3193DD39-2F23-4435-8369-20CCF82A5659}">
      <dgm:prSet/>
      <dgm:spPr/>
      <dgm:t>
        <a:bodyPr/>
        <a:lstStyle/>
        <a:p>
          <a:endParaRPr lang="es-CO" sz="1200"/>
        </a:p>
      </dgm:t>
    </dgm:pt>
    <dgm:pt modelId="{9ADC6B9C-F366-4F6B-AE13-55E1C34D2FF7}" type="sibTrans" cxnId="{3193DD39-2F23-4435-8369-20CCF82A5659}">
      <dgm:prSet/>
      <dgm:spPr/>
      <dgm:t>
        <a:bodyPr/>
        <a:lstStyle/>
        <a:p>
          <a:endParaRPr lang="es-CO" sz="1200"/>
        </a:p>
      </dgm:t>
    </dgm:pt>
    <dgm:pt modelId="{3D27A19B-188F-4B4B-8FA1-8DE849BA5347}">
      <dgm:prSet phldrT="[Texto]" custT="1"/>
      <dgm:spPr/>
      <dgm:t>
        <a:bodyPr/>
        <a:lstStyle/>
        <a:p>
          <a:r>
            <a:rPr lang="es-MX" sz="1200" dirty="0">
              <a:latin typeface="Times New Roman" panose="02020603050405020304" pitchFamily="18" charset="0"/>
              <a:cs typeface="Times New Roman" panose="02020603050405020304" pitchFamily="18" charset="0"/>
            </a:rPr>
            <a:t>Saneamiento de la propiedad y formalización de la propiedad rural</a:t>
          </a:r>
          <a:endParaRPr lang="es-CO" sz="1200" dirty="0">
            <a:latin typeface="Times New Roman" panose="02020603050405020304" pitchFamily="18" charset="0"/>
            <a:cs typeface="Times New Roman" panose="02020603050405020304" pitchFamily="18" charset="0"/>
          </a:endParaRPr>
        </a:p>
      </dgm:t>
    </dgm:pt>
    <dgm:pt modelId="{1820E958-5F38-41D4-8635-4BCD97AA87A7}" type="parTrans" cxnId="{CD37D4CC-4529-4E9F-AD84-4073D985DB38}">
      <dgm:prSet/>
      <dgm:spPr/>
      <dgm:t>
        <a:bodyPr/>
        <a:lstStyle/>
        <a:p>
          <a:endParaRPr lang="es-CO" sz="1200"/>
        </a:p>
      </dgm:t>
    </dgm:pt>
    <dgm:pt modelId="{A431056D-F2D2-429C-9A10-63369FE9CC93}" type="sibTrans" cxnId="{CD37D4CC-4529-4E9F-AD84-4073D985DB38}">
      <dgm:prSet/>
      <dgm:spPr/>
      <dgm:t>
        <a:bodyPr/>
        <a:lstStyle/>
        <a:p>
          <a:endParaRPr lang="es-CO" sz="1200"/>
        </a:p>
      </dgm:t>
    </dgm:pt>
    <dgm:pt modelId="{C8E588FB-1B78-403D-B820-ACBDAC96FC28}">
      <dgm:prSet phldrT="[Texto]" custT="1"/>
      <dgm:spPr/>
      <dgm:t>
        <a:bodyPr/>
        <a:lstStyle/>
        <a:p>
          <a:r>
            <a:rPr lang="es-MX" sz="1200" dirty="0">
              <a:latin typeface="Times New Roman" panose="02020603050405020304" pitchFamily="18" charset="0"/>
              <a:cs typeface="Times New Roman" panose="02020603050405020304" pitchFamily="18" charset="0"/>
            </a:rPr>
            <a:t>Servicios públicos con cobertura y calidad para todos</a:t>
          </a:r>
          <a:endParaRPr lang="es-CO" sz="1200" dirty="0">
            <a:latin typeface="Times New Roman" panose="02020603050405020304" pitchFamily="18" charset="0"/>
            <a:cs typeface="Times New Roman" panose="02020603050405020304" pitchFamily="18" charset="0"/>
          </a:endParaRPr>
        </a:p>
      </dgm:t>
    </dgm:pt>
    <dgm:pt modelId="{1E34A803-A736-449C-83DF-6BEE62A8E95E}" type="parTrans" cxnId="{A165B901-5EE8-4F52-958E-B3975C27C731}">
      <dgm:prSet/>
      <dgm:spPr/>
      <dgm:t>
        <a:bodyPr/>
        <a:lstStyle/>
        <a:p>
          <a:endParaRPr lang="es-CO" sz="1200"/>
        </a:p>
      </dgm:t>
    </dgm:pt>
    <dgm:pt modelId="{3E353375-0F78-4B91-B0EF-FAF44DC7F1B8}" type="sibTrans" cxnId="{A165B901-5EE8-4F52-958E-B3975C27C731}">
      <dgm:prSet/>
      <dgm:spPr/>
      <dgm:t>
        <a:bodyPr/>
        <a:lstStyle/>
        <a:p>
          <a:endParaRPr lang="es-CO" sz="1200"/>
        </a:p>
      </dgm:t>
    </dgm:pt>
    <dgm:pt modelId="{0A8A8A16-EBE2-4272-A852-2D2608174BB7}">
      <dgm:prSet custT="1"/>
      <dgm:spPr/>
      <dgm:t>
        <a:bodyPr/>
        <a:lstStyle/>
        <a:p>
          <a:r>
            <a:rPr lang="es-MX" sz="1200" dirty="0">
              <a:latin typeface="Times New Roman" panose="02020603050405020304" pitchFamily="18" charset="0"/>
              <a:cs typeface="Times New Roman" panose="02020603050405020304" pitchFamily="18" charset="0"/>
            </a:rPr>
            <a:t>Estado eficiente, fuerte y legítimo</a:t>
          </a:r>
          <a:endParaRPr lang="es-CO" sz="1200" dirty="0">
            <a:latin typeface="Times New Roman" panose="02020603050405020304" pitchFamily="18" charset="0"/>
            <a:cs typeface="Times New Roman" panose="02020603050405020304" pitchFamily="18" charset="0"/>
          </a:endParaRPr>
        </a:p>
      </dgm:t>
    </dgm:pt>
    <dgm:pt modelId="{CB3A1EB9-B345-4C90-B624-561F5B88A653}" type="parTrans" cxnId="{1ACB687F-16BD-4D49-BA62-0197D5FA7B01}">
      <dgm:prSet/>
      <dgm:spPr/>
      <dgm:t>
        <a:bodyPr/>
        <a:lstStyle/>
        <a:p>
          <a:endParaRPr lang="es-CO" sz="1200"/>
        </a:p>
      </dgm:t>
    </dgm:pt>
    <dgm:pt modelId="{ADEEDB10-DD9D-4B24-A724-1F153156A9B5}" type="sibTrans" cxnId="{1ACB687F-16BD-4D49-BA62-0197D5FA7B01}">
      <dgm:prSet/>
      <dgm:spPr/>
      <dgm:t>
        <a:bodyPr/>
        <a:lstStyle/>
        <a:p>
          <a:endParaRPr lang="es-CO" sz="1200"/>
        </a:p>
      </dgm:t>
    </dgm:pt>
    <dgm:pt modelId="{658DBBC2-68A4-47C5-9E9B-41717097A9BC}">
      <dgm:prSet custT="1"/>
      <dgm:spPr/>
      <dgm:t>
        <a:bodyPr/>
        <a:lstStyle/>
        <a:p>
          <a:r>
            <a:rPr lang="es-MX" sz="1200" dirty="0">
              <a:latin typeface="Times New Roman" panose="02020603050405020304" pitchFamily="18" charset="0"/>
              <a:cs typeface="Times New Roman" panose="02020603050405020304" pitchFamily="18" charset="0"/>
            </a:rPr>
            <a:t>Sistema tributario moderno y eficiente</a:t>
          </a:r>
          <a:endParaRPr lang="es-CO" sz="1200" dirty="0">
            <a:latin typeface="Times New Roman" panose="02020603050405020304" pitchFamily="18" charset="0"/>
            <a:cs typeface="Times New Roman" panose="02020603050405020304" pitchFamily="18" charset="0"/>
          </a:endParaRPr>
        </a:p>
      </dgm:t>
    </dgm:pt>
    <dgm:pt modelId="{4BD604F9-04C3-46F2-AB91-792CE1DB2C99}" type="parTrans" cxnId="{113C4288-5AF2-41CE-94C7-279F0E8CDA8F}">
      <dgm:prSet/>
      <dgm:spPr/>
      <dgm:t>
        <a:bodyPr/>
        <a:lstStyle/>
        <a:p>
          <a:endParaRPr lang="es-CO" sz="1200"/>
        </a:p>
      </dgm:t>
    </dgm:pt>
    <dgm:pt modelId="{B5098251-3915-431F-B1B0-76C03DECE3E2}" type="sibTrans" cxnId="{113C4288-5AF2-41CE-94C7-279F0E8CDA8F}">
      <dgm:prSet/>
      <dgm:spPr/>
      <dgm:t>
        <a:bodyPr/>
        <a:lstStyle/>
        <a:p>
          <a:endParaRPr lang="es-CO" sz="1200"/>
        </a:p>
      </dgm:t>
    </dgm:pt>
    <dgm:pt modelId="{0D000215-6E33-4784-B7AE-A4AF92C9156C}">
      <dgm:prSet phldrT="[Texto]" custT="1"/>
      <dgm:spPr/>
      <dgm:t>
        <a:bodyPr/>
        <a:lstStyle/>
        <a:p>
          <a:endParaRPr lang="es-CO" sz="1200" dirty="0">
            <a:latin typeface="Times New Roman" panose="02020603050405020304" pitchFamily="18" charset="0"/>
            <a:cs typeface="Times New Roman" panose="02020603050405020304" pitchFamily="18" charset="0"/>
          </a:endParaRPr>
        </a:p>
      </dgm:t>
    </dgm:pt>
    <dgm:pt modelId="{76FA3548-4148-42B1-951A-F9AC1B32CA71}" type="parTrans" cxnId="{9C6167ED-5D96-4CDE-BEC8-D64D84BCAAE7}">
      <dgm:prSet/>
      <dgm:spPr/>
      <dgm:t>
        <a:bodyPr/>
        <a:lstStyle/>
        <a:p>
          <a:endParaRPr lang="es-CO" sz="1200"/>
        </a:p>
      </dgm:t>
    </dgm:pt>
    <dgm:pt modelId="{11C51C9F-DBEF-4FA7-A49B-8EF770572388}" type="sibTrans" cxnId="{9C6167ED-5D96-4CDE-BEC8-D64D84BCAAE7}">
      <dgm:prSet/>
      <dgm:spPr/>
      <dgm:t>
        <a:bodyPr/>
        <a:lstStyle/>
        <a:p>
          <a:endParaRPr lang="es-CO" sz="1200"/>
        </a:p>
      </dgm:t>
    </dgm:pt>
    <dgm:pt modelId="{02E4F2EB-70D8-4D3A-9946-DFC86948183B}">
      <dgm:prSet phldrT="[Texto]" custT="1"/>
      <dgm:spPr/>
      <dgm:t>
        <a:bodyPr/>
        <a:lstStyle/>
        <a:p>
          <a:r>
            <a:rPr lang="es-MX" sz="1200" dirty="0">
              <a:latin typeface="Times New Roman" panose="02020603050405020304" pitchFamily="18" charset="0"/>
              <a:cs typeface="Times New Roman" panose="02020603050405020304" pitchFamily="18" charset="0"/>
            </a:rPr>
            <a:t>Prevención situacional del delito</a:t>
          </a:r>
          <a:endParaRPr lang="es-CO" sz="1200" dirty="0">
            <a:latin typeface="Times New Roman" panose="02020603050405020304" pitchFamily="18" charset="0"/>
            <a:cs typeface="Times New Roman" panose="02020603050405020304" pitchFamily="18" charset="0"/>
          </a:endParaRPr>
        </a:p>
      </dgm:t>
    </dgm:pt>
    <dgm:pt modelId="{270D0F04-9982-4ADA-8CF1-3FAD52BE9175}" type="parTrans" cxnId="{427779C0-FD00-4A53-897D-AA8FCE2A7462}">
      <dgm:prSet/>
      <dgm:spPr/>
      <dgm:t>
        <a:bodyPr/>
        <a:lstStyle/>
        <a:p>
          <a:endParaRPr lang="es-CO" sz="1200"/>
        </a:p>
      </dgm:t>
    </dgm:pt>
    <dgm:pt modelId="{4CDC903A-A792-4EAC-989E-E46D8106F7D0}" type="sibTrans" cxnId="{427779C0-FD00-4A53-897D-AA8FCE2A7462}">
      <dgm:prSet/>
      <dgm:spPr/>
      <dgm:t>
        <a:bodyPr/>
        <a:lstStyle/>
        <a:p>
          <a:endParaRPr lang="es-CO" sz="1200"/>
        </a:p>
      </dgm:t>
    </dgm:pt>
    <dgm:pt modelId="{63EBAFA8-C500-4D24-9FA5-4C8C840D674E}">
      <dgm:prSet phldrT="[Texto]" custT="1"/>
      <dgm:spPr/>
      <dgm:t>
        <a:bodyPr/>
        <a:lstStyle/>
        <a:p>
          <a:endParaRPr lang="es-CO" sz="1200" dirty="0">
            <a:latin typeface="Times New Roman" panose="02020603050405020304" pitchFamily="18" charset="0"/>
            <a:cs typeface="Times New Roman" panose="02020603050405020304" pitchFamily="18" charset="0"/>
          </a:endParaRPr>
        </a:p>
      </dgm:t>
    </dgm:pt>
    <dgm:pt modelId="{A6A29831-3D0F-47E4-9DA4-C8BF8F75865D}" type="parTrans" cxnId="{494069B5-F381-4E82-BCA3-3A06076CEA91}">
      <dgm:prSet/>
      <dgm:spPr/>
      <dgm:t>
        <a:bodyPr/>
        <a:lstStyle/>
        <a:p>
          <a:endParaRPr lang="es-CO" sz="1200"/>
        </a:p>
      </dgm:t>
    </dgm:pt>
    <dgm:pt modelId="{BDC0F06C-03A2-4375-9EF5-B74F1BA086D5}" type="sibTrans" cxnId="{494069B5-F381-4E82-BCA3-3A06076CEA91}">
      <dgm:prSet/>
      <dgm:spPr/>
      <dgm:t>
        <a:bodyPr/>
        <a:lstStyle/>
        <a:p>
          <a:endParaRPr lang="es-CO" sz="1200"/>
        </a:p>
      </dgm:t>
    </dgm:pt>
    <dgm:pt modelId="{826DE486-5AA9-4B20-B3D3-2CAF6B28AECC}">
      <dgm:prSet phldrT="[Texto]" custT="1"/>
      <dgm:spPr/>
      <dgm:t>
        <a:bodyPr/>
        <a:lstStyle/>
        <a:p>
          <a:endParaRPr lang="es-CO" sz="1200" dirty="0">
            <a:latin typeface="Times New Roman" panose="02020603050405020304" pitchFamily="18" charset="0"/>
            <a:cs typeface="Times New Roman" panose="02020603050405020304" pitchFamily="18" charset="0"/>
          </a:endParaRPr>
        </a:p>
      </dgm:t>
    </dgm:pt>
    <dgm:pt modelId="{D9A44995-4AA9-48BE-9230-ABEC52FB2836}" type="parTrans" cxnId="{6110193E-15D2-4273-8783-C397A9178295}">
      <dgm:prSet/>
      <dgm:spPr/>
      <dgm:t>
        <a:bodyPr/>
        <a:lstStyle/>
        <a:p>
          <a:endParaRPr lang="es-CO" sz="1200"/>
        </a:p>
      </dgm:t>
    </dgm:pt>
    <dgm:pt modelId="{D7304141-80E1-473C-A373-FEF5DF9542F9}" type="sibTrans" cxnId="{6110193E-15D2-4273-8783-C397A9178295}">
      <dgm:prSet/>
      <dgm:spPr/>
      <dgm:t>
        <a:bodyPr/>
        <a:lstStyle/>
        <a:p>
          <a:endParaRPr lang="es-CO" sz="1200"/>
        </a:p>
      </dgm:t>
    </dgm:pt>
    <dgm:pt modelId="{FF46DA18-D261-45A4-8B74-BB4B8AA986E7}">
      <dgm:prSet phldrT="[Texto]" custT="1"/>
      <dgm:spPr/>
      <dgm:t>
        <a:bodyPr/>
        <a:lstStyle/>
        <a:p>
          <a:endParaRPr lang="es-CO" sz="1200" dirty="0">
            <a:latin typeface="Times New Roman" panose="02020603050405020304" pitchFamily="18" charset="0"/>
            <a:cs typeface="Times New Roman" panose="02020603050405020304" pitchFamily="18" charset="0"/>
          </a:endParaRPr>
        </a:p>
      </dgm:t>
    </dgm:pt>
    <dgm:pt modelId="{B58492E6-FE2E-4DF0-8860-215C942C7A9F}" type="parTrans" cxnId="{8AAE4095-2E4A-4DA3-8460-B0FBABBEC47E}">
      <dgm:prSet/>
      <dgm:spPr/>
      <dgm:t>
        <a:bodyPr/>
        <a:lstStyle/>
        <a:p>
          <a:endParaRPr lang="es-CO" sz="1200"/>
        </a:p>
      </dgm:t>
    </dgm:pt>
    <dgm:pt modelId="{EC7E7C5F-F9A3-4883-97D6-A2AD18D124C9}" type="sibTrans" cxnId="{8AAE4095-2E4A-4DA3-8460-B0FBABBEC47E}">
      <dgm:prSet/>
      <dgm:spPr/>
      <dgm:t>
        <a:bodyPr/>
        <a:lstStyle/>
        <a:p>
          <a:endParaRPr lang="es-CO" sz="1200"/>
        </a:p>
      </dgm:t>
    </dgm:pt>
    <dgm:pt modelId="{10343234-C3C6-4679-A6F1-246EED0B41BA}">
      <dgm:prSet phldrT="[Texto]" custT="1"/>
      <dgm:spPr/>
      <dgm:t>
        <a:bodyPr/>
        <a:lstStyle/>
        <a:p>
          <a:endParaRPr lang="es-CO" sz="1200" dirty="0">
            <a:latin typeface="Times New Roman" panose="02020603050405020304" pitchFamily="18" charset="0"/>
            <a:cs typeface="Times New Roman" panose="02020603050405020304" pitchFamily="18" charset="0"/>
          </a:endParaRPr>
        </a:p>
      </dgm:t>
    </dgm:pt>
    <dgm:pt modelId="{B380AF44-DF05-4462-9E3C-CFBA8C36B039}" type="parTrans" cxnId="{3956EA95-77C4-4ECA-9E15-A5779CA5D26A}">
      <dgm:prSet/>
      <dgm:spPr/>
      <dgm:t>
        <a:bodyPr/>
        <a:lstStyle/>
        <a:p>
          <a:endParaRPr lang="es-CO" sz="1200"/>
        </a:p>
      </dgm:t>
    </dgm:pt>
    <dgm:pt modelId="{EDA6E1DC-5803-4BDF-B7E5-112A49BB2D34}" type="sibTrans" cxnId="{3956EA95-77C4-4ECA-9E15-A5779CA5D26A}">
      <dgm:prSet/>
      <dgm:spPr/>
      <dgm:t>
        <a:bodyPr/>
        <a:lstStyle/>
        <a:p>
          <a:endParaRPr lang="es-CO" sz="1200"/>
        </a:p>
      </dgm:t>
    </dgm:pt>
    <dgm:pt modelId="{3E7A1979-E477-40C1-9BB6-4381DFF69BDE}">
      <dgm:prSet phldrT="[Texto]" custT="1"/>
      <dgm:spPr/>
      <dgm:t>
        <a:bodyPr/>
        <a:lstStyle/>
        <a:p>
          <a:r>
            <a:rPr lang="es-MX" sz="1200" dirty="0">
              <a:latin typeface="Times New Roman" panose="02020603050405020304" pitchFamily="18" charset="0"/>
              <a:cs typeface="Times New Roman" panose="02020603050405020304" pitchFamily="18" charset="0"/>
            </a:rPr>
            <a:t>Bienes públicos para la producción</a:t>
          </a:r>
          <a:endParaRPr lang="es-CO" sz="1200" dirty="0">
            <a:latin typeface="Times New Roman" panose="02020603050405020304" pitchFamily="18" charset="0"/>
            <a:cs typeface="Times New Roman" panose="02020603050405020304" pitchFamily="18" charset="0"/>
          </a:endParaRPr>
        </a:p>
      </dgm:t>
    </dgm:pt>
    <dgm:pt modelId="{2CF14C78-EDD3-448A-8980-65F6B67476B8}" type="parTrans" cxnId="{707510C5-2469-44C5-B7D3-3963CD97CD55}">
      <dgm:prSet/>
      <dgm:spPr/>
      <dgm:t>
        <a:bodyPr/>
        <a:lstStyle/>
        <a:p>
          <a:endParaRPr lang="es-CO" sz="1200"/>
        </a:p>
      </dgm:t>
    </dgm:pt>
    <dgm:pt modelId="{8081DDFB-6753-4796-9992-C6518AEFB3E1}" type="sibTrans" cxnId="{707510C5-2469-44C5-B7D3-3963CD97CD55}">
      <dgm:prSet/>
      <dgm:spPr/>
      <dgm:t>
        <a:bodyPr/>
        <a:lstStyle/>
        <a:p>
          <a:endParaRPr lang="es-CO" sz="1200"/>
        </a:p>
      </dgm:t>
    </dgm:pt>
    <dgm:pt modelId="{B2A48C83-901B-454C-A522-C12E1838F23E}">
      <dgm:prSet phldrT="[Texto]" custT="1"/>
      <dgm:spPr/>
      <dgm:t>
        <a:bodyPr/>
        <a:lstStyle/>
        <a:p>
          <a:endParaRPr lang="es-CO" sz="1200" dirty="0">
            <a:latin typeface="Times New Roman" panose="02020603050405020304" pitchFamily="18" charset="0"/>
            <a:cs typeface="Times New Roman" panose="02020603050405020304" pitchFamily="18" charset="0"/>
          </a:endParaRPr>
        </a:p>
      </dgm:t>
    </dgm:pt>
    <dgm:pt modelId="{384C14D2-D78A-4F04-BBB2-7926789D31A2}" type="parTrans" cxnId="{33269CAD-2017-496F-B8C1-9A64EA7B3B7E}">
      <dgm:prSet/>
      <dgm:spPr/>
      <dgm:t>
        <a:bodyPr/>
        <a:lstStyle/>
        <a:p>
          <a:endParaRPr lang="es-CO" sz="1200"/>
        </a:p>
      </dgm:t>
    </dgm:pt>
    <dgm:pt modelId="{72713B46-4596-4B8B-A2CA-B0EF81C62749}" type="sibTrans" cxnId="{33269CAD-2017-496F-B8C1-9A64EA7B3B7E}">
      <dgm:prSet/>
      <dgm:spPr/>
      <dgm:t>
        <a:bodyPr/>
        <a:lstStyle/>
        <a:p>
          <a:endParaRPr lang="es-CO" sz="1200"/>
        </a:p>
      </dgm:t>
    </dgm:pt>
    <dgm:pt modelId="{2CFD6DF6-ECA2-4BA3-9D52-F39389F68662}">
      <dgm:prSet custT="1"/>
      <dgm:spPr/>
      <dgm:t>
        <a:bodyPr/>
        <a:lstStyle/>
        <a:p>
          <a:endParaRPr lang="es-CO" sz="1200" dirty="0">
            <a:latin typeface="Times New Roman" panose="02020603050405020304" pitchFamily="18" charset="0"/>
            <a:cs typeface="Times New Roman" panose="02020603050405020304" pitchFamily="18" charset="0"/>
          </a:endParaRPr>
        </a:p>
      </dgm:t>
    </dgm:pt>
    <dgm:pt modelId="{3D21A56D-ECDF-433A-956D-0595519B0B02}" type="parTrans" cxnId="{2C1D3231-6B55-418A-B06E-41A8C4FD40FF}">
      <dgm:prSet/>
      <dgm:spPr/>
      <dgm:t>
        <a:bodyPr/>
        <a:lstStyle/>
        <a:p>
          <a:endParaRPr lang="es-CO" sz="1200"/>
        </a:p>
      </dgm:t>
    </dgm:pt>
    <dgm:pt modelId="{26081F72-284B-4D1A-8C28-5B83A2111EE9}" type="sibTrans" cxnId="{2C1D3231-6B55-418A-B06E-41A8C4FD40FF}">
      <dgm:prSet/>
      <dgm:spPr/>
      <dgm:t>
        <a:bodyPr/>
        <a:lstStyle/>
        <a:p>
          <a:endParaRPr lang="es-CO" sz="1200"/>
        </a:p>
      </dgm:t>
    </dgm:pt>
    <dgm:pt modelId="{48FB4ED1-81DB-4333-AD3B-CCA02A5C7765}">
      <dgm:prSet custT="1"/>
      <dgm:spPr/>
      <dgm:t>
        <a:bodyPr/>
        <a:lstStyle/>
        <a:p>
          <a:r>
            <a:rPr lang="es-CO" sz="1200" dirty="0">
              <a:latin typeface="Times New Roman" panose="02020603050405020304" pitchFamily="18" charset="0"/>
              <a:cs typeface="Times New Roman" panose="02020603050405020304" pitchFamily="18" charset="0"/>
            </a:rPr>
            <a:t>Gasto público de calidad</a:t>
          </a:r>
        </a:p>
      </dgm:t>
    </dgm:pt>
    <dgm:pt modelId="{5FEDC87A-4AF5-4C6E-BBE9-33FB935DE6AF}" type="parTrans" cxnId="{E7E81817-98EB-45AE-8A5E-B6F8D161AE8C}">
      <dgm:prSet/>
      <dgm:spPr/>
      <dgm:t>
        <a:bodyPr/>
        <a:lstStyle/>
        <a:p>
          <a:endParaRPr lang="es-CO" sz="1200"/>
        </a:p>
      </dgm:t>
    </dgm:pt>
    <dgm:pt modelId="{9100E0E5-ECB5-4C73-8131-C36295E5BD81}" type="sibTrans" cxnId="{E7E81817-98EB-45AE-8A5E-B6F8D161AE8C}">
      <dgm:prSet/>
      <dgm:spPr/>
      <dgm:t>
        <a:bodyPr/>
        <a:lstStyle/>
        <a:p>
          <a:endParaRPr lang="es-CO" sz="1200"/>
        </a:p>
      </dgm:t>
    </dgm:pt>
    <dgm:pt modelId="{CEC492D3-8B22-4981-9915-E40A207BB9EE}">
      <dgm:prSet custT="1"/>
      <dgm:spPr/>
      <dgm:t>
        <a:bodyPr/>
        <a:lstStyle/>
        <a:p>
          <a:endParaRPr lang="es-CO" sz="1200" dirty="0">
            <a:latin typeface="Times New Roman" panose="02020603050405020304" pitchFamily="18" charset="0"/>
            <a:cs typeface="Times New Roman" panose="02020603050405020304" pitchFamily="18" charset="0"/>
          </a:endParaRPr>
        </a:p>
      </dgm:t>
    </dgm:pt>
    <dgm:pt modelId="{F88DEB70-9931-488E-8502-6EB20CB4AC92}" type="parTrans" cxnId="{1DD60B44-C130-4397-A6B9-8CF6F7FE2750}">
      <dgm:prSet/>
      <dgm:spPr/>
      <dgm:t>
        <a:bodyPr/>
        <a:lstStyle/>
        <a:p>
          <a:endParaRPr lang="es-CO" sz="1200"/>
        </a:p>
      </dgm:t>
    </dgm:pt>
    <dgm:pt modelId="{F766C971-D053-4840-9FA0-CC938DD43E76}" type="sibTrans" cxnId="{1DD60B44-C130-4397-A6B9-8CF6F7FE2750}">
      <dgm:prSet/>
      <dgm:spPr/>
      <dgm:t>
        <a:bodyPr/>
        <a:lstStyle/>
        <a:p>
          <a:endParaRPr lang="es-CO" sz="1200"/>
        </a:p>
      </dgm:t>
    </dgm:pt>
    <dgm:pt modelId="{D7540123-42C6-4330-80E4-E1B048CF5E8F}">
      <dgm:prSet phldrT="[Texto]" custT="1"/>
      <dgm:spPr/>
      <dgm:t>
        <a:bodyPr/>
        <a:lstStyle/>
        <a:p>
          <a:endParaRPr lang="es-CO" sz="1200" dirty="0">
            <a:latin typeface="Times New Roman" panose="02020603050405020304" pitchFamily="18" charset="0"/>
            <a:cs typeface="Times New Roman" panose="02020603050405020304" pitchFamily="18" charset="0"/>
          </a:endParaRPr>
        </a:p>
      </dgm:t>
    </dgm:pt>
    <dgm:pt modelId="{2B83995D-F2DE-4706-BEAE-7594AEB5903A}" type="parTrans" cxnId="{F5466248-6A59-4B7A-8A56-09E87EC89282}">
      <dgm:prSet/>
      <dgm:spPr/>
      <dgm:t>
        <a:bodyPr/>
        <a:lstStyle/>
        <a:p>
          <a:endParaRPr lang="es-CO"/>
        </a:p>
      </dgm:t>
    </dgm:pt>
    <dgm:pt modelId="{31DC93C5-01BF-48C8-8814-3968346C1D28}" type="sibTrans" cxnId="{F5466248-6A59-4B7A-8A56-09E87EC89282}">
      <dgm:prSet/>
      <dgm:spPr/>
      <dgm:t>
        <a:bodyPr/>
        <a:lstStyle/>
        <a:p>
          <a:endParaRPr lang="es-CO"/>
        </a:p>
      </dgm:t>
    </dgm:pt>
    <dgm:pt modelId="{38CC7822-5995-4FBE-BC98-8E76634BB6EE}">
      <dgm:prSet phldrT="[Texto]" custT="1"/>
      <dgm:spPr/>
      <dgm:t>
        <a:bodyPr/>
        <a:lstStyle/>
        <a:p>
          <a:endParaRPr lang="es-CO" sz="1200" dirty="0">
            <a:latin typeface="Times New Roman" panose="02020603050405020304" pitchFamily="18" charset="0"/>
            <a:cs typeface="Times New Roman" panose="02020603050405020304" pitchFamily="18" charset="0"/>
          </a:endParaRPr>
        </a:p>
      </dgm:t>
    </dgm:pt>
    <dgm:pt modelId="{A1A45ECD-D51B-4006-AE9A-90AD3D740D67}" type="parTrans" cxnId="{0F34DACB-FC3E-4BC9-938D-F703D6625DE8}">
      <dgm:prSet/>
      <dgm:spPr/>
      <dgm:t>
        <a:bodyPr/>
        <a:lstStyle/>
        <a:p>
          <a:endParaRPr lang="es-CO"/>
        </a:p>
      </dgm:t>
    </dgm:pt>
    <dgm:pt modelId="{7214A38E-9EB4-4C2B-8DEE-525659E008EC}" type="sibTrans" cxnId="{0F34DACB-FC3E-4BC9-938D-F703D6625DE8}">
      <dgm:prSet/>
      <dgm:spPr/>
      <dgm:t>
        <a:bodyPr/>
        <a:lstStyle/>
        <a:p>
          <a:endParaRPr lang="es-CO"/>
        </a:p>
      </dgm:t>
    </dgm:pt>
    <dgm:pt modelId="{F96344FF-A09C-4CD5-9B78-8CD1173ECAB0}">
      <dgm:prSet phldrT="[Texto]" custT="1"/>
      <dgm:spPr/>
      <dgm:t>
        <a:bodyPr/>
        <a:lstStyle/>
        <a:p>
          <a:endParaRPr lang="es-CO" sz="1200" dirty="0">
            <a:latin typeface="Times New Roman" panose="02020603050405020304" pitchFamily="18" charset="0"/>
            <a:cs typeface="Times New Roman" panose="02020603050405020304" pitchFamily="18" charset="0"/>
          </a:endParaRPr>
        </a:p>
      </dgm:t>
    </dgm:pt>
    <dgm:pt modelId="{D61448A2-084A-49A0-AD95-567CBF09C3B0}" type="parTrans" cxnId="{93589CA9-B93C-494B-A795-CAB6D56A6EB2}">
      <dgm:prSet/>
      <dgm:spPr/>
      <dgm:t>
        <a:bodyPr/>
        <a:lstStyle/>
        <a:p>
          <a:endParaRPr lang="es-CO"/>
        </a:p>
      </dgm:t>
    </dgm:pt>
    <dgm:pt modelId="{3874234E-00BD-442C-8325-A695AE9F1A37}" type="sibTrans" cxnId="{93589CA9-B93C-494B-A795-CAB6D56A6EB2}">
      <dgm:prSet/>
      <dgm:spPr/>
      <dgm:t>
        <a:bodyPr/>
        <a:lstStyle/>
        <a:p>
          <a:endParaRPr lang="es-CO"/>
        </a:p>
      </dgm:t>
    </dgm:pt>
    <dgm:pt modelId="{39F1074F-7B92-4474-BF47-516F9DF574A6}" type="pres">
      <dgm:prSet presAssocID="{BE6F2722-4FCF-4CC3-BC94-3520994FC897}" presName="Name0" presStyleCnt="0">
        <dgm:presLayoutVars>
          <dgm:dir/>
          <dgm:animLvl val="lvl"/>
          <dgm:resizeHandles val="exact"/>
        </dgm:presLayoutVars>
      </dgm:prSet>
      <dgm:spPr/>
    </dgm:pt>
    <dgm:pt modelId="{F3717974-C5A1-4472-B90A-91E6D3202C72}" type="pres">
      <dgm:prSet presAssocID="{1A307317-8C2A-4702-BD62-3D27F778907C}" presName="composite" presStyleCnt="0"/>
      <dgm:spPr/>
    </dgm:pt>
    <dgm:pt modelId="{4BA3FA04-5248-4A29-B4FF-ECA591FC7033}" type="pres">
      <dgm:prSet presAssocID="{1A307317-8C2A-4702-BD62-3D27F778907C}" presName="parTx" presStyleLbl="alignNode1" presStyleIdx="0" presStyleCnt="4">
        <dgm:presLayoutVars>
          <dgm:chMax val="0"/>
          <dgm:chPref val="0"/>
          <dgm:bulletEnabled val="1"/>
        </dgm:presLayoutVars>
      </dgm:prSet>
      <dgm:spPr/>
    </dgm:pt>
    <dgm:pt modelId="{322418F9-D298-439C-BF36-A13029CA8661}" type="pres">
      <dgm:prSet presAssocID="{1A307317-8C2A-4702-BD62-3D27F778907C}" presName="desTx" presStyleLbl="alignAccFollowNode1" presStyleIdx="0" presStyleCnt="4" custScaleX="100000" custScaleY="100000" custLinFactNeighborX="-2927">
        <dgm:presLayoutVars>
          <dgm:bulletEnabled val="1"/>
        </dgm:presLayoutVars>
      </dgm:prSet>
      <dgm:spPr/>
    </dgm:pt>
    <dgm:pt modelId="{64CB3299-D89C-4633-BF74-8F84D295CE58}" type="pres">
      <dgm:prSet presAssocID="{5CA47690-85BE-4906-9B62-D76D53A69C29}" presName="space" presStyleCnt="0"/>
      <dgm:spPr/>
    </dgm:pt>
    <dgm:pt modelId="{6F2C1D5E-105E-4A92-94B4-CE63089A8E01}" type="pres">
      <dgm:prSet presAssocID="{1AAF49D9-D8E8-4DCE-AB5D-EE9C2A9A84A1}" presName="composite" presStyleCnt="0"/>
      <dgm:spPr/>
    </dgm:pt>
    <dgm:pt modelId="{C53A923E-8728-48C0-A222-75863F6B2497}" type="pres">
      <dgm:prSet presAssocID="{1AAF49D9-D8E8-4DCE-AB5D-EE9C2A9A84A1}" presName="parTx" presStyleLbl="alignNode1" presStyleIdx="1" presStyleCnt="4">
        <dgm:presLayoutVars>
          <dgm:chMax val="0"/>
          <dgm:chPref val="0"/>
          <dgm:bulletEnabled val="1"/>
        </dgm:presLayoutVars>
      </dgm:prSet>
      <dgm:spPr/>
    </dgm:pt>
    <dgm:pt modelId="{BCBA2B7E-A71C-438F-BA47-CAC2E3EDD186}" type="pres">
      <dgm:prSet presAssocID="{1AAF49D9-D8E8-4DCE-AB5D-EE9C2A9A84A1}" presName="desTx" presStyleLbl="alignAccFollowNode1" presStyleIdx="1" presStyleCnt="4">
        <dgm:presLayoutVars>
          <dgm:bulletEnabled val="1"/>
        </dgm:presLayoutVars>
      </dgm:prSet>
      <dgm:spPr/>
    </dgm:pt>
    <dgm:pt modelId="{6C0DB6EF-16F4-46A4-A9BE-3E4BFC1D29F5}" type="pres">
      <dgm:prSet presAssocID="{B5C09553-6BAD-44C8-978C-C9C58940CC26}" presName="space" presStyleCnt="0"/>
      <dgm:spPr/>
    </dgm:pt>
    <dgm:pt modelId="{650A05B8-3F4A-4702-A5B0-C332BECA3717}" type="pres">
      <dgm:prSet presAssocID="{A0869AE4-EC5C-432C-A1E9-8AD783004F6F}" presName="composite" presStyleCnt="0"/>
      <dgm:spPr/>
    </dgm:pt>
    <dgm:pt modelId="{B4DB754C-CCD4-4B31-8D5A-70D4C5E7BBDD}" type="pres">
      <dgm:prSet presAssocID="{A0869AE4-EC5C-432C-A1E9-8AD783004F6F}" presName="parTx" presStyleLbl="alignNode1" presStyleIdx="2" presStyleCnt="4">
        <dgm:presLayoutVars>
          <dgm:chMax val="0"/>
          <dgm:chPref val="0"/>
          <dgm:bulletEnabled val="1"/>
        </dgm:presLayoutVars>
      </dgm:prSet>
      <dgm:spPr/>
    </dgm:pt>
    <dgm:pt modelId="{9C572BA8-270E-43C7-A37A-11BA984D7107}" type="pres">
      <dgm:prSet presAssocID="{A0869AE4-EC5C-432C-A1E9-8AD783004F6F}" presName="desTx" presStyleLbl="alignAccFollowNode1" presStyleIdx="2" presStyleCnt="4">
        <dgm:presLayoutVars>
          <dgm:bulletEnabled val="1"/>
        </dgm:presLayoutVars>
      </dgm:prSet>
      <dgm:spPr/>
    </dgm:pt>
    <dgm:pt modelId="{F2CE43CA-3523-440C-9025-F99098AE0381}" type="pres">
      <dgm:prSet presAssocID="{2AE3576F-C253-4BDF-8C63-340FFC8AF97F}" presName="space" presStyleCnt="0"/>
      <dgm:spPr/>
    </dgm:pt>
    <dgm:pt modelId="{4A23827F-E80E-4A1C-B7CF-0674D153F406}" type="pres">
      <dgm:prSet presAssocID="{EDAD4A61-484C-4801-901E-9F987B0DB99D}" presName="composite" presStyleCnt="0"/>
      <dgm:spPr/>
    </dgm:pt>
    <dgm:pt modelId="{DF4698A8-25FE-4793-AF78-FE079F5E5AB0}" type="pres">
      <dgm:prSet presAssocID="{EDAD4A61-484C-4801-901E-9F987B0DB99D}" presName="parTx" presStyleLbl="alignNode1" presStyleIdx="3" presStyleCnt="4">
        <dgm:presLayoutVars>
          <dgm:chMax val="0"/>
          <dgm:chPref val="0"/>
          <dgm:bulletEnabled val="1"/>
        </dgm:presLayoutVars>
      </dgm:prSet>
      <dgm:spPr/>
    </dgm:pt>
    <dgm:pt modelId="{373C3E9D-ABEC-4B7E-B956-A15B6F9052B4}" type="pres">
      <dgm:prSet presAssocID="{EDAD4A61-484C-4801-901E-9F987B0DB99D}" presName="desTx" presStyleLbl="alignAccFollowNode1" presStyleIdx="3" presStyleCnt="4" custScaleY="100000">
        <dgm:presLayoutVars>
          <dgm:bulletEnabled val="1"/>
        </dgm:presLayoutVars>
      </dgm:prSet>
      <dgm:spPr/>
    </dgm:pt>
  </dgm:ptLst>
  <dgm:cxnLst>
    <dgm:cxn modelId="{A165B901-5EE8-4F52-958E-B3975C27C731}" srcId="{1A307317-8C2A-4702-BD62-3D27F778907C}" destId="{C8E588FB-1B78-403D-B820-ACBDAC96FC28}" srcOrd="6" destOrd="0" parTransId="{1E34A803-A736-449C-83DF-6BEE62A8E95E}" sibTransId="{3E353375-0F78-4B91-B0EF-FAF44DC7F1B8}"/>
    <dgm:cxn modelId="{7EB4BD01-EAAA-4B47-B2C5-231F2DAC4DBB}" type="presOf" srcId="{A0869AE4-EC5C-432C-A1E9-8AD783004F6F}" destId="{B4DB754C-CCD4-4B31-8D5A-70D4C5E7BBDD}" srcOrd="0" destOrd="0" presId="urn:microsoft.com/office/officeart/2005/8/layout/hList1"/>
    <dgm:cxn modelId="{D67C610D-4843-4162-96C9-9F8804002C80}" srcId="{BE6F2722-4FCF-4CC3-BC94-3520994FC897}" destId="{1A307317-8C2A-4702-BD62-3D27F778907C}" srcOrd="0" destOrd="0" parTransId="{63469CF7-EAC1-4006-B40A-20E94A6984C4}" sibTransId="{5CA47690-85BE-4906-9B62-D76D53A69C29}"/>
    <dgm:cxn modelId="{E7E81817-98EB-45AE-8A5E-B6F8D161AE8C}" srcId="{EDAD4A61-484C-4801-901E-9F987B0DB99D}" destId="{48FB4ED1-81DB-4333-AD3B-CCA02A5C7765}" srcOrd="4" destOrd="0" parTransId="{5FEDC87A-4AF5-4C6E-BBE9-33FB935DE6AF}" sibTransId="{9100E0E5-ECB5-4C73-8131-C36295E5BD81}"/>
    <dgm:cxn modelId="{702B541B-03AE-4C26-92CD-0288DC5A7E5B}" type="presOf" srcId="{48FB4ED1-81DB-4333-AD3B-CCA02A5C7765}" destId="{373C3E9D-ABEC-4B7E-B956-A15B6F9052B4}" srcOrd="0" destOrd="4" presId="urn:microsoft.com/office/officeart/2005/8/layout/hList1"/>
    <dgm:cxn modelId="{4603321C-5F09-4F8C-BE26-3A29439FAD17}" type="presOf" srcId="{507DACD2-A1AA-48D7-B957-D2CEF36D73CC}" destId="{9C572BA8-270E-43C7-A37A-11BA984D7107}" srcOrd="0" destOrd="2" presId="urn:microsoft.com/office/officeart/2005/8/layout/hList1"/>
    <dgm:cxn modelId="{6214EA1F-C8B2-47D9-B26F-8B69371DEF70}" type="presOf" srcId="{38CC7822-5995-4FBE-BC98-8E76634BB6EE}" destId="{322418F9-D298-439C-BF36-A13029CA8661}" srcOrd="0" destOrd="3" presId="urn:microsoft.com/office/officeart/2005/8/layout/hList1"/>
    <dgm:cxn modelId="{E587F72A-207D-4D67-BFF1-CF69BAFCDB2D}" type="presOf" srcId="{BE6F2722-4FCF-4CC3-BC94-3520994FC897}" destId="{39F1074F-7B92-4474-BF47-516F9DF574A6}" srcOrd="0" destOrd="0" presId="urn:microsoft.com/office/officeart/2005/8/layout/hList1"/>
    <dgm:cxn modelId="{03F8B02C-A438-4E14-A35A-9E71A44B7828}" srcId="{1AAF49D9-D8E8-4DCE-AB5D-EE9C2A9A84A1}" destId="{EC7E9F38-D4FB-4CF1-81F7-AC0BF3B3C695}" srcOrd="2" destOrd="0" parTransId="{467A3E3E-1449-4729-88C5-53A8A8D37430}" sibTransId="{B42E1056-0BBF-41D6-9570-E9716983D469}"/>
    <dgm:cxn modelId="{AEA7F42C-8412-40E9-98C9-6CEE4FFB8C96}" srcId="{A0869AE4-EC5C-432C-A1E9-8AD783004F6F}" destId="{04A66786-677F-496C-8D4A-1E5505D4CDDD}" srcOrd="0" destOrd="0" parTransId="{9C2A4061-407D-41BD-9805-C3C0E7E1E5FD}" sibTransId="{79C2406F-4BF4-4936-A8E1-D4F9FF3414E3}"/>
    <dgm:cxn modelId="{2C1D3231-6B55-418A-B06E-41A8C4FD40FF}" srcId="{EDAD4A61-484C-4801-901E-9F987B0DB99D}" destId="{2CFD6DF6-ECA2-4BA3-9D52-F39389F68662}" srcOrd="1" destOrd="0" parTransId="{3D21A56D-ECDF-433A-956D-0595519B0B02}" sibTransId="{26081F72-284B-4D1A-8C28-5B83A2111EE9}"/>
    <dgm:cxn modelId="{566EEE33-C7A6-4728-BD97-A1892B66B264}" type="presOf" srcId="{9A911EE0-DA6D-4701-B4B2-969BB897588F}" destId="{322418F9-D298-439C-BF36-A13029CA8661}" srcOrd="0" destOrd="0" presId="urn:microsoft.com/office/officeart/2005/8/layout/hList1"/>
    <dgm:cxn modelId="{3193DD39-2F23-4435-8369-20CCF82A5659}" srcId="{BE6F2722-4FCF-4CC3-BC94-3520994FC897}" destId="{EDAD4A61-484C-4801-901E-9F987B0DB99D}" srcOrd="3" destOrd="0" parTransId="{7E581E94-9C14-40D3-BA22-925658627B07}" sibTransId="{9ADC6B9C-F366-4F6B-AE13-55E1C34D2FF7}"/>
    <dgm:cxn modelId="{6110193E-15D2-4273-8783-C397A9178295}" srcId="{A0869AE4-EC5C-432C-A1E9-8AD783004F6F}" destId="{826DE486-5AA9-4B20-B3D3-2CAF6B28AECC}" srcOrd="1" destOrd="0" parTransId="{D9A44995-4AA9-48BE-9230-ABEC52FB2836}" sibTransId="{D7304141-80E1-473C-A373-FEF5DF9542F9}"/>
    <dgm:cxn modelId="{ACCEC55B-2E22-4E01-A788-CC94AD5F200F}" type="presOf" srcId="{0D000215-6E33-4784-B7AE-A4AF92C9156C}" destId="{BCBA2B7E-A71C-438F-BA47-CAC2E3EDD186}" srcOrd="0" destOrd="1" presId="urn:microsoft.com/office/officeart/2005/8/layout/hList1"/>
    <dgm:cxn modelId="{1DD60B44-C130-4397-A6B9-8CF6F7FE2750}" srcId="{EDAD4A61-484C-4801-901E-9F987B0DB99D}" destId="{CEC492D3-8B22-4981-9915-E40A207BB9EE}" srcOrd="3" destOrd="0" parTransId="{F88DEB70-9931-488E-8502-6EB20CB4AC92}" sibTransId="{F766C971-D053-4840-9FA0-CC938DD43E76}"/>
    <dgm:cxn modelId="{F5466248-6A59-4B7A-8A56-09E87EC89282}" srcId="{1A307317-8C2A-4702-BD62-3D27F778907C}" destId="{D7540123-42C6-4330-80E4-E1B048CF5E8F}" srcOrd="1" destOrd="0" parTransId="{2B83995D-F2DE-4706-BEAE-7594AEB5903A}" sibTransId="{31DC93C5-01BF-48C8-8814-3968346C1D28}"/>
    <dgm:cxn modelId="{08378548-3B4C-4297-B66D-AB440CBE8351}" type="presOf" srcId="{2CFD6DF6-ECA2-4BA3-9D52-F39389F68662}" destId="{373C3E9D-ABEC-4B7E-B956-A15B6F9052B4}" srcOrd="0" destOrd="1" presId="urn:microsoft.com/office/officeart/2005/8/layout/hList1"/>
    <dgm:cxn modelId="{B5E8B769-4732-4631-BEE6-168ACD1B8BCB}" srcId="{1A307317-8C2A-4702-BD62-3D27F778907C}" destId="{9A911EE0-DA6D-4701-B4B2-969BB897588F}" srcOrd="0" destOrd="0" parTransId="{DF8603FA-F070-423E-A91C-E7AF2777B6E9}" sibTransId="{C0C404C0-DC16-493F-A84B-4BA7A443CFE2}"/>
    <dgm:cxn modelId="{971F5C4B-C1F3-40CC-803D-9A5F4AA362A8}" type="presOf" srcId="{CEC492D3-8B22-4981-9915-E40A207BB9EE}" destId="{373C3E9D-ABEC-4B7E-B956-A15B6F9052B4}" srcOrd="0" destOrd="3" presId="urn:microsoft.com/office/officeart/2005/8/layout/hList1"/>
    <dgm:cxn modelId="{15C52E4C-D463-4551-ABB8-0CD91398CB5C}" type="presOf" srcId="{10343234-C3C6-4679-A6F1-246EED0B41BA}" destId="{9C572BA8-270E-43C7-A37A-11BA984D7107}" srcOrd="0" destOrd="6" presId="urn:microsoft.com/office/officeart/2005/8/layout/hList1"/>
    <dgm:cxn modelId="{D3060755-5CEB-41AB-9CA0-65915F0B5A1D}" type="presOf" srcId="{FF46DA18-D261-45A4-8B74-BB4B8AA986E7}" destId="{9C572BA8-270E-43C7-A37A-11BA984D7107}" srcOrd="0" destOrd="5" presId="urn:microsoft.com/office/officeart/2005/8/layout/hList1"/>
    <dgm:cxn modelId="{0565B157-7012-4F15-8C3A-46C15E4C258C}" type="presOf" srcId="{D7540123-42C6-4330-80E4-E1B048CF5E8F}" destId="{322418F9-D298-439C-BF36-A13029CA8661}" srcOrd="0" destOrd="1" presId="urn:microsoft.com/office/officeart/2005/8/layout/hList1"/>
    <dgm:cxn modelId="{1ACB687F-16BD-4D49-BA62-0197D5FA7B01}" srcId="{EDAD4A61-484C-4801-901E-9F987B0DB99D}" destId="{0A8A8A16-EBE2-4272-A852-2D2608174BB7}" srcOrd="0" destOrd="0" parTransId="{CB3A1EB9-B345-4C90-B624-561F5B88A653}" sibTransId="{ADEEDB10-DD9D-4B24-A724-1F153156A9B5}"/>
    <dgm:cxn modelId="{538EA281-5D3B-4488-AFBD-4272B7C625DB}" type="presOf" srcId="{3D27A19B-188F-4B4B-8FA1-8DE849BA5347}" destId="{322418F9-D298-439C-BF36-A13029CA8661}" srcOrd="0" destOrd="4" presId="urn:microsoft.com/office/officeart/2005/8/layout/hList1"/>
    <dgm:cxn modelId="{113C4288-5AF2-41CE-94C7-279F0E8CDA8F}" srcId="{EDAD4A61-484C-4801-901E-9F987B0DB99D}" destId="{658DBBC2-68A4-47C5-9E9B-41717097A9BC}" srcOrd="2" destOrd="0" parTransId="{4BD604F9-04C3-46F2-AB91-792CE1DB2C99}" sibTransId="{B5098251-3915-431F-B1B0-76C03DECE3E2}"/>
    <dgm:cxn modelId="{90C76A8A-D85B-433C-9D76-971F0AC91931}" type="presOf" srcId="{F96344FF-A09C-4CD5-9B78-8CD1173ECAB0}" destId="{322418F9-D298-439C-BF36-A13029CA8661}" srcOrd="0" destOrd="5" presId="urn:microsoft.com/office/officeart/2005/8/layout/hList1"/>
    <dgm:cxn modelId="{79BBDC90-C488-4493-BE04-A17158CD6081}" type="presOf" srcId="{1A307317-8C2A-4702-BD62-3D27F778907C}" destId="{4BA3FA04-5248-4A29-B4FF-ECA591FC7033}" srcOrd="0" destOrd="0" presId="urn:microsoft.com/office/officeart/2005/8/layout/hList1"/>
    <dgm:cxn modelId="{8AAE4095-2E4A-4DA3-8460-B0FBABBEC47E}" srcId="{A0869AE4-EC5C-432C-A1E9-8AD783004F6F}" destId="{FF46DA18-D261-45A4-8B74-BB4B8AA986E7}" srcOrd="5" destOrd="0" parTransId="{B58492E6-FE2E-4DF0-8860-215C942C7A9F}" sibTransId="{EC7E7C5F-F9A3-4883-97D6-A2AD18D124C9}"/>
    <dgm:cxn modelId="{3956EA95-77C4-4ECA-9E15-A5779CA5D26A}" srcId="{A0869AE4-EC5C-432C-A1E9-8AD783004F6F}" destId="{10343234-C3C6-4679-A6F1-246EED0B41BA}" srcOrd="6" destOrd="0" parTransId="{B380AF44-DF05-4462-9E3C-CFBA8C36B039}" sibTransId="{EDA6E1DC-5803-4BDF-B7E5-112A49BB2D34}"/>
    <dgm:cxn modelId="{C00AE49B-A9B4-4EA2-AC34-1293538E8C94}" type="presOf" srcId="{04A66786-677F-496C-8D4A-1E5505D4CDDD}" destId="{9C572BA8-270E-43C7-A37A-11BA984D7107}" srcOrd="0" destOrd="0" presId="urn:microsoft.com/office/officeart/2005/8/layout/hList1"/>
    <dgm:cxn modelId="{A3677CA4-F9A0-4DB6-9D3C-CCD45168095C}" type="presOf" srcId="{0A8A8A16-EBE2-4272-A852-2D2608174BB7}" destId="{373C3E9D-ABEC-4B7E-B956-A15B6F9052B4}" srcOrd="0" destOrd="0" presId="urn:microsoft.com/office/officeart/2005/8/layout/hList1"/>
    <dgm:cxn modelId="{93589CA9-B93C-494B-A795-CAB6D56A6EB2}" srcId="{1A307317-8C2A-4702-BD62-3D27F778907C}" destId="{F96344FF-A09C-4CD5-9B78-8CD1173ECAB0}" srcOrd="5" destOrd="0" parTransId="{D61448A2-084A-49A0-AD95-567CBF09C3B0}" sibTransId="{3874234E-00BD-442C-8325-A695AE9F1A37}"/>
    <dgm:cxn modelId="{33269CAD-2017-496F-B8C1-9A64EA7B3B7E}" srcId="{A0869AE4-EC5C-432C-A1E9-8AD783004F6F}" destId="{B2A48C83-901B-454C-A522-C12E1838F23E}" srcOrd="3" destOrd="0" parTransId="{384C14D2-D78A-4F04-BBB2-7926789D31A2}" sibTransId="{72713B46-4596-4B8B-A2CA-B0EF81C62749}"/>
    <dgm:cxn modelId="{FD3F64B2-DB08-458F-A622-B1F46609200C}" type="presOf" srcId="{B2A48C83-901B-454C-A522-C12E1838F23E}" destId="{9C572BA8-270E-43C7-A37A-11BA984D7107}" srcOrd="0" destOrd="3" presId="urn:microsoft.com/office/officeart/2005/8/layout/hList1"/>
    <dgm:cxn modelId="{C7FC76B3-E878-4849-9327-2E5F8D7D5E6B}" srcId="{BE6F2722-4FCF-4CC3-BC94-3520994FC897}" destId="{1AAF49D9-D8E8-4DCE-AB5D-EE9C2A9A84A1}" srcOrd="1" destOrd="0" parTransId="{7CA51082-9CDC-4C12-AB63-3C2505FBC702}" sibTransId="{B5C09553-6BAD-44C8-978C-C9C58940CC26}"/>
    <dgm:cxn modelId="{044E5EB5-251E-40A4-ABD5-6B8276177EDF}" type="presOf" srcId="{826DE486-5AA9-4B20-B3D3-2CAF6B28AECC}" destId="{9C572BA8-270E-43C7-A37A-11BA984D7107}" srcOrd="0" destOrd="1" presId="urn:microsoft.com/office/officeart/2005/8/layout/hList1"/>
    <dgm:cxn modelId="{494069B5-F381-4E82-BCA3-3A06076CEA91}" srcId="{1AAF49D9-D8E8-4DCE-AB5D-EE9C2A9A84A1}" destId="{63EBAFA8-C500-4D24-9FA5-4C8C840D674E}" srcOrd="3" destOrd="0" parTransId="{A6A29831-3D0F-47E4-9DA4-C8BF8F75865D}" sibTransId="{BDC0F06C-03A2-4375-9EF5-B74F1BA086D5}"/>
    <dgm:cxn modelId="{FDBD51B6-36D8-40F5-8F4D-0374E890C686}" srcId="{A0869AE4-EC5C-432C-A1E9-8AD783004F6F}" destId="{507DACD2-A1AA-48D7-B957-D2CEF36D73CC}" srcOrd="2" destOrd="0" parTransId="{D0683453-D0A1-43D3-9CC6-4D7B463E5A43}" sibTransId="{73AEDA46-9A0D-4A1E-9C46-272D4DCB3923}"/>
    <dgm:cxn modelId="{88EC78BC-23B4-491D-BB31-0F7ECBC1D749}" type="presOf" srcId="{C8E588FB-1B78-403D-B820-ACBDAC96FC28}" destId="{322418F9-D298-439C-BF36-A13029CA8661}" srcOrd="0" destOrd="6" presId="urn:microsoft.com/office/officeart/2005/8/layout/hList1"/>
    <dgm:cxn modelId="{427779C0-FD00-4A53-897D-AA8FCE2A7462}" srcId="{1AAF49D9-D8E8-4DCE-AB5D-EE9C2A9A84A1}" destId="{02E4F2EB-70D8-4D3A-9946-DFC86948183B}" srcOrd="4" destOrd="0" parTransId="{270D0F04-9982-4ADA-8CF1-3FAD52BE9175}" sibTransId="{4CDC903A-A792-4EAC-989E-E46D8106F7D0}"/>
    <dgm:cxn modelId="{A8A969C1-7CB2-4CAE-ADF9-49FD5A7BEB52}" type="presOf" srcId="{3E7A1979-E477-40C1-9BB6-4381DFF69BDE}" destId="{9C572BA8-270E-43C7-A37A-11BA984D7107}" srcOrd="0" destOrd="4" presId="urn:microsoft.com/office/officeart/2005/8/layout/hList1"/>
    <dgm:cxn modelId="{707510C5-2469-44C5-B7D3-3963CD97CD55}" srcId="{A0869AE4-EC5C-432C-A1E9-8AD783004F6F}" destId="{3E7A1979-E477-40C1-9BB6-4381DFF69BDE}" srcOrd="4" destOrd="0" parTransId="{2CF14C78-EDD3-448A-8980-65F6B67476B8}" sibTransId="{8081DDFB-6753-4796-9992-C6518AEFB3E1}"/>
    <dgm:cxn modelId="{12DAAEC7-5A25-4C53-94B7-B6E7711E8450}" srcId="{1A307317-8C2A-4702-BD62-3D27F778907C}" destId="{0075022D-C41B-4330-996A-C1BF0BA1D1AE}" srcOrd="2" destOrd="0" parTransId="{50179A5A-7E6C-4BAD-8CC3-46D15ACC20B3}" sibTransId="{36492E0B-DED6-4CBC-9EDF-1E26CA5925C7}"/>
    <dgm:cxn modelId="{0F34DACB-FC3E-4BC9-938D-F703D6625DE8}" srcId="{1A307317-8C2A-4702-BD62-3D27F778907C}" destId="{38CC7822-5995-4FBE-BC98-8E76634BB6EE}" srcOrd="3" destOrd="0" parTransId="{A1A45ECD-D51B-4006-AE9A-90AD3D740D67}" sibTransId="{7214A38E-9EB4-4C2B-8DEE-525659E008EC}"/>
    <dgm:cxn modelId="{CD37D4CC-4529-4E9F-AD84-4073D985DB38}" srcId="{1A307317-8C2A-4702-BD62-3D27F778907C}" destId="{3D27A19B-188F-4B4B-8FA1-8DE849BA5347}" srcOrd="4" destOrd="0" parTransId="{1820E958-5F38-41D4-8635-4BCD97AA87A7}" sibTransId="{A431056D-F2D2-429C-9A10-63369FE9CC93}"/>
    <dgm:cxn modelId="{95135DD8-3A0C-4E40-9954-1E924B372C21}" srcId="{1AAF49D9-D8E8-4DCE-AB5D-EE9C2A9A84A1}" destId="{1F5B38AF-6C33-4CD8-97A7-E40823EBFEC4}" srcOrd="0" destOrd="0" parTransId="{38791044-3BFC-4D5C-B1F2-A0ACBBCE6D0B}" sibTransId="{42C97E82-81BC-4A9F-8211-FA9D0A5C0008}"/>
    <dgm:cxn modelId="{1465ACE3-F082-44E8-86EF-95809B1D09AB}" type="presOf" srcId="{EC7E9F38-D4FB-4CF1-81F7-AC0BF3B3C695}" destId="{BCBA2B7E-A71C-438F-BA47-CAC2E3EDD186}" srcOrd="0" destOrd="2" presId="urn:microsoft.com/office/officeart/2005/8/layout/hList1"/>
    <dgm:cxn modelId="{33175FE6-0406-4887-B671-F329F86F4766}" type="presOf" srcId="{658DBBC2-68A4-47C5-9E9B-41717097A9BC}" destId="{373C3E9D-ABEC-4B7E-B956-A15B6F9052B4}" srcOrd="0" destOrd="2" presId="urn:microsoft.com/office/officeart/2005/8/layout/hList1"/>
    <dgm:cxn modelId="{9C6167ED-5D96-4CDE-BEC8-D64D84BCAAE7}" srcId="{1AAF49D9-D8E8-4DCE-AB5D-EE9C2A9A84A1}" destId="{0D000215-6E33-4784-B7AE-A4AF92C9156C}" srcOrd="1" destOrd="0" parTransId="{76FA3548-4148-42B1-951A-F9AC1B32CA71}" sibTransId="{11C51C9F-DBEF-4FA7-A49B-8EF770572388}"/>
    <dgm:cxn modelId="{D178B7F0-AC71-4B0C-93DB-D057892B7959}" type="presOf" srcId="{1F5B38AF-6C33-4CD8-97A7-E40823EBFEC4}" destId="{BCBA2B7E-A71C-438F-BA47-CAC2E3EDD186}" srcOrd="0" destOrd="0" presId="urn:microsoft.com/office/officeart/2005/8/layout/hList1"/>
    <dgm:cxn modelId="{CD8EF6F0-3155-4002-9497-F2F9E3AAE7B4}" type="presOf" srcId="{1AAF49D9-D8E8-4DCE-AB5D-EE9C2A9A84A1}" destId="{C53A923E-8728-48C0-A222-75863F6B2497}" srcOrd="0" destOrd="0" presId="urn:microsoft.com/office/officeart/2005/8/layout/hList1"/>
    <dgm:cxn modelId="{5019F1F2-B332-4D4C-AFD0-E2B91B1B73DD}" type="presOf" srcId="{02E4F2EB-70D8-4D3A-9946-DFC86948183B}" destId="{BCBA2B7E-A71C-438F-BA47-CAC2E3EDD186}" srcOrd="0" destOrd="4" presId="urn:microsoft.com/office/officeart/2005/8/layout/hList1"/>
    <dgm:cxn modelId="{D81F16F4-945D-4119-861B-42B909129ED6}" srcId="{BE6F2722-4FCF-4CC3-BC94-3520994FC897}" destId="{A0869AE4-EC5C-432C-A1E9-8AD783004F6F}" srcOrd="2" destOrd="0" parTransId="{1DBC2909-6955-4AEA-8230-9061C8ACC30A}" sibTransId="{2AE3576F-C253-4BDF-8C63-340FFC8AF97F}"/>
    <dgm:cxn modelId="{34E7E7F8-488D-4BCE-ADCA-E1D764381235}" type="presOf" srcId="{0075022D-C41B-4330-996A-C1BF0BA1D1AE}" destId="{322418F9-D298-439C-BF36-A13029CA8661}" srcOrd="0" destOrd="2" presId="urn:microsoft.com/office/officeart/2005/8/layout/hList1"/>
    <dgm:cxn modelId="{A94D3AFC-5E7A-46E7-A66B-54A47AA0B226}" type="presOf" srcId="{EDAD4A61-484C-4801-901E-9F987B0DB99D}" destId="{DF4698A8-25FE-4793-AF78-FE079F5E5AB0}" srcOrd="0" destOrd="0" presId="urn:microsoft.com/office/officeart/2005/8/layout/hList1"/>
    <dgm:cxn modelId="{16E4F0FD-519A-4898-8774-2487099C0584}" type="presOf" srcId="{63EBAFA8-C500-4D24-9FA5-4C8C840D674E}" destId="{BCBA2B7E-A71C-438F-BA47-CAC2E3EDD186}" srcOrd="0" destOrd="3" presId="urn:microsoft.com/office/officeart/2005/8/layout/hList1"/>
    <dgm:cxn modelId="{2C508CEC-A4E7-4AE8-90F3-DBE9BFCAF4F4}" type="presParOf" srcId="{39F1074F-7B92-4474-BF47-516F9DF574A6}" destId="{F3717974-C5A1-4472-B90A-91E6D3202C72}" srcOrd="0" destOrd="0" presId="urn:microsoft.com/office/officeart/2005/8/layout/hList1"/>
    <dgm:cxn modelId="{CFA73891-46C1-4356-8678-A4E3F420F8E0}" type="presParOf" srcId="{F3717974-C5A1-4472-B90A-91E6D3202C72}" destId="{4BA3FA04-5248-4A29-B4FF-ECA591FC7033}" srcOrd="0" destOrd="0" presId="urn:microsoft.com/office/officeart/2005/8/layout/hList1"/>
    <dgm:cxn modelId="{A1564BA9-4481-47D1-B3E4-0A806551E4A9}" type="presParOf" srcId="{F3717974-C5A1-4472-B90A-91E6D3202C72}" destId="{322418F9-D298-439C-BF36-A13029CA8661}" srcOrd="1" destOrd="0" presId="urn:microsoft.com/office/officeart/2005/8/layout/hList1"/>
    <dgm:cxn modelId="{EDBAB6EA-33C0-4D37-AF53-308F81C891DD}" type="presParOf" srcId="{39F1074F-7B92-4474-BF47-516F9DF574A6}" destId="{64CB3299-D89C-4633-BF74-8F84D295CE58}" srcOrd="1" destOrd="0" presId="urn:microsoft.com/office/officeart/2005/8/layout/hList1"/>
    <dgm:cxn modelId="{B030DC48-5BCA-4F65-94FC-A0AACDAC589C}" type="presParOf" srcId="{39F1074F-7B92-4474-BF47-516F9DF574A6}" destId="{6F2C1D5E-105E-4A92-94B4-CE63089A8E01}" srcOrd="2" destOrd="0" presId="urn:microsoft.com/office/officeart/2005/8/layout/hList1"/>
    <dgm:cxn modelId="{B75B5C84-A22E-444E-B238-AD669769DF5D}" type="presParOf" srcId="{6F2C1D5E-105E-4A92-94B4-CE63089A8E01}" destId="{C53A923E-8728-48C0-A222-75863F6B2497}" srcOrd="0" destOrd="0" presId="urn:microsoft.com/office/officeart/2005/8/layout/hList1"/>
    <dgm:cxn modelId="{99F9C093-BC0B-4CFB-9ECB-4AB25C9EE7B1}" type="presParOf" srcId="{6F2C1D5E-105E-4A92-94B4-CE63089A8E01}" destId="{BCBA2B7E-A71C-438F-BA47-CAC2E3EDD186}" srcOrd="1" destOrd="0" presId="urn:microsoft.com/office/officeart/2005/8/layout/hList1"/>
    <dgm:cxn modelId="{0E4B956D-96AE-4795-8198-88873C0E2AA8}" type="presParOf" srcId="{39F1074F-7B92-4474-BF47-516F9DF574A6}" destId="{6C0DB6EF-16F4-46A4-A9BE-3E4BFC1D29F5}" srcOrd="3" destOrd="0" presId="urn:microsoft.com/office/officeart/2005/8/layout/hList1"/>
    <dgm:cxn modelId="{9B1F71A6-2A4C-4FAB-AEDE-27827F74C141}" type="presParOf" srcId="{39F1074F-7B92-4474-BF47-516F9DF574A6}" destId="{650A05B8-3F4A-4702-A5B0-C332BECA3717}" srcOrd="4" destOrd="0" presId="urn:microsoft.com/office/officeart/2005/8/layout/hList1"/>
    <dgm:cxn modelId="{A6CC4B36-DDA2-47EA-80DA-27B23D9EA9F4}" type="presParOf" srcId="{650A05B8-3F4A-4702-A5B0-C332BECA3717}" destId="{B4DB754C-CCD4-4B31-8D5A-70D4C5E7BBDD}" srcOrd="0" destOrd="0" presId="urn:microsoft.com/office/officeart/2005/8/layout/hList1"/>
    <dgm:cxn modelId="{4C082054-58D2-470D-AE38-06BFA24F99ED}" type="presParOf" srcId="{650A05B8-3F4A-4702-A5B0-C332BECA3717}" destId="{9C572BA8-270E-43C7-A37A-11BA984D7107}" srcOrd="1" destOrd="0" presId="urn:microsoft.com/office/officeart/2005/8/layout/hList1"/>
    <dgm:cxn modelId="{4D12846E-E062-4317-9349-6C17FD60966D}" type="presParOf" srcId="{39F1074F-7B92-4474-BF47-516F9DF574A6}" destId="{F2CE43CA-3523-440C-9025-F99098AE0381}" srcOrd="5" destOrd="0" presId="urn:microsoft.com/office/officeart/2005/8/layout/hList1"/>
    <dgm:cxn modelId="{E1F9C035-6115-411B-9CAA-7796130F61AD}" type="presParOf" srcId="{39F1074F-7B92-4474-BF47-516F9DF574A6}" destId="{4A23827F-E80E-4A1C-B7CF-0674D153F406}" srcOrd="6" destOrd="0" presId="urn:microsoft.com/office/officeart/2005/8/layout/hList1"/>
    <dgm:cxn modelId="{89118ED8-4FC4-4E3F-AC4A-4BC57B6BB840}" type="presParOf" srcId="{4A23827F-E80E-4A1C-B7CF-0674D153F406}" destId="{DF4698A8-25FE-4793-AF78-FE079F5E5AB0}" srcOrd="0" destOrd="0" presId="urn:microsoft.com/office/officeart/2005/8/layout/hList1"/>
    <dgm:cxn modelId="{82376DD2-D580-4766-9054-F9572DD68348}" type="presParOf" srcId="{4A23827F-E80E-4A1C-B7CF-0674D153F406}" destId="{373C3E9D-ABEC-4B7E-B956-A15B6F9052B4}"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3FA04-5248-4A29-B4FF-ECA591FC7033}">
      <dsp:nvSpPr>
        <dsp:cNvPr id="0" name=""/>
        <dsp:cNvSpPr/>
      </dsp:nvSpPr>
      <dsp:spPr>
        <a:xfrm>
          <a:off x="3055" y="1718439"/>
          <a:ext cx="1837531" cy="730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200" kern="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kern="1200" dirty="0">
            <a:latin typeface="Times New Roman" panose="02020603050405020304" pitchFamily="18" charset="0"/>
            <a:cs typeface="Times New Roman" panose="02020603050405020304" pitchFamily="18" charset="0"/>
          </a:endParaRPr>
        </a:p>
      </dsp:txBody>
      <dsp:txXfrm>
        <a:off x="3055" y="1718439"/>
        <a:ext cx="1837531" cy="730068"/>
      </dsp:txXfrm>
    </dsp:sp>
    <dsp:sp modelId="{322418F9-D298-439C-BF36-A13029CA8661}">
      <dsp:nvSpPr>
        <dsp:cNvPr id="0" name=""/>
        <dsp:cNvSpPr/>
      </dsp:nvSpPr>
      <dsp:spPr>
        <a:xfrm>
          <a:off x="0" y="2448507"/>
          <a:ext cx="1837531" cy="12517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Pobreza</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Demografía</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Educación</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Salud</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Servicios públicos</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Vivienda</a:t>
          </a:r>
        </a:p>
      </dsp:txBody>
      <dsp:txXfrm>
        <a:off x="0" y="2448507"/>
        <a:ext cx="1837531" cy="1251719"/>
      </dsp:txXfrm>
    </dsp:sp>
    <dsp:sp modelId="{C53A923E-8728-48C0-A222-75863F6B2497}">
      <dsp:nvSpPr>
        <dsp:cNvPr id="0" name=""/>
        <dsp:cNvSpPr/>
      </dsp:nvSpPr>
      <dsp:spPr>
        <a:xfrm>
          <a:off x="2097841" y="1718439"/>
          <a:ext cx="1837531" cy="730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Times New Roman" panose="02020603050405020304" pitchFamily="18" charset="0"/>
              <a:cs typeface="Times New Roman" panose="02020603050405020304" pitchFamily="18" charset="0"/>
            </a:rPr>
            <a:t>Seguridad en las regiones como condición para la convivencia</a:t>
          </a:r>
        </a:p>
      </dsp:txBody>
      <dsp:txXfrm>
        <a:off x="2097841" y="1718439"/>
        <a:ext cx="1837531" cy="730068"/>
      </dsp:txXfrm>
    </dsp:sp>
    <dsp:sp modelId="{BCBA2B7E-A71C-438F-BA47-CAC2E3EDD186}">
      <dsp:nvSpPr>
        <dsp:cNvPr id="0" name=""/>
        <dsp:cNvSpPr/>
      </dsp:nvSpPr>
      <dsp:spPr>
        <a:xfrm>
          <a:off x="2097841" y="2448507"/>
          <a:ext cx="1837531" cy="12517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Seguridad Nacional</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Seguridad Cooperativa</a:t>
          </a:r>
        </a:p>
      </dsp:txBody>
      <dsp:txXfrm>
        <a:off x="2097841" y="2448507"/>
        <a:ext cx="1837531" cy="1251719"/>
      </dsp:txXfrm>
    </dsp:sp>
    <dsp:sp modelId="{B4DB754C-CCD4-4B31-8D5A-70D4C5E7BBDD}">
      <dsp:nvSpPr>
        <dsp:cNvPr id="0" name=""/>
        <dsp:cNvSpPr/>
      </dsp:nvSpPr>
      <dsp:spPr>
        <a:xfrm>
          <a:off x="4192627" y="1718439"/>
          <a:ext cx="1837531" cy="730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sz="1200" kern="1200" dirty="0">
            <a:latin typeface="Times New Roman" panose="02020603050405020304" pitchFamily="18" charset="0"/>
            <a:cs typeface="Times New Roman" panose="02020603050405020304" pitchFamily="18" charset="0"/>
          </a:endParaRPr>
        </a:p>
      </dsp:txBody>
      <dsp:txXfrm>
        <a:off x="4192627" y="1718439"/>
        <a:ext cx="1837531" cy="730068"/>
      </dsp:txXfrm>
    </dsp:sp>
    <dsp:sp modelId="{9C572BA8-270E-43C7-A37A-11BA984D7107}">
      <dsp:nvSpPr>
        <dsp:cNvPr id="0" name=""/>
        <dsp:cNvSpPr/>
      </dsp:nvSpPr>
      <dsp:spPr>
        <a:xfrm>
          <a:off x="4192627" y="2448507"/>
          <a:ext cx="1837531" cy="12517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Medio ambiente</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Instituciones</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Competitividad, emprendimiento e innovación,</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Tejido empresarial</a:t>
          </a:r>
        </a:p>
      </dsp:txBody>
      <dsp:txXfrm>
        <a:off x="4192627" y="2448507"/>
        <a:ext cx="1837531" cy="1251719"/>
      </dsp:txXfrm>
    </dsp:sp>
    <dsp:sp modelId="{DF4698A8-25FE-4793-AF78-FE079F5E5AB0}">
      <dsp:nvSpPr>
        <dsp:cNvPr id="0" name=""/>
        <dsp:cNvSpPr/>
      </dsp:nvSpPr>
      <dsp:spPr>
        <a:xfrm>
          <a:off x="6287412" y="1718439"/>
          <a:ext cx="1837531" cy="730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Times New Roman" panose="02020603050405020304" pitchFamily="18" charset="0"/>
              <a:cs typeface="Times New Roman" panose="02020603050405020304" pitchFamily="18" charset="0"/>
            </a:rPr>
            <a:t>Eficiencia del Estado y lucha contra la corrupción</a:t>
          </a:r>
          <a:endParaRPr lang="es-CO" sz="1200" kern="1200" dirty="0">
            <a:latin typeface="Times New Roman" panose="02020603050405020304" pitchFamily="18" charset="0"/>
            <a:cs typeface="Times New Roman" panose="02020603050405020304" pitchFamily="18" charset="0"/>
          </a:endParaRPr>
        </a:p>
      </dsp:txBody>
      <dsp:txXfrm>
        <a:off x="6287412" y="1718439"/>
        <a:ext cx="1837531" cy="730068"/>
      </dsp:txXfrm>
    </dsp:sp>
    <dsp:sp modelId="{373C3E9D-ABEC-4B7E-B956-A15B6F9052B4}">
      <dsp:nvSpPr>
        <dsp:cNvPr id="0" name=""/>
        <dsp:cNvSpPr/>
      </dsp:nvSpPr>
      <dsp:spPr>
        <a:xfrm>
          <a:off x="6287412" y="2448507"/>
          <a:ext cx="1837531" cy="12517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Desempeño en gestión</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Desempeño en resultados</a:t>
          </a:r>
        </a:p>
      </dsp:txBody>
      <dsp:txXfrm>
        <a:off x="6287412" y="2448507"/>
        <a:ext cx="1837531" cy="1251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3FA04-5248-4A29-B4FF-ECA591FC7033}">
      <dsp:nvSpPr>
        <dsp:cNvPr id="0" name=""/>
        <dsp:cNvSpPr/>
      </dsp:nvSpPr>
      <dsp:spPr>
        <a:xfrm>
          <a:off x="3055" y="1718439"/>
          <a:ext cx="1837531" cy="730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200" kern="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kern="1200" dirty="0">
            <a:latin typeface="Times New Roman" panose="02020603050405020304" pitchFamily="18" charset="0"/>
            <a:cs typeface="Times New Roman" panose="02020603050405020304" pitchFamily="18" charset="0"/>
          </a:endParaRPr>
        </a:p>
      </dsp:txBody>
      <dsp:txXfrm>
        <a:off x="3055" y="1718439"/>
        <a:ext cx="1837531" cy="730068"/>
      </dsp:txXfrm>
    </dsp:sp>
    <dsp:sp modelId="{322418F9-D298-439C-BF36-A13029CA8661}">
      <dsp:nvSpPr>
        <dsp:cNvPr id="0" name=""/>
        <dsp:cNvSpPr/>
      </dsp:nvSpPr>
      <dsp:spPr>
        <a:xfrm>
          <a:off x="0" y="2448507"/>
          <a:ext cx="1837531" cy="12517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Pobreza</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Demografía</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Educación</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Salud</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Servicios públicos</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Vivienda</a:t>
          </a:r>
        </a:p>
      </dsp:txBody>
      <dsp:txXfrm>
        <a:off x="0" y="2448507"/>
        <a:ext cx="1837531" cy="1251719"/>
      </dsp:txXfrm>
    </dsp:sp>
    <dsp:sp modelId="{C53A923E-8728-48C0-A222-75863F6B2497}">
      <dsp:nvSpPr>
        <dsp:cNvPr id="0" name=""/>
        <dsp:cNvSpPr/>
      </dsp:nvSpPr>
      <dsp:spPr>
        <a:xfrm>
          <a:off x="2097841" y="1718439"/>
          <a:ext cx="1837531" cy="730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Times New Roman" panose="02020603050405020304" pitchFamily="18" charset="0"/>
              <a:cs typeface="Times New Roman" panose="02020603050405020304" pitchFamily="18" charset="0"/>
            </a:rPr>
            <a:t>Seguridad en las regiones como condición para la convivencia</a:t>
          </a:r>
        </a:p>
      </dsp:txBody>
      <dsp:txXfrm>
        <a:off x="2097841" y="1718439"/>
        <a:ext cx="1837531" cy="730068"/>
      </dsp:txXfrm>
    </dsp:sp>
    <dsp:sp modelId="{BCBA2B7E-A71C-438F-BA47-CAC2E3EDD186}">
      <dsp:nvSpPr>
        <dsp:cNvPr id="0" name=""/>
        <dsp:cNvSpPr/>
      </dsp:nvSpPr>
      <dsp:spPr>
        <a:xfrm>
          <a:off x="2097841" y="2448507"/>
          <a:ext cx="1837531" cy="12517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Seguridad Nacional</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Seguridad Cooperativa</a:t>
          </a:r>
        </a:p>
      </dsp:txBody>
      <dsp:txXfrm>
        <a:off x="2097841" y="2448507"/>
        <a:ext cx="1837531" cy="1251719"/>
      </dsp:txXfrm>
    </dsp:sp>
    <dsp:sp modelId="{B4DB754C-CCD4-4B31-8D5A-70D4C5E7BBDD}">
      <dsp:nvSpPr>
        <dsp:cNvPr id="0" name=""/>
        <dsp:cNvSpPr/>
      </dsp:nvSpPr>
      <dsp:spPr>
        <a:xfrm>
          <a:off x="4192627" y="1718439"/>
          <a:ext cx="1837531" cy="730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sz="1200" kern="1200" dirty="0">
            <a:latin typeface="Times New Roman" panose="02020603050405020304" pitchFamily="18" charset="0"/>
            <a:cs typeface="Times New Roman" panose="02020603050405020304" pitchFamily="18" charset="0"/>
          </a:endParaRPr>
        </a:p>
      </dsp:txBody>
      <dsp:txXfrm>
        <a:off x="4192627" y="1718439"/>
        <a:ext cx="1837531" cy="730068"/>
      </dsp:txXfrm>
    </dsp:sp>
    <dsp:sp modelId="{9C572BA8-270E-43C7-A37A-11BA984D7107}">
      <dsp:nvSpPr>
        <dsp:cNvPr id="0" name=""/>
        <dsp:cNvSpPr/>
      </dsp:nvSpPr>
      <dsp:spPr>
        <a:xfrm>
          <a:off x="4192627" y="2448507"/>
          <a:ext cx="1837531" cy="12517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Medio ambiente</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Instituciones</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Competitividad, emprendimiento e innovación,</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Tejido empresarial</a:t>
          </a:r>
        </a:p>
      </dsp:txBody>
      <dsp:txXfrm>
        <a:off x="4192627" y="2448507"/>
        <a:ext cx="1837531" cy="1251719"/>
      </dsp:txXfrm>
    </dsp:sp>
    <dsp:sp modelId="{DF4698A8-25FE-4793-AF78-FE079F5E5AB0}">
      <dsp:nvSpPr>
        <dsp:cNvPr id="0" name=""/>
        <dsp:cNvSpPr/>
      </dsp:nvSpPr>
      <dsp:spPr>
        <a:xfrm>
          <a:off x="6287412" y="1718439"/>
          <a:ext cx="1837531" cy="730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Times New Roman" panose="02020603050405020304" pitchFamily="18" charset="0"/>
              <a:cs typeface="Times New Roman" panose="02020603050405020304" pitchFamily="18" charset="0"/>
            </a:rPr>
            <a:t>Eficiencia del Estado y lucha contra la corrupción</a:t>
          </a:r>
          <a:endParaRPr lang="es-CO" sz="1200" kern="1200" dirty="0">
            <a:latin typeface="Times New Roman" panose="02020603050405020304" pitchFamily="18" charset="0"/>
            <a:cs typeface="Times New Roman" panose="02020603050405020304" pitchFamily="18" charset="0"/>
          </a:endParaRPr>
        </a:p>
      </dsp:txBody>
      <dsp:txXfrm>
        <a:off x="6287412" y="1718439"/>
        <a:ext cx="1837531" cy="730068"/>
      </dsp:txXfrm>
    </dsp:sp>
    <dsp:sp modelId="{373C3E9D-ABEC-4B7E-B956-A15B6F9052B4}">
      <dsp:nvSpPr>
        <dsp:cNvPr id="0" name=""/>
        <dsp:cNvSpPr/>
      </dsp:nvSpPr>
      <dsp:spPr>
        <a:xfrm>
          <a:off x="6287412" y="2448507"/>
          <a:ext cx="1837531" cy="12517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Desempeño en gestión</a:t>
          </a: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Desempeño en resultados</a:t>
          </a:r>
        </a:p>
      </dsp:txBody>
      <dsp:txXfrm>
        <a:off x="6287412" y="2448507"/>
        <a:ext cx="1837531" cy="1251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3FA04-5248-4A29-B4FF-ECA591FC7033}">
      <dsp:nvSpPr>
        <dsp:cNvPr id="0" name=""/>
        <dsp:cNvSpPr/>
      </dsp:nvSpPr>
      <dsp:spPr>
        <a:xfrm>
          <a:off x="3055" y="914427"/>
          <a:ext cx="1837531" cy="7350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Times New Roman" panose="02020603050405020304" pitchFamily="18" charset="0"/>
              <a:cs typeface="Times New Roman" panose="02020603050405020304" pitchFamily="18" charset="0"/>
            </a:rPr>
            <a:t>Retos</a:t>
          </a:r>
        </a:p>
      </dsp:txBody>
      <dsp:txXfrm>
        <a:off x="3055" y="914427"/>
        <a:ext cx="1837531" cy="735012"/>
      </dsp:txXfrm>
    </dsp:sp>
    <dsp:sp modelId="{322418F9-D298-439C-BF36-A13029CA8661}">
      <dsp:nvSpPr>
        <dsp:cNvPr id="0" name=""/>
        <dsp:cNvSpPr/>
      </dsp:nvSpPr>
      <dsp:spPr>
        <a:xfrm>
          <a:off x="0" y="1649439"/>
          <a:ext cx="1837531"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Lucha contra la informalidad</a:t>
          </a:r>
        </a:p>
        <a:p>
          <a:pPr marL="114300" lvl="1" indent="-114300" algn="l" defTabSz="533400">
            <a:lnSpc>
              <a:spcPct val="90000"/>
            </a:lnSpc>
            <a:spcBef>
              <a:spcPct val="0"/>
            </a:spcBef>
            <a:spcAft>
              <a:spcPct val="15000"/>
            </a:spcAft>
            <a:buChar char="•"/>
          </a:pP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MX" sz="1200" kern="1200" dirty="0">
              <a:latin typeface="Times New Roman" panose="02020603050405020304" pitchFamily="18" charset="0"/>
              <a:cs typeface="Times New Roman" panose="02020603050405020304" pitchFamily="18" charset="0"/>
            </a:rPr>
            <a:t>Fortalecimiento de la calidad educativa</a:t>
          </a: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MX" sz="1200" kern="1200" dirty="0">
              <a:latin typeface="Times New Roman" panose="02020603050405020304" pitchFamily="18" charset="0"/>
              <a:cs typeface="Times New Roman" panose="02020603050405020304" pitchFamily="18" charset="0"/>
            </a:rPr>
            <a:t>Saneamiento de la propiedad y formalización de la propiedad rural</a:t>
          </a: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MX" sz="1200" kern="1200" dirty="0">
              <a:latin typeface="Times New Roman" panose="02020603050405020304" pitchFamily="18" charset="0"/>
              <a:cs typeface="Times New Roman" panose="02020603050405020304" pitchFamily="18" charset="0"/>
            </a:rPr>
            <a:t>Servicios públicos con cobertura y calidad para todos</a:t>
          </a:r>
          <a:endParaRPr lang="es-CO" sz="1200" kern="1200" dirty="0">
            <a:latin typeface="Times New Roman" panose="02020603050405020304" pitchFamily="18" charset="0"/>
            <a:cs typeface="Times New Roman" panose="02020603050405020304" pitchFamily="18" charset="0"/>
          </a:endParaRPr>
        </a:p>
      </dsp:txBody>
      <dsp:txXfrm>
        <a:off x="0" y="1649439"/>
        <a:ext cx="1837531" cy="2854800"/>
      </dsp:txXfrm>
    </dsp:sp>
    <dsp:sp modelId="{C53A923E-8728-48C0-A222-75863F6B2497}">
      <dsp:nvSpPr>
        <dsp:cNvPr id="0" name=""/>
        <dsp:cNvSpPr/>
      </dsp:nvSpPr>
      <dsp:spPr>
        <a:xfrm>
          <a:off x="2097841" y="914427"/>
          <a:ext cx="1837531" cy="7350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Times New Roman" panose="02020603050405020304" pitchFamily="18" charset="0"/>
              <a:cs typeface="Times New Roman" panose="02020603050405020304" pitchFamily="18" charset="0"/>
            </a:rPr>
            <a:t>Retos	</a:t>
          </a:r>
        </a:p>
      </dsp:txBody>
      <dsp:txXfrm>
        <a:off x="2097841" y="914427"/>
        <a:ext cx="1837531" cy="735012"/>
      </dsp:txXfrm>
    </dsp:sp>
    <dsp:sp modelId="{BCBA2B7E-A71C-438F-BA47-CAC2E3EDD186}">
      <dsp:nvSpPr>
        <dsp:cNvPr id="0" name=""/>
        <dsp:cNvSpPr/>
      </dsp:nvSpPr>
      <dsp:spPr>
        <a:xfrm>
          <a:off x="2097841" y="1649439"/>
          <a:ext cx="1837531"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MX" sz="1200" kern="1200" dirty="0">
              <a:latin typeface="Times New Roman" panose="02020603050405020304" pitchFamily="18" charset="0"/>
              <a:cs typeface="Times New Roman" panose="02020603050405020304" pitchFamily="18" charset="0"/>
            </a:rPr>
            <a:t>Meta libre de grupos armados ilegales</a:t>
          </a: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Meta territorio de sana convivencia</a:t>
          </a:r>
        </a:p>
        <a:p>
          <a:pPr marL="114300" lvl="1" indent="-114300" algn="l" defTabSz="533400">
            <a:lnSpc>
              <a:spcPct val="90000"/>
            </a:lnSpc>
            <a:spcBef>
              <a:spcPct val="0"/>
            </a:spcBef>
            <a:spcAft>
              <a:spcPct val="15000"/>
            </a:spcAft>
            <a:buChar char="•"/>
          </a:pP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MX" sz="1200" kern="1200" dirty="0">
              <a:latin typeface="Times New Roman" panose="02020603050405020304" pitchFamily="18" charset="0"/>
              <a:cs typeface="Times New Roman" panose="02020603050405020304" pitchFamily="18" charset="0"/>
            </a:rPr>
            <a:t>Prevención situacional del delito</a:t>
          </a:r>
          <a:endParaRPr lang="es-CO" sz="1200" kern="1200" dirty="0">
            <a:latin typeface="Times New Roman" panose="02020603050405020304" pitchFamily="18" charset="0"/>
            <a:cs typeface="Times New Roman" panose="02020603050405020304" pitchFamily="18" charset="0"/>
          </a:endParaRPr>
        </a:p>
      </dsp:txBody>
      <dsp:txXfrm>
        <a:off x="2097841" y="1649439"/>
        <a:ext cx="1837531" cy="2854800"/>
      </dsp:txXfrm>
    </dsp:sp>
    <dsp:sp modelId="{B4DB754C-CCD4-4B31-8D5A-70D4C5E7BBDD}">
      <dsp:nvSpPr>
        <dsp:cNvPr id="0" name=""/>
        <dsp:cNvSpPr/>
      </dsp:nvSpPr>
      <dsp:spPr>
        <a:xfrm>
          <a:off x="4192627" y="914427"/>
          <a:ext cx="1837531" cy="7350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Times New Roman" panose="02020603050405020304" pitchFamily="18" charset="0"/>
              <a:cs typeface="Times New Roman" panose="02020603050405020304" pitchFamily="18" charset="0"/>
            </a:rPr>
            <a:t>Retos</a:t>
          </a:r>
          <a:endParaRPr lang="es-CO" sz="1200" kern="1200" dirty="0">
            <a:latin typeface="Times New Roman" panose="02020603050405020304" pitchFamily="18" charset="0"/>
            <a:cs typeface="Times New Roman" panose="02020603050405020304" pitchFamily="18" charset="0"/>
          </a:endParaRPr>
        </a:p>
      </dsp:txBody>
      <dsp:txXfrm>
        <a:off x="4192627" y="914427"/>
        <a:ext cx="1837531" cy="735012"/>
      </dsp:txXfrm>
    </dsp:sp>
    <dsp:sp modelId="{9C572BA8-270E-43C7-A37A-11BA984D7107}">
      <dsp:nvSpPr>
        <dsp:cNvPr id="0" name=""/>
        <dsp:cNvSpPr/>
      </dsp:nvSpPr>
      <dsp:spPr>
        <a:xfrm>
          <a:off x="4192627" y="1649439"/>
          <a:ext cx="1837531"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Modelo productivo sostenible ambientalmente</a:t>
          </a:r>
        </a:p>
        <a:p>
          <a:pPr marL="114300" lvl="1" indent="-114300" algn="l" defTabSz="533400">
            <a:lnSpc>
              <a:spcPct val="90000"/>
            </a:lnSpc>
            <a:spcBef>
              <a:spcPct val="0"/>
            </a:spcBef>
            <a:spcAft>
              <a:spcPct val="15000"/>
            </a:spcAft>
            <a:buChar char="•"/>
          </a:pP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Consolidación del tejido empresarial</a:t>
          </a:r>
        </a:p>
        <a:p>
          <a:pPr marL="114300" lvl="1" indent="-114300" algn="l" defTabSz="533400">
            <a:lnSpc>
              <a:spcPct val="90000"/>
            </a:lnSpc>
            <a:spcBef>
              <a:spcPct val="0"/>
            </a:spcBef>
            <a:spcAft>
              <a:spcPct val="15000"/>
            </a:spcAft>
            <a:buChar char="•"/>
          </a:pP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MX" sz="1200" kern="1200" dirty="0">
              <a:latin typeface="Times New Roman" panose="02020603050405020304" pitchFamily="18" charset="0"/>
              <a:cs typeface="Times New Roman" panose="02020603050405020304" pitchFamily="18" charset="0"/>
            </a:rPr>
            <a:t>Bienes públicos para la producción</a:t>
          </a: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s-CO" sz="1200" kern="1200" dirty="0">
            <a:latin typeface="Times New Roman" panose="02020603050405020304" pitchFamily="18" charset="0"/>
            <a:cs typeface="Times New Roman" panose="02020603050405020304" pitchFamily="18" charset="0"/>
          </a:endParaRPr>
        </a:p>
      </dsp:txBody>
      <dsp:txXfrm>
        <a:off x="4192627" y="1649439"/>
        <a:ext cx="1837531" cy="2854800"/>
      </dsp:txXfrm>
    </dsp:sp>
    <dsp:sp modelId="{DF4698A8-25FE-4793-AF78-FE079F5E5AB0}">
      <dsp:nvSpPr>
        <dsp:cNvPr id="0" name=""/>
        <dsp:cNvSpPr/>
      </dsp:nvSpPr>
      <dsp:spPr>
        <a:xfrm>
          <a:off x="6287412" y="914427"/>
          <a:ext cx="1837531" cy="7350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Times New Roman" panose="02020603050405020304" pitchFamily="18" charset="0"/>
              <a:cs typeface="Times New Roman" panose="02020603050405020304" pitchFamily="18" charset="0"/>
            </a:rPr>
            <a:t>Retos</a:t>
          </a:r>
          <a:endParaRPr lang="es-CO" sz="1200" kern="1200" dirty="0">
            <a:latin typeface="Times New Roman" panose="02020603050405020304" pitchFamily="18" charset="0"/>
            <a:cs typeface="Times New Roman" panose="02020603050405020304" pitchFamily="18" charset="0"/>
          </a:endParaRPr>
        </a:p>
      </dsp:txBody>
      <dsp:txXfrm>
        <a:off x="6287412" y="914427"/>
        <a:ext cx="1837531" cy="735012"/>
      </dsp:txXfrm>
    </dsp:sp>
    <dsp:sp modelId="{373C3E9D-ABEC-4B7E-B956-A15B6F9052B4}">
      <dsp:nvSpPr>
        <dsp:cNvPr id="0" name=""/>
        <dsp:cNvSpPr/>
      </dsp:nvSpPr>
      <dsp:spPr>
        <a:xfrm>
          <a:off x="6287412" y="1649439"/>
          <a:ext cx="1837531"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MX" sz="1200" kern="1200" dirty="0">
              <a:latin typeface="Times New Roman" panose="02020603050405020304" pitchFamily="18" charset="0"/>
              <a:cs typeface="Times New Roman" panose="02020603050405020304" pitchFamily="18" charset="0"/>
            </a:rPr>
            <a:t>Estado eficiente, fuerte y legítimo</a:t>
          </a: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MX" sz="1200" kern="1200" dirty="0">
              <a:latin typeface="Times New Roman" panose="02020603050405020304" pitchFamily="18" charset="0"/>
              <a:cs typeface="Times New Roman" panose="02020603050405020304" pitchFamily="18" charset="0"/>
            </a:rPr>
            <a:t>Sistema tributario moderno y eficiente</a:t>
          </a: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s-CO"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CO" sz="1200" kern="1200" dirty="0">
              <a:latin typeface="Times New Roman" panose="02020603050405020304" pitchFamily="18" charset="0"/>
              <a:cs typeface="Times New Roman" panose="02020603050405020304" pitchFamily="18" charset="0"/>
            </a:rPr>
            <a:t>Gasto público de calidad</a:t>
          </a:r>
        </a:p>
      </dsp:txBody>
      <dsp:txXfrm>
        <a:off x="6287412" y="1649439"/>
        <a:ext cx="1837531"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21/10/2022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9633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21/10/2022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60651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21/10/2022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85592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21/10/2022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3719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D3BF8EE-F2BE-4770-9E4A-C45FA973C0E6}" type="datetimeFigureOut">
              <a:rPr lang="es-CO" smtClean="0"/>
              <a:t>21/10/2022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35672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D3BF8EE-F2BE-4770-9E4A-C45FA973C0E6}" type="datetimeFigureOut">
              <a:rPr lang="es-CO" smtClean="0"/>
              <a:t>21/10/2022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47923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D3BF8EE-F2BE-4770-9E4A-C45FA973C0E6}" type="datetimeFigureOut">
              <a:rPr lang="es-CO" smtClean="0"/>
              <a:t>21/10/2022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83377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D3BF8EE-F2BE-4770-9E4A-C45FA973C0E6}" type="datetimeFigureOut">
              <a:rPr lang="es-CO" smtClean="0"/>
              <a:t>21/10/2022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264933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D3BF8EE-F2BE-4770-9E4A-C45FA973C0E6}" type="datetimeFigureOut">
              <a:rPr lang="es-CO" smtClean="0"/>
              <a:t>21/10/2022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285341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D3BF8EE-F2BE-4770-9E4A-C45FA973C0E6}" type="datetimeFigureOut">
              <a:rPr lang="es-CO" smtClean="0"/>
              <a:t>21/10/2022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90958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D3BF8EE-F2BE-4770-9E4A-C45FA973C0E6}" type="datetimeFigureOut">
              <a:rPr lang="es-CO" smtClean="0"/>
              <a:t>21/10/2022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421491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BF8EE-F2BE-4770-9E4A-C45FA973C0E6}" type="datetimeFigureOut">
              <a:rPr lang="es-CO" smtClean="0"/>
              <a:t>21/10/2022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DE04C-03B2-4B5C-9CBD-1F2202D3EC24}" type="slidenum">
              <a:rPr lang="es-CO" smtClean="0"/>
              <a:t>‹Nº›</a:t>
            </a:fld>
            <a:endParaRPr lang="es-CO"/>
          </a:p>
        </p:txBody>
      </p:sp>
    </p:spTree>
    <p:extLst>
      <p:ext uri="{BB962C8B-B14F-4D97-AF65-F5344CB8AC3E}">
        <p14:creationId xmlns:p14="http://schemas.microsoft.com/office/powerpoint/2010/main" val="238054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a.botero@urosario.edu.co"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alejandro.cortes@urosario.edu.co"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aria.botero@urosario.edu.co"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alejandro.cortes@urosario.edu.co" TargetMode="Externa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O" sz="3600" b="1" dirty="0">
                <a:solidFill>
                  <a:srgbClr val="002060"/>
                </a:solidFill>
                <a:latin typeface="Times New Roman" panose="02020603050405020304" pitchFamily="18" charset="0"/>
                <a:cs typeface="Times New Roman" panose="02020603050405020304" pitchFamily="18" charset="0"/>
              </a:rPr>
              <a:t>Diagnóstico departamental y de ciudad capital del departamento del Meta</a:t>
            </a:r>
          </a:p>
        </p:txBody>
      </p:sp>
      <p:sp>
        <p:nvSpPr>
          <p:cNvPr id="5" name="Rectangle 2">
            <a:extLst>
              <a:ext uri="{FF2B5EF4-FFF2-40B4-BE49-F238E27FC236}">
                <a16:creationId xmlns:a16="http://schemas.microsoft.com/office/drawing/2014/main" id="{0955E2AC-7043-C8AE-3502-8966EC289921}"/>
              </a:ext>
            </a:extLst>
          </p:cNvPr>
          <p:cNvSpPr>
            <a:spLocks noChangeArrowheads="1"/>
          </p:cNvSpPr>
          <p:nvPr/>
        </p:nvSpPr>
        <p:spPr bwMode="auto">
          <a:xfrm>
            <a:off x="7552764" y="4395768"/>
            <a:ext cx="39713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es-CO" altLang="es-CO" sz="1400" dirty="0">
                <a:solidFill>
                  <a:srgbClr val="595959"/>
                </a:solidFill>
                <a:latin typeface="Calibri" panose="020F0502020204030204" pitchFamily="34" charset="0"/>
                <a:cs typeface="Times New Roman" panose="02020603050405020304" pitchFamily="18" charset="0"/>
              </a:rPr>
              <a:t>Maria Elena Botero Ospina</a:t>
            </a:r>
          </a:p>
          <a:p>
            <a:pPr algn="r" eaLnBrk="0" fontAlgn="base" hangingPunct="0">
              <a:spcBef>
                <a:spcPct val="0"/>
              </a:spcBef>
              <a:spcAft>
                <a:spcPct val="0"/>
              </a:spcAft>
            </a:pPr>
            <a:r>
              <a:rPr lang="es-CO" sz="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hlinkClick r:id="rId3"/>
              </a:rPr>
              <a:t>maria.botero@urosario.edu.co</a:t>
            </a:r>
            <a:r>
              <a:rPr lang="es-CO" sz="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r" eaLnBrk="0" fontAlgn="base" hangingPunct="0">
              <a:spcBef>
                <a:spcPct val="0"/>
              </a:spcBef>
              <a:spcAft>
                <a:spcPct val="0"/>
              </a:spcAft>
            </a:pPr>
            <a:r>
              <a:rPr kumimoji="0" lang="es-CO" altLang="es-CO" sz="1400" b="0" i="0" u="none" strike="noStrike" cap="none" normalizeH="0" baseline="0" dirty="0">
                <a:ln>
                  <a:noFill/>
                </a:ln>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Alejandro Cortes Prieto</a:t>
            </a:r>
            <a:endParaRPr lang="es-CO" sz="14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es-CO" sz="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O" sz="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alejandro.cortes@urosario.edu.co</a:t>
            </a:r>
            <a:endParaRPr lang="es-CO" sz="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933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1472450" y="-123963"/>
            <a:ext cx="924710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1: Lucha contra la informalidad</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6AD22CCE-A9C0-37DC-2041-AAEB5DE62660}"/>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
        <p:nvSpPr>
          <p:cNvPr id="12" name="CuadroTexto 11">
            <a:extLst>
              <a:ext uri="{FF2B5EF4-FFF2-40B4-BE49-F238E27FC236}">
                <a16:creationId xmlns:a16="http://schemas.microsoft.com/office/drawing/2014/main" id="{685DBC81-82FE-6C60-2DA1-00661F6B5B6C}"/>
              </a:ext>
            </a:extLst>
          </p:cNvPr>
          <p:cNvSpPr txBox="1"/>
          <p:nvPr/>
        </p:nvSpPr>
        <p:spPr>
          <a:xfrm>
            <a:off x="3693535" y="931327"/>
            <a:ext cx="4649116"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Línea de tiempo comparativa incidencia de pobreza monetaria</a:t>
            </a:r>
            <a:endParaRPr lang="es-CO" sz="1000" i="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EBB662A3-3F95-221B-94F3-B8C5C0C0DB96}"/>
              </a:ext>
            </a:extLst>
          </p:cNvPr>
          <p:cNvSpPr txBox="1"/>
          <p:nvPr/>
        </p:nvSpPr>
        <p:spPr>
          <a:xfrm>
            <a:off x="3221424" y="6341146"/>
            <a:ext cx="5593339"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La información del DANE en la toma de decisiones regionales Villavicencio – Meta (2021)</a:t>
            </a:r>
            <a:endParaRPr lang="es-CO" sz="1000" i="1" dirty="0">
              <a:latin typeface="Times New Roman" panose="02020603050405020304" pitchFamily="18" charset="0"/>
              <a:cs typeface="Times New Roman" panose="02020603050405020304" pitchFamily="18" charset="0"/>
            </a:endParaRPr>
          </a:p>
        </p:txBody>
      </p:sp>
      <p:pic>
        <p:nvPicPr>
          <p:cNvPr id="2" name="Imagen 1" descr="Gráfico, Gráfico de líneas&#10;&#10;Descripción generada automáticamente">
            <a:extLst>
              <a:ext uri="{FF2B5EF4-FFF2-40B4-BE49-F238E27FC236}">
                <a16:creationId xmlns:a16="http://schemas.microsoft.com/office/drawing/2014/main" id="{E11EC3D5-ED46-4F97-1F02-250EC6DC4F48}"/>
              </a:ext>
            </a:extLst>
          </p:cNvPr>
          <p:cNvPicPr>
            <a:picLocks noChangeAspect="1"/>
          </p:cNvPicPr>
          <p:nvPr/>
        </p:nvPicPr>
        <p:blipFill>
          <a:blip r:embed="rId2"/>
          <a:stretch>
            <a:fillRect/>
          </a:stretch>
        </p:blipFill>
        <p:spPr>
          <a:xfrm>
            <a:off x="1472450" y="1406718"/>
            <a:ext cx="9091289" cy="4752627"/>
          </a:xfrm>
          <a:prstGeom prst="rect">
            <a:avLst/>
          </a:prstGeom>
        </p:spPr>
      </p:pic>
    </p:spTree>
    <p:extLst>
      <p:ext uri="{BB962C8B-B14F-4D97-AF65-F5344CB8AC3E}">
        <p14:creationId xmlns:p14="http://schemas.microsoft.com/office/powerpoint/2010/main" val="86685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B78B8EA-9854-1803-21EC-134200222B3A}"/>
              </a:ext>
            </a:extLst>
          </p:cNvPr>
          <p:cNvPicPr>
            <a:picLocks noChangeAspect="1"/>
          </p:cNvPicPr>
          <p:nvPr/>
        </p:nvPicPr>
        <p:blipFill>
          <a:blip r:embed="rId2"/>
          <a:stretch>
            <a:fillRect/>
          </a:stretch>
        </p:blipFill>
        <p:spPr>
          <a:xfrm>
            <a:off x="1096847" y="1131371"/>
            <a:ext cx="9998306" cy="4595258"/>
          </a:xfrm>
          <a:prstGeom prst="rect">
            <a:avLst/>
          </a:prstGeom>
        </p:spPr>
      </p:pic>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1472449" y="-105930"/>
            <a:ext cx="924710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1: Lucha contra la informalidad</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6AD22CCE-A9C0-37DC-2041-AAEB5DE62660}"/>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
        <p:nvSpPr>
          <p:cNvPr id="12" name="CuadroTexto 11">
            <a:extLst>
              <a:ext uri="{FF2B5EF4-FFF2-40B4-BE49-F238E27FC236}">
                <a16:creationId xmlns:a16="http://schemas.microsoft.com/office/drawing/2014/main" id="{685DBC81-82FE-6C60-2DA1-00661F6B5B6C}"/>
              </a:ext>
            </a:extLst>
          </p:cNvPr>
          <p:cNvSpPr txBox="1"/>
          <p:nvPr/>
        </p:nvSpPr>
        <p:spPr>
          <a:xfrm>
            <a:off x="3693535" y="931327"/>
            <a:ext cx="4649116"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Pobreza monetaria 2020-2021</a:t>
            </a:r>
            <a:endParaRPr lang="es-CO" sz="1000" i="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EBB662A3-3F95-221B-94F3-B8C5C0C0DB96}"/>
              </a:ext>
            </a:extLst>
          </p:cNvPr>
          <p:cNvSpPr txBox="1"/>
          <p:nvPr/>
        </p:nvSpPr>
        <p:spPr>
          <a:xfrm>
            <a:off x="3299330" y="5803562"/>
            <a:ext cx="5593339"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DANE informe de incidencia de pobreza monetaria (2021)</a:t>
            </a:r>
            <a:endParaRPr lang="es-CO" sz="1000" i="1" dirty="0">
              <a:latin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4033AE00-DEA6-DE06-FDDF-C17CA9273474}"/>
              </a:ext>
            </a:extLst>
          </p:cNvPr>
          <p:cNvSpPr/>
          <p:nvPr/>
        </p:nvSpPr>
        <p:spPr>
          <a:xfrm>
            <a:off x="8831580" y="2209978"/>
            <a:ext cx="327660" cy="300210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408471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1472450" y="-123963"/>
            <a:ext cx="924710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1: Lucha contra la informalidad</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6AD22CCE-A9C0-37DC-2041-AAEB5DE62660}"/>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
        <p:nvSpPr>
          <p:cNvPr id="12" name="CuadroTexto 11">
            <a:extLst>
              <a:ext uri="{FF2B5EF4-FFF2-40B4-BE49-F238E27FC236}">
                <a16:creationId xmlns:a16="http://schemas.microsoft.com/office/drawing/2014/main" id="{685DBC81-82FE-6C60-2DA1-00661F6B5B6C}"/>
              </a:ext>
            </a:extLst>
          </p:cNvPr>
          <p:cNvSpPr txBox="1"/>
          <p:nvPr/>
        </p:nvSpPr>
        <p:spPr>
          <a:xfrm>
            <a:off x="3771442" y="1027906"/>
            <a:ext cx="4649116"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Línea de tiempo comparativa incidencia de pobreza extrema</a:t>
            </a:r>
            <a:endParaRPr lang="es-CO" sz="1000" i="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EBB662A3-3F95-221B-94F3-B8C5C0C0DB96}"/>
              </a:ext>
            </a:extLst>
          </p:cNvPr>
          <p:cNvSpPr txBox="1"/>
          <p:nvPr/>
        </p:nvSpPr>
        <p:spPr>
          <a:xfrm>
            <a:off x="3221424" y="6341146"/>
            <a:ext cx="5593339" cy="246221"/>
          </a:xfrm>
          <a:prstGeom prst="rect">
            <a:avLst/>
          </a:prstGeom>
          <a:noFill/>
        </p:spPr>
        <p:txBody>
          <a:bodyPr wrap="square" rtlCol="0">
            <a:spAutoFit/>
          </a:bodyPr>
          <a:lstStyle/>
          <a:p>
            <a:pPr algn="ctr"/>
            <a:r>
              <a:rPr lang="es-MX" sz="1000" i="1">
                <a:latin typeface="Times New Roman" panose="02020603050405020304" pitchFamily="18" charset="0"/>
                <a:cs typeface="Times New Roman" panose="02020603050405020304" pitchFamily="18" charset="0"/>
              </a:rPr>
              <a:t>Fuente: La información del DANE en la toma de decisiones regionales Villavicencio – Meta (2021)</a:t>
            </a:r>
            <a:endParaRPr lang="es-CO" sz="1000" i="1" dirty="0">
              <a:latin typeface="Times New Roman" panose="02020603050405020304" pitchFamily="18" charset="0"/>
              <a:cs typeface="Times New Roman" panose="02020603050405020304" pitchFamily="18" charset="0"/>
            </a:endParaRPr>
          </a:p>
        </p:txBody>
      </p:sp>
      <p:pic>
        <p:nvPicPr>
          <p:cNvPr id="3" name="Imagen 2" descr="Gráfico, Gráfico de líneas&#10;&#10;Descripción generada automáticamente">
            <a:extLst>
              <a:ext uri="{FF2B5EF4-FFF2-40B4-BE49-F238E27FC236}">
                <a16:creationId xmlns:a16="http://schemas.microsoft.com/office/drawing/2014/main" id="{661C0442-7867-69DC-A1A5-CDB3FDA80521}"/>
              </a:ext>
            </a:extLst>
          </p:cNvPr>
          <p:cNvPicPr>
            <a:picLocks noChangeAspect="1"/>
          </p:cNvPicPr>
          <p:nvPr/>
        </p:nvPicPr>
        <p:blipFill>
          <a:blip r:embed="rId2"/>
          <a:stretch>
            <a:fillRect/>
          </a:stretch>
        </p:blipFill>
        <p:spPr>
          <a:xfrm>
            <a:off x="1685607" y="1393050"/>
            <a:ext cx="8664972" cy="4732594"/>
          </a:xfrm>
          <a:prstGeom prst="rect">
            <a:avLst/>
          </a:prstGeom>
        </p:spPr>
      </p:pic>
    </p:spTree>
    <p:extLst>
      <p:ext uri="{BB962C8B-B14F-4D97-AF65-F5344CB8AC3E}">
        <p14:creationId xmlns:p14="http://schemas.microsoft.com/office/powerpoint/2010/main" val="14494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1472450" y="-123963"/>
            <a:ext cx="924710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1: Lucha contra la informalidad</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6AD22CCE-A9C0-37DC-2041-AAEB5DE62660}"/>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
        <p:nvSpPr>
          <p:cNvPr id="12" name="CuadroTexto 11">
            <a:extLst>
              <a:ext uri="{FF2B5EF4-FFF2-40B4-BE49-F238E27FC236}">
                <a16:creationId xmlns:a16="http://schemas.microsoft.com/office/drawing/2014/main" id="{685DBC81-82FE-6C60-2DA1-00661F6B5B6C}"/>
              </a:ext>
            </a:extLst>
          </p:cNvPr>
          <p:cNvSpPr txBox="1"/>
          <p:nvPr/>
        </p:nvSpPr>
        <p:spPr>
          <a:xfrm>
            <a:off x="3771441" y="705886"/>
            <a:ext cx="4649116"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Comparativa incidencia de la  pobreza extrema 2021</a:t>
            </a:r>
            <a:endParaRPr lang="es-CO" sz="1000" i="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EBB662A3-3F95-221B-94F3-B8C5C0C0DB96}"/>
              </a:ext>
            </a:extLst>
          </p:cNvPr>
          <p:cNvSpPr txBox="1"/>
          <p:nvPr/>
        </p:nvSpPr>
        <p:spPr>
          <a:xfrm>
            <a:off x="3299329" y="5830093"/>
            <a:ext cx="5593339"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DANE informe de incidencia de pobreza monetaria (2021</a:t>
            </a:r>
            <a:endParaRPr lang="es-CO" sz="1000" i="1" dirty="0">
              <a:latin typeface="Times New Roman" panose="02020603050405020304" pitchFamily="18" charset="0"/>
              <a:cs typeface="Times New Roman" panose="02020603050405020304" pitchFamily="18" charset="0"/>
            </a:endParaRPr>
          </a:p>
        </p:txBody>
      </p:sp>
      <p:pic>
        <p:nvPicPr>
          <p:cNvPr id="16" name="Imagen 15">
            <a:extLst>
              <a:ext uri="{FF2B5EF4-FFF2-40B4-BE49-F238E27FC236}">
                <a16:creationId xmlns:a16="http://schemas.microsoft.com/office/drawing/2014/main" id="{DF96FAB7-6953-1F8D-F393-DA323A6DE881}"/>
              </a:ext>
            </a:extLst>
          </p:cNvPr>
          <p:cNvPicPr>
            <a:picLocks noChangeAspect="1"/>
          </p:cNvPicPr>
          <p:nvPr/>
        </p:nvPicPr>
        <p:blipFill>
          <a:blip r:embed="rId2"/>
          <a:stretch>
            <a:fillRect/>
          </a:stretch>
        </p:blipFill>
        <p:spPr>
          <a:xfrm>
            <a:off x="746296" y="1150422"/>
            <a:ext cx="10699407" cy="4557155"/>
          </a:xfrm>
          <a:prstGeom prst="rect">
            <a:avLst/>
          </a:prstGeom>
        </p:spPr>
      </p:pic>
      <p:sp>
        <p:nvSpPr>
          <p:cNvPr id="17" name="Rectángulo 16">
            <a:extLst>
              <a:ext uri="{FF2B5EF4-FFF2-40B4-BE49-F238E27FC236}">
                <a16:creationId xmlns:a16="http://schemas.microsoft.com/office/drawing/2014/main" id="{6BB6E460-C82A-E28A-90D7-F398394C4A69}"/>
              </a:ext>
            </a:extLst>
          </p:cNvPr>
          <p:cNvSpPr/>
          <p:nvPr/>
        </p:nvSpPr>
        <p:spPr>
          <a:xfrm>
            <a:off x="7770495" y="3010912"/>
            <a:ext cx="352425" cy="195732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461452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C0B1C7F0-F3F2-6C7A-2B91-3EEC011E9466}"/>
              </a:ext>
            </a:extLst>
          </p:cNvPr>
          <p:cNvGrpSpPr/>
          <p:nvPr/>
        </p:nvGrpSpPr>
        <p:grpSpPr>
          <a:xfrm>
            <a:off x="254890" y="1592935"/>
            <a:ext cx="5636864" cy="3426207"/>
            <a:chOff x="254890" y="1592935"/>
            <a:chExt cx="5636864" cy="3426207"/>
          </a:xfrm>
        </p:grpSpPr>
        <p:pic>
          <p:nvPicPr>
            <p:cNvPr id="7" name="Imagen 6">
              <a:extLst>
                <a:ext uri="{FF2B5EF4-FFF2-40B4-BE49-F238E27FC236}">
                  <a16:creationId xmlns:a16="http://schemas.microsoft.com/office/drawing/2014/main" id="{95B4F0A4-EA26-2620-0384-7C3F1C6799E4}"/>
                </a:ext>
              </a:extLst>
            </p:cNvPr>
            <p:cNvPicPr>
              <a:picLocks noChangeAspect="1"/>
            </p:cNvPicPr>
            <p:nvPr/>
          </p:nvPicPr>
          <p:blipFill rotWithShape="1">
            <a:blip r:embed="rId3"/>
            <a:srcRect t="2458"/>
            <a:stretch/>
          </p:blipFill>
          <p:spPr>
            <a:xfrm>
              <a:off x="254890" y="1875933"/>
              <a:ext cx="5636864" cy="3143209"/>
            </a:xfrm>
            <a:prstGeom prst="rect">
              <a:avLst/>
            </a:prstGeom>
            <a:ln>
              <a:solidFill>
                <a:schemeClr val="accent1"/>
              </a:solidFill>
            </a:ln>
          </p:spPr>
        </p:pic>
        <p:sp>
          <p:nvSpPr>
            <p:cNvPr id="5" name="CuadroTexto 4">
              <a:extLst>
                <a:ext uri="{FF2B5EF4-FFF2-40B4-BE49-F238E27FC236}">
                  <a16:creationId xmlns:a16="http://schemas.microsoft.com/office/drawing/2014/main" id="{F959BB9B-C2CE-7437-7C5F-9A63E9799CBA}"/>
                </a:ext>
              </a:extLst>
            </p:cNvPr>
            <p:cNvSpPr txBox="1"/>
            <p:nvPr/>
          </p:nvSpPr>
          <p:spPr>
            <a:xfrm>
              <a:off x="815745" y="1592935"/>
              <a:ext cx="4649116" cy="246221"/>
            </a:xfrm>
            <a:prstGeom prst="rect">
              <a:avLst/>
            </a:prstGeom>
            <a:noFill/>
          </p:spPr>
          <p:txBody>
            <a:bodyPr wrap="square" rtlCol="0">
              <a:spAutoFit/>
            </a:bodyPr>
            <a:lstStyle/>
            <a:p>
              <a:pPr algn="ctr"/>
              <a:r>
                <a:rPr lang="es-CO" sz="1000" i="1" dirty="0">
                  <a:latin typeface="Times New Roman" panose="02020603050405020304" pitchFamily="18" charset="0"/>
                  <a:cs typeface="Times New Roman" panose="02020603050405020304" pitchFamily="18" charset="0"/>
                </a:rPr>
                <a:t>Descomposición del Índice de Pobreza Multidimensional</a:t>
              </a:r>
            </a:p>
          </p:txBody>
        </p:sp>
      </p:grpSp>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614073" y="8970"/>
            <a:ext cx="924710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1: Lucha contra la informalidad</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6028761" y="1716046"/>
            <a:ext cx="3832412" cy="5132984"/>
          </a:xfrm>
        </p:spPr>
        <p:txBody>
          <a:bodyPr>
            <a:normAutofit/>
          </a:bodyPr>
          <a:lstStyle/>
          <a:p>
            <a:pPr algn="just">
              <a:lnSpc>
                <a:spcPct val="107000"/>
              </a:lnSpc>
              <a:spcAft>
                <a:spcPts val="800"/>
              </a:spcAft>
            </a:pPr>
            <a:r>
              <a:rPr lang="es-CO" sz="1600" dirty="0">
                <a:latin typeface="Times New Roman" panose="02020603050405020304" pitchFamily="18" charset="0"/>
                <a:ea typeface="Calibri" panose="020F0502020204030204" pitchFamily="34" charset="0"/>
              </a:rPr>
              <a:t>Existe u</a:t>
            </a:r>
            <a:r>
              <a:rPr lang="es-CO" sz="1600" dirty="0">
                <a:effectLst/>
                <a:latin typeface="Times New Roman" panose="02020603050405020304" pitchFamily="18" charset="0"/>
                <a:ea typeface="Calibri" panose="020F0502020204030204" pitchFamily="34" charset="0"/>
              </a:rPr>
              <a:t>na fuerte presencia de informalidad en la sociedad metense.</a:t>
            </a:r>
            <a:endParaRPr lang="es-CO" sz="1600" dirty="0">
              <a:latin typeface="Times New Roman" panose="02020603050405020304" pitchFamily="18" charset="0"/>
              <a:ea typeface="Calibri" panose="020F0502020204030204" pitchFamily="34" charset="0"/>
            </a:endParaRPr>
          </a:p>
          <a:p>
            <a:pPr algn="just">
              <a:lnSpc>
                <a:spcPct val="107000"/>
              </a:lnSpc>
              <a:spcAft>
                <a:spcPts val="800"/>
              </a:spcAft>
            </a:pPr>
            <a:r>
              <a:rPr lang="es-CO" sz="1600" dirty="0">
                <a:latin typeface="Times New Roman" panose="02020603050405020304" pitchFamily="18" charset="0"/>
                <a:ea typeface="Calibri" panose="020F0502020204030204" pitchFamily="34" charset="0"/>
              </a:rPr>
              <a:t>I</a:t>
            </a:r>
            <a:r>
              <a:rPr lang="es-CO" sz="1600" dirty="0">
                <a:effectLst/>
                <a:latin typeface="Times New Roman" panose="02020603050405020304" pitchFamily="18" charset="0"/>
                <a:ea typeface="Calibri" panose="020F0502020204030204" pitchFamily="34" charset="0"/>
              </a:rPr>
              <a:t>mpacta negativamente la posibilidad del desarrollo territorial.</a:t>
            </a:r>
          </a:p>
          <a:p>
            <a:pPr algn="just">
              <a:lnSpc>
                <a:spcPct val="107000"/>
              </a:lnSpc>
              <a:spcAft>
                <a:spcPts val="800"/>
              </a:spcAft>
            </a:pPr>
            <a:r>
              <a:rPr lang="es-CO" sz="1600" dirty="0">
                <a:latin typeface="Times New Roman" panose="02020603050405020304" pitchFamily="18" charset="0"/>
                <a:ea typeface="Calibri" panose="020F0502020204030204" pitchFamily="34" charset="0"/>
              </a:rPr>
              <a:t>S</a:t>
            </a:r>
            <a:r>
              <a:rPr lang="es-CO" sz="1600" dirty="0">
                <a:effectLst/>
                <a:latin typeface="Times New Roman" panose="02020603050405020304" pitchFamily="18" charset="0"/>
                <a:ea typeface="Calibri" panose="020F0502020204030204" pitchFamily="34" charset="0"/>
              </a:rPr>
              <a:t>e evidencia en las relaciones económicas que van desde la forma de tenencia de la tierra, pasando por el comportamiento del empleo tanto urbano como rural, así como el funcionamiento del sistema productivo empresarial, comercial y de servicios. </a:t>
            </a:r>
          </a:p>
          <a:p>
            <a:pPr algn="just">
              <a:lnSpc>
                <a:spcPct val="107000"/>
              </a:lnSpc>
              <a:spcAft>
                <a:spcPts val="800"/>
              </a:spcAft>
            </a:pPr>
            <a:endParaRPr lang="es-CO" sz="1600" dirty="0">
              <a:effectLst/>
              <a:latin typeface="Times New Roman" panose="02020603050405020304" pitchFamily="18" charset="0"/>
              <a:ea typeface="Calibri" panose="020F0502020204030204" pitchFamily="34" charset="0"/>
            </a:endParaRPr>
          </a:p>
          <a:p>
            <a:endParaRPr lang="es-CO" sz="1100" dirty="0">
              <a:solidFill>
                <a:srgbClr val="002060"/>
              </a:solidFill>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6AD22CCE-A9C0-37DC-2041-AAEB5DE62660}"/>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Tree>
    <p:extLst>
      <p:ext uri="{BB962C8B-B14F-4D97-AF65-F5344CB8AC3E}">
        <p14:creationId xmlns:p14="http://schemas.microsoft.com/office/powerpoint/2010/main" val="603058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1245667" y="8970"/>
            <a:ext cx="7945465"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1: Lucha contra la informalidad</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188536" y="1319019"/>
            <a:ext cx="5703216" cy="4365344"/>
          </a:xfrm>
          <a:ln>
            <a:solidFill>
              <a:schemeClr val="accent1"/>
            </a:solidFill>
          </a:ln>
        </p:spPr>
        <p:txBody>
          <a:bodyPr>
            <a:normAutofit fontScale="32500" lnSpcReduction="20000"/>
          </a:bodyPr>
          <a:lstStyle/>
          <a:p>
            <a:pPr algn="just">
              <a:lnSpc>
                <a:spcPct val="107000"/>
              </a:lnSpc>
              <a:spcAft>
                <a:spcPts val="800"/>
              </a:spcAft>
            </a:pPr>
            <a:r>
              <a:rPr lang="es-CO" sz="5000" dirty="0">
                <a:latin typeface="Times New Roman" panose="02020603050405020304" pitchFamily="18" charset="0"/>
                <a:ea typeface="Calibri" panose="020F0502020204030204" pitchFamily="34" charset="0"/>
              </a:rPr>
              <a:t>F</a:t>
            </a:r>
            <a:r>
              <a:rPr lang="es-CO" sz="5000" dirty="0">
                <a:effectLst/>
                <a:latin typeface="Times New Roman" panose="02020603050405020304" pitchFamily="18" charset="0"/>
                <a:ea typeface="Calibri" panose="020F0502020204030204" pitchFamily="34" charset="0"/>
              </a:rPr>
              <a:t>ormalización de las relaciones económicas y productivas en el departamento.</a:t>
            </a:r>
          </a:p>
          <a:p>
            <a:pPr algn="just">
              <a:lnSpc>
                <a:spcPct val="107000"/>
              </a:lnSpc>
              <a:spcAft>
                <a:spcPts val="800"/>
              </a:spcAft>
            </a:pPr>
            <a:r>
              <a:rPr lang="es-CO" sz="5000" dirty="0">
                <a:effectLst/>
                <a:latin typeface="Times New Roman" panose="02020603050405020304" pitchFamily="18" charset="0"/>
                <a:ea typeface="Calibri" panose="020F0502020204030204" pitchFamily="34" charset="0"/>
              </a:rPr>
              <a:t>Saneamiento de la propiedad de la tierra.</a:t>
            </a:r>
          </a:p>
          <a:p>
            <a:pPr algn="just">
              <a:lnSpc>
                <a:spcPct val="107000"/>
              </a:lnSpc>
              <a:spcAft>
                <a:spcPts val="800"/>
              </a:spcAft>
            </a:pPr>
            <a:r>
              <a:rPr lang="es-CO" sz="5000" dirty="0">
                <a:latin typeface="Times New Roman" panose="02020603050405020304" pitchFamily="18" charset="0"/>
                <a:ea typeface="Calibri" panose="020F0502020204030204" pitchFamily="34" charset="0"/>
              </a:rPr>
              <a:t>P</a:t>
            </a:r>
            <a:r>
              <a:rPr lang="es-CO" sz="5000" dirty="0">
                <a:effectLst/>
                <a:latin typeface="Times New Roman" panose="02020603050405020304" pitchFamily="18" charset="0"/>
                <a:ea typeface="Calibri" panose="020F0502020204030204" pitchFamily="34" charset="0"/>
              </a:rPr>
              <a:t>restación de servicios públicos en cabeza de instituciones estatales. </a:t>
            </a:r>
          </a:p>
          <a:p>
            <a:pPr algn="just">
              <a:lnSpc>
                <a:spcPct val="107000"/>
              </a:lnSpc>
              <a:spcAft>
                <a:spcPts val="800"/>
              </a:spcAft>
            </a:pPr>
            <a:r>
              <a:rPr lang="es-CO" sz="5000" dirty="0">
                <a:latin typeface="Times New Roman" panose="02020603050405020304" pitchFamily="18" charset="0"/>
                <a:ea typeface="Calibri" panose="020F0502020204030204" pitchFamily="34" charset="0"/>
              </a:rPr>
              <a:t>F</a:t>
            </a:r>
            <a:r>
              <a:rPr lang="es-CO" sz="5000" dirty="0">
                <a:effectLst/>
                <a:latin typeface="Times New Roman" panose="02020603050405020304" pitchFamily="18" charset="0"/>
                <a:ea typeface="Calibri" panose="020F0502020204030204" pitchFamily="34" charset="0"/>
              </a:rPr>
              <a:t>ormalización empresarial.</a:t>
            </a:r>
          </a:p>
          <a:p>
            <a:pPr algn="just">
              <a:lnSpc>
                <a:spcPct val="107000"/>
              </a:lnSpc>
              <a:spcAft>
                <a:spcPts val="800"/>
              </a:spcAft>
            </a:pPr>
            <a:r>
              <a:rPr lang="es-CO" sz="5000" dirty="0">
                <a:effectLst/>
                <a:latin typeface="Times New Roman" panose="02020603050405020304" pitchFamily="18" charset="0"/>
                <a:ea typeface="Calibri" panose="020F0502020204030204" pitchFamily="34" charset="0"/>
              </a:rPr>
              <a:t>Formalización de servicios esenciales como el transporte.</a:t>
            </a:r>
          </a:p>
          <a:p>
            <a:pPr algn="just">
              <a:lnSpc>
                <a:spcPct val="107000"/>
              </a:lnSpc>
              <a:spcAft>
                <a:spcPts val="800"/>
              </a:spcAft>
            </a:pPr>
            <a:r>
              <a:rPr lang="es-CO" sz="5000" dirty="0">
                <a:effectLst/>
                <a:latin typeface="Times New Roman" panose="02020603050405020304" pitchFamily="18" charset="0"/>
                <a:ea typeface="Calibri" panose="020F0502020204030204" pitchFamily="34" charset="0"/>
              </a:rPr>
              <a:t>Creación de un ecosistema empresarial sólido.</a:t>
            </a:r>
          </a:p>
          <a:p>
            <a:pPr algn="just">
              <a:lnSpc>
                <a:spcPct val="107000"/>
              </a:lnSpc>
              <a:spcAft>
                <a:spcPts val="800"/>
              </a:spcAft>
            </a:pPr>
            <a:r>
              <a:rPr lang="es-CO" sz="5000" dirty="0">
                <a:latin typeface="Times New Roman" panose="02020603050405020304" pitchFamily="18" charset="0"/>
                <a:ea typeface="Calibri" panose="020F0502020204030204" pitchFamily="34" charset="0"/>
              </a:rPr>
              <a:t>Ordenamiento territorial y ambiental.</a:t>
            </a:r>
            <a:endParaRPr lang="es-CO" sz="50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s-CO" sz="5000" dirty="0">
                <a:effectLst/>
                <a:latin typeface="Times New Roman" panose="02020603050405020304" pitchFamily="18" charset="0"/>
                <a:ea typeface="Calibri" panose="020F0502020204030204" pitchFamily="34" charset="0"/>
              </a:rPr>
              <a:t>Sistema masivo de transporte para la ciudad capital.</a:t>
            </a:r>
          </a:p>
          <a:p>
            <a:pPr algn="just">
              <a:lnSpc>
                <a:spcPct val="107000"/>
              </a:lnSpc>
              <a:spcAft>
                <a:spcPts val="800"/>
              </a:spcAft>
            </a:pPr>
            <a:r>
              <a:rPr lang="es-CO" sz="5000" dirty="0">
                <a:latin typeface="Times New Roman" panose="02020603050405020304" pitchFamily="18" charset="0"/>
                <a:ea typeface="Calibri" panose="020F0502020204030204" pitchFamily="34" charset="0"/>
              </a:rPr>
              <a:t>M</a:t>
            </a:r>
            <a:r>
              <a:rPr lang="es-CO" sz="5000" dirty="0">
                <a:effectLst/>
                <a:latin typeface="Times New Roman" panose="02020603050405020304" pitchFamily="18" charset="0"/>
                <a:ea typeface="Calibri" panose="020F0502020204030204" pitchFamily="34" charset="0"/>
              </a:rPr>
              <a:t>odelo de transporte para las áreas urbanas y rurales.</a:t>
            </a:r>
          </a:p>
          <a:p>
            <a:pPr algn="just">
              <a:lnSpc>
                <a:spcPct val="107000"/>
              </a:lnSpc>
              <a:spcAft>
                <a:spcPts val="800"/>
              </a:spcAft>
            </a:pPr>
            <a:endParaRPr lang="es-CO" sz="1600" dirty="0">
              <a:effectLst/>
              <a:latin typeface="Times New Roman" panose="02020603050405020304" pitchFamily="18" charset="0"/>
              <a:ea typeface="Calibri" panose="020F0502020204030204" pitchFamily="34" charset="0"/>
            </a:endParaRPr>
          </a:p>
          <a:p>
            <a:endParaRPr lang="es-CO" sz="11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Tabla 4">
            <a:extLst>
              <a:ext uri="{FF2B5EF4-FFF2-40B4-BE49-F238E27FC236}">
                <a16:creationId xmlns:a16="http://schemas.microsoft.com/office/drawing/2014/main" id="{BD65B290-24B0-99DA-58D2-E05D7659E6B5}"/>
              </a:ext>
            </a:extLst>
          </p:cNvPr>
          <p:cNvGraphicFramePr>
            <a:graphicFrameLocks noGrp="1"/>
          </p:cNvGraphicFramePr>
          <p:nvPr>
            <p:extLst>
              <p:ext uri="{D42A27DB-BD31-4B8C-83A1-F6EECF244321}">
                <p14:modId xmlns:p14="http://schemas.microsoft.com/office/powerpoint/2010/main" val="1184018030"/>
              </p:ext>
            </p:extLst>
          </p:nvPr>
        </p:nvGraphicFramePr>
        <p:xfrm>
          <a:off x="6096000" y="1111629"/>
          <a:ext cx="3727777" cy="4855541"/>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529037">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913131">
                <a:tc>
                  <a:txBody>
                    <a:bodyPr/>
                    <a:lstStyle/>
                    <a:p>
                      <a:pPr algn="ctr"/>
                      <a:r>
                        <a:rPr lang="es-CO" dirty="0"/>
                        <a:t>Recursos propios (departamento y municipios)</a:t>
                      </a:r>
                    </a:p>
                  </a:txBody>
                  <a:tcPr/>
                </a:tc>
                <a:extLst>
                  <a:ext uri="{0D108BD9-81ED-4DB2-BD59-A6C34878D82A}">
                    <a16:rowId xmlns:a16="http://schemas.microsoft.com/office/drawing/2014/main" val="754889966"/>
                  </a:ext>
                </a:extLst>
              </a:tr>
              <a:tr h="529037">
                <a:tc>
                  <a:txBody>
                    <a:bodyPr/>
                    <a:lstStyle/>
                    <a:p>
                      <a:pPr algn="ctr"/>
                      <a:r>
                        <a:rPr lang="es-CO" dirty="0"/>
                        <a:t>SGP (sector de aguas)</a:t>
                      </a:r>
                    </a:p>
                  </a:txBody>
                  <a:tcPr/>
                </a:tc>
                <a:extLst>
                  <a:ext uri="{0D108BD9-81ED-4DB2-BD59-A6C34878D82A}">
                    <a16:rowId xmlns:a16="http://schemas.microsoft.com/office/drawing/2014/main" val="2812342887"/>
                  </a:ext>
                </a:extLst>
              </a:tr>
              <a:tr h="529037">
                <a:tc>
                  <a:txBody>
                    <a:bodyPr/>
                    <a:lstStyle/>
                    <a:p>
                      <a:pPr algn="ctr"/>
                      <a:r>
                        <a:rPr lang="es-CO" dirty="0"/>
                        <a:t>Agencia Nacional de Tierras</a:t>
                      </a:r>
                    </a:p>
                  </a:txBody>
                  <a:tcPr/>
                </a:tc>
                <a:extLst>
                  <a:ext uri="{0D108BD9-81ED-4DB2-BD59-A6C34878D82A}">
                    <a16:rowId xmlns:a16="http://schemas.microsoft.com/office/drawing/2014/main" val="1636981192"/>
                  </a:ext>
                </a:extLst>
              </a:tr>
              <a:tr h="913131">
                <a:tc>
                  <a:txBody>
                    <a:bodyPr/>
                    <a:lstStyle/>
                    <a:p>
                      <a:pPr algn="ctr"/>
                      <a:r>
                        <a:rPr lang="es-CO" dirty="0"/>
                        <a:t>Corporación Andina de Fomento (transporte)</a:t>
                      </a:r>
                    </a:p>
                  </a:txBody>
                  <a:tcPr/>
                </a:tc>
                <a:extLst>
                  <a:ext uri="{0D108BD9-81ED-4DB2-BD59-A6C34878D82A}">
                    <a16:rowId xmlns:a16="http://schemas.microsoft.com/office/drawing/2014/main" val="1946912860"/>
                  </a:ext>
                </a:extLst>
              </a:tr>
              <a:tr h="529037">
                <a:tc>
                  <a:txBody>
                    <a:bodyPr/>
                    <a:lstStyle/>
                    <a:p>
                      <a:pPr algn="ctr"/>
                      <a:r>
                        <a:rPr lang="es-CO" dirty="0"/>
                        <a:t>SGR (infraestructura)</a:t>
                      </a:r>
                    </a:p>
                  </a:txBody>
                  <a:tcPr/>
                </a:tc>
                <a:extLst>
                  <a:ext uri="{0D108BD9-81ED-4DB2-BD59-A6C34878D82A}">
                    <a16:rowId xmlns:a16="http://schemas.microsoft.com/office/drawing/2014/main" val="588201126"/>
                  </a:ext>
                </a:extLst>
              </a:tr>
              <a:tr h="913131">
                <a:tc>
                  <a:txBody>
                    <a:bodyPr/>
                    <a:lstStyle/>
                    <a:p>
                      <a:pPr algn="ctr"/>
                      <a:r>
                        <a:rPr lang="es-CO" dirty="0"/>
                        <a:t>Banco Mundial (lucha contra la informalidad)</a:t>
                      </a:r>
                    </a:p>
                  </a:txBody>
                  <a:tcPr/>
                </a:tc>
                <a:extLst>
                  <a:ext uri="{0D108BD9-81ED-4DB2-BD59-A6C34878D82A}">
                    <a16:rowId xmlns:a16="http://schemas.microsoft.com/office/drawing/2014/main" val="3628189455"/>
                  </a:ext>
                </a:extLst>
              </a:tr>
            </a:tbl>
          </a:graphicData>
        </a:graphic>
      </p:graphicFrame>
      <p:sp>
        <p:nvSpPr>
          <p:cNvPr id="5" name="CuadroTexto 4">
            <a:extLst>
              <a:ext uri="{FF2B5EF4-FFF2-40B4-BE49-F238E27FC236}">
                <a16:creationId xmlns:a16="http://schemas.microsoft.com/office/drawing/2014/main" id="{9827539E-14D9-22CA-D945-E677FC0148F4}"/>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Tree>
    <p:extLst>
      <p:ext uri="{BB962C8B-B14F-4D97-AF65-F5344CB8AC3E}">
        <p14:creationId xmlns:p14="http://schemas.microsoft.com/office/powerpoint/2010/main" val="71521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614073" y="35865"/>
            <a:ext cx="924710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2: Fortalecimiento de la calidad educativa.</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243FF4B6-22C8-C2B2-B15F-C97C59439C75}"/>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
        <p:nvSpPr>
          <p:cNvPr id="3" name="CuadroTexto 2">
            <a:extLst>
              <a:ext uri="{FF2B5EF4-FFF2-40B4-BE49-F238E27FC236}">
                <a16:creationId xmlns:a16="http://schemas.microsoft.com/office/drawing/2014/main" id="{3F11B083-02A1-CC14-5EEA-21C91DBDC1A6}"/>
              </a:ext>
            </a:extLst>
          </p:cNvPr>
          <p:cNvSpPr txBox="1"/>
          <p:nvPr/>
        </p:nvSpPr>
        <p:spPr>
          <a:xfrm>
            <a:off x="2635340" y="4693302"/>
            <a:ext cx="5198201"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elaboración propia con base en: DNP, </a:t>
            </a:r>
            <a:r>
              <a:rPr lang="es-MX" sz="1000" i="1" dirty="0" err="1">
                <a:latin typeface="Times New Roman" panose="02020603050405020304" pitchFamily="18" charset="0"/>
                <a:cs typeface="Times New Roman" panose="02020603050405020304" pitchFamily="18" charset="0"/>
              </a:rPr>
              <a:t>Terridata</a:t>
            </a:r>
            <a:r>
              <a:rPr lang="es-MX" sz="1000" i="1" dirty="0">
                <a:latin typeface="Times New Roman" panose="02020603050405020304" pitchFamily="18" charset="0"/>
                <a:cs typeface="Times New Roman" panose="02020603050405020304" pitchFamily="18" charset="0"/>
              </a:rPr>
              <a:t> (2022)</a:t>
            </a:r>
            <a:endParaRPr lang="es-CO" sz="1000" i="1"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5A9BD658-3246-C03A-8EF0-934441F32C9C}"/>
              </a:ext>
            </a:extLst>
          </p:cNvPr>
          <p:cNvSpPr txBox="1"/>
          <p:nvPr/>
        </p:nvSpPr>
        <p:spPr>
          <a:xfrm>
            <a:off x="2881314" y="1178659"/>
            <a:ext cx="4706255"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Coberturas brutas y netas en educación</a:t>
            </a:r>
            <a:endParaRPr lang="es-CO" sz="1000" i="1" dirty="0">
              <a:latin typeface="Times New Roman" panose="02020603050405020304" pitchFamily="18" charset="0"/>
              <a:cs typeface="Times New Roman" panose="02020603050405020304" pitchFamily="18" charset="0"/>
            </a:endParaRPr>
          </a:p>
        </p:txBody>
      </p:sp>
      <p:pic>
        <p:nvPicPr>
          <p:cNvPr id="11" name="Imagen 10" descr="Gráfico&#10;&#10;Descripción generada automáticamente">
            <a:extLst>
              <a:ext uri="{FF2B5EF4-FFF2-40B4-BE49-F238E27FC236}">
                <a16:creationId xmlns:a16="http://schemas.microsoft.com/office/drawing/2014/main" id="{63E6F98F-1297-FDEE-2602-A3165DBD7849}"/>
              </a:ext>
            </a:extLst>
          </p:cNvPr>
          <p:cNvPicPr>
            <a:picLocks noChangeAspect="1"/>
          </p:cNvPicPr>
          <p:nvPr/>
        </p:nvPicPr>
        <p:blipFill rotWithShape="1">
          <a:blip r:embed="rId3"/>
          <a:srcRect t="1791"/>
          <a:stretch/>
        </p:blipFill>
        <p:spPr bwMode="auto">
          <a:xfrm>
            <a:off x="788080" y="1769127"/>
            <a:ext cx="8892724" cy="2924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001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614073" y="35865"/>
            <a:ext cx="924710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2: Fortalecimiento de la calidad educativa.</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243FF4B6-22C8-C2B2-B15F-C97C59439C75}"/>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
        <p:nvSpPr>
          <p:cNvPr id="3" name="CuadroTexto 2">
            <a:extLst>
              <a:ext uri="{FF2B5EF4-FFF2-40B4-BE49-F238E27FC236}">
                <a16:creationId xmlns:a16="http://schemas.microsoft.com/office/drawing/2014/main" id="{3F11B083-02A1-CC14-5EEA-21C91DBDC1A6}"/>
              </a:ext>
            </a:extLst>
          </p:cNvPr>
          <p:cNvSpPr txBox="1"/>
          <p:nvPr/>
        </p:nvSpPr>
        <p:spPr>
          <a:xfrm>
            <a:off x="2752385" y="5649398"/>
            <a:ext cx="4970472"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DNP, </a:t>
            </a:r>
            <a:r>
              <a:rPr lang="es-MX" sz="1000" i="1" dirty="0" err="1">
                <a:latin typeface="Times New Roman" panose="02020603050405020304" pitchFamily="18" charset="0"/>
                <a:cs typeface="Times New Roman" panose="02020603050405020304" pitchFamily="18" charset="0"/>
              </a:rPr>
              <a:t>Terridata</a:t>
            </a:r>
            <a:r>
              <a:rPr lang="es-MX" sz="1000" i="1" dirty="0">
                <a:latin typeface="Times New Roman" panose="02020603050405020304" pitchFamily="18" charset="0"/>
                <a:cs typeface="Times New Roman" panose="02020603050405020304" pitchFamily="18" charset="0"/>
              </a:rPr>
              <a:t> (2022)</a:t>
            </a:r>
            <a:endParaRPr lang="es-CO" sz="1000" i="1"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5A9BD658-3246-C03A-8EF0-934441F32C9C}"/>
              </a:ext>
            </a:extLst>
          </p:cNvPr>
          <p:cNvSpPr txBox="1"/>
          <p:nvPr/>
        </p:nvSpPr>
        <p:spPr>
          <a:xfrm>
            <a:off x="2863949" y="1418239"/>
            <a:ext cx="4747344"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Comparativa de cobertura en educación superior</a:t>
            </a:r>
            <a:endParaRPr lang="es-CO" sz="1000" i="1"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28346AF5-B4EF-5316-3CDE-A99B8FB35CF3}"/>
              </a:ext>
            </a:extLst>
          </p:cNvPr>
          <p:cNvPicPr>
            <a:picLocks noChangeAspect="1"/>
          </p:cNvPicPr>
          <p:nvPr/>
        </p:nvPicPr>
        <p:blipFill>
          <a:blip r:embed="rId3"/>
          <a:stretch>
            <a:fillRect/>
          </a:stretch>
        </p:blipFill>
        <p:spPr>
          <a:xfrm>
            <a:off x="1432159" y="1664460"/>
            <a:ext cx="7399421" cy="3687521"/>
          </a:xfrm>
          <a:prstGeom prst="rect">
            <a:avLst/>
          </a:prstGeom>
        </p:spPr>
      </p:pic>
    </p:spTree>
    <p:extLst>
      <p:ext uri="{BB962C8B-B14F-4D97-AF65-F5344CB8AC3E}">
        <p14:creationId xmlns:p14="http://schemas.microsoft.com/office/powerpoint/2010/main" val="449312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614073" y="35865"/>
            <a:ext cx="924710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2: Fortalecimiento de la calidad educativa.</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243FF4B6-22C8-C2B2-B15F-C97C59439C75}"/>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
        <p:nvSpPr>
          <p:cNvPr id="3" name="CuadroTexto 2">
            <a:extLst>
              <a:ext uri="{FF2B5EF4-FFF2-40B4-BE49-F238E27FC236}">
                <a16:creationId xmlns:a16="http://schemas.microsoft.com/office/drawing/2014/main" id="{3F11B083-02A1-CC14-5EEA-21C91DBDC1A6}"/>
              </a:ext>
            </a:extLst>
          </p:cNvPr>
          <p:cNvSpPr txBox="1"/>
          <p:nvPr/>
        </p:nvSpPr>
        <p:spPr>
          <a:xfrm>
            <a:off x="2752385" y="5649398"/>
            <a:ext cx="4970472"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DNP, </a:t>
            </a:r>
            <a:r>
              <a:rPr lang="es-MX" sz="1000" i="1" dirty="0" err="1">
                <a:latin typeface="Times New Roman" panose="02020603050405020304" pitchFamily="18" charset="0"/>
                <a:cs typeface="Times New Roman" panose="02020603050405020304" pitchFamily="18" charset="0"/>
              </a:rPr>
              <a:t>Terridata</a:t>
            </a:r>
            <a:r>
              <a:rPr lang="es-MX" sz="1000" i="1" dirty="0">
                <a:latin typeface="Times New Roman" panose="02020603050405020304" pitchFamily="18" charset="0"/>
                <a:cs typeface="Times New Roman" panose="02020603050405020304" pitchFamily="18" charset="0"/>
              </a:rPr>
              <a:t> (2022)</a:t>
            </a:r>
            <a:endParaRPr lang="es-CO" sz="1000" i="1"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5A9BD658-3246-C03A-8EF0-934441F32C9C}"/>
              </a:ext>
            </a:extLst>
          </p:cNvPr>
          <p:cNvSpPr txBox="1"/>
          <p:nvPr/>
        </p:nvSpPr>
        <p:spPr>
          <a:xfrm>
            <a:off x="2863949" y="1418239"/>
            <a:ext cx="4747344"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Comparativa de cobertura total neta de educación</a:t>
            </a:r>
            <a:endParaRPr lang="es-CO" sz="1000" i="1" dirty="0">
              <a:latin typeface="Times New Roman" panose="02020603050405020304" pitchFamily="18" charset="0"/>
              <a:cs typeface="Times New Roman" panose="02020603050405020304" pitchFamily="18" charset="0"/>
            </a:endParaRPr>
          </a:p>
        </p:txBody>
      </p:sp>
      <p:pic>
        <p:nvPicPr>
          <p:cNvPr id="12" name="Imagen 11" descr="Gráfico, Gráfico de barras&#10;&#10;Descripción generada automáticamente">
            <a:extLst>
              <a:ext uri="{FF2B5EF4-FFF2-40B4-BE49-F238E27FC236}">
                <a16:creationId xmlns:a16="http://schemas.microsoft.com/office/drawing/2014/main" id="{A79A2359-C3D7-1C8E-67C4-5F604BB9925A}"/>
              </a:ext>
            </a:extLst>
          </p:cNvPr>
          <p:cNvPicPr>
            <a:picLocks noChangeAspect="1"/>
          </p:cNvPicPr>
          <p:nvPr/>
        </p:nvPicPr>
        <p:blipFill>
          <a:blip r:embed="rId3"/>
          <a:stretch>
            <a:fillRect/>
          </a:stretch>
        </p:blipFill>
        <p:spPr>
          <a:xfrm>
            <a:off x="2070142" y="1839771"/>
            <a:ext cx="6334959" cy="3705225"/>
          </a:xfrm>
          <a:prstGeom prst="rect">
            <a:avLst/>
          </a:prstGeom>
        </p:spPr>
      </p:pic>
    </p:spTree>
    <p:extLst>
      <p:ext uri="{BB962C8B-B14F-4D97-AF65-F5344CB8AC3E}">
        <p14:creationId xmlns:p14="http://schemas.microsoft.com/office/powerpoint/2010/main" val="92209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614073" y="35865"/>
            <a:ext cx="924710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2: Fortalecimiento de la calidad educativa.</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4619134" y="1638796"/>
            <a:ext cx="5044076" cy="3706202"/>
          </a:xfrm>
        </p:spPr>
        <p:txBody>
          <a:bodyPr>
            <a:normAutofit/>
          </a:bodyPr>
          <a:lstStyle/>
          <a:p>
            <a:pPr algn="just">
              <a:lnSpc>
                <a:spcPct val="107000"/>
              </a:lnSpc>
              <a:spcAft>
                <a:spcPts val="800"/>
              </a:spcAft>
            </a:pPr>
            <a:r>
              <a:rPr lang="es-CO" sz="1600" dirty="0">
                <a:effectLst/>
                <a:latin typeface="Times New Roman" panose="02020603050405020304" pitchFamily="18" charset="0"/>
                <a:ea typeface="Calibri" panose="020F0502020204030204" pitchFamily="34" charset="0"/>
              </a:rPr>
              <a:t>Serias deficiencias en la calidad de la educación tanto básica y media como universitaria. </a:t>
            </a:r>
          </a:p>
          <a:p>
            <a:pPr algn="just">
              <a:lnSpc>
                <a:spcPct val="107000"/>
              </a:lnSpc>
              <a:spcAft>
                <a:spcPts val="800"/>
              </a:spcAft>
            </a:pPr>
            <a:r>
              <a:rPr lang="es-CO" sz="1600" dirty="0">
                <a:latin typeface="Times New Roman" panose="02020603050405020304" pitchFamily="18" charset="0"/>
                <a:ea typeface="Calibri" panose="020F0502020204030204" pitchFamily="34" charset="0"/>
              </a:rPr>
              <a:t>F</a:t>
            </a:r>
            <a:r>
              <a:rPr lang="es-CO" sz="1600" dirty="0">
                <a:effectLst/>
                <a:latin typeface="Times New Roman" panose="02020603050405020304" pitchFamily="18" charset="0"/>
                <a:ea typeface="Calibri" panose="020F0502020204030204" pitchFamily="34" charset="0"/>
              </a:rPr>
              <a:t>alencias en las Pruebas Saber que merecen ser atendidas desde el nivel de transición hasta el de educación media.</a:t>
            </a:r>
          </a:p>
          <a:p>
            <a:pPr algn="just">
              <a:lnSpc>
                <a:spcPct val="107000"/>
              </a:lnSpc>
              <a:spcAft>
                <a:spcPts val="800"/>
              </a:spcAft>
            </a:pPr>
            <a:r>
              <a:rPr lang="es-CO" sz="1600" dirty="0">
                <a:latin typeface="Times New Roman" panose="02020603050405020304" pitchFamily="18" charset="0"/>
                <a:ea typeface="Calibri" panose="020F0502020204030204" pitchFamily="34" charset="0"/>
              </a:rPr>
              <a:t>E</a:t>
            </a:r>
            <a:r>
              <a:rPr lang="es-CO" sz="1600" dirty="0">
                <a:effectLst/>
                <a:latin typeface="Times New Roman" panose="02020603050405020304" pitchFamily="18" charset="0"/>
                <a:ea typeface="Calibri" panose="020F0502020204030204" pitchFamily="34" charset="0"/>
              </a:rPr>
              <a:t>xiste oferta pública y privada de educación superior, pero no existe una oferta diversificada de programas.</a:t>
            </a:r>
          </a:p>
          <a:p>
            <a:pPr algn="just">
              <a:lnSpc>
                <a:spcPct val="107000"/>
              </a:lnSpc>
              <a:spcAft>
                <a:spcPts val="800"/>
              </a:spcAft>
            </a:pPr>
            <a:r>
              <a:rPr lang="es-CO" sz="1600" dirty="0">
                <a:effectLst/>
                <a:latin typeface="Times New Roman" panose="02020603050405020304" pitchFamily="18" charset="0"/>
                <a:ea typeface="Calibri" panose="020F0502020204030204" pitchFamily="34" charset="0"/>
              </a:rPr>
              <a:t>Bajo acceso a formación profesional por los costos de las matrículas en las instituciones de educación superior privadas en el departamento y su ciudad capital.</a:t>
            </a:r>
          </a:p>
          <a:p>
            <a:endParaRPr lang="es-CO" sz="1100" dirty="0">
              <a:solidFill>
                <a:srgbClr val="002060"/>
              </a:solidFill>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243FF4B6-22C8-C2B2-B15F-C97C59439C75}"/>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pic>
        <p:nvPicPr>
          <p:cNvPr id="7" name="Imagen 6" descr="Diagrama&#10;&#10;Descripción generada automáticamente con confianza media">
            <a:extLst>
              <a:ext uri="{FF2B5EF4-FFF2-40B4-BE49-F238E27FC236}">
                <a16:creationId xmlns:a16="http://schemas.microsoft.com/office/drawing/2014/main" id="{A9A38A93-023C-87DA-C271-F832F59A6F0C}"/>
              </a:ext>
            </a:extLst>
          </p:cNvPr>
          <p:cNvPicPr>
            <a:picLocks noChangeAspect="1"/>
          </p:cNvPicPr>
          <p:nvPr/>
        </p:nvPicPr>
        <p:blipFill rotWithShape="1">
          <a:blip r:embed="rId3"/>
          <a:srcRect t="3268"/>
          <a:stretch/>
        </p:blipFill>
        <p:spPr bwMode="auto">
          <a:xfrm>
            <a:off x="1708687" y="3305486"/>
            <a:ext cx="1716405" cy="1850634"/>
          </a:xfrm>
          <a:prstGeom prst="rect">
            <a:avLst/>
          </a:prstGeom>
          <a:ln>
            <a:solidFill>
              <a:schemeClr val="tx1"/>
            </a:solidFill>
          </a:ln>
          <a:extLst>
            <a:ext uri="{53640926-AAD7-44D8-BBD7-CCE9431645EC}">
              <a14:shadowObscured xmlns:a14="http://schemas.microsoft.com/office/drawing/2010/main"/>
            </a:ext>
          </a:extLst>
        </p:spPr>
      </p:pic>
      <p:pic>
        <p:nvPicPr>
          <p:cNvPr id="8" name="Imagen 7" descr="Gráfico&#10;&#10;Descripción generada automáticamente">
            <a:extLst>
              <a:ext uri="{FF2B5EF4-FFF2-40B4-BE49-F238E27FC236}">
                <a16:creationId xmlns:a16="http://schemas.microsoft.com/office/drawing/2014/main" id="{60433098-9587-FE5E-C5A4-CC0D7ACB52FB}"/>
              </a:ext>
            </a:extLst>
          </p:cNvPr>
          <p:cNvPicPr>
            <a:picLocks noChangeAspect="1"/>
          </p:cNvPicPr>
          <p:nvPr/>
        </p:nvPicPr>
        <p:blipFill rotWithShape="1">
          <a:blip r:embed="rId4"/>
          <a:srcRect l="2351" t="4479" b="3645"/>
          <a:stretch/>
        </p:blipFill>
        <p:spPr bwMode="auto">
          <a:xfrm>
            <a:off x="1708687" y="1333640"/>
            <a:ext cx="1716405" cy="1776730"/>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3" name="CuadroTexto 2">
            <a:extLst>
              <a:ext uri="{FF2B5EF4-FFF2-40B4-BE49-F238E27FC236}">
                <a16:creationId xmlns:a16="http://schemas.microsoft.com/office/drawing/2014/main" id="{3F11B083-02A1-CC14-5EEA-21C91DBDC1A6}"/>
              </a:ext>
            </a:extLst>
          </p:cNvPr>
          <p:cNvSpPr txBox="1"/>
          <p:nvPr/>
        </p:nvSpPr>
        <p:spPr>
          <a:xfrm>
            <a:off x="763896" y="5156120"/>
            <a:ext cx="3605983"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elaboración propia con base en: Índice Departamental de Competitividad (2022)</a:t>
            </a:r>
            <a:endParaRPr lang="es-CO" sz="1000" i="1"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5A9BD658-3246-C03A-8EF0-934441F32C9C}"/>
              </a:ext>
            </a:extLst>
          </p:cNvPr>
          <p:cNvSpPr txBox="1"/>
          <p:nvPr/>
        </p:nvSpPr>
        <p:spPr>
          <a:xfrm>
            <a:off x="732520" y="901988"/>
            <a:ext cx="3668736"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Comportamiento de la educación básica, media y superior para el trienio 2020-2022</a:t>
            </a:r>
            <a:endParaRPr lang="es-CO"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70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838200" y="365125"/>
            <a:ext cx="10515600" cy="1325563"/>
          </a:xfrm>
        </p:spPr>
        <p:txBody>
          <a:bodyPr/>
          <a:lstStyle/>
          <a:p>
            <a:r>
              <a:rPr lang="es-ES" b="1" dirty="0">
                <a:solidFill>
                  <a:srgbClr val="002060"/>
                </a:solidFill>
                <a:latin typeface="Times New Roman" panose="02020603050405020304" pitchFamily="18" charset="0"/>
                <a:cs typeface="Times New Roman" panose="02020603050405020304" pitchFamily="18" charset="0"/>
              </a:rPr>
              <a:t>Contenido</a:t>
            </a:r>
            <a:endParaRPr lang="es-CO" b="1" dirty="0">
              <a:solidFill>
                <a:srgbClr val="002060"/>
              </a:solidFill>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7E4A0867-9E07-94DE-723C-C087C435C737}"/>
              </a:ext>
            </a:extLst>
          </p:cNvPr>
          <p:cNvSpPr>
            <a:spLocks noGrp="1"/>
          </p:cNvSpPr>
          <p:nvPr>
            <p:ph idx="1"/>
          </p:nvPr>
        </p:nvSpPr>
        <p:spPr>
          <a:xfrm>
            <a:off x="838200" y="1534680"/>
            <a:ext cx="9095509" cy="4351338"/>
          </a:xfrm>
        </p:spPr>
        <p:txBody>
          <a:bodyPr>
            <a:normAutofit/>
          </a:bodyPr>
          <a:lstStyle/>
          <a:p>
            <a:pPr marL="514350" indent="-514350">
              <a:buFont typeface="+mj-lt"/>
              <a:buAutoNum type="arabicPeriod"/>
            </a:pPr>
            <a:r>
              <a:rPr lang="es-ES" dirty="0">
                <a:solidFill>
                  <a:srgbClr val="002060"/>
                </a:solidFill>
                <a:latin typeface="Times New Roman" panose="02020603050405020304" pitchFamily="18" charset="0"/>
                <a:cs typeface="Times New Roman" panose="02020603050405020304" pitchFamily="18" charset="0"/>
              </a:rPr>
              <a:t>Contexto del departamento del Meta</a:t>
            </a:r>
          </a:p>
          <a:p>
            <a:pPr marL="514350" indent="-514350">
              <a:buFont typeface="+mj-lt"/>
              <a:buAutoNum type="arabicPeriod"/>
            </a:pPr>
            <a:r>
              <a:rPr lang="es-ES" dirty="0">
                <a:solidFill>
                  <a:srgbClr val="002060"/>
                </a:solidFill>
                <a:latin typeface="Times New Roman" panose="02020603050405020304" pitchFamily="18" charset="0"/>
                <a:cs typeface="Times New Roman" panose="02020603050405020304" pitchFamily="18" charset="0"/>
              </a:rPr>
              <a:t>Panorama, retos y oportunidades del departamento y su ciudad capital.</a:t>
            </a:r>
          </a:p>
          <a:p>
            <a:pPr marL="457200" lvl="1" indent="0">
              <a:buNone/>
            </a:pPr>
            <a:r>
              <a:rPr lang="es-ES" dirty="0">
                <a:solidFill>
                  <a:srgbClr val="002060"/>
                </a:solidFill>
                <a:latin typeface="Times New Roman" panose="02020603050405020304" pitchFamily="18" charset="0"/>
                <a:cs typeface="Times New Roman" panose="02020603050405020304" pitchFamily="18" charset="0"/>
              </a:rPr>
              <a:t>2.1. Lucha contra la pobreza e inclusión social.</a:t>
            </a:r>
          </a:p>
          <a:p>
            <a:pPr marL="457200" lvl="1" indent="0">
              <a:buNone/>
            </a:pPr>
            <a:r>
              <a:rPr lang="es-ES" dirty="0">
                <a:solidFill>
                  <a:srgbClr val="002060"/>
                </a:solidFill>
                <a:latin typeface="Times New Roman" panose="02020603050405020304" pitchFamily="18" charset="0"/>
                <a:cs typeface="Times New Roman" panose="02020603050405020304" pitchFamily="18" charset="0"/>
              </a:rPr>
              <a:t>2.2. Seguridad en las regiones como condición para la convivencia.</a:t>
            </a:r>
          </a:p>
          <a:p>
            <a:pPr marL="457200" lvl="1" indent="0">
              <a:buNone/>
            </a:pPr>
            <a:r>
              <a:rPr lang="es-ES" dirty="0">
                <a:solidFill>
                  <a:srgbClr val="002060"/>
                </a:solidFill>
                <a:latin typeface="Times New Roman" panose="02020603050405020304" pitchFamily="18" charset="0"/>
                <a:cs typeface="Times New Roman" panose="02020603050405020304" pitchFamily="18" charset="0"/>
              </a:rPr>
              <a:t>2.3. Desarrollo de la empresa como medio para buscar la prosperidad y luchar contra el desempleo. </a:t>
            </a:r>
          </a:p>
          <a:p>
            <a:pPr marL="457200" lvl="1" indent="0">
              <a:buNone/>
            </a:pPr>
            <a:r>
              <a:rPr lang="es-ES" dirty="0">
                <a:solidFill>
                  <a:srgbClr val="002060"/>
                </a:solidFill>
                <a:latin typeface="Times New Roman" panose="02020603050405020304" pitchFamily="18" charset="0"/>
                <a:cs typeface="Times New Roman" panose="02020603050405020304" pitchFamily="18" charset="0"/>
              </a:rPr>
              <a:t>2.4. Eficiencia del Estado y lucha contra la corrupción. </a:t>
            </a:r>
          </a:p>
          <a:p>
            <a:pPr marL="514350" indent="-514350">
              <a:buFont typeface="+mj-lt"/>
              <a:buAutoNum type="arabicPeriod"/>
            </a:pPr>
            <a:r>
              <a:rPr lang="es-ES" dirty="0">
                <a:solidFill>
                  <a:srgbClr val="002060"/>
                </a:solidFill>
                <a:latin typeface="Times New Roman" panose="02020603050405020304" pitchFamily="18" charset="0"/>
                <a:cs typeface="Times New Roman" panose="02020603050405020304" pitchFamily="18" charset="0"/>
              </a:rPr>
              <a:t>Conclusiones</a:t>
            </a:r>
            <a:endParaRPr lang="es-CO"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04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188536" y="1319019"/>
            <a:ext cx="5703216" cy="4365344"/>
          </a:xfrm>
          <a:ln>
            <a:solidFill>
              <a:schemeClr val="accent1"/>
            </a:solidFill>
          </a:ln>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Formulación de estrategias de calidad y el acceso.</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C</a:t>
            </a:r>
            <a:r>
              <a:rPr lang="es-CO" sz="1800" dirty="0">
                <a:effectLst/>
                <a:latin typeface="Times New Roman" panose="02020603050405020304" pitchFamily="18" charset="0"/>
                <a:ea typeface="Calibri" panose="020F0502020204030204" pitchFamily="34" charset="0"/>
              </a:rPr>
              <a:t>reación de condiciones que fortalezcan la pertinencia de la educación bajo el entendimiento de las realidades territoriales. </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Fomento de generación de capital humano para el desarrollo territorial.</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Generación y diversificación de la oferta pública y privada de programas técnicos, tecnológicos, de pregrado y de posgrado.</a:t>
            </a:r>
          </a:p>
          <a:p>
            <a:pPr algn="just">
              <a:lnSpc>
                <a:spcPct val="107000"/>
              </a:lnSpc>
              <a:spcAft>
                <a:spcPts val="800"/>
              </a:spcAft>
            </a:pPr>
            <a:endParaRPr lang="es-CO" sz="1600" dirty="0">
              <a:effectLst/>
              <a:latin typeface="Times New Roman" panose="02020603050405020304" pitchFamily="18" charset="0"/>
              <a:ea typeface="Calibri" panose="020F0502020204030204" pitchFamily="34" charset="0"/>
            </a:endParaRPr>
          </a:p>
          <a:p>
            <a:endParaRPr lang="es-CO" sz="11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Tabla 4">
            <a:extLst>
              <a:ext uri="{FF2B5EF4-FFF2-40B4-BE49-F238E27FC236}">
                <a16:creationId xmlns:a16="http://schemas.microsoft.com/office/drawing/2014/main" id="{BD65B290-24B0-99DA-58D2-E05D7659E6B5}"/>
              </a:ext>
            </a:extLst>
          </p:cNvPr>
          <p:cNvGraphicFramePr>
            <a:graphicFrameLocks noGrp="1"/>
          </p:cNvGraphicFramePr>
          <p:nvPr>
            <p:extLst>
              <p:ext uri="{D42A27DB-BD31-4B8C-83A1-F6EECF244321}">
                <p14:modId xmlns:p14="http://schemas.microsoft.com/office/powerpoint/2010/main" val="2232125184"/>
              </p:ext>
            </p:extLst>
          </p:nvPr>
        </p:nvGraphicFramePr>
        <p:xfrm>
          <a:off x="6096000" y="1686281"/>
          <a:ext cx="3727777" cy="3630820"/>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529037">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913131">
                <a:tc>
                  <a:txBody>
                    <a:bodyPr/>
                    <a:lstStyle/>
                    <a:p>
                      <a:pPr algn="ctr"/>
                      <a:r>
                        <a:rPr lang="es-CO" dirty="0"/>
                        <a:t>Recursos propios (departamento y municipios)</a:t>
                      </a:r>
                    </a:p>
                  </a:txBody>
                  <a:tcPr/>
                </a:tc>
                <a:extLst>
                  <a:ext uri="{0D108BD9-81ED-4DB2-BD59-A6C34878D82A}">
                    <a16:rowId xmlns:a16="http://schemas.microsoft.com/office/drawing/2014/main" val="754889966"/>
                  </a:ext>
                </a:extLst>
              </a:tr>
              <a:tr h="529037">
                <a:tc>
                  <a:txBody>
                    <a:bodyPr/>
                    <a:lstStyle/>
                    <a:p>
                      <a:pPr algn="ctr"/>
                      <a:r>
                        <a:rPr lang="es-CO" dirty="0"/>
                        <a:t>SGP (sector de educación)</a:t>
                      </a:r>
                    </a:p>
                  </a:txBody>
                  <a:tcPr/>
                </a:tc>
                <a:extLst>
                  <a:ext uri="{0D108BD9-81ED-4DB2-BD59-A6C34878D82A}">
                    <a16:rowId xmlns:a16="http://schemas.microsoft.com/office/drawing/2014/main" val="2812342887"/>
                  </a:ext>
                </a:extLst>
              </a:tr>
              <a:tr h="529037">
                <a:tc>
                  <a:txBody>
                    <a:bodyPr/>
                    <a:lstStyle/>
                    <a:p>
                      <a:pPr algn="ctr"/>
                      <a:r>
                        <a:rPr lang="es-CO" dirty="0"/>
                        <a:t>Organización de Estados Iberoamericanos </a:t>
                      </a:r>
                    </a:p>
                  </a:txBody>
                  <a:tcPr/>
                </a:tc>
                <a:extLst>
                  <a:ext uri="{0D108BD9-81ED-4DB2-BD59-A6C34878D82A}">
                    <a16:rowId xmlns:a16="http://schemas.microsoft.com/office/drawing/2014/main" val="1636981192"/>
                  </a:ext>
                </a:extLst>
              </a:tr>
              <a:tr h="490498">
                <a:tc>
                  <a:txBody>
                    <a:bodyPr/>
                    <a:lstStyle/>
                    <a:p>
                      <a:pPr algn="ctr"/>
                      <a:r>
                        <a:rPr lang="es-CO" dirty="0"/>
                        <a:t>UNICEF</a:t>
                      </a:r>
                    </a:p>
                  </a:txBody>
                  <a:tcPr/>
                </a:tc>
                <a:extLst>
                  <a:ext uri="{0D108BD9-81ED-4DB2-BD59-A6C34878D82A}">
                    <a16:rowId xmlns:a16="http://schemas.microsoft.com/office/drawing/2014/main" val="1946912860"/>
                  </a:ext>
                </a:extLst>
              </a:tr>
              <a:tr h="529037">
                <a:tc>
                  <a:txBody>
                    <a:bodyPr/>
                    <a:lstStyle/>
                    <a:p>
                      <a:pPr algn="ctr"/>
                      <a:r>
                        <a:rPr lang="es-CO" dirty="0"/>
                        <a:t>SGR (infraestructura)</a:t>
                      </a:r>
                    </a:p>
                  </a:txBody>
                  <a:tcPr/>
                </a:tc>
                <a:extLst>
                  <a:ext uri="{0D108BD9-81ED-4DB2-BD59-A6C34878D82A}">
                    <a16:rowId xmlns:a16="http://schemas.microsoft.com/office/drawing/2014/main" val="588201126"/>
                  </a:ext>
                </a:extLst>
              </a:tr>
            </a:tbl>
          </a:graphicData>
        </a:graphic>
      </p:graphicFrame>
      <p:sp>
        <p:nvSpPr>
          <p:cNvPr id="7" name="Título 1">
            <a:extLst>
              <a:ext uri="{FF2B5EF4-FFF2-40B4-BE49-F238E27FC236}">
                <a16:creationId xmlns:a16="http://schemas.microsoft.com/office/drawing/2014/main" id="{75034929-F01D-5DA0-D87D-50C403810A57}"/>
              </a:ext>
            </a:extLst>
          </p:cNvPr>
          <p:cNvSpPr>
            <a:spLocks noGrp="1"/>
          </p:cNvSpPr>
          <p:nvPr>
            <p:ph type="title"/>
          </p:nvPr>
        </p:nvSpPr>
        <p:spPr>
          <a:xfrm>
            <a:off x="614073" y="35865"/>
            <a:ext cx="924710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2: Fortalecimiento de la calidad educativa.</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A8DCB72C-F751-1A2F-E23E-C68E7288138A}"/>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Tree>
    <p:extLst>
      <p:ext uri="{BB962C8B-B14F-4D97-AF65-F5344CB8AC3E}">
        <p14:creationId xmlns:p14="http://schemas.microsoft.com/office/powerpoint/2010/main" val="127337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2484118" y="2002619"/>
            <a:ext cx="5044076" cy="3706202"/>
          </a:xfrm>
        </p:spPr>
        <p:txBody>
          <a:bodyPr>
            <a:normAutofit/>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L</a:t>
            </a:r>
            <a:r>
              <a:rPr lang="es-CO" sz="1800" dirty="0">
                <a:effectLst/>
                <a:latin typeface="Times New Roman" panose="02020603050405020304" pitchFamily="18" charset="0"/>
                <a:ea typeface="Calibri" panose="020F0502020204030204" pitchFamily="34" charset="0"/>
              </a:rPr>
              <a:t>a informalidad de la propiedad rural es un gran obstáculo para los emprendimientos agroindustriales en el departamento, dificultan la implementación de proyectos productivos de largo plazo que requieren acceso al crédito agropecuario por parte del pequeño productor.</a:t>
            </a:r>
          </a:p>
          <a:p>
            <a:endParaRPr lang="es-CO" sz="1100" dirty="0">
              <a:solidFill>
                <a:srgbClr val="002060"/>
              </a:solidFill>
              <a:latin typeface="Times New Roman" panose="02020603050405020304" pitchFamily="18" charset="0"/>
              <a:cs typeface="Times New Roman" panose="02020603050405020304" pitchFamily="18" charset="0"/>
            </a:endParaRPr>
          </a:p>
        </p:txBody>
      </p:sp>
      <p:sp>
        <p:nvSpPr>
          <p:cNvPr id="8" name="Título 1">
            <a:extLst>
              <a:ext uri="{FF2B5EF4-FFF2-40B4-BE49-F238E27FC236}">
                <a16:creationId xmlns:a16="http://schemas.microsoft.com/office/drawing/2014/main" id="{058C1E04-FCFF-CEC9-F4FA-F5194B04B0BF}"/>
              </a:ext>
            </a:extLst>
          </p:cNvPr>
          <p:cNvSpPr txBox="1">
            <a:spLocks/>
          </p:cNvSpPr>
          <p:nvPr/>
        </p:nvSpPr>
        <p:spPr>
          <a:xfrm>
            <a:off x="188536" y="150373"/>
            <a:ext cx="9635241" cy="1102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i="1" dirty="0">
                <a:solidFill>
                  <a:srgbClr val="002060"/>
                </a:solidFill>
                <a:latin typeface="Times New Roman" panose="02020603050405020304" pitchFamily="18" charset="0"/>
                <a:cs typeface="Times New Roman" panose="02020603050405020304" pitchFamily="18" charset="0"/>
              </a:rPr>
              <a:t>Reto 3: Saneamiento de la propiedad y formalización de la actividad rural</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D52F0924-EC8E-7CE0-E545-A935B4CA7493}"/>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Tree>
    <p:extLst>
      <p:ext uri="{BB962C8B-B14F-4D97-AF65-F5344CB8AC3E}">
        <p14:creationId xmlns:p14="http://schemas.microsoft.com/office/powerpoint/2010/main" val="2480180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188536" y="1497708"/>
            <a:ext cx="5703216" cy="3862581"/>
          </a:xfrm>
          <a:ln>
            <a:solidFill>
              <a:schemeClr val="accent1"/>
            </a:solidFill>
          </a:ln>
        </p:spPr>
        <p:txBody>
          <a:bodyPr>
            <a:normAutofit/>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I</a:t>
            </a:r>
            <a:r>
              <a:rPr lang="es-CO" sz="1800" dirty="0">
                <a:effectLst/>
                <a:latin typeface="Times New Roman" panose="02020603050405020304" pitchFamily="18" charset="0"/>
                <a:ea typeface="Calibri" panose="020F0502020204030204" pitchFamily="34" charset="0"/>
              </a:rPr>
              <a:t>mplementación de la Política Nacional de Tierras.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Sanear</a:t>
            </a:r>
            <a:r>
              <a:rPr lang="es-CO" sz="1800" dirty="0">
                <a:effectLst/>
                <a:latin typeface="Times New Roman" panose="02020603050405020304" pitchFamily="18" charset="0"/>
                <a:ea typeface="Calibri" panose="020F0502020204030204" pitchFamily="34" charset="0"/>
              </a:rPr>
              <a:t> la propiedad para dar cumplimiento a la función social de la misma. </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A</a:t>
            </a:r>
            <a:r>
              <a:rPr lang="es-CO" sz="1800" dirty="0">
                <a:effectLst/>
                <a:latin typeface="Times New Roman" panose="02020603050405020304" pitchFamily="18" charset="0"/>
                <a:ea typeface="Calibri" panose="020F0502020204030204" pitchFamily="34" charset="0"/>
              </a:rPr>
              <a:t>vanzar en el catastro multipropósito.</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Lucha contra la falsa tradición, y toma de baldíos de la Nación, el departamento y los municipios.</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Banco de tierras asignables a campesinos pobres y personas excluidas.</a:t>
            </a:r>
            <a:endParaRPr lang="es-CO" sz="1600" dirty="0">
              <a:effectLst/>
              <a:latin typeface="Times New Roman" panose="02020603050405020304" pitchFamily="18" charset="0"/>
              <a:ea typeface="Calibri" panose="020F0502020204030204" pitchFamily="34" charset="0"/>
            </a:endParaRPr>
          </a:p>
        </p:txBody>
      </p:sp>
      <p:graphicFrame>
        <p:nvGraphicFramePr>
          <p:cNvPr id="4" name="Tabla 4">
            <a:extLst>
              <a:ext uri="{FF2B5EF4-FFF2-40B4-BE49-F238E27FC236}">
                <a16:creationId xmlns:a16="http://schemas.microsoft.com/office/drawing/2014/main" id="{BD65B290-24B0-99DA-58D2-E05D7659E6B5}"/>
              </a:ext>
            </a:extLst>
          </p:cNvPr>
          <p:cNvGraphicFramePr>
            <a:graphicFrameLocks noGrp="1"/>
          </p:cNvGraphicFramePr>
          <p:nvPr>
            <p:extLst>
              <p:ext uri="{D42A27DB-BD31-4B8C-83A1-F6EECF244321}">
                <p14:modId xmlns:p14="http://schemas.microsoft.com/office/powerpoint/2010/main" val="2269081962"/>
              </p:ext>
            </p:extLst>
          </p:nvPr>
        </p:nvGraphicFramePr>
        <p:xfrm>
          <a:off x="6096000" y="2776400"/>
          <a:ext cx="3727777" cy="1305199"/>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505432">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434007">
                <a:tc>
                  <a:txBody>
                    <a:bodyPr/>
                    <a:lstStyle/>
                    <a:p>
                      <a:pPr algn="ctr"/>
                      <a:r>
                        <a:rPr lang="es-CO" dirty="0"/>
                        <a:t>Recursos propios</a:t>
                      </a:r>
                    </a:p>
                  </a:txBody>
                  <a:tcPr/>
                </a:tc>
                <a:extLst>
                  <a:ext uri="{0D108BD9-81ED-4DB2-BD59-A6C34878D82A}">
                    <a16:rowId xmlns:a16="http://schemas.microsoft.com/office/drawing/2014/main" val="754889966"/>
                  </a:ext>
                </a:extLst>
              </a:tr>
              <a:tr h="354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dirty="0"/>
                        <a:t>Agencia Nacional de Tierras</a:t>
                      </a:r>
                    </a:p>
                  </a:txBody>
                  <a:tcPr/>
                </a:tc>
                <a:extLst>
                  <a:ext uri="{0D108BD9-81ED-4DB2-BD59-A6C34878D82A}">
                    <a16:rowId xmlns:a16="http://schemas.microsoft.com/office/drawing/2014/main" val="2812342887"/>
                  </a:ext>
                </a:extLst>
              </a:tr>
            </a:tbl>
          </a:graphicData>
        </a:graphic>
      </p:graphicFrame>
      <p:sp>
        <p:nvSpPr>
          <p:cNvPr id="8" name="CuadroTexto 7">
            <a:extLst>
              <a:ext uri="{FF2B5EF4-FFF2-40B4-BE49-F238E27FC236}">
                <a16:creationId xmlns:a16="http://schemas.microsoft.com/office/drawing/2014/main" id="{B1160076-262D-3E83-D85D-1586D13F2A79}"/>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
        <p:nvSpPr>
          <p:cNvPr id="3" name="Título 1">
            <a:extLst>
              <a:ext uri="{FF2B5EF4-FFF2-40B4-BE49-F238E27FC236}">
                <a16:creationId xmlns:a16="http://schemas.microsoft.com/office/drawing/2014/main" id="{B9B491C1-A4D1-A0F5-8374-B6E5C9450960}"/>
              </a:ext>
            </a:extLst>
          </p:cNvPr>
          <p:cNvSpPr txBox="1">
            <a:spLocks/>
          </p:cNvSpPr>
          <p:nvPr/>
        </p:nvSpPr>
        <p:spPr>
          <a:xfrm>
            <a:off x="188536" y="150373"/>
            <a:ext cx="9635241" cy="1102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i="1" dirty="0">
                <a:solidFill>
                  <a:srgbClr val="002060"/>
                </a:solidFill>
                <a:latin typeface="Times New Roman" panose="02020603050405020304" pitchFamily="18" charset="0"/>
                <a:cs typeface="Times New Roman" panose="02020603050405020304" pitchFamily="18" charset="0"/>
              </a:rPr>
              <a:t>Reto 3: Saneamiento de la propiedad y formalización de la actividad rural</a:t>
            </a:r>
            <a:endParaRPr lang="es-CO"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15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639591" y="132443"/>
            <a:ext cx="869438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4: Servicios públicos con cobertura y calidad para todos</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501472" y="1575898"/>
            <a:ext cx="4023394" cy="4042477"/>
          </a:xfrm>
        </p:spPr>
        <p:txBody>
          <a:bodyPr>
            <a:normAutofit lnSpcReduction="10000"/>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S</a:t>
            </a:r>
            <a:r>
              <a:rPr lang="es-CO" sz="1800" dirty="0">
                <a:effectLst/>
                <a:latin typeface="Times New Roman" panose="02020603050405020304" pitchFamily="18" charset="0"/>
                <a:ea typeface="Calibri" panose="020F0502020204030204" pitchFamily="34" charset="0"/>
              </a:rPr>
              <a:t>e reconoce el avance en cobertura de servicios públicos esenciales, en particular de la electrificación urbana y rural.</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L</a:t>
            </a:r>
            <a:r>
              <a:rPr lang="es-CO" sz="1800" dirty="0">
                <a:effectLst/>
                <a:latin typeface="Times New Roman" panose="02020603050405020304" pitchFamily="18" charset="0"/>
                <a:ea typeface="Calibri" panose="020F0502020204030204" pitchFamily="34" charset="0"/>
              </a:rPr>
              <a:t>os municipios de Uribe, La Macarena, Puerto Lleras y Mapiripán presentan los mayores desafíos en la cobertura servicios públicos esenciales. </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Existe una concentración deficitaria en los municipios del sur del Departamento, que genera una brecha regional interna.</a:t>
            </a:r>
          </a:p>
          <a:p>
            <a:pPr algn="just">
              <a:lnSpc>
                <a:spcPct val="107000"/>
              </a:lnSpc>
              <a:spcAft>
                <a:spcPts val="800"/>
              </a:spcAft>
            </a:pPr>
            <a:endParaRPr lang="es-CO" sz="1800" dirty="0">
              <a:effectLst/>
              <a:latin typeface="Times New Roman" panose="02020603050405020304" pitchFamily="18" charset="0"/>
              <a:ea typeface="Calibri" panose="020F0502020204030204" pitchFamily="34" charset="0"/>
            </a:endParaRPr>
          </a:p>
          <a:p>
            <a:endParaRPr lang="es-CO" sz="1100" dirty="0">
              <a:solidFill>
                <a:srgbClr val="002060"/>
              </a:solidFill>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08836BFD-D290-8CCD-C185-697767B016E0}"/>
              </a:ext>
            </a:extLst>
          </p:cNvPr>
          <p:cNvPicPr>
            <a:picLocks noChangeAspect="1"/>
          </p:cNvPicPr>
          <p:nvPr/>
        </p:nvPicPr>
        <p:blipFill rotWithShape="1">
          <a:blip r:embed="rId3"/>
          <a:srcRect l="1718"/>
          <a:stretch/>
        </p:blipFill>
        <p:spPr>
          <a:xfrm>
            <a:off x="5074594" y="1322610"/>
            <a:ext cx="4591471" cy="4549052"/>
          </a:xfrm>
          <a:prstGeom prst="rect">
            <a:avLst/>
          </a:prstGeom>
          <a:ln>
            <a:noFill/>
          </a:ln>
        </p:spPr>
      </p:pic>
      <p:pic>
        <p:nvPicPr>
          <p:cNvPr id="9" name="Imagen 8">
            <a:extLst>
              <a:ext uri="{FF2B5EF4-FFF2-40B4-BE49-F238E27FC236}">
                <a16:creationId xmlns:a16="http://schemas.microsoft.com/office/drawing/2014/main" id="{ADDE83E3-1E1C-5DFE-75F8-5CC4D909086C}"/>
              </a:ext>
            </a:extLst>
          </p:cNvPr>
          <p:cNvPicPr>
            <a:picLocks noChangeAspect="1"/>
          </p:cNvPicPr>
          <p:nvPr/>
        </p:nvPicPr>
        <p:blipFill>
          <a:blip r:embed="rId4"/>
          <a:stretch>
            <a:fillRect/>
          </a:stretch>
        </p:blipFill>
        <p:spPr>
          <a:xfrm>
            <a:off x="5027629" y="1322610"/>
            <a:ext cx="4685400" cy="4495181"/>
          </a:xfrm>
          <a:prstGeom prst="rect">
            <a:avLst/>
          </a:prstGeom>
        </p:spPr>
      </p:pic>
      <p:pic>
        <p:nvPicPr>
          <p:cNvPr id="12" name="Imagen 11">
            <a:extLst>
              <a:ext uri="{FF2B5EF4-FFF2-40B4-BE49-F238E27FC236}">
                <a16:creationId xmlns:a16="http://schemas.microsoft.com/office/drawing/2014/main" id="{64A06FA0-9045-1519-5B14-8003A5EB7ED5}"/>
              </a:ext>
            </a:extLst>
          </p:cNvPr>
          <p:cNvPicPr>
            <a:picLocks noChangeAspect="1"/>
          </p:cNvPicPr>
          <p:nvPr/>
        </p:nvPicPr>
        <p:blipFill rotWithShape="1">
          <a:blip r:embed="rId5"/>
          <a:srcRect l="1062" t="1670" b="1766"/>
          <a:stretch/>
        </p:blipFill>
        <p:spPr>
          <a:xfrm>
            <a:off x="4982873" y="1342893"/>
            <a:ext cx="4704951" cy="4388604"/>
          </a:xfrm>
          <a:prstGeom prst="rect">
            <a:avLst/>
          </a:prstGeom>
        </p:spPr>
      </p:pic>
      <p:sp>
        <p:nvSpPr>
          <p:cNvPr id="13" name="CuadroTexto 12">
            <a:extLst>
              <a:ext uri="{FF2B5EF4-FFF2-40B4-BE49-F238E27FC236}">
                <a16:creationId xmlns:a16="http://schemas.microsoft.com/office/drawing/2014/main" id="{6690F68C-6B89-FEEE-60C3-BF92531AF2F8}"/>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
        <p:nvSpPr>
          <p:cNvPr id="3" name="CuadroTexto 2">
            <a:extLst>
              <a:ext uri="{FF2B5EF4-FFF2-40B4-BE49-F238E27FC236}">
                <a16:creationId xmlns:a16="http://schemas.microsoft.com/office/drawing/2014/main" id="{67E9CB91-E306-FEFE-106C-571088243E7C}"/>
              </a:ext>
            </a:extLst>
          </p:cNvPr>
          <p:cNvSpPr txBox="1"/>
          <p:nvPr/>
        </p:nvSpPr>
        <p:spPr>
          <a:xfrm>
            <a:off x="5567337" y="5838074"/>
            <a:ext cx="3605983"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La información del DANE en la toma de decisiones regionales Villavicencio – Meta (2021)</a:t>
            </a:r>
            <a:endParaRPr lang="es-CO"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491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639591" y="132443"/>
            <a:ext cx="869438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4: Servicios públicos con cobertura y calidad para todos</a:t>
            </a:r>
            <a:endParaRPr lang="es-CO" sz="3200" b="1" i="1" dirty="0">
              <a:solidFill>
                <a:srgbClr val="002060"/>
              </a:solidFill>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08836BFD-D290-8CCD-C185-697767B016E0}"/>
              </a:ext>
            </a:extLst>
          </p:cNvPr>
          <p:cNvPicPr>
            <a:picLocks noChangeAspect="1"/>
          </p:cNvPicPr>
          <p:nvPr/>
        </p:nvPicPr>
        <p:blipFill rotWithShape="1">
          <a:blip r:embed="rId3"/>
          <a:srcRect l="1718"/>
          <a:stretch/>
        </p:blipFill>
        <p:spPr>
          <a:xfrm>
            <a:off x="5074594" y="1322610"/>
            <a:ext cx="4591471" cy="4549052"/>
          </a:xfrm>
          <a:prstGeom prst="rect">
            <a:avLst/>
          </a:prstGeom>
          <a:ln>
            <a:noFill/>
          </a:ln>
        </p:spPr>
      </p:pic>
      <p:pic>
        <p:nvPicPr>
          <p:cNvPr id="9" name="Imagen 8">
            <a:extLst>
              <a:ext uri="{FF2B5EF4-FFF2-40B4-BE49-F238E27FC236}">
                <a16:creationId xmlns:a16="http://schemas.microsoft.com/office/drawing/2014/main" id="{ADDE83E3-1E1C-5DFE-75F8-5CC4D909086C}"/>
              </a:ext>
            </a:extLst>
          </p:cNvPr>
          <p:cNvPicPr>
            <a:picLocks noChangeAspect="1"/>
          </p:cNvPicPr>
          <p:nvPr/>
        </p:nvPicPr>
        <p:blipFill>
          <a:blip r:embed="rId4"/>
          <a:stretch>
            <a:fillRect/>
          </a:stretch>
        </p:blipFill>
        <p:spPr>
          <a:xfrm>
            <a:off x="5027629" y="1322610"/>
            <a:ext cx="4685400" cy="4495181"/>
          </a:xfrm>
          <a:prstGeom prst="rect">
            <a:avLst/>
          </a:prstGeom>
        </p:spPr>
      </p:pic>
      <p:sp>
        <p:nvSpPr>
          <p:cNvPr id="13" name="CuadroTexto 12">
            <a:extLst>
              <a:ext uri="{FF2B5EF4-FFF2-40B4-BE49-F238E27FC236}">
                <a16:creationId xmlns:a16="http://schemas.microsoft.com/office/drawing/2014/main" id="{6690F68C-6B89-FEEE-60C3-BF92531AF2F8}"/>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
        <p:nvSpPr>
          <p:cNvPr id="3" name="CuadroTexto 2">
            <a:extLst>
              <a:ext uri="{FF2B5EF4-FFF2-40B4-BE49-F238E27FC236}">
                <a16:creationId xmlns:a16="http://schemas.microsoft.com/office/drawing/2014/main" id="{67E9CB91-E306-FEFE-106C-571088243E7C}"/>
              </a:ext>
            </a:extLst>
          </p:cNvPr>
          <p:cNvSpPr txBox="1"/>
          <p:nvPr/>
        </p:nvSpPr>
        <p:spPr>
          <a:xfrm>
            <a:off x="5567337" y="5838074"/>
            <a:ext cx="3605983"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La información del DANE en la toma de decisiones regionales Villavicencio – Meta (2021)</a:t>
            </a:r>
            <a:endParaRPr lang="es-CO" sz="1000" i="1"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59FCC028-2AA6-C0DB-EFD6-65F3A6931057}"/>
              </a:ext>
            </a:extLst>
          </p:cNvPr>
          <p:cNvPicPr>
            <a:picLocks noChangeAspect="1"/>
          </p:cNvPicPr>
          <p:nvPr/>
        </p:nvPicPr>
        <p:blipFill rotWithShape="1">
          <a:blip r:embed="rId3"/>
          <a:srcRect l="1718"/>
          <a:stretch/>
        </p:blipFill>
        <p:spPr>
          <a:xfrm>
            <a:off x="389194" y="1289022"/>
            <a:ext cx="4591471" cy="4549052"/>
          </a:xfrm>
          <a:prstGeom prst="rect">
            <a:avLst/>
          </a:prstGeom>
          <a:ln>
            <a:noFill/>
          </a:ln>
        </p:spPr>
      </p:pic>
    </p:spTree>
    <p:extLst>
      <p:ext uri="{BB962C8B-B14F-4D97-AF65-F5344CB8AC3E}">
        <p14:creationId xmlns:p14="http://schemas.microsoft.com/office/powerpoint/2010/main" val="4153862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172544" y="1270962"/>
            <a:ext cx="5995171" cy="4878827"/>
          </a:xfrm>
          <a:ln>
            <a:solidFill>
              <a:schemeClr val="accent1"/>
            </a:solidFill>
          </a:ln>
        </p:spPr>
        <p:txBody>
          <a:bodyPr>
            <a:normAutofit fontScale="92500" lnSpcReduction="20000"/>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E</a:t>
            </a:r>
            <a:r>
              <a:rPr lang="es-CO" sz="1800" dirty="0">
                <a:effectLst/>
                <a:latin typeface="Times New Roman" panose="02020603050405020304" pitchFamily="18" charset="0"/>
                <a:ea typeface="Calibri" panose="020F0502020204030204" pitchFamily="34" charset="0"/>
              </a:rPr>
              <a:t>n Villavicencio se hace indispensable la formalización e integración de los actuales acueductos comunitarios que prestan casi del 30% del servicio de agua potable.</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La crisis de la prestación del servicio de agua potable en la capital obliga a pensar en medidas asociadas a la reubicación de la bocatoma, a la formulación de un plan maestro, y a la construcción de un acueducto alterno.</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E</a:t>
            </a:r>
            <a:r>
              <a:rPr lang="es-CO" sz="1800" dirty="0">
                <a:effectLst/>
                <a:latin typeface="Times New Roman" panose="02020603050405020304" pitchFamily="18" charset="0"/>
                <a:ea typeface="Calibri" panose="020F0502020204030204" pitchFamily="34" charset="0"/>
              </a:rPr>
              <a:t>s necesaria la construcción y habilitación de la PTAR de la ciudad, para garantizar las condiciones mínimas de saneamiento básico para los habitantes de la capital.</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Los municipios de Uribe, </a:t>
            </a:r>
            <a:r>
              <a:rPr lang="es-CO" sz="1800" dirty="0">
                <a:effectLst/>
                <a:latin typeface="Times New Roman" panose="02020603050405020304" pitchFamily="18" charset="0"/>
                <a:ea typeface="Calibri" panose="020F0502020204030204" pitchFamily="34" charset="0"/>
              </a:rPr>
              <a:t>La Macarena, Puerto Lleras y Mapiripán requieren planificación urbana en acueducto y alcantarillado.</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Los municipios </a:t>
            </a:r>
            <a:r>
              <a:rPr lang="es-MX" sz="1800" dirty="0">
                <a:latin typeface="Times New Roman" panose="02020603050405020304" pitchFamily="18" charset="0"/>
                <a:ea typeface="Calibri" panose="020F0502020204030204" pitchFamily="34" charset="0"/>
              </a:rPr>
              <a:t>Uribe, La Macarena, Puerto Rico, Puerto Concordia y Mapiripán </a:t>
            </a:r>
            <a:r>
              <a:rPr lang="es-CO" sz="1800" dirty="0">
                <a:effectLst/>
                <a:latin typeface="Times New Roman" panose="02020603050405020304" pitchFamily="18" charset="0"/>
                <a:ea typeface="Calibri" panose="020F0502020204030204" pitchFamily="34" charset="0"/>
              </a:rPr>
              <a:t>requieren planificación urbana en energía eléctrica.</a:t>
            </a:r>
          </a:p>
        </p:txBody>
      </p:sp>
      <p:graphicFrame>
        <p:nvGraphicFramePr>
          <p:cNvPr id="3" name="Tabla 4">
            <a:extLst>
              <a:ext uri="{FF2B5EF4-FFF2-40B4-BE49-F238E27FC236}">
                <a16:creationId xmlns:a16="http://schemas.microsoft.com/office/drawing/2014/main" id="{D07B82DB-A205-04C6-8DA4-B71A15F244AC}"/>
              </a:ext>
            </a:extLst>
          </p:cNvPr>
          <p:cNvGraphicFramePr>
            <a:graphicFrameLocks noGrp="1"/>
          </p:cNvGraphicFramePr>
          <p:nvPr>
            <p:extLst>
              <p:ext uri="{D42A27DB-BD31-4B8C-83A1-F6EECF244321}">
                <p14:modId xmlns:p14="http://schemas.microsoft.com/office/powerpoint/2010/main" val="4256194019"/>
              </p:ext>
            </p:extLst>
          </p:nvPr>
        </p:nvGraphicFramePr>
        <p:xfrm>
          <a:off x="6300250" y="2615634"/>
          <a:ext cx="3727777" cy="1998676"/>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529037">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680745">
                <a:tc>
                  <a:txBody>
                    <a:bodyPr/>
                    <a:lstStyle/>
                    <a:p>
                      <a:pPr algn="ctr"/>
                      <a:r>
                        <a:rPr lang="es-CO" dirty="0"/>
                        <a:t>Recursos propios (departamento y municipios)</a:t>
                      </a:r>
                    </a:p>
                  </a:txBody>
                  <a:tcPr/>
                </a:tc>
                <a:extLst>
                  <a:ext uri="{0D108BD9-81ED-4DB2-BD59-A6C34878D82A}">
                    <a16:rowId xmlns:a16="http://schemas.microsoft.com/office/drawing/2014/main" val="754889966"/>
                  </a:ext>
                </a:extLst>
              </a:tr>
              <a:tr h="394447">
                <a:tc>
                  <a:txBody>
                    <a:bodyPr/>
                    <a:lstStyle/>
                    <a:p>
                      <a:pPr algn="ctr"/>
                      <a:r>
                        <a:rPr lang="es-CO" sz="1800" kern="1200" dirty="0">
                          <a:solidFill>
                            <a:schemeClr val="dk1"/>
                          </a:solidFill>
                          <a:effectLst/>
                          <a:latin typeface="+mn-lt"/>
                          <a:ea typeface="+mn-ea"/>
                          <a:cs typeface="+mn-cs"/>
                        </a:rPr>
                        <a:t>Ley 1176 de 2007</a:t>
                      </a:r>
                      <a:endParaRPr lang="es-CO" dirty="0"/>
                    </a:p>
                  </a:txBody>
                  <a:tcPr/>
                </a:tc>
                <a:extLst>
                  <a:ext uri="{0D108BD9-81ED-4DB2-BD59-A6C34878D82A}">
                    <a16:rowId xmlns:a16="http://schemas.microsoft.com/office/drawing/2014/main" val="2812342887"/>
                  </a:ext>
                </a:extLst>
              </a:tr>
              <a:tr h="394447">
                <a:tc>
                  <a:txBody>
                    <a:bodyPr/>
                    <a:lstStyle/>
                    <a:p>
                      <a:pPr algn="ctr"/>
                      <a:r>
                        <a:rPr lang="es-CO" sz="1800" kern="1200" dirty="0">
                          <a:solidFill>
                            <a:schemeClr val="dk1"/>
                          </a:solidFill>
                          <a:effectLst/>
                          <a:latin typeface="+mn-lt"/>
                          <a:ea typeface="+mn-ea"/>
                          <a:cs typeface="+mn-cs"/>
                        </a:rPr>
                        <a:t>Ministerio de Vivienda</a:t>
                      </a:r>
                      <a:endParaRPr lang="es-CO" dirty="0"/>
                    </a:p>
                  </a:txBody>
                  <a:tcPr/>
                </a:tc>
                <a:extLst>
                  <a:ext uri="{0D108BD9-81ED-4DB2-BD59-A6C34878D82A}">
                    <a16:rowId xmlns:a16="http://schemas.microsoft.com/office/drawing/2014/main" val="1636981192"/>
                  </a:ext>
                </a:extLst>
              </a:tr>
            </a:tbl>
          </a:graphicData>
        </a:graphic>
      </p:graphicFrame>
      <p:sp>
        <p:nvSpPr>
          <p:cNvPr id="8" name="Título 1">
            <a:extLst>
              <a:ext uri="{FF2B5EF4-FFF2-40B4-BE49-F238E27FC236}">
                <a16:creationId xmlns:a16="http://schemas.microsoft.com/office/drawing/2014/main" id="{F643AAD5-D887-9216-A44C-038B534EE511}"/>
              </a:ext>
            </a:extLst>
          </p:cNvPr>
          <p:cNvSpPr txBox="1">
            <a:spLocks/>
          </p:cNvSpPr>
          <p:nvPr/>
        </p:nvSpPr>
        <p:spPr>
          <a:xfrm>
            <a:off x="639591" y="132443"/>
            <a:ext cx="8694380" cy="1102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i="1">
                <a:solidFill>
                  <a:srgbClr val="002060"/>
                </a:solidFill>
                <a:latin typeface="Times New Roman" panose="02020603050405020304" pitchFamily="18" charset="0"/>
                <a:cs typeface="Times New Roman" panose="02020603050405020304" pitchFamily="18" charset="0"/>
              </a:rPr>
              <a:t>Reto 4: Servicios públicos con cobertura y calidad para todos</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E1A5C65B-4725-DFBE-6632-8EE936A1632E}"/>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spTree>
    <p:extLst>
      <p:ext uri="{BB962C8B-B14F-4D97-AF65-F5344CB8AC3E}">
        <p14:creationId xmlns:p14="http://schemas.microsoft.com/office/powerpoint/2010/main" val="666996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089692"/>
            <a:ext cx="9144000" cy="1944425"/>
          </a:xfrm>
        </p:spPr>
        <p:txBody>
          <a:bodyPr>
            <a:normAutofit fontScale="90000"/>
          </a:bodyPr>
          <a:lstStyle/>
          <a:p>
            <a:br>
              <a:rPr lang="es-MX" sz="3600" b="1" dirty="0">
                <a:solidFill>
                  <a:srgbClr val="002060"/>
                </a:solidFill>
                <a:latin typeface="Times New Roman" panose="02020603050405020304" pitchFamily="18" charset="0"/>
                <a:cs typeface="Times New Roman" panose="02020603050405020304" pitchFamily="18" charset="0"/>
              </a:rPr>
            </a:br>
            <a:br>
              <a:rPr lang="es-MX" sz="3600" b="1" dirty="0">
                <a:solidFill>
                  <a:srgbClr val="002060"/>
                </a:solidFill>
                <a:latin typeface="Times New Roman" panose="02020603050405020304" pitchFamily="18" charset="0"/>
                <a:cs typeface="Times New Roman" panose="02020603050405020304" pitchFamily="18" charset="0"/>
              </a:rPr>
            </a:br>
            <a:r>
              <a:rPr lang="es-MX" sz="3600" b="1" dirty="0">
                <a:solidFill>
                  <a:srgbClr val="002060"/>
                </a:solidFill>
                <a:latin typeface="Times New Roman" panose="02020603050405020304" pitchFamily="18" charset="0"/>
                <a:cs typeface="Times New Roman" panose="02020603050405020304" pitchFamily="18" charset="0"/>
              </a:rPr>
              <a:t>2.2 Retos: </a:t>
            </a:r>
            <a:r>
              <a:rPr lang="es-ES" sz="3600" b="1" dirty="0">
                <a:solidFill>
                  <a:srgbClr val="002060"/>
                </a:solidFill>
                <a:latin typeface="Times New Roman" panose="02020603050405020304" pitchFamily="18" charset="0"/>
                <a:cs typeface="Times New Roman" panose="02020603050405020304" pitchFamily="18" charset="0"/>
              </a:rPr>
              <a:t>Seguridad en las regiones como condición para la convivencia.</a:t>
            </a:r>
            <a:br>
              <a:rPr lang="es-ES" sz="1200" dirty="0">
                <a:solidFill>
                  <a:srgbClr val="002060"/>
                </a:solidFill>
                <a:latin typeface="Times New Roman" panose="02020603050405020304" pitchFamily="18" charset="0"/>
                <a:cs typeface="Times New Roman" panose="02020603050405020304" pitchFamily="18" charset="0"/>
              </a:rPr>
            </a:br>
            <a:endParaRPr lang="es-MX"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935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1: Meta libre de grupos armados ilegales</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501472" y="1575898"/>
            <a:ext cx="4023394" cy="4438403"/>
          </a:xfrm>
        </p:spPr>
        <p:txBody>
          <a:bodyPr>
            <a:normAutofit lnSpcReduction="10000"/>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El departamento no ha logrado superar las dinámicas delictivas y terroristas de los grupos armados ilegales.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Existe </a:t>
            </a:r>
            <a:r>
              <a:rPr lang="es-CO" sz="1800" dirty="0">
                <a:effectLst/>
                <a:latin typeface="Times New Roman" panose="02020603050405020304" pitchFamily="18" charset="0"/>
                <a:ea typeface="Calibri" panose="020F0502020204030204" pitchFamily="34" charset="0"/>
              </a:rPr>
              <a:t>alta y media incidencia de grupos narco-paramilitares, ELN, grupos Post-Farc y grupos de delincuencia organizada, en más del 65% del departamento. </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E</a:t>
            </a:r>
            <a:r>
              <a:rPr lang="es-CO" sz="1800" dirty="0">
                <a:effectLst/>
                <a:latin typeface="Times New Roman" panose="02020603050405020304" pitchFamily="18" charset="0"/>
                <a:ea typeface="Calibri" panose="020F0502020204030204" pitchFamily="34" charset="0"/>
              </a:rPr>
              <a:t>s evidente el resultado de la fallida implementación del Acuerdo de Paz, que ha facilitado el rearme de los grupos y el copamiento ilegal de los territorios no atendidos por la institucionalidad estatal. </a:t>
            </a:r>
          </a:p>
          <a:p>
            <a:pPr algn="just">
              <a:lnSpc>
                <a:spcPct val="107000"/>
              </a:lnSpc>
              <a:spcAft>
                <a:spcPts val="800"/>
              </a:spcAft>
            </a:pPr>
            <a:endParaRPr lang="es-CO" sz="1800" dirty="0">
              <a:effectLst/>
              <a:latin typeface="Times New Roman" panose="02020603050405020304" pitchFamily="18" charset="0"/>
              <a:ea typeface="Calibri" panose="020F0502020204030204" pitchFamily="34" charset="0"/>
            </a:endParaRPr>
          </a:p>
          <a:p>
            <a:endParaRPr lang="es-CO" sz="1100" dirty="0">
              <a:solidFill>
                <a:srgbClr val="002060"/>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E245E82E-520A-548A-B6F9-3598778174F6}"/>
              </a:ext>
            </a:extLst>
          </p:cNvPr>
          <p:cNvSpPr txBox="1"/>
          <p:nvPr/>
        </p:nvSpPr>
        <p:spPr>
          <a:xfrm>
            <a:off x="10275218" y="104576"/>
            <a:ext cx="1511584" cy="1107996"/>
          </a:xfrm>
          <a:prstGeom prst="rect">
            <a:avLst/>
          </a:prstGeom>
          <a:noFill/>
        </p:spPr>
        <p:txBody>
          <a:bodyPr wrap="square" rtlCol="0">
            <a:spAutoFit/>
          </a:bodyPr>
          <a:lstStyle/>
          <a:p>
            <a:pPr lvl="0"/>
            <a:r>
              <a:rPr lang="es-CO" sz="1200" dirty="0">
                <a:solidFill>
                  <a:schemeClr val="bg1"/>
                </a:solidFill>
                <a:latin typeface="Times New Roman" panose="02020603050405020304" pitchFamily="18" charset="0"/>
                <a:cs typeface="Times New Roman" panose="02020603050405020304" pitchFamily="18" charset="0"/>
              </a:rPr>
              <a:t>Seguridad en las regiones como condición para la convivencia</a:t>
            </a:r>
          </a:p>
          <a:p>
            <a:endParaRPr lang="es-CO" dirty="0"/>
          </a:p>
        </p:txBody>
      </p:sp>
      <p:grpSp>
        <p:nvGrpSpPr>
          <p:cNvPr id="15" name="Grupo 14">
            <a:extLst>
              <a:ext uri="{FF2B5EF4-FFF2-40B4-BE49-F238E27FC236}">
                <a16:creationId xmlns:a16="http://schemas.microsoft.com/office/drawing/2014/main" id="{22123213-E6CB-98A3-13C0-580E58B92DC1}"/>
              </a:ext>
            </a:extLst>
          </p:cNvPr>
          <p:cNvGrpSpPr/>
          <p:nvPr/>
        </p:nvGrpSpPr>
        <p:grpSpPr>
          <a:xfrm>
            <a:off x="4854803" y="1575898"/>
            <a:ext cx="4967925" cy="3945770"/>
            <a:chOff x="4854803" y="1575898"/>
            <a:chExt cx="4967925" cy="3945770"/>
          </a:xfrm>
        </p:grpSpPr>
        <p:pic>
          <p:nvPicPr>
            <p:cNvPr id="13" name="Imagen 12" descr="Mapa&#10;&#10;Descripción generada automáticamente">
              <a:extLst>
                <a:ext uri="{FF2B5EF4-FFF2-40B4-BE49-F238E27FC236}">
                  <a16:creationId xmlns:a16="http://schemas.microsoft.com/office/drawing/2014/main" id="{0D464A90-AA00-6745-430B-580361D06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4803" y="1655962"/>
              <a:ext cx="4967925" cy="3865706"/>
            </a:xfrm>
            <a:prstGeom prst="rect">
              <a:avLst/>
            </a:prstGeom>
          </p:spPr>
        </p:pic>
        <p:sp>
          <p:nvSpPr>
            <p:cNvPr id="14" name="CuadroTexto 13">
              <a:extLst>
                <a:ext uri="{FF2B5EF4-FFF2-40B4-BE49-F238E27FC236}">
                  <a16:creationId xmlns:a16="http://schemas.microsoft.com/office/drawing/2014/main" id="{CB32E096-66EF-D2C0-319F-D9AAFC3BAF05}"/>
                </a:ext>
              </a:extLst>
            </p:cNvPr>
            <p:cNvSpPr txBox="1"/>
            <p:nvPr/>
          </p:nvSpPr>
          <p:spPr>
            <a:xfrm>
              <a:off x="6259395" y="1575898"/>
              <a:ext cx="2158739" cy="553998"/>
            </a:xfrm>
            <a:prstGeom prst="rect">
              <a:avLst/>
            </a:prstGeom>
            <a:noFill/>
          </p:spPr>
          <p:txBody>
            <a:bodyPr wrap="square" rtlCol="0">
              <a:spAutoFit/>
            </a:bodyPr>
            <a:lstStyle/>
            <a:p>
              <a:pPr lvl="0"/>
              <a:r>
                <a:rPr lang="es-CO" sz="1200" b="1" dirty="0">
                  <a:latin typeface="Times New Roman" panose="02020603050405020304" pitchFamily="18" charset="0"/>
                  <a:cs typeface="Times New Roman" panose="02020603050405020304" pitchFamily="18" charset="0"/>
                </a:rPr>
                <a:t>Accionar grupos post-FARC</a:t>
              </a:r>
            </a:p>
            <a:p>
              <a:endParaRPr lang="es-CO" dirty="0"/>
            </a:p>
          </p:txBody>
        </p:sp>
      </p:grpSp>
      <p:grpSp>
        <p:nvGrpSpPr>
          <p:cNvPr id="19" name="Grupo 18">
            <a:extLst>
              <a:ext uri="{FF2B5EF4-FFF2-40B4-BE49-F238E27FC236}">
                <a16:creationId xmlns:a16="http://schemas.microsoft.com/office/drawing/2014/main" id="{95D621A1-EB9B-7044-DED4-95F4D98079BC}"/>
              </a:ext>
            </a:extLst>
          </p:cNvPr>
          <p:cNvGrpSpPr/>
          <p:nvPr/>
        </p:nvGrpSpPr>
        <p:grpSpPr>
          <a:xfrm>
            <a:off x="4854803" y="1605672"/>
            <a:ext cx="5020607" cy="3936580"/>
            <a:chOff x="4854803" y="1605672"/>
            <a:chExt cx="5020607" cy="3936580"/>
          </a:xfrm>
        </p:grpSpPr>
        <p:pic>
          <p:nvPicPr>
            <p:cNvPr id="17" name="Imagen 16" descr="Mapa&#10;&#10;Descripción generada automáticamente">
              <a:extLst>
                <a:ext uri="{FF2B5EF4-FFF2-40B4-BE49-F238E27FC236}">
                  <a16:creationId xmlns:a16="http://schemas.microsoft.com/office/drawing/2014/main" id="{9C5F22A4-04FC-C4CF-F8A5-A97ADC4A04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4803" y="1635378"/>
              <a:ext cx="5020607" cy="3906874"/>
            </a:xfrm>
            <a:prstGeom prst="rect">
              <a:avLst/>
            </a:prstGeom>
          </p:spPr>
        </p:pic>
        <p:sp>
          <p:nvSpPr>
            <p:cNvPr id="18" name="CuadroTexto 17">
              <a:extLst>
                <a:ext uri="{FF2B5EF4-FFF2-40B4-BE49-F238E27FC236}">
                  <a16:creationId xmlns:a16="http://schemas.microsoft.com/office/drawing/2014/main" id="{7E869914-D645-8870-A8C4-7122B45EAFA3}"/>
                </a:ext>
              </a:extLst>
            </p:cNvPr>
            <p:cNvSpPr txBox="1"/>
            <p:nvPr/>
          </p:nvSpPr>
          <p:spPr>
            <a:xfrm>
              <a:off x="6285736" y="1605672"/>
              <a:ext cx="2158739" cy="553998"/>
            </a:xfrm>
            <a:prstGeom prst="rect">
              <a:avLst/>
            </a:prstGeom>
            <a:noFill/>
          </p:spPr>
          <p:txBody>
            <a:bodyPr wrap="square" rtlCol="0">
              <a:spAutoFit/>
            </a:bodyPr>
            <a:lstStyle/>
            <a:p>
              <a:pPr lvl="0"/>
              <a:r>
                <a:rPr lang="es-CO" sz="1200" b="1" dirty="0">
                  <a:latin typeface="Times New Roman" panose="02020603050405020304" pitchFamily="18" charset="0"/>
                  <a:cs typeface="Times New Roman" panose="02020603050405020304" pitchFamily="18" charset="0"/>
                </a:rPr>
                <a:t>Accionar narco-paramilitar</a:t>
              </a:r>
            </a:p>
            <a:p>
              <a:endParaRPr lang="es-CO" dirty="0"/>
            </a:p>
          </p:txBody>
        </p:sp>
      </p:grpSp>
      <p:grpSp>
        <p:nvGrpSpPr>
          <p:cNvPr id="23" name="Grupo 22">
            <a:extLst>
              <a:ext uri="{FF2B5EF4-FFF2-40B4-BE49-F238E27FC236}">
                <a16:creationId xmlns:a16="http://schemas.microsoft.com/office/drawing/2014/main" id="{96798717-8170-0225-D226-661C6BC8F24F}"/>
              </a:ext>
            </a:extLst>
          </p:cNvPr>
          <p:cNvGrpSpPr/>
          <p:nvPr/>
        </p:nvGrpSpPr>
        <p:grpSpPr>
          <a:xfrm>
            <a:off x="4862031" y="1558053"/>
            <a:ext cx="5014410" cy="3941536"/>
            <a:chOff x="4862031" y="1558053"/>
            <a:chExt cx="5014410" cy="3941536"/>
          </a:xfrm>
        </p:grpSpPr>
        <p:pic>
          <p:nvPicPr>
            <p:cNvPr id="21" name="Imagen 20" descr="Mapa&#10;&#10;Descripción generada automáticamente">
              <a:extLst>
                <a:ext uri="{FF2B5EF4-FFF2-40B4-BE49-F238E27FC236}">
                  <a16:creationId xmlns:a16="http://schemas.microsoft.com/office/drawing/2014/main" id="{CC0B085E-48AF-C87A-2467-80FD97D02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031" y="1592715"/>
              <a:ext cx="5014410" cy="3906874"/>
            </a:xfrm>
            <a:prstGeom prst="rect">
              <a:avLst/>
            </a:prstGeom>
          </p:spPr>
        </p:pic>
        <p:sp>
          <p:nvSpPr>
            <p:cNvPr id="22" name="CuadroTexto 21">
              <a:extLst>
                <a:ext uri="{FF2B5EF4-FFF2-40B4-BE49-F238E27FC236}">
                  <a16:creationId xmlns:a16="http://schemas.microsoft.com/office/drawing/2014/main" id="{A515EB49-217D-C9C0-8729-F73088537EAC}"/>
                </a:ext>
              </a:extLst>
            </p:cNvPr>
            <p:cNvSpPr txBox="1"/>
            <p:nvPr/>
          </p:nvSpPr>
          <p:spPr>
            <a:xfrm>
              <a:off x="6523350" y="1558053"/>
              <a:ext cx="2158739" cy="553998"/>
            </a:xfrm>
            <a:prstGeom prst="rect">
              <a:avLst/>
            </a:prstGeom>
            <a:noFill/>
          </p:spPr>
          <p:txBody>
            <a:bodyPr wrap="square" rtlCol="0">
              <a:spAutoFit/>
            </a:bodyPr>
            <a:lstStyle/>
            <a:p>
              <a:pPr lvl="0"/>
              <a:r>
                <a:rPr lang="es-CO" sz="1200" b="1" dirty="0">
                  <a:latin typeface="Times New Roman" panose="02020603050405020304" pitchFamily="18" charset="0"/>
                  <a:cs typeface="Times New Roman" panose="02020603050405020304" pitchFamily="18" charset="0"/>
                </a:rPr>
                <a:t>Accionar ELN</a:t>
              </a:r>
            </a:p>
            <a:p>
              <a:endParaRPr lang="es-CO" dirty="0"/>
            </a:p>
          </p:txBody>
        </p:sp>
      </p:grpSp>
      <p:sp>
        <p:nvSpPr>
          <p:cNvPr id="4" name="CuadroTexto 3">
            <a:extLst>
              <a:ext uri="{FF2B5EF4-FFF2-40B4-BE49-F238E27FC236}">
                <a16:creationId xmlns:a16="http://schemas.microsoft.com/office/drawing/2014/main" id="{6BB8B6D3-4C15-ECF3-C476-4786BD59314F}"/>
              </a:ext>
            </a:extLst>
          </p:cNvPr>
          <p:cNvSpPr txBox="1"/>
          <p:nvPr/>
        </p:nvSpPr>
        <p:spPr>
          <a:xfrm>
            <a:off x="5567337" y="5838074"/>
            <a:ext cx="3605983"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elaboración propia con estadísticas de INDEPAZ (2021)</a:t>
            </a:r>
            <a:endParaRPr lang="es-CO" sz="1000" i="1"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2FC1AC50-234C-BC7C-DE38-3652AA6F9F8C}"/>
              </a:ext>
            </a:extLst>
          </p:cNvPr>
          <p:cNvSpPr txBox="1"/>
          <p:nvPr/>
        </p:nvSpPr>
        <p:spPr>
          <a:xfrm>
            <a:off x="5329584" y="1309617"/>
            <a:ext cx="3605983"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Incidencia de grupos armados en el Meta</a:t>
            </a:r>
            <a:endParaRPr lang="es-CO"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3574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95D621A1-EB9B-7044-DED4-95F4D98079BC}"/>
              </a:ext>
            </a:extLst>
          </p:cNvPr>
          <p:cNvGrpSpPr/>
          <p:nvPr/>
        </p:nvGrpSpPr>
        <p:grpSpPr>
          <a:xfrm>
            <a:off x="308977" y="1772875"/>
            <a:ext cx="4817311" cy="3748793"/>
            <a:chOff x="4854803" y="1635256"/>
            <a:chExt cx="5020607" cy="3906996"/>
          </a:xfrm>
        </p:grpSpPr>
        <p:pic>
          <p:nvPicPr>
            <p:cNvPr id="17" name="Imagen 16" descr="Mapa&#10;&#10;Descripción generada automáticamente">
              <a:extLst>
                <a:ext uri="{FF2B5EF4-FFF2-40B4-BE49-F238E27FC236}">
                  <a16:creationId xmlns:a16="http://schemas.microsoft.com/office/drawing/2014/main" id="{9C5F22A4-04FC-C4CF-F8A5-A97ADC4A04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4803" y="1635378"/>
              <a:ext cx="5020607" cy="3906874"/>
            </a:xfrm>
            <a:prstGeom prst="rect">
              <a:avLst/>
            </a:prstGeom>
          </p:spPr>
        </p:pic>
        <p:sp>
          <p:nvSpPr>
            <p:cNvPr id="18" name="CuadroTexto 17">
              <a:extLst>
                <a:ext uri="{FF2B5EF4-FFF2-40B4-BE49-F238E27FC236}">
                  <a16:creationId xmlns:a16="http://schemas.microsoft.com/office/drawing/2014/main" id="{7E869914-D645-8870-A8C4-7122B45EAFA3}"/>
                </a:ext>
              </a:extLst>
            </p:cNvPr>
            <p:cNvSpPr txBox="1"/>
            <p:nvPr/>
          </p:nvSpPr>
          <p:spPr>
            <a:xfrm>
              <a:off x="6589332" y="1635256"/>
              <a:ext cx="2158739" cy="553998"/>
            </a:xfrm>
            <a:prstGeom prst="rect">
              <a:avLst/>
            </a:prstGeom>
            <a:noFill/>
          </p:spPr>
          <p:txBody>
            <a:bodyPr wrap="square" rtlCol="0">
              <a:spAutoFit/>
            </a:bodyPr>
            <a:lstStyle/>
            <a:p>
              <a:pPr lvl="0"/>
              <a:r>
                <a:rPr lang="es-CO" sz="1200" b="1" dirty="0">
                  <a:latin typeface="Times New Roman" panose="02020603050405020304" pitchFamily="18" charset="0"/>
                  <a:cs typeface="Times New Roman" panose="02020603050405020304" pitchFamily="18" charset="0"/>
                </a:rPr>
                <a:t>Accionar GAO</a:t>
              </a:r>
            </a:p>
            <a:p>
              <a:endParaRPr lang="es-CO" dirty="0"/>
            </a:p>
          </p:txBody>
        </p:sp>
      </p:grpSp>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553983" y="-38534"/>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1: Meta libre de grupos armados ilegales</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E245E82E-520A-548A-B6F9-3598778174F6}"/>
              </a:ext>
            </a:extLst>
          </p:cNvPr>
          <p:cNvSpPr txBox="1"/>
          <p:nvPr/>
        </p:nvSpPr>
        <p:spPr>
          <a:xfrm>
            <a:off x="10275218" y="104576"/>
            <a:ext cx="1511584" cy="1107996"/>
          </a:xfrm>
          <a:prstGeom prst="rect">
            <a:avLst/>
          </a:prstGeom>
          <a:noFill/>
        </p:spPr>
        <p:txBody>
          <a:bodyPr wrap="square" rtlCol="0">
            <a:spAutoFit/>
          </a:bodyPr>
          <a:lstStyle/>
          <a:p>
            <a:pPr lvl="0"/>
            <a:r>
              <a:rPr lang="es-CO" sz="1200" dirty="0">
                <a:solidFill>
                  <a:schemeClr val="bg1"/>
                </a:solidFill>
                <a:latin typeface="Times New Roman" panose="02020603050405020304" pitchFamily="18" charset="0"/>
                <a:cs typeface="Times New Roman" panose="02020603050405020304" pitchFamily="18" charset="0"/>
              </a:rPr>
              <a:t>Seguridad en las regiones como condición para la convivencia</a:t>
            </a:r>
          </a:p>
          <a:p>
            <a:endParaRPr lang="es-CO" dirty="0"/>
          </a:p>
        </p:txBody>
      </p:sp>
      <p:grpSp>
        <p:nvGrpSpPr>
          <p:cNvPr id="15" name="Grupo 14">
            <a:extLst>
              <a:ext uri="{FF2B5EF4-FFF2-40B4-BE49-F238E27FC236}">
                <a16:creationId xmlns:a16="http://schemas.microsoft.com/office/drawing/2014/main" id="{22123213-E6CB-98A3-13C0-580E58B92DC1}"/>
              </a:ext>
            </a:extLst>
          </p:cNvPr>
          <p:cNvGrpSpPr/>
          <p:nvPr/>
        </p:nvGrpSpPr>
        <p:grpSpPr>
          <a:xfrm>
            <a:off x="5102954" y="1575898"/>
            <a:ext cx="4719774" cy="3748676"/>
            <a:chOff x="4854803" y="1575898"/>
            <a:chExt cx="4967925" cy="3945770"/>
          </a:xfrm>
        </p:grpSpPr>
        <p:pic>
          <p:nvPicPr>
            <p:cNvPr id="13" name="Imagen 12" descr="Mapa&#10;&#10;Descripción generada automáticamente">
              <a:extLst>
                <a:ext uri="{FF2B5EF4-FFF2-40B4-BE49-F238E27FC236}">
                  <a16:creationId xmlns:a16="http://schemas.microsoft.com/office/drawing/2014/main" id="{0D464A90-AA00-6745-430B-580361D06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4803" y="1655962"/>
              <a:ext cx="4967925" cy="3865706"/>
            </a:xfrm>
            <a:prstGeom prst="rect">
              <a:avLst/>
            </a:prstGeom>
          </p:spPr>
        </p:pic>
        <p:sp>
          <p:nvSpPr>
            <p:cNvPr id="14" name="CuadroTexto 13">
              <a:extLst>
                <a:ext uri="{FF2B5EF4-FFF2-40B4-BE49-F238E27FC236}">
                  <a16:creationId xmlns:a16="http://schemas.microsoft.com/office/drawing/2014/main" id="{CB32E096-66EF-D2C0-319F-D9AAFC3BAF05}"/>
                </a:ext>
              </a:extLst>
            </p:cNvPr>
            <p:cNvSpPr txBox="1"/>
            <p:nvPr/>
          </p:nvSpPr>
          <p:spPr>
            <a:xfrm>
              <a:off x="6259395" y="1575898"/>
              <a:ext cx="2158739" cy="553998"/>
            </a:xfrm>
            <a:prstGeom prst="rect">
              <a:avLst/>
            </a:prstGeom>
            <a:noFill/>
          </p:spPr>
          <p:txBody>
            <a:bodyPr wrap="square" rtlCol="0">
              <a:spAutoFit/>
            </a:bodyPr>
            <a:lstStyle/>
            <a:p>
              <a:pPr lvl="0"/>
              <a:r>
                <a:rPr lang="es-CO" sz="1200" b="1" dirty="0">
                  <a:latin typeface="Times New Roman" panose="02020603050405020304" pitchFamily="18" charset="0"/>
                  <a:cs typeface="Times New Roman" panose="02020603050405020304" pitchFamily="18" charset="0"/>
                </a:rPr>
                <a:t>Accionar grupos post-FARC</a:t>
              </a:r>
            </a:p>
            <a:p>
              <a:endParaRPr lang="es-CO" dirty="0"/>
            </a:p>
          </p:txBody>
        </p:sp>
      </p:grpSp>
      <p:sp>
        <p:nvSpPr>
          <p:cNvPr id="4" name="CuadroTexto 3">
            <a:extLst>
              <a:ext uri="{FF2B5EF4-FFF2-40B4-BE49-F238E27FC236}">
                <a16:creationId xmlns:a16="http://schemas.microsoft.com/office/drawing/2014/main" id="{6BB8B6D3-4C15-ECF3-C476-4786BD59314F}"/>
              </a:ext>
            </a:extLst>
          </p:cNvPr>
          <p:cNvSpPr txBox="1"/>
          <p:nvPr/>
        </p:nvSpPr>
        <p:spPr>
          <a:xfrm>
            <a:off x="5567337" y="5838074"/>
            <a:ext cx="3605983"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elaboración propia con estadísticas de INDEPAZ (2021)</a:t>
            </a:r>
            <a:endParaRPr lang="es-CO" sz="1000" i="1"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2FC1AC50-234C-BC7C-DE38-3652AA6F9F8C}"/>
              </a:ext>
            </a:extLst>
          </p:cNvPr>
          <p:cNvSpPr txBox="1"/>
          <p:nvPr/>
        </p:nvSpPr>
        <p:spPr>
          <a:xfrm>
            <a:off x="5329584" y="1309617"/>
            <a:ext cx="3605983"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Incidencia de grupos armados en el Meta</a:t>
            </a:r>
            <a:endParaRPr lang="es-CO"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90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561994" y="2298986"/>
            <a:ext cx="4524865" cy="1603232"/>
          </a:xfrm>
          <a:ln>
            <a:solidFill>
              <a:schemeClr val="accent1"/>
            </a:solidFill>
          </a:ln>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Se requiere un programa de intervención en seguridad que incluya a las autoridades municipales, departamentales y nacionales, responsables del orden público y la seguridad territorial.</a:t>
            </a:r>
          </a:p>
        </p:txBody>
      </p:sp>
      <p:graphicFrame>
        <p:nvGraphicFramePr>
          <p:cNvPr id="3" name="Tabla 4">
            <a:extLst>
              <a:ext uri="{FF2B5EF4-FFF2-40B4-BE49-F238E27FC236}">
                <a16:creationId xmlns:a16="http://schemas.microsoft.com/office/drawing/2014/main" id="{D07B82DB-A205-04C6-8DA4-B71A15F244AC}"/>
              </a:ext>
            </a:extLst>
          </p:cNvPr>
          <p:cNvGraphicFramePr>
            <a:graphicFrameLocks noGrp="1"/>
          </p:cNvGraphicFramePr>
          <p:nvPr>
            <p:extLst>
              <p:ext uri="{D42A27DB-BD31-4B8C-83A1-F6EECF244321}">
                <p14:modId xmlns:p14="http://schemas.microsoft.com/office/powerpoint/2010/main" val="3336534519"/>
              </p:ext>
            </p:extLst>
          </p:nvPr>
        </p:nvGraphicFramePr>
        <p:xfrm>
          <a:off x="6096000" y="2186345"/>
          <a:ext cx="3727777" cy="1998676"/>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529037">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680745">
                <a:tc>
                  <a:txBody>
                    <a:bodyPr/>
                    <a:lstStyle/>
                    <a:p>
                      <a:pPr algn="ctr"/>
                      <a:r>
                        <a:rPr lang="es-CO" dirty="0"/>
                        <a:t>Recursos de la política general de defensa y seguridad nacional</a:t>
                      </a:r>
                    </a:p>
                  </a:txBody>
                  <a:tcPr/>
                </a:tc>
                <a:extLst>
                  <a:ext uri="{0D108BD9-81ED-4DB2-BD59-A6C34878D82A}">
                    <a16:rowId xmlns:a16="http://schemas.microsoft.com/office/drawing/2014/main" val="754889966"/>
                  </a:ext>
                </a:extLst>
              </a:tr>
              <a:tr h="394447">
                <a:tc>
                  <a:txBody>
                    <a:bodyPr/>
                    <a:lstStyle/>
                    <a:p>
                      <a:pPr algn="ctr"/>
                      <a:r>
                        <a:rPr lang="es-CO" sz="1800" kern="1200" dirty="0">
                          <a:solidFill>
                            <a:schemeClr val="dk1"/>
                          </a:solidFill>
                          <a:effectLst/>
                          <a:latin typeface="+mn-lt"/>
                          <a:ea typeface="+mn-ea"/>
                          <a:cs typeface="+mn-cs"/>
                        </a:rPr>
                        <a:t>Ministerio de Defensa</a:t>
                      </a:r>
                      <a:endParaRPr lang="es-CO" dirty="0"/>
                    </a:p>
                  </a:txBody>
                  <a:tcPr/>
                </a:tc>
                <a:extLst>
                  <a:ext uri="{0D108BD9-81ED-4DB2-BD59-A6C34878D82A}">
                    <a16:rowId xmlns:a16="http://schemas.microsoft.com/office/drawing/2014/main" val="2812342887"/>
                  </a:ext>
                </a:extLst>
              </a:tr>
              <a:tr h="394447">
                <a:tc>
                  <a:txBody>
                    <a:bodyPr/>
                    <a:lstStyle/>
                    <a:p>
                      <a:pPr algn="ctr"/>
                      <a:r>
                        <a:rPr lang="es-CO" sz="1800" kern="1200" dirty="0">
                          <a:solidFill>
                            <a:schemeClr val="dk1"/>
                          </a:solidFill>
                          <a:effectLst/>
                          <a:latin typeface="+mn-lt"/>
                          <a:ea typeface="+mn-ea"/>
                          <a:cs typeface="+mn-cs"/>
                        </a:rPr>
                        <a:t>Ministerio del Interior</a:t>
                      </a:r>
                      <a:endParaRPr lang="es-CO" dirty="0"/>
                    </a:p>
                  </a:txBody>
                  <a:tcPr/>
                </a:tc>
                <a:extLst>
                  <a:ext uri="{0D108BD9-81ED-4DB2-BD59-A6C34878D82A}">
                    <a16:rowId xmlns:a16="http://schemas.microsoft.com/office/drawing/2014/main" val="1636981192"/>
                  </a:ext>
                </a:extLst>
              </a:tr>
            </a:tbl>
          </a:graphicData>
        </a:graphic>
      </p:graphicFrame>
      <p:sp>
        <p:nvSpPr>
          <p:cNvPr id="4" name="CuadroTexto 3">
            <a:extLst>
              <a:ext uri="{FF2B5EF4-FFF2-40B4-BE49-F238E27FC236}">
                <a16:creationId xmlns:a16="http://schemas.microsoft.com/office/drawing/2014/main" id="{6CBED4D6-A0D7-86EE-AC7A-28FA96E7F3A4}"/>
              </a:ext>
            </a:extLst>
          </p:cNvPr>
          <p:cNvSpPr txBox="1"/>
          <p:nvPr/>
        </p:nvSpPr>
        <p:spPr>
          <a:xfrm>
            <a:off x="10275218" y="104576"/>
            <a:ext cx="1511584" cy="1107996"/>
          </a:xfrm>
          <a:prstGeom prst="rect">
            <a:avLst/>
          </a:prstGeom>
          <a:noFill/>
        </p:spPr>
        <p:txBody>
          <a:bodyPr wrap="square" rtlCol="0">
            <a:spAutoFit/>
          </a:bodyPr>
          <a:lstStyle/>
          <a:p>
            <a:pPr lvl="0"/>
            <a:r>
              <a:rPr lang="es-CO" sz="1200" dirty="0">
                <a:solidFill>
                  <a:schemeClr val="bg1"/>
                </a:solidFill>
                <a:latin typeface="Times New Roman" panose="02020603050405020304" pitchFamily="18" charset="0"/>
                <a:cs typeface="Times New Roman" panose="02020603050405020304" pitchFamily="18" charset="0"/>
              </a:rPr>
              <a:t>Seguridad en las regiones como condición para la convivencia</a:t>
            </a:r>
          </a:p>
          <a:p>
            <a:endParaRPr lang="es-CO" dirty="0"/>
          </a:p>
        </p:txBody>
      </p:sp>
      <p:sp>
        <p:nvSpPr>
          <p:cNvPr id="8" name="Título 1">
            <a:extLst>
              <a:ext uri="{FF2B5EF4-FFF2-40B4-BE49-F238E27FC236}">
                <a16:creationId xmlns:a16="http://schemas.microsoft.com/office/drawing/2014/main" id="{9C1EC0BF-60F2-1614-8796-2218F5F602CC}"/>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1: Meta libre de grupos armados ilegales</a:t>
            </a:r>
            <a:endParaRPr lang="es-CO"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31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089693"/>
            <a:ext cx="9144000" cy="954108"/>
          </a:xfrm>
        </p:spPr>
        <p:txBody>
          <a:bodyPr>
            <a:normAutofit/>
          </a:bodyPr>
          <a:lstStyle/>
          <a:p>
            <a:r>
              <a:rPr lang="es-CO" sz="3600" b="1" dirty="0">
                <a:solidFill>
                  <a:srgbClr val="002060"/>
                </a:solidFill>
                <a:latin typeface="Times New Roman" panose="02020603050405020304" pitchFamily="18" charset="0"/>
                <a:cs typeface="Times New Roman" panose="02020603050405020304" pitchFamily="18" charset="0"/>
              </a:rPr>
              <a:t>1. Contexto del departamento del Meta</a:t>
            </a:r>
          </a:p>
        </p:txBody>
      </p:sp>
      <p:sp>
        <p:nvSpPr>
          <p:cNvPr id="5" name="Rectangle 2">
            <a:extLst>
              <a:ext uri="{FF2B5EF4-FFF2-40B4-BE49-F238E27FC236}">
                <a16:creationId xmlns:a16="http://schemas.microsoft.com/office/drawing/2014/main" id="{0955E2AC-7043-C8AE-3502-8966EC289921}"/>
              </a:ext>
            </a:extLst>
          </p:cNvPr>
          <p:cNvSpPr>
            <a:spLocks noChangeArrowheads="1"/>
          </p:cNvSpPr>
          <p:nvPr/>
        </p:nvSpPr>
        <p:spPr bwMode="auto">
          <a:xfrm>
            <a:off x="7552764" y="4395768"/>
            <a:ext cx="39713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es-CO" altLang="es-CO" sz="1400" dirty="0">
                <a:solidFill>
                  <a:srgbClr val="595959"/>
                </a:solidFill>
                <a:latin typeface="Calibri" panose="020F0502020204030204" pitchFamily="34" charset="0"/>
                <a:cs typeface="Times New Roman" panose="02020603050405020304" pitchFamily="18" charset="0"/>
              </a:rPr>
              <a:t>Maria Elena Botero Ospina</a:t>
            </a:r>
          </a:p>
          <a:p>
            <a:pPr algn="r" eaLnBrk="0" fontAlgn="base" hangingPunct="0">
              <a:spcBef>
                <a:spcPct val="0"/>
              </a:spcBef>
              <a:spcAft>
                <a:spcPct val="0"/>
              </a:spcAft>
            </a:pPr>
            <a:r>
              <a:rPr lang="es-CO" sz="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hlinkClick r:id="rId3"/>
              </a:rPr>
              <a:t>maria.botero@urosario.edu.co</a:t>
            </a:r>
            <a:r>
              <a:rPr lang="es-CO" sz="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r" eaLnBrk="0" fontAlgn="base" hangingPunct="0">
              <a:spcBef>
                <a:spcPct val="0"/>
              </a:spcBef>
              <a:spcAft>
                <a:spcPct val="0"/>
              </a:spcAft>
            </a:pPr>
            <a:r>
              <a:rPr kumimoji="0" lang="es-CO" altLang="es-CO" sz="1400" b="0" i="0" u="none" strike="noStrike" cap="none" normalizeH="0" baseline="0" dirty="0">
                <a:ln>
                  <a:noFill/>
                </a:ln>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Alejandro Cortes Prieto</a:t>
            </a:r>
            <a:endParaRPr lang="es-CO" sz="14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es-CO" sz="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CO" sz="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alejandro.cortes@urosario.edu.co</a:t>
            </a:r>
            <a:endParaRPr lang="es-CO" sz="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096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454338" y="2226347"/>
            <a:ext cx="4023394" cy="4438403"/>
          </a:xfrm>
        </p:spPr>
        <p:txBody>
          <a:bodyPr>
            <a:normAutofit/>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E</a:t>
            </a:r>
            <a:r>
              <a:rPr lang="es-CO" sz="1800" dirty="0">
                <a:effectLst/>
                <a:latin typeface="Times New Roman" panose="02020603050405020304" pitchFamily="18" charset="0"/>
                <a:ea typeface="Calibri" panose="020F0502020204030204" pitchFamily="34" charset="0"/>
              </a:rPr>
              <a:t>l relacionamiento entre ciudadanos está marcado por la conflictividad, ocasionando rupturas sobre el tejido social que puede ser utilizado como motor de desarrollo.</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Existe una creciente incidencia no registrada del delito de extorsión.</a:t>
            </a:r>
            <a:endParaRPr lang="es-CO" sz="1800" dirty="0">
              <a:effectLst/>
              <a:latin typeface="Times New Roman" panose="02020603050405020304" pitchFamily="18" charset="0"/>
              <a:ea typeface="Calibri" panose="020F0502020204030204" pitchFamily="34" charset="0"/>
            </a:endParaRPr>
          </a:p>
          <a:p>
            <a:endParaRPr lang="es-CO" sz="1100" dirty="0">
              <a:solidFill>
                <a:srgbClr val="002060"/>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E245E82E-520A-548A-B6F9-3598778174F6}"/>
              </a:ext>
            </a:extLst>
          </p:cNvPr>
          <p:cNvSpPr txBox="1"/>
          <p:nvPr/>
        </p:nvSpPr>
        <p:spPr>
          <a:xfrm>
            <a:off x="10275218" y="104576"/>
            <a:ext cx="1511584" cy="1107996"/>
          </a:xfrm>
          <a:prstGeom prst="rect">
            <a:avLst/>
          </a:prstGeom>
          <a:noFill/>
        </p:spPr>
        <p:txBody>
          <a:bodyPr wrap="square" rtlCol="0">
            <a:spAutoFit/>
          </a:bodyPr>
          <a:lstStyle/>
          <a:p>
            <a:pPr lvl="0"/>
            <a:r>
              <a:rPr lang="es-CO" sz="1200" dirty="0">
                <a:solidFill>
                  <a:schemeClr val="bg1"/>
                </a:solidFill>
                <a:latin typeface="Times New Roman" panose="02020603050405020304" pitchFamily="18" charset="0"/>
                <a:cs typeface="Times New Roman" panose="02020603050405020304" pitchFamily="18" charset="0"/>
              </a:rPr>
              <a:t>Seguridad en las regiones como condición para la convivencia</a:t>
            </a:r>
          </a:p>
          <a:p>
            <a:endParaRPr lang="es-CO" dirty="0"/>
          </a:p>
        </p:txBody>
      </p:sp>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2: Meta territorio de sana convivencia</a:t>
            </a:r>
            <a:endParaRPr lang="es-CO"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8" name="Gráfico 7">
            <a:extLst>
              <a:ext uri="{FF2B5EF4-FFF2-40B4-BE49-F238E27FC236}">
                <a16:creationId xmlns:a16="http://schemas.microsoft.com/office/drawing/2014/main" id="{F4BA485F-93B6-EAAB-6DF5-28BC80838A27}"/>
              </a:ext>
            </a:extLst>
          </p:cNvPr>
          <p:cNvGraphicFramePr/>
          <p:nvPr>
            <p:extLst>
              <p:ext uri="{D42A27DB-BD31-4B8C-83A1-F6EECF244321}">
                <p14:modId xmlns:p14="http://schemas.microsoft.com/office/powerpoint/2010/main" val="878802353"/>
              </p:ext>
            </p:extLst>
          </p:nvPr>
        </p:nvGraphicFramePr>
        <p:xfrm>
          <a:off x="4683465" y="1764434"/>
          <a:ext cx="5074526" cy="3156358"/>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C1FA6C60-E5DF-56BD-E178-B570F4A7EBB1}"/>
              </a:ext>
            </a:extLst>
          </p:cNvPr>
          <p:cNvSpPr txBox="1"/>
          <p:nvPr/>
        </p:nvSpPr>
        <p:spPr>
          <a:xfrm>
            <a:off x="5816337" y="1764434"/>
            <a:ext cx="2969443" cy="553998"/>
          </a:xfrm>
          <a:prstGeom prst="rect">
            <a:avLst/>
          </a:prstGeom>
          <a:noFill/>
        </p:spPr>
        <p:txBody>
          <a:bodyPr wrap="square" rtlCol="0">
            <a:spAutoFit/>
          </a:bodyPr>
          <a:lstStyle/>
          <a:p>
            <a:pPr lvl="0"/>
            <a:r>
              <a:rPr lang="es-CO" sz="1200" b="1" dirty="0">
                <a:latin typeface="Times New Roman" panose="02020603050405020304" pitchFamily="18" charset="0"/>
                <a:cs typeface="Times New Roman" panose="02020603050405020304" pitchFamily="18" charset="0"/>
              </a:rPr>
              <a:t>Delitos predominantes en el departamento</a:t>
            </a:r>
          </a:p>
          <a:p>
            <a:endParaRPr lang="es-CO" dirty="0"/>
          </a:p>
        </p:txBody>
      </p:sp>
      <p:sp>
        <p:nvSpPr>
          <p:cNvPr id="4" name="CuadroTexto 3">
            <a:extLst>
              <a:ext uri="{FF2B5EF4-FFF2-40B4-BE49-F238E27FC236}">
                <a16:creationId xmlns:a16="http://schemas.microsoft.com/office/drawing/2014/main" id="{12D75261-FCFE-8FF8-9775-8F4F68BAEEBB}"/>
              </a:ext>
            </a:extLst>
          </p:cNvPr>
          <p:cNvSpPr txBox="1"/>
          <p:nvPr/>
        </p:nvSpPr>
        <p:spPr>
          <a:xfrm>
            <a:off x="5498066" y="4920792"/>
            <a:ext cx="3605983"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elaboración propia con base en estadística delictiva, Policía Nacional (2018-2021</a:t>
            </a:r>
            <a:endParaRPr lang="es-CO" sz="1000" i="1"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DC0909A0-5D46-ED3D-35E9-65A99F0B423D}"/>
              </a:ext>
            </a:extLst>
          </p:cNvPr>
          <p:cNvSpPr txBox="1"/>
          <p:nvPr/>
        </p:nvSpPr>
        <p:spPr>
          <a:xfrm>
            <a:off x="5632537" y="1514906"/>
            <a:ext cx="3605983"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Histórico de incidencia de los principales 4 delitos en el Meta</a:t>
            </a:r>
            <a:endParaRPr lang="es-CO"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09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a 4">
            <a:extLst>
              <a:ext uri="{FF2B5EF4-FFF2-40B4-BE49-F238E27FC236}">
                <a16:creationId xmlns:a16="http://schemas.microsoft.com/office/drawing/2014/main" id="{D07B82DB-A205-04C6-8DA4-B71A15F244AC}"/>
              </a:ext>
            </a:extLst>
          </p:cNvPr>
          <p:cNvGraphicFramePr>
            <a:graphicFrameLocks noGrp="1"/>
          </p:cNvGraphicFramePr>
          <p:nvPr>
            <p:extLst>
              <p:ext uri="{D42A27DB-BD31-4B8C-83A1-F6EECF244321}">
                <p14:modId xmlns:p14="http://schemas.microsoft.com/office/powerpoint/2010/main" val="2181692439"/>
              </p:ext>
            </p:extLst>
          </p:nvPr>
        </p:nvGraphicFramePr>
        <p:xfrm>
          <a:off x="5730240" y="2232065"/>
          <a:ext cx="3727777" cy="1855303"/>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529037">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411866">
                <a:tc>
                  <a:txBody>
                    <a:bodyPr/>
                    <a:lstStyle/>
                    <a:p>
                      <a:pPr algn="ctr"/>
                      <a:r>
                        <a:rPr lang="es-CO" dirty="0"/>
                        <a:t>Recursos propios</a:t>
                      </a:r>
                    </a:p>
                  </a:txBody>
                  <a:tcPr/>
                </a:tc>
                <a:extLst>
                  <a:ext uri="{0D108BD9-81ED-4DB2-BD59-A6C34878D82A}">
                    <a16:rowId xmlns:a16="http://schemas.microsoft.com/office/drawing/2014/main" val="754889966"/>
                  </a:ext>
                </a:extLst>
              </a:tr>
              <a:tr h="394447">
                <a:tc>
                  <a:txBody>
                    <a:bodyPr/>
                    <a:lstStyle/>
                    <a:p>
                      <a:pPr algn="ctr"/>
                      <a:r>
                        <a:rPr lang="es-CO" sz="1800" kern="1200" dirty="0">
                          <a:solidFill>
                            <a:schemeClr val="dk1"/>
                          </a:solidFill>
                          <a:effectLst/>
                          <a:latin typeface="+mn-lt"/>
                          <a:ea typeface="+mn-ea"/>
                          <a:cs typeface="+mn-cs"/>
                        </a:rPr>
                        <a:t>Ministerio del interior (Dirección para la Seguridad y la Convivencia Ciudadana)</a:t>
                      </a:r>
                      <a:endParaRPr lang="es-CO" dirty="0"/>
                    </a:p>
                  </a:txBody>
                  <a:tcPr/>
                </a:tc>
                <a:extLst>
                  <a:ext uri="{0D108BD9-81ED-4DB2-BD59-A6C34878D82A}">
                    <a16:rowId xmlns:a16="http://schemas.microsoft.com/office/drawing/2014/main" val="2812342887"/>
                  </a:ext>
                </a:extLst>
              </a:tr>
            </a:tbl>
          </a:graphicData>
        </a:graphic>
      </p:graphicFrame>
      <p:sp>
        <p:nvSpPr>
          <p:cNvPr id="4" name="CuadroTexto 3">
            <a:extLst>
              <a:ext uri="{FF2B5EF4-FFF2-40B4-BE49-F238E27FC236}">
                <a16:creationId xmlns:a16="http://schemas.microsoft.com/office/drawing/2014/main" id="{6CBED4D6-A0D7-86EE-AC7A-28FA96E7F3A4}"/>
              </a:ext>
            </a:extLst>
          </p:cNvPr>
          <p:cNvSpPr txBox="1"/>
          <p:nvPr/>
        </p:nvSpPr>
        <p:spPr>
          <a:xfrm>
            <a:off x="10275218" y="104576"/>
            <a:ext cx="1511584" cy="1107996"/>
          </a:xfrm>
          <a:prstGeom prst="rect">
            <a:avLst/>
          </a:prstGeom>
          <a:noFill/>
        </p:spPr>
        <p:txBody>
          <a:bodyPr wrap="square" rtlCol="0">
            <a:spAutoFit/>
          </a:bodyPr>
          <a:lstStyle/>
          <a:p>
            <a:pPr lvl="0"/>
            <a:r>
              <a:rPr lang="es-CO" sz="1200" dirty="0">
                <a:solidFill>
                  <a:schemeClr val="bg1"/>
                </a:solidFill>
                <a:latin typeface="Times New Roman" panose="02020603050405020304" pitchFamily="18" charset="0"/>
                <a:cs typeface="Times New Roman" panose="02020603050405020304" pitchFamily="18" charset="0"/>
              </a:rPr>
              <a:t>Seguridad en las regiones como condición para la convivencia</a:t>
            </a:r>
          </a:p>
          <a:p>
            <a:endParaRPr lang="es-CO" dirty="0"/>
          </a:p>
        </p:txBody>
      </p:sp>
      <p:sp>
        <p:nvSpPr>
          <p:cNvPr id="8" name="Título 1">
            <a:extLst>
              <a:ext uri="{FF2B5EF4-FFF2-40B4-BE49-F238E27FC236}">
                <a16:creationId xmlns:a16="http://schemas.microsoft.com/office/drawing/2014/main" id="{9C1EC0BF-60F2-1614-8796-2218F5F602CC}"/>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2: Meta territorio de sana convivencia</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15E90461-8A73-D562-BD6B-1C63D0D321D7}"/>
              </a:ext>
            </a:extLst>
          </p:cNvPr>
          <p:cNvSpPr>
            <a:spLocks noGrp="1"/>
          </p:cNvSpPr>
          <p:nvPr>
            <p:ph idx="1"/>
          </p:nvPr>
        </p:nvSpPr>
        <p:spPr>
          <a:xfrm>
            <a:off x="561994" y="1354232"/>
            <a:ext cx="4524865" cy="4625944"/>
          </a:xfrm>
          <a:ln>
            <a:solidFill>
              <a:schemeClr val="accent1"/>
            </a:solidFill>
          </a:ln>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Se requiere una estrategia de convivencia ciudadana, que centrada en la educación en valores y la construcción de un tejido social sólido, propenda por la formulación de acciones ciudadanas orientadas al fortalecimiento de la comunidad.</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E</a:t>
            </a:r>
            <a:r>
              <a:rPr lang="es-CO" sz="1800" dirty="0">
                <a:effectLst/>
                <a:latin typeface="Times New Roman" panose="02020603050405020304" pitchFamily="18" charset="0"/>
                <a:ea typeface="Calibri" panose="020F0502020204030204" pitchFamily="34" charset="0"/>
              </a:rPr>
              <a:t>s importante atender el fenómeno de desplazamiento para dar correcta atención a víctimas del conflicto armado interno, para evitar revictimización y nuevas violencias.  </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Se requiere el fortalecimiento institucional </a:t>
            </a:r>
            <a:r>
              <a:rPr lang="es-CO" sz="1800" dirty="0">
                <a:effectLst/>
                <a:latin typeface="Times New Roman" panose="02020603050405020304" pitchFamily="18" charset="0"/>
                <a:ea typeface="Calibri" panose="020F0502020204030204" pitchFamily="34" charset="0"/>
              </a:rPr>
              <a:t>para contribuir al logro de condiciones reales de convivencia.</a:t>
            </a:r>
          </a:p>
          <a:p>
            <a:pPr algn="just">
              <a:lnSpc>
                <a:spcPct val="107000"/>
              </a:lnSpc>
              <a:spcAft>
                <a:spcPts val="800"/>
              </a:spcAft>
            </a:pPr>
            <a:endParaRPr lang="es-CO"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40989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422312" y="2410170"/>
            <a:ext cx="4023394" cy="4438403"/>
          </a:xfrm>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las condiciones de seguridad y convivencia del departamento y la capital demuestran cifras alarmantes.</a:t>
            </a:r>
            <a:endParaRPr lang="es-CO" sz="1100" dirty="0">
              <a:solidFill>
                <a:srgbClr val="002060"/>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E245E82E-520A-548A-B6F9-3598778174F6}"/>
              </a:ext>
            </a:extLst>
          </p:cNvPr>
          <p:cNvSpPr txBox="1"/>
          <p:nvPr/>
        </p:nvSpPr>
        <p:spPr>
          <a:xfrm>
            <a:off x="10275218" y="104576"/>
            <a:ext cx="1511584" cy="1107996"/>
          </a:xfrm>
          <a:prstGeom prst="rect">
            <a:avLst/>
          </a:prstGeom>
          <a:noFill/>
        </p:spPr>
        <p:txBody>
          <a:bodyPr wrap="square" rtlCol="0">
            <a:spAutoFit/>
          </a:bodyPr>
          <a:lstStyle/>
          <a:p>
            <a:pPr lvl="0"/>
            <a:r>
              <a:rPr lang="es-CO" sz="1200" dirty="0">
                <a:solidFill>
                  <a:schemeClr val="bg1"/>
                </a:solidFill>
                <a:latin typeface="Times New Roman" panose="02020603050405020304" pitchFamily="18" charset="0"/>
                <a:cs typeface="Times New Roman" panose="02020603050405020304" pitchFamily="18" charset="0"/>
              </a:rPr>
              <a:t>Seguridad en las regiones como condición para la convivencia</a:t>
            </a:r>
          </a:p>
          <a:p>
            <a:endParaRPr lang="es-CO" dirty="0"/>
          </a:p>
        </p:txBody>
      </p:sp>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3: Prevención situacional del delito</a:t>
            </a:r>
            <a:endParaRPr lang="es-CO"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Gráfico 3">
            <a:extLst>
              <a:ext uri="{FF2B5EF4-FFF2-40B4-BE49-F238E27FC236}">
                <a16:creationId xmlns:a16="http://schemas.microsoft.com/office/drawing/2014/main" id="{CE30E534-72FA-0CDE-BC19-C868F83A7DDE}"/>
              </a:ext>
            </a:extLst>
          </p:cNvPr>
          <p:cNvGraphicFramePr/>
          <p:nvPr>
            <p:extLst>
              <p:ext uri="{D42A27DB-BD31-4B8C-83A1-F6EECF244321}">
                <p14:modId xmlns:p14="http://schemas.microsoft.com/office/powerpoint/2010/main" val="2248728316"/>
              </p:ext>
            </p:extLst>
          </p:nvPr>
        </p:nvGraphicFramePr>
        <p:xfrm>
          <a:off x="4683465" y="1764434"/>
          <a:ext cx="5074526" cy="3156358"/>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B2E1239B-94B3-2549-D7D8-4CA2ED117E3D}"/>
              </a:ext>
            </a:extLst>
          </p:cNvPr>
          <p:cNvSpPr txBox="1"/>
          <p:nvPr/>
        </p:nvSpPr>
        <p:spPr>
          <a:xfrm>
            <a:off x="5816337" y="1764434"/>
            <a:ext cx="2969443" cy="553998"/>
          </a:xfrm>
          <a:prstGeom prst="rect">
            <a:avLst/>
          </a:prstGeom>
          <a:noFill/>
        </p:spPr>
        <p:txBody>
          <a:bodyPr wrap="square" rtlCol="0">
            <a:spAutoFit/>
          </a:bodyPr>
          <a:lstStyle/>
          <a:p>
            <a:pPr lvl="0"/>
            <a:r>
              <a:rPr lang="es-CO" sz="1200" b="1" dirty="0">
                <a:latin typeface="Times New Roman" panose="02020603050405020304" pitchFamily="18" charset="0"/>
                <a:cs typeface="Times New Roman" panose="02020603050405020304" pitchFamily="18" charset="0"/>
              </a:rPr>
              <a:t>Delitos predominantes en el departamento</a:t>
            </a:r>
          </a:p>
          <a:p>
            <a:endParaRPr lang="es-CO" dirty="0"/>
          </a:p>
        </p:txBody>
      </p:sp>
      <p:sp>
        <p:nvSpPr>
          <p:cNvPr id="6" name="CuadroTexto 5">
            <a:extLst>
              <a:ext uri="{FF2B5EF4-FFF2-40B4-BE49-F238E27FC236}">
                <a16:creationId xmlns:a16="http://schemas.microsoft.com/office/drawing/2014/main" id="{A9C760A6-C85A-EE0A-A85F-E313F5355764}"/>
              </a:ext>
            </a:extLst>
          </p:cNvPr>
          <p:cNvSpPr txBox="1"/>
          <p:nvPr/>
        </p:nvSpPr>
        <p:spPr>
          <a:xfrm>
            <a:off x="5498066" y="4920792"/>
            <a:ext cx="3605983"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elaboración propia con base en estadística delictiva, Policía Nacional (2018-2021)</a:t>
            </a:r>
            <a:endParaRPr lang="es-CO" sz="1000" i="1"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538E57FE-568A-C643-036C-45A43E1652CC}"/>
              </a:ext>
            </a:extLst>
          </p:cNvPr>
          <p:cNvSpPr txBox="1"/>
          <p:nvPr/>
        </p:nvSpPr>
        <p:spPr>
          <a:xfrm>
            <a:off x="5632537" y="1514906"/>
            <a:ext cx="3605983"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Histórico de incidencia de los principales 4 delitos en el Meta</a:t>
            </a:r>
            <a:endParaRPr lang="es-CO"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700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a 4">
            <a:extLst>
              <a:ext uri="{FF2B5EF4-FFF2-40B4-BE49-F238E27FC236}">
                <a16:creationId xmlns:a16="http://schemas.microsoft.com/office/drawing/2014/main" id="{D07B82DB-A205-04C6-8DA4-B71A15F244AC}"/>
              </a:ext>
            </a:extLst>
          </p:cNvPr>
          <p:cNvGraphicFramePr>
            <a:graphicFrameLocks noGrp="1"/>
          </p:cNvGraphicFramePr>
          <p:nvPr>
            <p:extLst>
              <p:ext uri="{D42A27DB-BD31-4B8C-83A1-F6EECF244321}">
                <p14:modId xmlns:p14="http://schemas.microsoft.com/office/powerpoint/2010/main" val="126625084"/>
              </p:ext>
            </p:extLst>
          </p:nvPr>
        </p:nvGraphicFramePr>
        <p:xfrm>
          <a:off x="5730240" y="2232065"/>
          <a:ext cx="3727777" cy="940903"/>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529037">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411866">
                <a:tc>
                  <a:txBody>
                    <a:bodyPr/>
                    <a:lstStyle/>
                    <a:p>
                      <a:pPr algn="ctr"/>
                      <a:r>
                        <a:rPr lang="es-CO" dirty="0"/>
                        <a:t>Recursos propios</a:t>
                      </a:r>
                    </a:p>
                  </a:txBody>
                  <a:tcPr/>
                </a:tc>
                <a:extLst>
                  <a:ext uri="{0D108BD9-81ED-4DB2-BD59-A6C34878D82A}">
                    <a16:rowId xmlns:a16="http://schemas.microsoft.com/office/drawing/2014/main" val="754889966"/>
                  </a:ext>
                </a:extLst>
              </a:tr>
            </a:tbl>
          </a:graphicData>
        </a:graphic>
      </p:graphicFrame>
      <p:sp>
        <p:nvSpPr>
          <p:cNvPr id="4" name="CuadroTexto 3">
            <a:extLst>
              <a:ext uri="{FF2B5EF4-FFF2-40B4-BE49-F238E27FC236}">
                <a16:creationId xmlns:a16="http://schemas.microsoft.com/office/drawing/2014/main" id="{6CBED4D6-A0D7-86EE-AC7A-28FA96E7F3A4}"/>
              </a:ext>
            </a:extLst>
          </p:cNvPr>
          <p:cNvSpPr txBox="1"/>
          <p:nvPr/>
        </p:nvSpPr>
        <p:spPr>
          <a:xfrm>
            <a:off x="10275218" y="104576"/>
            <a:ext cx="1511584" cy="1107996"/>
          </a:xfrm>
          <a:prstGeom prst="rect">
            <a:avLst/>
          </a:prstGeom>
          <a:noFill/>
        </p:spPr>
        <p:txBody>
          <a:bodyPr wrap="square" rtlCol="0">
            <a:spAutoFit/>
          </a:bodyPr>
          <a:lstStyle/>
          <a:p>
            <a:pPr lvl="0"/>
            <a:r>
              <a:rPr lang="es-CO" sz="1200" dirty="0">
                <a:solidFill>
                  <a:schemeClr val="bg1"/>
                </a:solidFill>
                <a:latin typeface="Times New Roman" panose="02020603050405020304" pitchFamily="18" charset="0"/>
                <a:cs typeface="Times New Roman" panose="02020603050405020304" pitchFamily="18" charset="0"/>
              </a:rPr>
              <a:t>Seguridad en las regiones como condición para la convivencia</a:t>
            </a:r>
          </a:p>
          <a:p>
            <a:endParaRPr lang="es-CO" dirty="0"/>
          </a:p>
        </p:txBody>
      </p:sp>
      <p:sp>
        <p:nvSpPr>
          <p:cNvPr id="7" name="Marcador de contenido 2">
            <a:extLst>
              <a:ext uri="{FF2B5EF4-FFF2-40B4-BE49-F238E27FC236}">
                <a16:creationId xmlns:a16="http://schemas.microsoft.com/office/drawing/2014/main" id="{15E90461-8A73-D562-BD6B-1C63D0D321D7}"/>
              </a:ext>
            </a:extLst>
          </p:cNvPr>
          <p:cNvSpPr>
            <a:spLocks noGrp="1"/>
          </p:cNvSpPr>
          <p:nvPr>
            <p:ph idx="1"/>
          </p:nvPr>
        </p:nvSpPr>
        <p:spPr>
          <a:xfrm>
            <a:off x="561994" y="1354232"/>
            <a:ext cx="4524865" cy="3976720"/>
          </a:xfrm>
          <a:ln>
            <a:solidFill>
              <a:schemeClr val="accent1"/>
            </a:solidFill>
          </a:ln>
        </p:spPr>
        <p:txBody>
          <a:bodyPr>
            <a:normAutofit/>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Se precisa el fortalecimiento de</a:t>
            </a:r>
            <a:r>
              <a:rPr lang="es-CO" sz="1800" dirty="0">
                <a:effectLst/>
                <a:latin typeface="Times New Roman" panose="02020603050405020304" pitchFamily="18" charset="0"/>
                <a:ea typeface="Calibri" panose="020F0502020204030204" pitchFamily="34" charset="0"/>
              </a:rPr>
              <a:t> la acción interinstitucional para actuar de manera preventiva.</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Se requiere un programa de Prevención Situacional del Delito.</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L</a:t>
            </a:r>
            <a:r>
              <a:rPr lang="es-CO" sz="1800" dirty="0">
                <a:effectLst/>
                <a:latin typeface="Times New Roman" panose="02020603050405020304" pitchFamily="18" charset="0"/>
                <a:ea typeface="Calibri" panose="020F0502020204030204" pitchFamily="34" charset="0"/>
              </a:rPr>
              <a:t>a prevención situacional tiene todas las potencialidades de ser asumida como un punto necesario de partida, que, de la mano con la persecución y el castigo a los infractores, contribuya al logro de condiciones de convivencia sana. </a:t>
            </a:r>
          </a:p>
          <a:p>
            <a:pPr algn="just">
              <a:lnSpc>
                <a:spcPct val="107000"/>
              </a:lnSpc>
              <a:spcAft>
                <a:spcPts val="800"/>
              </a:spcAft>
            </a:pPr>
            <a:endParaRPr lang="es-CO" sz="1800" dirty="0">
              <a:effectLst/>
              <a:latin typeface="Times New Roman" panose="02020603050405020304" pitchFamily="18" charset="0"/>
              <a:ea typeface="Calibri" panose="020F0502020204030204" pitchFamily="34" charset="0"/>
            </a:endParaRPr>
          </a:p>
        </p:txBody>
      </p:sp>
      <p:sp>
        <p:nvSpPr>
          <p:cNvPr id="6" name="Título 1">
            <a:extLst>
              <a:ext uri="{FF2B5EF4-FFF2-40B4-BE49-F238E27FC236}">
                <a16:creationId xmlns:a16="http://schemas.microsoft.com/office/drawing/2014/main" id="{1D1B0286-5B76-957C-24A0-DC84C5D5F925}"/>
              </a:ext>
            </a:extLst>
          </p:cNvPr>
          <p:cNvSpPr txBox="1">
            <a:spLocks/>
          </p:cNvSpPr>
          <p:nvPr/>
        </p:nvSpPr>
        <p:spPr>
          <a:xfrm>
            <a:off x="-553983" y="9427"/>
            <a:ext cx="11281685" cy="1102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ES" sz="3200" b="1">
                <a:solidFill>
                  <a:srgbClr val="002060"/>
                </a:solidFill>
                <a:latin typeface="Times New Roman" panose="02020603050405020304" pitchFamily="18" charset="0"/>
                <a:cs typeface="Times New Roman" panose="02020603050405020304" pitchFamily="18" charset="0"/>
              </a:rPr>
            </a:br>
            <a:r>
              <a:rPr lang="es-ES" sz="3200" b="1" i="1">
                <a:solidFill>
                  <a:srgbClr val="002060"/>
                </a:solidFill>
                <a:latin typeface="Times New Roman" panose="02020603050405020304" pitchFamily="18" charset="0"/>
                <a:cs typeface="Times New Roman" panose="02020603050405020304" pitchFamily="18" charset="0"/>
              </a:rPr>
              <a:t>Reto 3: Prevención situacional del delito</a:t>
            </a:r>
            <a:endParaRPr lang="es-CO"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880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502504"/>
            <a:ext cx="9144000" cy="2728837"/>
          </a:xfrm>
        </p:spPr>
        <p:txBody>
          <a:bodyPr>
            <a:normAutofit/>
          </a:bodyPr>
          <a:lstStyle/>
          <a:p>
            <a:r>
              <a:rPr lang="es-MX" sz="3600" b="1" dirty="0">
                <a:solidFill>
                  <a:srgbClr val="002060"/>
                </a:solidFill>
                <a:latin typeface="Times New Roman" panose="02020603050405020304" pitchFamily="18" charset="0"/>
                <a:cs typeface="Times New Roman" panose="02020603050405020304" pitchFamily="18" charset="0"/>
              </a:rPr>
              <a:t>2.3 Desarrollo de la empresa como medio para buscar la prosperidad y luchar contra el desempleo</a:t>
            </a:r>
          </a:p>
        </p:txBody>
      </p:sp>
    </p:spTree>
    <p:extLst>
      <p:ext uri="{BB962C8B-B14F-4D97-AF65-F5344CB8AC3E}">
        <p14:creationId xmlns:p14="http://schemas.microsoft.com/office/powerpoint/2010/main" val="4072413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422312" y="1495770"/>
            <a:ext cx="4023394" cy="4438403"/>
          </a:xfrm>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El modelo de producción actual del departamento se encuentra en conflicto con los usos y aptitudes del suelo, dado que solo el 22% del mismo tiene vocación agroindustrial. </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L</a:t>
            </a:r>
            <a:r>
              <a:rPr lang="es-CO" sz="1800" dirty="0">
                <a:effectLst/>
                <a:latin typeface="Times New Roman" panose="02020603050405020304" pitchFamily="18" charset="0"/>
                <a:ea typeface="Calibri" panose="020F0502020204030204" pitchFamily="34" charset="0"/>
              </a:rPr>
              <a:t>a canasta productiva departamental se encuentra basada en la extracción de recursos minero-energéticos y en la producción agropecuaria. </a:t>
            </a:r>
            <a:endParaRPr lang="es-CO" sz="1100" dirty="0">
              <a:solidFill>
                <a:srgbClr val="002060"/>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E245E82E-520A-548A-B6F9-3598778174F6}"/>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1: Modelo productivo sostenible ambientalmente</a:t>
            </a:r>
            <a:endParaRPr lang="es-CO" sz="3200" b="1" i="1" dirty="0">
              <a:solidFill>
                <a:srgbClr val="002060"/>
              </a:solidFill>
              <a:latin typeface="Times New Roman" panose="02020603050405020304" pitchFamily="18" charset="0"/>
              <a:cs typeface="Times New Roman" panose="02020603050405020304" pitchFamily="18" charset="0"/>
            </a:endParaRPr>
          </a:p>
        </p:txBody>
      </p:sp>
      <p:grpSp>
        <p:nvGrpSpPr>
          <p:cNvPr id="9" name="Grupo 8">
            <a:extLst>
              <a:ext uri="{FF2B5EF4-FFF2-40B4-BE49-F238E27FC236}">
                <a16:creationId xmlns:a16="http://schemas.microsoft.com/office/drawing/2014/main" id="{7960BD3B-844E-0CAF-80D4-B88DB0B96E49}"/>
              </a:ext>
            </a:extLst>
          </p:cNvPr>
          <p:cNvGrpSpPr/>
          <p:nvPr/>
        </p:nvGrpSpPr>
        <p:grpSpPr>
          <a:xfrm>
            <a:off x="5172584" y="1405306"/>
            <a:ext cx="4220955" cy="3770388"/>
            <a:chOff x="5172584" y="1405306"/>
            <a:chExt cx="4220955" cy="3770388"/>
          </a:xfrm>
        </p:grpSpPr>
        <p:pic>
          <p:nvPicPr>
            <p:cNvPr id="6" name="Imagen 5" descr="Gráfico&#10;&#10;Descripción generada automáticamente">
              <a:extLst>
                <a:ext uri="{FF2B5EF4-FFF2-40B4-BE49-F238E27FC236}">
                  <a16:creationId xmlns:a16="http://schemas.microsoft.com/office/drawing/2014/main" id="{FFCFDAEB-7FCD-F367-2874-051926411B0B}"/>
                </a:ext>
              </a:extLst>
            </p:cNvPr>
            <p:cNvPicPr>
              <a:picLocks noChangeAspect="1"/>
            </p:cNvPicPr>
            <p:nvPr/>
          </p:nvPicPr>
          <p:blipFill rotWithShape="1">
            <a:blip r:embed="rId3"/>
            <a:srcRect l="2831" t="3400"/>
            <a:stretch/>
          </p:blipFill>
          <p:spPr bwMode="auto">
            <a:xfrm>
              <a:off x="5172584" y="1682305"/>
              <a:ext cx="4220955" cy="3493389"/>
            </a:xfrm>
            <a:prstGeom prst="rect">
              <a:avLst/>
            </a:prstGeom>
            <a:ln>
              <a:solidFill>
                <a:schemeClr val="accent1"/>
              </a:solid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D1EB73F2-1C68-FEEA-99B0-81D89C283CE1}"/>
                </a:ext>
              </a:extLst>
            </p:cNvPr>
            <p:cNvSpPr txBox="1"/>
            <p:nvPr/>
          </p:nvSpPr>
          <p:spPr>
            <a:xfrm>
              <a:off x="5949687" y="1405306"/>
              <a:ext cx="2969443" cy="553998"/>
            </a:xfrm>
            <a:prstGeom prst="rect">
              <a:avLst/>
            </a:prstGeom>
            <a:noFill/>
          </p:spPr>
          <p:txBody>
            <a:bodyPr wrap="square" rtlCol="0">
              <a:spAutoFit/>
            </a:bodyPr>
            <a:lstStyle/>
            <a:p>
              <a:pPr lvl="0"/>
              <a:r>
                <a:rPr lang="es-CO" sz="1200" b="1" dirty="0">
                  <a:latin typeface="Times New Roman" panose="02020603050405020304" pitchFamily="18" charset="0"/>
                  <a:cs typeface="Times New Roman" panose="02020603050405020304" pitchFamily="18" charset="0"/>
                </a:rPr>
                <a:t>Composición sectorial del PIB</a:t>
              </a:r>
            </a:p>
            <a:p>
              <a:endParaRPr lang="es-CO" dirty="0"/>
            </a:p>
          </p:txBody>
        </p:sp>
      </p:grpSp>
      <p:sp>
        <p:nvSpPr>
          <p:cNvPr id="4" name="CuadroTexto 3">
            <a:extLst>
              <a:ext uri="{FF2B5EF4-FFF2-40B4-BE49-F238E27FC236}">
                <a16:creationId xmlns:a16="http://schemas.microsoft.com/office/drawing/2014/main" id="{4EC1DD4C-367E-2D9F-6704-26C1DFC86009}"/>
              </a:ext>
            </a:extLst>
          </p:cNvPr>
          <p:cNvSpPr txBox="1"/>
          <p:nvPr/>
        </p:nvSpPr>
        <p:spPr>
          <a:xfrm>
            <a:off x="4807558" y="5193624"/>
            <a:ext cx="4689885"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Perfil económico departamental del Meta, Ministerio de Comercio Industria y Turismo (2022)</a:t>
            </a:r>
            <a:endParaRPr lang="es-CO"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380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422312" y="1495770"/>
            <a:ext cx="4023394" cy="4438403"/>
          </a:xfrm>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El modelo de producción actual del departamento se encuentra en conflicto con los usos y aptitudes del suelo, dado que solo el 22% del mismo tiene vocación agroindustrial. </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L</a:t>
            </a:r>
            <a:r>
              <a:rPr lang="es-CO" sz="1800" dirty="0">
                <a:effectLst/>
                <a:latin typeface="Times New Roman" panose="02020603050405020304" pitchFamily="18" charset="0"/>
                <a:ea typeface="Calibri" panose="020F0502020204030204" pitchFamily="34" charset="0"/>
              </a:rPr>
              <a:t>a canasta productiva departamental se encuentra basada en la extracción de recursos minero-energéticos y en la producción agropecuaria. </a:t>
            </a:r>
            <a:endParaRPr lang="es-CO" sz="1100" dirty="0">
              <a:solidFill>
                <a:srgbClr val="002060"/>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E245E82E-520A-548A-B6F9-3598778174F6}"/>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1: Modelo productivo sostenible ambientalmente</a:t>
            </a:r>
            <a:endParaRPr lang="es-CO" sz="3200" b="1" i="1" dirty="0">
              <a:solidFill>
                <a:srgbClr val="002060"/>
              </a:solidFill>
              <a:latin typeface="Times New Roman" panose="02020603050405020304" pitchFamily="18" charset="0"/>
              <a:cs typeface="Times New Roman" panose="02020603050405020304" pitchFamily="18" charset="0"/>
            </a:endParaRPr>
          </a:p>
        </p:txBody>
      </p:sp>
      <p:grpSp>
        <p:nvGrpSpPr>
          <p:cNvPr id="9" name="Grupo 8">
            <a:extLst>
              <a:ext uri="{FF2B5EF4-FFF2-40B4-BE49-F238E27FC236}">
                <a16:creationId xmlns:a16="http://schemas.microsoft.com/office/drawing/2014/main" id="{7960BD3B-844E-0CAF-80D4-B88DB0B96E49}"/>
              </a:ext>
            </a:extLst>
          </p:cNvPr>
          <p:cNvGrpSpPr/>
          <p:nvPr/>
        </p:nvGrpSpPr>
        <p:grpSpPr>
          <a:xfrm>
            <a:off x="5172584" y="1405306"/>
            <a:ext cx="4220955" cy="3770388"/>
            <a:chOff x="5172584" y="1405306"/>
            <a:chExt cx="4220955" cy="3770388"/>
          </a:xfrm>
        </p:grpSpPr>
        <p:pic>
          <p:nvPicPr>
            <p:cNvPr id="6" name="Imagen 5" descr="Gráfico&#10;&#10;Descripción generada automáticamente">
              <a:extLst>
                <a:ext uri="{FF2B5EF4-FFF2-40B4-BE49-F238E27FC236}">
                  <a16:creationId xmlns:a16="http://schemas.microsoft.com/office/drawing/2014/main" id="{FFCFDAEB-7FCD-F367-2874-051926411B0B}"/>
                </a:ext>
              </a:extLst>
            </p:cNvPr>
            <p:cNvPicPr>
              <a:picLocks noChangeAspect="1"/>
            </p:cNvPicPr>
            <p:nvPr/>
          </p:nvPicPr>
          <p:blipFill rotWithShape="1">
            <a:blip r:embed="rId3"/>
            <a:srcRect l="2831" t="3400"/>
            <a:stretch/>
          </p:blipFill>
          <p:spPr bwMode="auto">
            <a:xfrm>
              <a:off x="5172584" y="1682305"/>
              <a:ext cx="4220955" cy="3493389"/>
            </a:xfrm>
            <a:prstGeom prst="rect">
              <a:avLst/>
            </a:prstGeom>
            <a:ln>
              <a:solidFill>
                <a:schemeClr val="accent1"/>
              </a:solid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D1EB73F2-1C68-FEEA-99B0-81D89C283CE1}"/>
                </a:ext>
              </a:extLst>
            </p:cNvPr>
            <p:cNvSpPr txBox="1"/>
            <p:nvPr/>
          </p:nvSpPr>
          <p:spPr>
            <a:xfrm>
              <a:off x="5949687" y="1405306"/>
              <a:ext cx="2969443" cy="553998"/>
            </a:xfrm>
            <a:prstGeom prst="rect">
              <a:avLst/>
            </a:prstGeom>
            <a:noFill/>
          </p:spPr>
          <p:txBody>
            <a:bodyPr wrap="square" rtlCol="0">
              <a:spAutoFit/>
            </a:bodyPr>
            <a:lstStyle/>
            <a:p>
              <a:pPr lvl="0"/>
              <a:r>
                <a:rPr lang="es-CO" sz="1200" b="1" dirty="0">
                  <a:latin typeface="Times New Roman" panose="02020603050405020304" pitchFamily="18" charset="0"/>
                  <a:cs typeface="Times New Roman" panose="02020603050405020304" pitchFamily="18" charset="0"/>
                </a:rPr>
                <a:t>Composición sectorial del PIB</a:t>
              </a:r>
            </a:p>
            <a:p>
              <a:endParaRPr lang="es-CO" dirty="0"/>
            </a:p>
          </p:txBody>
        </p:sp>
      </p:grpSp>
      <p:grpSp>
        <p:nvGrpSpPr>
          <p:cNvPr id="12" name="Grupo 11">
            <a:extLst>
              <a:ext uri="{FF2B5EF4-FFF2-40B4-BE49-F238E27FC236}">
                <a16:creationId xmlns:a16="http://schemas.microsoft.com/office/drawing/2014/main" id="{D1309EDB-FE78-9699-0AF3-A9BD7007A34C}"/>
              </a:ext>
            </a:extLst>
          </p:cNvPr>
          <p:cNvGrpSpPr/>
          <p:nvPr/>
        </p:nvGrpSpPr>
        <p:grpSpPr>
          <a:xfrm>
            <a:off x="4950993" y="1369261"/>
            <a:ext cx="4442546" cy="3864062"/>
            <a:chOff x="4950993" y="1369261"/>
            <a:chExt cx="4442546" cy="3864062"/>
          </a:xfrm>
        </p:grpSpPr>
        <p:pic>
          <p:nvPicPr>
            <p:cNvPr id="10" name="Imagen 9" descr="Imagen que contiene Gráfico&#10;&#10;Descripción generada automáticamente">
              <a:extLst>
                <a:ext uri="{FF2B5EF4-FFF2-40B4-BE49-F238E27FC236}">
                  <a16:creationId xmlns:a16="http://schemas.microsoft.com/office/drawing/2014/main" id="{BE712D9B-1572-1071-BF06-1D50F2D16A76}"/>
                </a:ext>
              </a:extLst>
            </p:cNvPr>
            <p:cNvPicPr>
              <a:picLocks noChangeAspect="1"/>
            </p:cNvPicPr>
            <p:nvPr/>
          </p:nvPicPr>
          <p:blipFill rotWithShape="1">
            <a:blip r:embed="rId4"/>
            <a:srcRect l="2216" t="4193" r="924"/>
            <a:stretch/>
          </p:blipFill>
          <p:spPr bwMode="auto">
            <a:xfrm>
              <a:off x="4950993" y="1682305"/>
              <a:ext cx="4442546" cy="3551018"/>
            </a:xfrm>
            <a:prstGeom prst="rect">
              <a:avLst/>
            </a:prstGeom>
            <a:ln>
              <a:solidFill>
                <a:schemeClr val="accent1"/>
              </a:solid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5038B455-BC49-6877-D104-471877BF5E4E}"/>
                </a:ext>
              </a:extLst>
            </p:cNvPr>
            <p:cNvSpPr txBox="1"/>
            <p:nvPr/>
          </p:nvSpPr>
          <p:spPr>
            <a:xfrm>
              <a:off x="5949687" y="1369261"/>
              <a:ext cx="2699013" cy="276999"/>
            </a:xfrm>
            <a:prstGeom prst="rect">
              <a:avLst/>
            </a:prstGeom>
            <a:solidFill>
              <a:schemeClr val="bg1"/>
            </a:solidFill>
          </p:spPr>
          <p:txBody>
            <a:bodyPr wrap="square" rtlCol="0">
              <a:spAutoFit/>
            </a:bodyPr>
            <a:lstStyle/>
            <a:p>
              <a:pPr lvl="0"/>
              <a:r>
                <a:rPr lang="es-CO" sz="1200" b="1" dirty="0">
                  <a:latin typeface="Times New Roman" panose="02020603050405020304" pitchFamily="18" charset="0"/>
                  <a:cs typeface="Times New Roman" panose="02020603050405020304" pitchFamily="18" charset="0"/>
                </a:rPr>
                <a:t>Participación de ocupados por rama</a:t>
              </a:r>
            </a:p>
          </p:txBody>
        </p:sp>
      </p:grpSp>
      <p:sp>
        <p:nvSpPr>
          <p:cNvPr id="4" name="CuadroTexto 3">
            <a:extLst>
              <a:ext uri="{FF2B5EF4-FFF2-40B4-BE49-F238E27FC236}">
                <a16:creationId xmlns:a16="http://schemas.microsoft.com/office/drawing/2014/main" id="{4EC1DD4C-367E-2D9F-6704-26C1DFC86009}"/>
              </a:ext>
            </a:extLst>
          </p:cNvPr>
          <p:cNvSpPr txBox="1"/>
          <p:nvPr/>
        </p:nvSpPr>
        <p:spPr>
          <a:xfrm>
            <a:off x="4807558" y="5193624"/>
            <a:ext cx="4689885"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Perfil económico departamental del Meta, Ministerio de Comercio Industria y Turismo (2022)</a:t>
            </a:r>
            <a:endParaRPr lang="es-CO"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98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a 4">
            <a:extLst>
              <a:ext uri="{FF2B5EF4-FFF2-40B4-BE49-F238E27FC236}">
                <a16:creationId xmlns:a16="http://schemas.microsoft.com/office/drawing/2014/main" id="{D07B82DB-A205-04C6-8DA4-B71A15F244AC}"/>
              </a:ext>
            </a:extLst>
          </p:cNvPr>
          <p:cNvGraphicFramePr>
            <a:graphicFrameLocks noGrp="1"/>
          </p:cNvGraphicFramePr>
          <p:nvPr>
            <p:extLst>
              <p:ext uri="{D42A27DB-BD31-4B8C-83A1-F6EECF244321}">
                <p14:modId xmlns:p14="http://schemas.microsoft.com/office/powerpoint/2010/main" val="1836969795"/>
              </p:ext>
            </p:extLst>
          </p:nvPr>
        </p:nvGraphicFramePr>
        <p:xfrm>
          <a:off x="5777865" y="1422440"/>
          <a:ext cx="3727777" cy="4041100"/>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492751">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383616">
                <a:tc>
                  <a:txBody>
                    <a:bodyPr/>
                    <a:lstStyle/>
                    <a:p>
                      <a:pPr algn="ctr"/>
                      <a:r>
                        <a:rPr lang="es-CO" dirty="0"/>
                        <a:t>Recursos propios</a:t>
                      </a:r>
                    </a:p>
                  </a:txBody>
                  <a:tcPr/>
                </a:tc>
                <a:extLst>
                  <a:ext uri="{0D108BD9-81ED-4DB2-BD59-A6C34878D82A}">
                    <a16:rowId xmlns:a16="http://schemas.microsoft.com/office/drawing/2014/main" val="754889966"/>
                  </a:ext>
                </a:extLst>
              </a:tr>
              <a:tr h="5961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kern="1200" dirty="0">
                          <a:solidFill>
                            <a:schemeClr val="dk1"/>
                          </a:solidFill>
                          <a:effectLst/>
                          <a:latin typeface="+mn-lt"/>
                          <a:ea typeface="+mn-ea"/>
                          <a:cs typeface="+mn-cs"/>
                        </a:rPr>
                        <a:t>Pacto Intersectorial por la Madera Legal en Colombia</a:t>
                      </a:r>
                      <a:endParaRPr lang="es-CO" dirty="0"/>
                    </a:p>
                  </a:txBody>
                  <a:tcPr/>
                </a:tc>
                <a:extLst>
                  <a:ext uri="{0D108BD9-81ED-4DB2-BD59-A6C34878D82A}">
                    <a16:rowId xmlns:a16="http://schemas.microsoft.com/office/drawing/2014/main" val="2115655879"/>
                  </a:ext>
                </a:extLst>
              </a:tr>
              <a:tr h="5961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dirty="0"/>
                        <a:t>Ministerio de Comercio, Industria y Turismo</a:t>
                      </a:r>
                    </a:p>
                  </a:txBody>
                  <a:tcPr/>
                </a:tc>
                <a:extLst>
                  <a:ext uri="{0D108BD9-81ED-4DB2-BD59-A6C34878D82A}">
                    <a16:rowId xmlns:a16="http://schemas.microsoft.com/office/drawing/2014/main" val="795607645"/>
                  </a:ext>
                </a:extLst>
              </a:tr>
              <a:tr h="4215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dirty="0"/>
                        <a:t>Ministerio de Ambiente</a:t>
                      </a:r>
                    </a:p>
                  </a:txBody>
                  <a:tcPr/>
                </a:tc>
                <a:extLst>
                  <a:ext uri="{0D108BD9-81ED-4DB2-BD59-A6C34878D82A}">
                    <a16:rowId xmlns:a16="http://schemas.microsoft.com/office/drawing/2014/main" val="660295857"/>
                  </a:ext>
                </a:extLst>
              </a:tr>
              <a:tr h="1362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kern="1200" dirty="0">
                          <a:solidFill>
                            <a:schemeClr val="dk1"/>
                          </a:solidFill>
                          <a:effectLst/>
                          <a:latin typeface="+mn-lt"/>
                          <a:ea typeface="+mn-ea"/>
                          <a:cs typeface="+mn-cs"/>
                        </a:rPr>
                        <a:t>Proyecto de Consolidación de la Gobernanza Forestal en Colombia (suscrito por la Unión Europea y reglado por el Decreto 1107 de 2020)</a:t>
                      </a:r>
                    </a:p>
                    <a:p>
                      <a:pPr algn="ctr"/>
                      <a:endParaRPr lang="es-CO" dirty="0"/>
                    </a:p>
                  </a:txBody>
                  <a:tcPr/>
                </a:tc>
                <a:extLst>
                  <a:ext uri="{0D108BD9-81ED-4DB2-BD59-A6C34878D82A}">
                    <a16:rowId xmlns:a16="http://schemas.microsoft.com/office/drawing/2014/main" val="3733249394"/>
                  </a:ext>
                </a:extLst>
              </a:tr>
            </a:tbl>
          </a:graphicData>
        </a:graphic>
      </p:graphicFrame>
      <p:sp>
        <p:nvSpPr>
          <p:cNvPr id="7" name="Marcador de contenido 2">
            <a:extLst>
              <a:ext uri="{FF2B5EF4-FFF2-40B4-BE49-F238E27FC236}">
                <a16:creationId xmlns:a16="http://schemas.microsoft.com/office/drawing/2014/main" id="{15E90461-8A73-D562-BD6B-1C63D0D321D7}"/>
              </a:ext>
            </a:extLst>
          </p:cNvPr>
          <p:cNvSpPr>
            <a:spLocks noGrp="1"/>
          </p:cNvSpPr>
          <p:nvPr>
            <p:ph idx="1"/>
          </p:nvPr>
        </p:nvSpPr>
        <p:spPr>
          <a:xfrm>
            <a:off x="561994" y="1354232"/>
            <a:ext cx="4524865" cy="4475068"/>
          </a:xfrm>
          <a:ln>
            <a:solidFill>
              <a:schemeClr val="accent1"/>
            </a:solidFill>
          </a:ln>
        </p:spPr>
        <p:txBody>
          <a:bodyPr>
            <a:normAutofit/>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Se r</a:t>
            </a:r>
            <a:r>
              <a:rPr lang="es-CO" sz="1800" dirty="0">
                <a:effectLst/>
                <a:latin typeface="Times New Roman" panose="02020603050405020304" pitchFamily="18" charset="0"/>
                <a:ea typeface="Calibri" panose="020F0502020204030204" pitchFamily="34" charset="0"/>
              </a:rPr>
              <a:t>equiere un análisis de fondo que permita tomar decisiones de corto, mediano y largo plazo, con la finalidad de hacer concordar la actividad productiva con las vocaciones forestales y de reserva natural, en respeto de la estructura ecológica principal del departamento y sus municipios. </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F</a:t>
            </a:r>
            <a:r>
              <a:rPr lang="es-CO" sz="1800" dirty="0">
                <a:effectLst/>
                <a:latin typeface="Times New Roman" panose="02020603050405020304" pitchFamily="18" charset="0"/>
                <a:ea typeface="Calibri" panose="020F0502020204030204" pitchFamily="34" charset="0"/>
              </a:rPr>
              <a:t>ortalecimiento sectorial del turismo y el medio ambiente.</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Explorar el potencial de la venta de servicios ambientales, y la creación desarrollo de una línea productiva forestal de preservación, conservación y aprovechamiento. </a:t>
            </a:r>
          </a:p>
          <a:p>
            <a:pPr algn="just">
              <a:lnSpc>
                <a:spcPct val="107000"/>
              </a:lnSpc>
              <a:spcAft>
                <a:spcPts val="800"/>
              </a:spcAft>
            </a:pPr>
            <a:endParaRPr lang="es-CO" sz="1800" dirty="0">
              <a:effectLst/>
              <a:latin typeface="Times New Roman" panose="02020603050405020304" pitchFamily="18" charset="0"/>
              <a:ea typeface="Calibri" panose="020F0502020204030204" pitchFamily="34" charset="0"/>
            </a:endParaRPr>
          </a:p>
        </p:txBody>
      </p:sp>
      <p:sp>
        <p:nvSpPr>
          <p:cNvPr id="2" name="CuadroTexto 1">
            <a:extLst>
              <a:ext uri="{FF2B5EF4-FFF2-40B4-BE49-F238E27FC236}">
                <a16:creationId xmlns:a16="http://schemas.microsoft.com/office/drawing/2014/main" id="{BB91A7BA-8A39-811E-C8D1-78F68BD9E690}"/>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5" name="Título 1">
            <a:extLst>
              <a:ext uri="{FF2B5EF4-FFF2-40B4-BE49-F238E27FC236}">
                <a16:creationId xmlns:a16="http://schemas.microsoft.com/office/drawing/2014/main" id="{148A4D09-C673-DFF1-D9BF-DDE14A61629C}"/>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1: Modelo productivo sostenible ambientalmente</a:t>
            </a:r>
            <a:endParaRPr lang="es-CO"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340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a 4">
            <a:extLst>
              <a:ext uri="{FF2B5EF4-FFF2-40B4-BE49-F238E27FC236}">
                <a16:creationId xmlns:a16="http://schemas.microsoft.com/office/drawing/2014/main" id="{D07B82DB-A205-04C6-8DA4-B71A15F244AC}"/>
              </a:ext>
            </a:extLst>
          </p:cNvPr>
          <p:cNvGraphicFramePr>
            <a:graphicFrameLocks noGrp="1"/>
          </p:cNvGraphicFramePr>
          <p:nvPr>
            <p:extLst>
              <p:ext uri="{D42A27DB-BD31-4B8C-83A1-F6EECF244321}">
                <p14:modId xmlns:p14="http://schemas.microsoft.com/office/powerpoint/2010/main" val="1051794429"/>
              </p:ext>
            </p:extLst>
          </p:nvPr>
        </p:nvGraphicFramePr>
        <p:xfrm>
          <a:off x="5730240" y="2232065"/>
          <a:ext cx="3727777" cy="3020020"/>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492751">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383616">
                <a:tc>
                  <a:txBody>
                    <a:bodyPr/>
                    <a:lstStyle/>
                    <a:p>
                      <a:pPr algn="ctr"/>
                      <a:r>
                        <a:rPr lang="es-CO" dirty="0"/>
                        <a:t>Recursos propios</a:t>
                      </a:r>
                    </a:p>
                  </a:txBody>
                  <a:tcPr/>
                </a:tc>
                <a:extLst>
                  <a:ext uri="{0D108BD9-81ED-4DB2-BD59-A6C34878D82A}">
                    <a16:rowId xmlns:a16="http://schemas.microsoft.com/office/drawing/2014/main" val="754889966"/>
                  </a:ext>
                </a:extLst>
              </a:tr>
              <a:tr h="4062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kern="1200" dirty="0">
                          <a:solidFill>
                            <a:schemeClr val="dk1"/>
                          </a:solidFill>
                          <a:effectLst/>
                          <a:latin typeface="+mn-lt"/>
                          <a:ea typeface="+mn-ea"/>
                          <a:cs typeface="+mn-cs"/>
                        </a:rPr>
                        <a:t>Ministerio de ambiente</a:t>
                      </a:r>
                      <a:endParaRPr lang="es-CO" dirty="0"/>
                    </a:p>
                  </a:txBody>
                  <a:tcPr/>
                </a:tc>
                <a:extLst>
                  <a:ext uri="{0D108BD9-81ED-4DB2-BD59-A6C34878D82A}">
                    <a16:rowId xmlns:a16="http://schemas.microsoft.com/office/drawing/2014/main" val="2115655879"/>
                  </a:ext>
                </a:extLst>
              </a:tr>
              <a:tr h="1362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kern="1200" dirty="0">
                          <a:solidFill>
                            <a:schemeClr val="dk1"/>
                          </a:solidFill>
                          <a:effectLst/>
                          <a:latin typeface="+mn-lt"/>
                          <a:ea typeface="+mn-ea"/>
                          <a:cs typeface="+mn-cs"/>
                        </a:rPr>
                        <a:t>SGR (asignación local para la inversión en ambiente y desarrollo sostenible, y asignación para la inversión en ciencia, tecnología e innovación ambiental)</a:t>
                      </a:r>
                    </a:p>
                    <a:p>
                      <a:pPr algn="ctr"/>
                      <a:endParaRPr lang="es-CO" dirty="0"/>
                    </a:p>
                  </a:txBody>
                  <a:tcPr/>
                </a:tc>
                <a:extLst>
                  <a:ext uri="{0D108BD9-81ED-4DB2-BD59-A6C34878D82A}">
                    <a16:rowId xmlns:a16="http://schemas.microsoft.com/office/drawing/2014/main" val="3733249394"/>
                  </a:ext>
                </a:extLst>
              </a:tr>
            </a:tbl>
          </a:graphicData>
        </a:graphic>
      </p:graphicFrame>
      <p:sp>
        <p:nvSpPr>
          <p:cNvPr id="7" name="Marcador de contenido 2">
            <a:extLst>
              <a:ext uri="{FF2B5EF4-FFF2-40B4-BE49-F238E27FC236}">
                <a16:creationId xmlns:a16="http://schemas.microsoft.com/office/drawing/2014/main" id="{15E90461-8A73-D562-BD6B-1C63D0D321D7}"/>
              </a:ext>
            </a:extLst>
          </p:cNvPr>
          <p:cNvSpPr>
            <a:spLocks noGrp="1"/>
          </p:cNvSpPr>
          <p:nvPr>
            <p:ph idx="1"/>
          </p:nvPr>
        </p:nvSpPr>
        <p:spPr>
          <a:xfrm>
            <a:off x="561994" y="1354231"/>
            <a:ext cx="4800581" cy="4770343"/>
          </a:xfrm>
          <a:ln>
            <a:solidFill>
              <a:schemeClr val="accent1"/>
            </a:solidFill>
          </a:ln>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La posición geográfica del departamento debería capitalizarse para transformar el territorio en un escenario de innovación tecnológica y científica para producciones propias del llano y la altillanura.</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Explorar el potencial de la venta de servicios ambientales, y la creación desarrollo de una línea productiva forestal de preservación, conservación y aprovechamiento.</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Agregar valor, y complejizar la producción y a la creación de bienes y servicios.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A</a:t>
            </a:r>
            <a:r>
              <a:rPr lang="es-CO" sz="1800" dirty="0">
                <a:effectLst/>
                <a:latin typeface="Times New Roman" panose="02020603050405020304" pitchFamily="18" charset="0"/>
                <a:ea typeface="Calibri" panose="020F0502020204030204" pitchFamily="34" charset="0"/>
              </a:rPr>
              <a:t>sociación: ciencia + tecnología + estructura productiva territorial.</a:t>
            </a:r>
          </a:p>
          <a:p>
            <a:pPr algn="just">
              <a:lnSpc>
                <a:spcPct val="107000"/>
              </a:lnSpc>
              <a:spcAft>
                <a:spcPts val="800"/>
              </a:spcAft>
            </a:pPr>
            <a:endParaRPr lang="es-CO" sz="1800" dirty="0">
              <a:effectLst/>
              <a:latin typeface="Times New Roman" panose="02020603050405020304" pitchFamily="18" charset="0"/>
              <a:ea typeface="Calibri" panose="020F0502020204030204" pitchFamily="34" charset="0"/>
            </a:endParaRPr>
          </a:p>
        </p:txBody>
      </p:sp>
      <p:sp>
        <p:nvSpPr>
          <p:cNvPr id="2" name="CuadroTexto 1">
            <a:extLst>
              <a:ext uri="{FF2B5EF4-FFF2-40B4-BE49-F238E27FC236}">
                <a16:creationId xmlns:a16="http://schemas.microsoft.com/office/drawing/2014/main" id="{BB91A7BA-8A39-811E-C8D1-78F68BD9E690}"/>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5" name="Título 1">
            <a:extLst>
              <a:ext uri="{FF2B5EF4-FFF2-40B4-BE49-F238E27FC236}">
                <a16:creationId xmlns:a16="http://schemas.microsoft.com/office/drawing/2014/main" id="{148A4D09-C673-DFF1-D9BF-DDE14A61629C}"/>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1: Modelo productivo sostenible ambientalmente</a:t>
            </a:r>
            <a:endParaRPr lang="es-CO"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233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422312" y="1495770"/>
            <a:ext cx="4023394" cy="4438403"/>
          </a:xfrm>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El tejido empresarial encuentra grandes dificultades a la hora de crear encadenamientos productivos.</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Baja consolidación del mercado externo. </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Incipiente </a:t>
            </a:r>
            <a:r>
              <a:rPr lang="es-CO" sz="1800" dirty="0">
                <a:effectLst/>
                <a:latin typeface="Times New Roman" panose="02020603050405020304" pitchFamily="18" charset="0"/>
                <a:ea typeface="Calibri" panose="020F0502020204030204" pitchFamily="34" charset="0"/>
              </a:rPr>
              <a:t>entorno para los negocios.</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Avances importantes y potenciales en industrias creativas.</a:t>
            </a:r>
          </a:p>
          <a:p>
            <a:pPr algn="just">
              <a:lnSpc>
                <a:spcPct val="107000"/>
              </a:lnSpc>
              <a:spcAft>
                <a:spcPts val="800"/>
              </a:spcAft>
            </a:pPr>
            <a:endParaRPr lang="es-CO" sz="1100" dirty="0">
              <a:solidFill>
                <a:srgbClr val="002060"/>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E245E82E-520A-548A-B6F9-3598778174F6}"/>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2: Consolidación del tejido empresarial</a:t>
            </a:r>
            <a:endParaRPr lang="es-CO" sz="3200" b="1" i="1" dirty="0">
              <a:solidFill>
                <a:srgbClr val="002060"/>
              </a:solidFill>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2A935798-A634-7F8A-8EB4-BF59477BF6A5}"/>
              </a:ext>
            </a:extLst>
          </p:cNvPr>
          <p:cNvPicPr>
            <a:picLocks noChangeAspect="1"/>
          </p:cNvPicPr>
          <p:nvPr/>
        </p:nvPicPr>
        <p:blipFill>
          <a:blip r:embed="rId3"/>
          <a:stretch>
            <a:fillRect/>
          </a:stretch>
        </p:blipFill>
        <p:spPr>
          <a:xfrm>
            <a:off x="4776316" y="1922427"/>
            <a:ext cx="4977284" cy="1382969"/>
          </a:xfrm>
          <a:prstGeom prst="rect">
            <a:avLst/>
          </a:prstGeom>
          <a:ln>
            <a:solidFill>
              <a:schemeClr val="accent1"/>
            </a:solidFill>
          </a:ln>
        </p:spPr>
      </p:pic>
      <p:pic>
        <p:nvPicPr>
          <p:cNvPr id="10" name="Imagen 9">
            <a:extLst>
              <a:ext uri="{FF2B5EF4-FFF2-40B4-BE49-F238E27FC236}">
                <a16:creationId xmlns:a16="http://schemas.microsoft.com/office/drawing/2014/main" id="{CE4CF31A-92F7-75FB-A7D4-B33FF8C227AB}"/>
              </a:ext>
            </a:extLst>
          </p:cNvPr>
          <p:cNvPicPr>
            <a:picLocks noChangeAspect="1"/>
          </p:cNvPicPr>
          <p:nvPr/>
        </p:nvPicPr>
        <p:blipFill>
          <a:blip r:embed="rId4"/>
          <a:stretch>
            <a:fillRect/>
          </a:stretch>
        </p:blipFill>
        <p:spPr>
          <a:xfrm>
            <a:off x="4693090" y="3404075"/>
            <a:ext cx="5143735" cy="1092711"/>
          </a:xfrm>
          <a:prstGeom prst="rect">
            <a:avLst/>
          </a:prstGeom>
          <a:solidFill>
            <a:schemeClr val="bg1"/>
          </a:solidFill>
          <a:ln>
            <a:solidFill>
              <a:schemeClr val="accent1"/>
            </a:solidFill>
          </a:ln>
        </p:spPr>
      </p:pic>
      <p:sp>
        <p:nvSpPr>
          <p:cNvPr id="8" name="CuadroTexto 7">
            <a:extLst>
              <a:ext uri="{FF2B5EF4-FFF2-40B4-BE49-F238E27FC236}">
                <a16:creationId xmlns:a16="http://schemas.microsoft.com/office/drawing/2014/main" id="{6581108C-FB61-1D86-2CD8-2920D04FEB03}"/>
              </a:ext>
            </a:extLst>
          </p:cNvPr>
          <p:cNvSpPr txBox="1"/>
          <p:nvPr/>
        </p:nvSpPr>
        <p:spPr>
          <a:xfrm>
            <a:off x="5461964" y="1512852"/>
            <a:ext cx="3605983"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Índice de competitividad de los mercados del departamento del Meta</a:t>
            </a:r>
            <a:endParaRPr lang="es-CO" sz="1000" i="1" dirty="0">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13890CF8-E633-3ED2-F07F-D77180B33DC0}"/>
              </a:ext>
            </a:extLst>
          </p:cNvPr>
          <p:cNvSpPr txBox="1"/>
          <p:nvPr/>
        </p:nvSpPr>
        <p:spPr>
          <a:xfrm>
            <a:off x="5461965" y="4496786"/>
            <a:ext cx="3605983"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Índice de Competitividad Departamental, Concejo Privado de Competitividad y Universidad del Rosario (2022)</a:t>
            </a:r>
            <a:endParaRPr lang="es-CO"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665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838200" y="-153349"/>
            <a:ext cx="10515600" cy="1325563"/>
          </a:xfrm>
        </p:spPr>
        <p:txBody>
          <a:bodyPr/>
          <a:lstStyle/>
          <a:p>
            <a:r>
              <a:rPr lang="es-ES" b="1" dirty="0">
                <a:solidFill>
                  <a:srgbClr val="002060"/>
                </a:solidFill>
                <a:latin typeface="Times New Roman" panose="02020603050405020304" pitchFamily="18" charset="0"/>
                <a:cs typeface="Times New Roman" panose="02020603050405020304" pitchFamily="18" charset="0"/>
              </a:rPr>
              <a:t>El Meta:</a:t>
            </a:r>
            <a:endParaRPr lang="es-CO" b="1" dirty="0">
              <a:solidFill>
                <a:srgbClr val="002060"/>
              </a:solidFill>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7E4A0867-9E07-94DE-723C-C087C435C737}"/>
              </a:ext>
            </a:extLst>
          </p:cNvPr>
          <p:cNvSpPr>
            <a:spLocks noGrp="1"/>
          </p:cNvSpPr>
          <p:nvPr>
            <p:ph idx="1"/>
          </p:nvPr>
        </p:nvSpPr>
        <p:spPr>
          <a:xfrm>
            <a:off x="838200" y="1102659"/>
            <a:ext cx="3832412" cy="4747501"/>
          </a:xfrm>
        </p:spPr>
        <p:txBody>
          <a:bodyPr>
            <a:normAutofit fontScale="92500" lnSpcReduction="10000"/>
          </a:bodyPr>
          <a:lstStyle/>
          <a:p>
            <a:r>
              <a:rPr lang="es-CO" sz="1800" dirty="0">
                <a:effectLst/>
                <a:latin typeface="Times New Roman" panose="02020603050405020304" pitchFamily="18" charset="0"/>
                <a:ea typeface="Calibri" panose="020F0502020204030204" pitchFamily="34" charset="0"/>
              </a:rPr>
              <a:t>El Departamento del Meta tiene 29 Municipios, distribuidos en seis unidades territoriales, a partir de la Ordenanza Departamental 851 de 2014 </a:t>
            </a:r>
            <a:endParaRPr lang="es-CO" sz="1000" dirty="0">
              <a:solidFill>
                <a:srgbClr val="000000"/>
              </a:solidFill>
              <a:latin typeface="Caviar"/>
              <a:ea typeface="Calibri" panose="020F0502020204030204" pitchFamily="34" charset="0"/>
            </a:endParaRPr>
          </a:p>
          <a:p>
            <a:r>
              <a:rPr lang="es-CO" sz="1800" dirty="0">
                <a:effectLst/>
                <a:latin typeface="Times New Roman" panose="02020603050405020304" pitchFamily="18" charset="0"/>
                <a:ea typeface="Calibri" panose="020F0502020204030204" pitchFamily="34" charset="0"/>
              </a:rPr>
              <a:t>Bajo Ariari es la subregión con mayor porcentaje de unidades de producción agropecuaria (94,85%)  y un 4,85% del total departamental</a:t>
            </a:r>
          </a:p>
          <a:p>
            <a:r>
              <a:rPr lang="es-CO" sz="1800" dirty="0">
                <a:effectLst/>
                <a:latin typeface="Times New Roman" panose="02020603050405020304" pitchFamily="18" charset="0"/>
                <a:ea typeface="Calibri" panose="020F0502020204030204" pitchFamily="34" charset="0"/>
              </a:rPr>
              <a:t>La de menor porcentaje es Capital Cordillera con 38,40%, y 17% departamental. </a:t>
            </a:r>
          </a:p>
          <a:p>
            <a:r>
              <a:rPr lang="es-CO" sz="1800" dirty="0">
                <a:effectLst/>
                <a:latin typeface="Times New Roman" panose="02020603050405020304" pitchFamily="18" charset="0"/>
                <a:ea typeface="Calibri" panose="020F0502020204030204" pitchFamily="34" charset="0"/>
              </a:rPr>
              <a:t>En Villavicencio predominan los predios suburbanos. </a:t>
            </a:r>
          </a:p>
          <a:p>
            <a:r>
              <a:rPr lang="es-CO" sz="1800" dirty="0">
                <a:effectLst/>
                <a:latin typeface="Times New Roman" panose="02020603050405020304" pitchFamily="18" charset="0"/>
                <a:ea typeface="Calibri" panose="020F0502020204030204" pitchFamily="34" charset="0"/>
              </a:rPr>
              <a:t>Por su cercanía al páramo de Sumapaz, San Juanito y Calvario son municipios con dinámicas productivas agropecuarias diferentes a los demás municipios de la subregión.</a:t>
            </a:r>
          </a:p>
          <a:p>
            <a:endParaRPr lang="es-CO" sz="1200"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Mapa para imprimir de Meta Mapa político de Meta (Colombia ...">
            <a:extLst>
              <a:ext uri="{FF2B5EF4-FFF2-40B4-BE49-F238E27FC236}">
                <a16:creationId xmlns:a16="http://schemas.microsoft.com/office/drawing/2014/main" id="{7D6E5039-D643-A979-2804-4D46E1D5B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954" y="1548583"/>
            <a:ext cx="4871883" cy="353505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EDEF014E-6D36-1A87-20F2-B25F60FD0631}"/>
              </a:ext>
            </a:extLst>
          </p:cNvPr>
          <p:cNvSpPr txBox="1"/>
          <p:nvPr/>
        </p:nvSpPr>
        <p:spPr>
          <a:xfrm>
            <a:off x="6727611" y="5083635"/>
            <a:ext cx="1292567" cy="246221"/>
          </a:xfrm>
          <a:prstGeom prst="rect">
            <a:avLst/>
          </a:prstGeom>
          <a:noFill/>
        </p:spPr>
        <p:txBody>
          <a:bodyPr wrap="square" rtlCol="0">
            <a:spAutoFit/>
          </a:bodyPr>
          <a:lstStyle/>
          <a:p>
            <a:r>
              <a:rPr lang="es-CO" sz="1000" i="1" dirty="0">
                <a:latin typeface="Times New Roman" panose="02020603050405020304" pitchFamily="18" charset="0"/>
                <a:cs typeface="Times New Roman" panose="02020603050405020304" pitchFamily="18" charset="0"/>
              </a:rPr>
              <a:t>Fuente: IGAC 2022</a:t>
            </a:r>
          </a:p>
        </p:txBody>
      </p:sp>
      <p:sp>
        <p:nvSpPr>
          <p:cNvPr id="3" name="CuadroTexto 2">
            <a:extLst>
              <a:ext uri="{FF2B5EF4-FFF2-40B4-BE49-F238E27FC236}">
                <a16:creationId xmlns:a16="http://schemas.microsoft.com/office/drawing/2014/main" id="{FF872446-DECE-C8FD-D862-F1677E49D369}"/>
              </a:ext>
            </a:extLst>
          </p:cNvPr>
          <p:cNvSpPr txBox="1"/>
          <p:nvPr/>
        </p:nvSpPr>
        <p:spPr>
          <a:xfrm>
            <a:off x="6655893" y="1281923"/>
            <a:ext cx="1654389" cy="246221"/>
          </a:xfrm>
          <a:prstGeom prst="rect">
            <a:avLst/>
          </a:prstGeom>
          <a:noFill/>
        </p:spPr>
        <p:txBody>
          <a:bodyPr wrap="square" rtlCol="0">
            <a:spAutoFit/>
          </a:bodyPr>
          <a:lstStyle/>
          <a:p>
            <a:r>
              <a:rPr lang="es-CO" sz="1000" i="1" dirty="0">
                <a:latin typeface="Times New Roman" panose="02020603050405020304" pitchFamily="18" charset="0"/>
                <a:cs typeface="Times New Roman" panose="02020603050405020304" pitchFamily="18" charset="0"/>
              </a:rPr>
              <a:t>Mapa político del Meta</a:t>
            </a:r>
          </a:p>
        </p:txBody>
      </p:sp>
    </p:spTree>
    <p:extLst>
      <p:ext uri="{BB962C8B-B14F-4D97-AF65-F5344CB8AC3E}">
        <p14:creationId xmlns:p14="http://schemas.microsoft.com/office/powerpoint/2010/main" val="2863219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3EA2C6A-E564-B44D-A7B5-CC12FD82D8DB}"/>
              </a:ext>
            </a:extLst>
          </p:cNvPr>
          <p:cNvSpPr>
            <a:spLocks noGrp="1"/>
          </p:cNvSpPr>
          <p:nvPr>
            <p:ph idx="1"/>
          </p:nvPr>
        </p:nvSpPr>
        <p:spPr>
          <a:xfrm>
            <a:off x="422312" y="1495770"/>
            <a:ext cx="4023394" cy="4438403"/>
          </a:xfrm>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El tejido empresarial encuentra grandes dificultades a la hora de crear encadenamientos productivos.</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Baja consolidación del mercado externo. </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Incipiente </a:t>
            </a:r>
            <a:r>
              <a:rPr lang="es-CO" sz="1800" dirty="0">
                <a:effectLst/>
                <a:latin typeface="Times New Roman" panose="02020603050405020304" pitchFamily="18" charset="0"/>
                <a:ea typeface="Calibri" panose="020F0502020204030204" pitchFamily="34" charset="0"/>
              </a:rPr>
              <a:t>entorno para los negocios.</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Avances importantes y potenciales en industrias creativas.</a:t>
            </a:r>
          </a:p>
          <a:p>
            <a:pPr algn="just">
              <a:lnSpc>
                <a:spcPct val="107000"/>
              </a:lnSpc>
              <a:spcAft>
                <a:spcPts val="800"/>
              </a:spcAft>
            </a:pPr>
            <a:endParaRPr lang="es-CO" sz="1100" dirty="0">
              <a:solidFill>
                <a:srgbClr val="002060"/>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E245E82E-520A-548A-B6F9-3598778174F6}"/>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2: Consolidación del tejido empresarial</a:t>
            </a:r>
            <a:endParaRPr lang="es-CO" sz="3200" b="1" i="1" dirty="0">
              <a:solidFill>
                <a:srgbClr val="002060"/>
              </a:solidFill>
              <a:latin typeface="Times New Roman" panose="02020603050405020304" pitchFamily="18" charset="0"/>
              <a:cs typeface="Times New Roman" panose="02020603050405020304" pitchFamily="18" charset="0"/>
            </a:endParaRPr>
          </a:p>
        </p:txBody>
      </p:sp>
      <p:grpSp>
        <p:nvGrpSpPr>
          <p:cNvPr id="6" name="Grupo 5">
            <a:extLst>
              <a:ext uri="{FF2B5EF4-FFF2-40B4-BE49-F238E27FC236}">
                <a16:creationId xmlns:a16="http://schemas.microsoft.com/office/drawing/2014/main" id="{6B2069FA-4DA0-BBD2-F182-022FD13DE540}"/>
              </a:ext>
            </a:extLst>
          </p:cNvPr>
          <p:cNvGrpSpPr/>
          <p:nvPr/>
        </p:nvGrpSpPr>
        <p:grpSpPr>
          <a:xfrm>
            <a:off x="4445706" y="1314537"/>
            <a:ext cx="5319352" cy="4228925"/>
            <a:chOff x="4680114" y="1235853"/>
            <a:chExt cx="5319352" cy="4228925"/>
          </a:xfrm>
        </p:grpSpPr>
        <p:grpSp>
          <p:nvGrpSpPr>
            <p:cNvPr id="13" name="Grupo 12">
              <a:extLst>
                <a:ext uri="{FF2B5EF4-FFF2-40B4-BE49-F238E27FC236}">
                  <a16:creationId xmlns:a16="http://schemas.microsoft.com/office/drawing/2014/main" id="{D1572681-B273-A0C0-E9E0-465AB2B833BD}"/>
                </a:ext>
              </a:extLst>
            </p:cNvPr>
            <p:cNvGrpSpPr/>
            <p:nvPr/>
          </p:nvGrpSpPr>
          <p:grpSpPr>
            <a:xfrm>
              <a:off x="4680114" y="1235853"/>
              <a:ext cx="5319352" cy="4049597"/>
              <a:chOff x="4680114" y="1235853"/>
              <a:chExt cx="5319352" cy="4049597"/>
            </a:xfrm>
          </p:grpSpPr>
          <p:pic>
            <p:nvPicPr>
              <p:cNvPr id="11" name="Imagen 10" descr="Gráfico, Gráfico de barras&#10;&#10;Descripción generada automáticamente">
                <a:extLst>
                  <a:ext uri="{FF2B5EF4-FFF2-40B4-BE49-F238E27FC236}">
                    <a16:creationId xmlns:a16="http://schemas.microsoft.com/office/drawing/2014/main" id="{D98DD748-D9E6-2100-6D94-9E14B2F4F300}"/>
                  </a:ext>
                </a:extLst>
              </p:cNvPr>
              <p:cNvPicPr>
                <a:picLocks noChangeAspect="1"/>
              </p:cNvPicPr>
              <p:nvPr/>
            </p:nvPicPr>
            <p:blipFill rotWithShape="1">
              <a:blip r:embed="rId3"/>
              <a:srcRect b="4273"/>
              <a:stretch/>
            </p:blipFill>
            <p:spPr bwMode="auto">
              <a:xfrm>
                <a:off x="4680114" y="1495770"/>
                <a:ext cx="5319352" cy="3789680"/>
              </a:xfrm>
              <a:prstGeom prst="rect">
                <a:avLst/>
              </a:prstGeom>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26AEAA69-0CB1-1E9A-6CAB-12156BF87A27}"/>
                  </a:ext>
                </a:extLst>
              </p:cNvPr>
              <p:cNvSpPr txBox="1"/>
              <p:nvPr/>
            </p:nvSpPr>
            <p:spPr>
              <a:xfrm>
                <a:off x="5819776" y="1235853"/>
                <a:ext cx="3390900" cy="276999"/>
              </a:xfrm>
              <a:prstGeom prst="rect">
                <a:avLst/>
              </a:prstGeom>
              <a:solidFill>
                <a:schemeClr val="bg1"/>
              </a:solidFill>
            </p:spPr>
            <p:txBody>
              <a:bodyPr wrap="square" rtlCol="0">
                <a:spAutoFit/>
              </a:bodyPr>
              <a:lstStyle/>
              <a:p>
                <a:pPr lvl="0"/>
                <a:r>
                  <a:rPr lang="es-CO" sz="1200" b="1" dirty="0">
                    <a:latin typeface="Times New Roman" panose="02020603050405020304" pitchFamily="18" charset="0"/>
                    <a:cs typeface="Times New Roman" panose="02020603050405020304" pitchFamily="18" charset="0"/>
                  </a:rPr>
                  <a:t>Matriculados por tamaño de empresa 2020-2021</a:t>
                </a:r>
              </a:p>
            </p:txBody>
          </p:sp>
        </p:grpSp>
        <p:sp>
          <p:nvSpPr>
            <p:cNvPr id="4" name="CuadroTexto 3">
              <a:extLst>
                <a:ext uri="{FF2B5EF4-FFF2-40B4-BE49-F238E27FC236}">
                  <a16:creationId xmlns:a16="http://schemas.microsoft.com/office/drawing/2014/main" id="{14638A29-7772-001D-5D54-C08E79EC9758}"/>
                </a:ext>
              </a:extLst>
            </p:cNvPr>
            <p:cNvSpPr txBox="1"/>
            <p:nvPr/>
          </p:nvSpPr>
          <p:spPr>
            <a:xfrm>
              <a:off x="5309581" y="5218557"/>
              <a:ext cx="4689885"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Cámara de Comercio de Villavicencio (2022)</a:t>
              </a:r>
              <a:endParaRPr lang="es-CO" sz="1000"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5343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a 4">
            <a:extLst>
              <a:ext uri="{FF2B5EF4-FFF2-40B4-BE49-F238E27FC236}">
                <a16:creationId xmlns:a16="http://schemas.microsoft.com/office/drawing/2014/main" id="{D07B82DB-A205-04C6-8DA4-B71A15F244AC}"/>
              </a:ext>
            </a:extLst>
          </p:cNvPr>
          <p:cNvGraphicFramePr>
            <a:graphicFrameLocks noGrp="1"/>
          </p:cNvGraphicFramePr>
          <p:nvPr>
            <p:extLst>
              <p:ext uri="{D42A27DB-BD31-4B8C-83A1-F6EECF244321}">
                <p14:modId xmlns:p14="http://schemas.microsoft.com/office/powerpoint/2010/main" val="1226970955"/>
              </p:ext>
            </p:extLst>
          </p:nvPr>
        </p:nvGraphicFramePr>
        <p:xfrm>
          <a:off x="5730240" y="2232065"/>
          <a:ext cx="3727777" cy="1151437"/>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492751">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383616">
                <a:tc>
                  <a:txBody>
                    <a:bodyPr/>
                    <a:lstStyle/>
                    <a:p>
                      <a:pPr algn="ctr">
                        <a:lnSpc>
                          <a:spcPct val="107000"/>
                        </a:lnSpc>
                        <a:spcAft>
                          <a:spcPts val="800"/>
                        </a:spcAft>
                      </a:pPr>
                      <a:r>
                        <a:rPr lang="es-CO" sz="1800" dirty="0">
                          <a:effectLst/>
                          <a:latin typeface="Times New Roman" panose="02020603050405020304" pitchFamily="18" charset="0"/>
                          <a:ea typeface="Calibri" panose="020F0502020204030204" pitchFamily="34" charset="0"/>
                        </a:rPr>
                        <a:t>Ley de Emprendimiento (2069 de 2020).</a:t>
                      </a:r>
                    </a:p>
                  </a:txBody>
                  <a:tcPr/>
                </a:tc>
                <a:extLst>
                  <a:ext uri="{0D108BD9-81ED-4DB2-BD59-A6C34878D82A}">
                    <a16:rowId xmlns:a16="http://schemas.microsoft.com/office/drawing/2014/main" val="754889966"/>
                  </a:ext>
                </a:extLst>
              </a:tr>
            </a:tbl>
          </a:graphicData>
        </a:graphic>
      </p:graphicFrame>
      <p:sp>
        <p:nvSpPr>
          <p:cNvPr id="7" name="Marcador de contenido 2">
            <a:extLst>
              <a:ext uri="{FF2B5EF4-FFF2-40B4-BE49-F238E27FC236}">
                <a16:creationId xmlns:a16="http://schemas.microsoft.com/office/drawing/2014/main" id="{15E90461-8A73-D562-BD6B-1C63D0D321D7}"/>
              </a:ext>
            </a:extLst>
          </p:cNvPr>
          <p:cNvSpPr>
            <a:spLocks noGrp="1"/>
          </p:cNvSpPr>
          <p:nvPr>
            <p:ph idx="1"/>
          </p:nvPr>
        </p:nvSpPr>
        <p:spPr>
          <a:xfrm>
            <a:off x="561994" y="1354232"/>
            <a:ext cx="4524865" cy="4475068"/>
          </a:xfrm>
          <a:ln>
            <a:solidFill>
              <a:schemeClr val="accent1"/>
            </a:solidFill>
          </a:ln>
        </p:spPr>
        <p:txBody>
          <a:bodyPr>
            <a:normAutofit/>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P</a:t>
            </a:r>
            <a:r>
              <a:rPr lang="es-CO" sz="1800" dirty="0">
                <a:effectLst/>
                <a:latin typeface="Times New Roman" panose="02020603050405020304" pitchFamily="18" charset="0"/>
                <a:ea typeface="Calibri" panose="020F0502020204030204" pitchFamily="34" charset="0"/>
              </a:rPr>
              <a:t>ropiciar la creación y consolidación de los emprendimientos para reducir las cargas a los emprendedores.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A</a:t>
            </a:r>
            <a:r>
              <a:rPr lang="es-CO" sz="1800" dirty="0">
                <a:effectLst/>
                <a:latin typeface="Times New Roman" panose="02020603050405020304" pitchFamily="18" charset="0"/>
                <a:ea typeface="Calibri" panose="020F0502020204030204" pitchFamily="34" charset="0"/>
              </a:rPr>
              <a:t>mpliar las oportunidades de acceso a mercados.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D</a:t>
            </a:r>
            <a:r>
              <a:rPr lang="es-CO" sz="1800" dirty="0">
                <a:effectLst/>
                <a:latin typeface="Times New Roman" panose="02020603050405020304" pitchFamily="18" charset="0"/>
                <a:ea typeface="Calibri" panose="020F0502020204030204" pitchFamily="34" charset="0"/>
              </a:rPr>
              <a:t>iversificar los esquemas de financiamiento para los emprendimientos, articular la institucionalidad para el emprendimiento</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O</a:t>
            </a:r>
            <a:r>
              <a:rPr lang="es-CO" sz="1800" dirty="0">
                <a:effectLst/>
                <a:latin typeface="Times New Roman" panose="02020603050405020304" pitchFamily="18" charset="0"/>
                <a:ea typeface="Calibri" panose="020F0502020204030204" pitchFamily="34" charset="0"/>
              </a:rPr>
              <a:t>rientar recursos a la formalización, el crecimiento, la consolidación y la sostenibilidad de las empresas</a:t>
            </a:r>
            <a:endParaRPr lang="es-CO" sz="1100" dirty="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800"/>
              </a:spcAft>
            </a:pPr>
            <a:endParaRPr lang="es-CO" sz="1800" dirty="0">
              <a:effectLst/>
              <a:latin typeface="Times New Roman" panose="02020603050405020304" pitchFamily="18" charset="0"/>
              <a:ea typeface="Calibri" panose="020F0502020204030204" pitchFamily="34" charset="0"/>
            </a:endParaRPr>
          </a:p>
        </p:txBody>
      </p:sp>
      <p:sp>
        <p:nvSpPr>
          <p:cNvPr id="2" name="CuadroTexto 1">
            <a:extLst>
              <a:ext uri="{FF2B5EF4-FFF2-40B4-BE49-F238E27FC236}">
                <a16:creationId xmlns:a16="http://schemas.microsoft.com/office/drawing/2014/main" id="{BB91A7BA-8A39-811E-C8D1-78F68BD9E690}"/>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5" name="Título 1">
            <a:extLst>
              <a:ext uri="{FF2B5EF4-FFF2-40B4-BE49-F238E27FC236}">
                <a16:creationId xmlns:a16="http://schemas.microsoft.com/office/drawing/2014/main" id="{148A4D09-C673-DFF1-D9BF-DDE14A61629C}"/>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ES" sz="3200" b="1" i="1" dirty="0">
                <a:solidFill>
                  <a:srgbClr val="002060"/>
                </a:solidFill>
                <a:latin typeface="Times New Roman" panose="02020603050405020304" pitchFamily="18" charset="0"/>
                <a:cs typeface="Times New Roman" panose="02020603050405020304" pitchFamily="18" charset="0"/>
              </a:rPr>
              <a:t>Reto 2: Consolidación del tejido empresarial</a:t>
            </a:r>
            <a:endParaRPr lang="es-CO"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621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45E82E-520A-548A-B6F9-3598778174F6}"/>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9427"/>
            <a:ext cx="11281685" cy="1102659"/>
          </a:xfrm>
        </p:spPr>
        <p:txBody>
          <a:bodyPr>
            <a:normAutofit/>
          </a:bodyPr>
          <a:lstStyle/>
          <a:p>
            <a:pPr algn="ctr"/>
            <a:br>
              <a:rPr lang="es-ES" sz="3200" b="1" dirty="0">
                <a:solidFill>
                  <a:srgbClr val="002060"/>
                </a:solidFill>
                <a:latin typeface="Times New Roman" panose="02020603050405020304" pitchFamily="18" charset="0"/>
                <a:cs typeface="Times New Roman" panose="02020603050405020304" pitchFamily="18" charset="0"/>
              </a:rPr>
            </a:br>
            <a:r>
              <a:rPr lang="es-MX" sz="3200" b="1" i="1" dirty="0">
                <a:solidFill>
                  <a:srgbClr val="002060"/>
                </a:solidFill>
                <a:latin typeface="Times New Roman" panose="02020603050405020304" pitchFamily="18" charset="0"/>
                <a:cs typeface="Times New Roman" panose="02020603050405020304" pitchFamily="18" charset="0"/>
              </a:rPr>
              <a:t>Reto 3: Bienes públicos para la producción</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14" name="Marcador de contenido 2">
            <a:extLst>
              <a:ext uri="{FF2B5EF4-FFF2-40B4-BE49-F238E27FC236}">
                <a16:creationId xmlns:a16="http://schemas.microsoft.com/office/drawing/2014/main" id="{16EC57FA-BFB4-F6E2-089E-01C372763D97}"/>
              </a:ext>
            </a:extLst>
          </p:cNvPr>
          <p:cNvSpPr>
            <a:spLocks noGrp="1"/>
          </p:cNvSpPr>
          <p:nvPr>
            <p:ph idx="1"/>
          </p:nvPr>
        </p:nvSpPr>
        <p:spPr>
          <a:xfrm>
            <a:off x="2740417" y="1623173"/>
            <a:ext cx="4524865" cy="4475068"/>
          </a:xfrm>
          <a:ln>
            <a:noFill/>
          </a:ln>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Las deficiencias infraestructurales de servicios públicos y del entramado vial intradepartamental impiden la conexión permanente entre municipios y zonas rurales.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Seguridad alimentaria en peligro.</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Problemas para acceder a bienes y servicios.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Demoras en proyectos.</a:t>
            </a:r>
            <a:endParaRPr lang="es-CO"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53737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a 4">
            <a:extLst>
              <a:ext uri="{FF2B5EF4-FFF2-40B4-BE49-F238E27FC236}">
                <a16:creationId xmlns:a16="http://schemas.microsoft.com/office/drawing/2014/main" id="{D07B82DB-A205-04C6-8DA4-B71A15F244AC}"/>
              </a:ext>
            </a:extLst>
          </p:cNvPr>
          <p:cNvGraphicFramePr>
            <a:graphicFrameLocks noGrp="1"/>
          </p:cNvGraphicFramePr>
          <p:nvPr>
            <p:extLst>
              <p:ext uri="{D42A27DB-BD31-4B8C-83A1-F6EECF244321}">
                <p14:modId xmlns:p14="http://schemas.microsoft.com/office/powerpoint/2010/main" val="3681578678"/>
              </p:ext>
            </p:extLst>
          </p:nvPr>
        </p:nvGraphicFramePr>
        <p:xfrm>
          <a:off x="5730240" y="2232065"/>
          <a:ext cx="3727777" cy="876367"/>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492751">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383616">
                <a:tc>
                  <a:txBody>
                    <a:bodyPr/>
                    <a:lstStyle/>
                    <a:p>
                      <a:pPr algn="ctr">
                        <a:lnSpc>
                          <a:spcPct val="107000"/>
                        </a:lnSpc>
                        <a:spcAft>
                          <a:spcPts val="800"/>
                        </a:spcAft>
                      </a:pPr>
                      <a:r>
                        <a:rPr lang="es-CO" sz="1800" dirty="0">
                          <a:effectLst/>
                          <a:latin typeface="Times New Roman" panose="02020603050405020304" pitchFamily="18" charset="0"/>
                          <a:ea typeface="Calibri" panose="020F0502020204030204" pitchFamily="34" charset="0"/>
                        </a:rPr>
                        <a:t>Agencia Nacional de Infraestructura</a:t>
                      </a:r>
                    </a:p>
                  </a:txBody>
                  <a:tcPr/>
                </a:tc>
                <a:extLst>
                  <a:ext uri="{0D108BD9-81ED-4DB2-BD59-A6C34878D82A}">
                    <a16:rowId xmlns:a16="http://schemas.microsoft.com/office/drawing/2014/main" val="754889966"/>
                  </a:ext>
                </a:extLst>
              </a:tr>
            </a:tbl>
          </a:graphicData>
        </a:graphic>
      </p:graphicFrame>
      <p:sp>
        <p:nvSpPr>
          <p:cNvPr id="7" name="Marcador de contenido 2">
            <a:extLst>
              <a:ext uri="{FF2B5EF4-FFF2-40B4-BE49-F238E27FC236}">
                <a16:creationId xmlns:a16="http://schemas.microsoft.com/office/drawing/2014/main" id="{15E90461-8A73-D562-BD6B-1C63D0D321D7}"/>
              </a:ext>
            </a:extLst>
          </p:cNvPr>
          <p:cNvSpPr>
            <a:spLocks noGrp="1"/>
          </p:cNvSpPr>
          <p:nvPr>
            <p:ph idx="1"/>
          </p:nvPr>
        </p:nvSpPr>
        <p:spPr>
          <a:xfrm>
            <a:off x="561994" y="1354232"/>
            <a:ext cx="4524865" cy="2798668"/>
          </a:xfrm>
          <a:ln>
            <a:solidFill>
              <a:schemeClr val="accent1"/>
            </a:solidFill>
          </a:ln>
        </p:spPr>
        <p:txBody>
          <a:bodyPr>
            <a:normAutofit/>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Construcción de vías secundarias y terciarias.</a:t>
            </a:r>
            <a:endParaRPr lang="es-CO" sz="1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s-CO" sz="1800" dirty="0">
                <a:latin typeface="Times New Roman" panose="02020603050405020304" pitchFamily="18" charset="0"/>
                <a:ea typeface="Calibri" panose="020F0502020204030204" pitchFamily="34" charset="0"/>
              </a:rPr>
              <a:t>Conexión de vías con equipamientos logísticos estratégicos</a:t>
            </a:r>
            <a:r>
              <a:rPr lang="es-CO" sz="1800" dirty="0">
                <a:effectLst/>
                <a:latin typeface="Times New Roman" panose="02020603050405020304" pitchFamily="18" charset="0"/>
                <a:ea typeface="Calibri" panose="020F0502020204030204" pitchFamily="34" charset="0"/>
              </a:rPr>
              <a:t>.</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Seguimiento y evaluación a los estados de obra, e interventoría en los proyectos viales.</a:t>
            </a:r>
            <a:endParaRPr lang="es-CO" sz="1800" dirty="0">
              <a:effectLst/>
              <a:latin typeface="Times New Roman" panose="02020603050405020304" pitchFamily="18" charset="0"/>
              <a:ea typeface="Calibri" panose="020F0502020204030204" pitchFamily="34" charset="0"/>
            </a:endParaRPr>
          </a:p>
        </p:txBody>
      </p:sp>
      <p:sp>
        <p:nvSpPr>
          <p:cNvPr id="2" name="CuadroTexto 1">
            <a:extLst>
              <a:ext uri="{FF2B5EF4-FFF2-40B4-BE49-F238E27FC236}">
                <a16:creationId xmlns:a16="http://schemas.microsoft.com/office/drawing/2014/main" id="{BB91A7BA-8A39-811E-C8D1-78F68BD9E690}"/>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9" name="Título 1">
            <a:extLst>
              <a:ext uri="{FF2B5EF4-FFF2-40B4-BE49-F238E27FC236}">
                <a16:creationId xmlns:a16="http://schemas.microsoft.com/office/drawing/2014/main" id="{DC2A8D41-F3D8-D226-2592-0FED360F2966}"/>
              </a:ext>
            </a:extLst>
          </p:cNvPr>
          <p:cNvSpPr txBox="1">
            <a:spLocks/>
          </p:cNvSpPr>
          <p:nvPr/>
        </p:nvSpPr>
        <p:spPr>
          <a:xfrm>
            <a:off x="-553983" y="9427"/>
            <a:ext cx="11281685" cy="1102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ES" sz="3200" b="1">
                <a:solidFill>
                  <a:srgbClr val="002060"/>
                </a:solidFill>
                <a:latin typeface="Times New Roman" panose="02020603050405020304" pitchFamily="18" charset="0"/>
                <a:cs typeface="Times New Roman" panose="02020603050405020304" pitchFamily="18" charset="0"/>
              </a:rPr>
            </a:br>
            <a:r>
              <a:rPr lang="es-MX" sz="3200" b="1" i="1">
                <a:solidFill>
                  <a:srgbClr val="002060"/>
                </a:solidFill>
                <a:latin typeface="Times New Roman" panose="02020603050405020304" pitchFamily="18" charset="0"/>
                <a:cs typeface="Times New Roman" panose="02020603050405020304" pitchFamily="18" charset="0"/>
              </a:rPr>
              <a:t>Reto 3: Bienes públicos para la producción</a:t>
            </a:r>
            <a:endParaRPr lang="es-CO"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477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663869"/>
            <a:ext cx="9144000" cy="2029589"/>
          </a:xfrm>
        </p:spPr>
        <p:txBody>
          <a:bodyPr>
            <a:normAutofit/>
          </a:bodyPr>
          <a:lstStyle/>
          <a:p>
            <a:r>
              <a:rPr lang="es-MX" sz="3600" b="1" dirty="0">
                <a:solidFill>
                  <a:srgbClr val="002060"/>
                </a:solidFill>
                <a:latin typeface="Times New Roman" panose="02020603050405020304" pitchFamily="18" charset="0"/>
                <a:cs typeface="Times New Roman" panose="02020603050405020304" pitchFamily="18" charset="0"/>
              </a:rPr>
              <a:t>2.4 Eficiencia del Estado y lucha contra la corrupción.</a:t>
            </a:r>
          </a:p>
        </p:txBody>
      </p:sp>
    </p:spTree>
    <p:extLst>
      <p:ext uri="{BB962C8B-B14F-4D97-AF65-F5344CB8AC3E}">
        <p14:creationId xmlns:p14="http://schemas.microsoft.com/office/powerpoint/2010/main" val="148488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9427"/>
            <a:ext cx="11281685" cy="1102659"/>
          </a:xfrm>
        </p:spPr>
        <p:txBody>
          <a:bodyPr>
            <a:normAutofit/>
          </a:bodyPr>
          <a:lstStyle/>
          <a:p>
            <a:pPr algn="ctr"/>
            <a:r>
              <a:rPr lang="es-MX" sz="3200" b="1" i="1" dirty="0">
                <a:solidFill>
                  <a:srgbClr val="002060"/>
                </a:solidFill>
                <a:latin typeface="Times New Roman" panose="02020603050405020304" pitchFamily="18" charset="0"/>
                <a:cs typeface="Times New Roman" panose="02020603050405020304" pitchFamily="18" charset="0"/>
              </a:rPr>
              <a:t>Reto 1: Estado eficiente, fuerte y legítimo</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14" name="Marcador de contenido 2">
            <a:extLst>
              <a:ext uri="{FF2B5EF4-FFF2-40B4-BE49-F238E27FC236}">
                <a16:creationId xmlns:a16="http://schemas.microsoft.com/office/drawing/2014/main" id="{16EC57FA-BFB4-F6E2-089E-01C372763D97}"/>
              </a:ext>
            </a:extLst>
          </p:cNvPr>
          <p:cNvSpPr>
            <a:spLocks noGrp="1"/>
          </p:cNvSpPr>
          <p:nvPr>
            <p:ph idx="1"/>
          </p:nvPr>
        </p:nvSpPr>
        <p:spPr>
          <a:xfrm>
            <a:off x="561994" y="1354232"/>
            <a:ext cx="4524865" cy="4475068"/>
          </a:xfrm>
          <a:ln>
            <a:noFill/>
          </a:ln>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El componente de gestión demuestra solvencia, no obstante demuestra deficiencias en la capacidad de movilizar recursos.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El componente de resultados refleja deficiencias en educación, </a:t>
            </a:r>
            <a:r>
              <a:rPr lang="es-CO" sz="1800" b="1" dirty="0">
                <a:latin typeface="Times New Roman" panose="02020603050405020304" pitchFamily="18" charset="0"/>
                <a:ea typeface="Calibri" panose="020F0502020204030204" pitchFamily="34" charset="0"/>
              </a:rPr>
              <a:t>seguridad</a:t>
            </a:r>
            <a:r>
              <a:rPr lang="es-CO" sz="1800" dirty="0">
                <a:latin typeface="Times New Roman" panose="02020603050405020304" pitchFamily="18" charset="0"/>
                <a:ea typeface="Calibri" panose="020F0502020204030204" pitchFamily="34" charset="0"/>
              </a:rPr>
              <a:t>, servicios públicos, trabajo, medio ambiente, niñez y juventud.</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Destaca el puntaje obtenido en salud.</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MDD: 75,79</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MDM: 63,93</a:t>
            </a:r>
          </a:p>
        </p:txBody>
      </p:sp>
      <p:graphicFrame>
        <p:nvGraphicFramePr>
          <p:cNvPr id="2" name="Gráfico 1">
            <a:extLst>
              <a:ext uri="{FF2B5EF4-FFF2-40B4-BE49-F238E27FC236}">
                <a16:creationId xmlns:a16="http://schemas.microsoft.com/office/drawing/2014/main" id="{2A8CDDF0-73BE-0EB6-00F3-C5473CE4281B}"/>
              </a:ext>
            </a:extLst>
          </p:cNvPr>
          <p:cNvGraphicFramePr/>
          <p:nvPr>
            <p:extLst>
              <p:ext uri="{D42A27DB-BD31-4B8C-83A1-F6EECF244321}">
                <p14:modId xmlns:p14="http://schemas.microsoft.com/office/powerpoint/2010/main" val="3034018156"/>
              </p:ext>
            </p:extLst>
          </p:nvPr>
        </p:nvGraphicFramePr>
        <p:xfrm>
          <a:off x="5486082" y="1283970"/>
          <a:ext cx="3734619" cy="224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7DD32B12-8B65-7954-E504-5CC86B9AA327}"/>
              </a:ext>
            </a:extLst>
          </p:cNvPr>
          <p:cNvGraphicFramePr/>
          <p:nvPr>
            <p:extLst>
              <p:ext uri="{D42A27DB-BD31-4B8C-83A1-F6EECF244321}">
                <p14:modId xmlns:p14="http://schemas.microsoft.com/office/powerpoint/2010/main" val="3695321912"/>
              </p:ext>
            </p:extLst>
          </p:nvPr>
        </p:nvGraphicFramePr>
        <p:xfrm>
          <a:off x="5486082" y="3524250"/>
          <a:ext cx="3734619" cy="2240428"/>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a:extLst>
              <a:ext uri="{FF2B5EF4-FFF2-40B4-BE49-F238E27FC236}">
                <a16:creationId xmlns:a16="http://schemas.microsoft.com/office/drawing/2014/main" id="{72AAECD1-9929-DD4D-A837-C43A3EA1E269}"/>
              </a:ext>
            </a:extLst>
          </p:cNvPr>
          <p:cNvSpPr txBox="1"/>
          <p:nvPr/>
        </p:nvSpPr>
        <p:spPr>
          <a:xfrm>
            <a:off x="5614718" y="5764530"/>
            <a:ext cx="3605983"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elaboración propia con base en Índice de Desempeño Departamental, DNP (2020)</a:t>
            </a:r>
            <a:endParaRPr lang="es-CO" sz="1000" i="1"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02619473-300E-77C1-595D-1A82410DB440}"/>
              </a:ext>
            </a:extLst>
          </p:cNvPr>
          <p:cNvSpPr txBox="1"/>
          <p:nvPr/>
        </p:nvSpPr>
        <p:spPr>
          <a:xfrm>
            <a:off x="5550399" y="1016322"/>
            <a:ext cx="3605983"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Medición de Desempeño Departamental</a:t>
            </a:r>
            <a:endParaRPr lang="es-CO" sz="1000" i="1"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B4D2599E-74AB-1361-94E7-A2FD948FE34E}"/>
              </a:ext>
            </a:extLst>
          </p:cNvPr>
          <p:cNvSpPr txBox="1"/>
          <p:nvPr/>
        </p:nvSpPr>
        <p:spPr>
          <a:xfrm>
            <a:off x="10202066" y="104576"/>
            <a:ext cx="1511584" cy="646331"/>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Eficiencia del Estado y lucha contra la corrupción.</a:t>
            </a:r>
            <a:endParaRPr lang="es-CO" dirty="0"/>
          </a:p>
        </p:txBody>
      </p:sp>
    </p:spTree>
    <p:extLst>
      <p:ext uri="{BB962C8B-B14F-4D97-AF65-F5344CB8AC3E}">
        <p14:creationId xmlns:p14="http://schemas.microsoft.com/office/powerpoint/2010/main" val="1488235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a 4">
            <a:extLst>
              <a:ext uri="{FF2B5EF4-FFF2-40B4-BE49-F238E27FC236}">
                <a16:creationId xmlns:a16="http://schemas.microsoft.com/office/drawing/2014/main" id="{D07B82DB-A205-04C6-8DA4-B71A15F244AC}"/>
              </a:ext>
            </a:extLst>
          </p:cNvPr>
          <p:cNvGraphicFramePr>
            <a:graphicFrameLocks noGrp="1"/>
          </p:cNvGraphicFramePr>
          <p:nvPr>
            <p:extLst>
              <p:ext uri="{D42A27DB-BD31-4B8C-83A1-F6EECF244321}">
                <p14:modId xmlns:p14="http://schemas.microsoft.com/office/powerpoint/2010/main" val="2874951598"/>
              </p:ext>
            </p:extLst>
          </p:nvPr>
        </p:nvGraphicFramePr>
        <p:xfrm>
          <a:off x="5730240" y="2232065"/>
          <a:ext cx="3727777" cy="876367"/>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492751">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383616">
                <a:tc>
                  <a:txBody>
                    <a:bodyPr/>
                    <a:lstStyle/>
                    <a:p>
                      <a:pPr algn="ctr">
                        <a:lnSpc>
                          <a:spcPct val="107000"/>
                        </a:lnSpc>
                        <a:spcAft>
                          <a:spcPts val="800"/>
                        </a:spcAft>
                      </a:pPr>
                      <a:r>
                        <a:rPr lang="es-CO" sz="1800" dirty="0">
                          <a:effectLst/>
                          <a:latin typeface="Times New Roman" panose="02020603050405020304" pitchFamily="18" charset="0"/>
                          <a:ea typeface="Calibri" panose="020F0502020204030204" pitchFamily="34" charset="0"/>
                        </a:rPr>
                        <a:t>Recursos propios</a:t>
                      </a:r>
                    </a:p>
                  </a:txBody>
                  <a:tcPr/>
                </a:tc>
                <a:extLst>
                  <a:ext uri="{0D108BD9-81ED-4DB2-BD59-A6C34878D82A}">
                    <a16:rowId xmlns:a16="http://schemas.microsoft.com/office/drawing/2014/main" val="754889966"/>
                  </a:ext>
                </a:extLst>
              </a:tr>
            </a:tbl>
          </a:graphicData>
        </a:graphic>
      </p:graphicFrame>
      <p:sp>
        <p:nvSpPr>
          <p:cNvPr id="7" name="Marcador de contenido 2">
            <a:extLst>
              <a:ext uri="{FF2B5EF4-FFF2-40B4-BE49-F238E27FC236}">
                <a16:creationId xmlns:a16="http://schemas.microsoft.com/office/drawing/2014/main" id="{15E90461-8A73-D562-BD6B-1C63D0D321D7}"/>
              </a:ext>
            </a:extLst>
          </p:cNvPr>
          <p:cNvSpPr>
            <a:spLocks noGrp="1"/>
          </p:cNvSpPr>
          <p:nvPr>
            <p:ph idx="1"/>
          </p:nvPr>
        </p:nvSpPr>
        <p:spPr>
          <a:xfrm>
            <a:off x="561994" y="1354230"/>
            <a:ext cx="4524865" cy="4570319"/>
          </a:xfrm>
          <a:ln>
            <a:solidFill>
              <a:schemeClr val="accent1"/>
            </a:solidFill>
          </a:ln>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El departamento requiere una reforma profunda de su componente de gestión pública. </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R</a:t>
            </a:r>
            <a:r>
              <a:rPr lang="es-CO" sz="1800" dirty="0">
                <a:effectLst/>
                <a:latin typeface="Times New Roman" panose="02020603050405020304" pitchFamily="18" charset="0"/>
                <a:ea typeface="Calibri" panose="020F0502020204030204" pitchFamily="34" charset="0"/>
              </a:rPr>
              <a:t>eestructuración de la administración departamental y la modernización de las administraciones públicas municipales.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S</a:t>
            </a:r>
            <a:r>
              <a:rPr lang="es-CO" sz="1800" dirty="0">
                <a:effectLst/>
                <a:latin typeface="Times New Roman" panose="02020603050405020304" pitchFamily="18" charset="0"/>
                <a:ea typeface="Calibri" panose="020F0502020204030204" pitchFamily="34" charset="0"/>
              </a:rPr>
              <a:t>istemas de desarrollo administrativo y gestión de la calidad, articulados con el sistema de control interno, para tener procesos sencillos y eficientes.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Búsqueda de aplicabilidad de los principios de concurrencia y subsidiariedad.</a:t>
            </a:r>
            <a:endParaRPr lang="es-CO" sz="1800" dirty="0">
              <a:effectLst/>
              <a:latin typeface="Times New Roman" panose="02020603050405020304" pitchFamily="18" charset="0"/>
              <a:ea typeface="Calibri" panose="020F0502020204030204" pitchFamily="34" charset="0"/>
            </a:endParaRPr>
          </a:p>
        </p:txBody>
      </p:sp>
      <p:sp>
        <p:nvSpPr>
          <p:cNvPr id="4" name="Título 1">
            <a:extLst>
              <a:ext uri="{FF2B5EF4-FFF2-40B4-BE49-F238E27FC236}">
                <a16:creationId xmlns:a16="http://schemas.microsoft.com/office/drawing/2014/main" id="{CD29D4D6-948D-CD32-7705-E23A9E573AAD}"/>
              </a:ext>
            </a:extLst>
          </p:cNvPr>
          <p:cNvSpPr>
            <a:spLocks noGrp="1"/>
          </p:cNvSpPr>
          <p:nvPr>
            <p:ph type="title"/>
          </p:nvPr>
        </p:nvSpPr>
        <p:spPr>
          <a:xfrm>
            <a:off x="-553983" y="9427"/>
            <a:ext cx="11281685" cy="1102659"/>
          </a:xfrm>
        </p:spPr>
        <p:txBody>
          <a:bodyPr>
            <a:normAutofit/>
          </a:bodyPr>
          <a:lstStyle/>
          <a:p>
            <a:pPr algn="ctr"/>
            <a:r>
              <a:rPr lang="es-MX" sz="3200" b="1" i="1" dirty="0">
                <a:solidFill>
                  <a:srgbClr val="002060"/>
                </a:solidFill>
                <a:latin typeface="Times New Roman" panose="02020603050405020304" pitchFamily="18" charset="0"/>
                <a:cs typeface="Times New Roman" panose="02020603050405020304" pitchFamily="18" charset="0"/>
              </a:rPr>
              <a:t>Reto 1: Estado eficiente, fuerte y legítimo</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E1FE5E31-8D12-F414-6995-C6BE5D985311}"/>
              </a:ext>
            </a:extLst>
          </p:cNvPr>
          <p:cNvSpPr txBox="1"/>
          <p:nvPr/>
        </p:nvSpPr>
        <p:spPr>
          <a:xfrm>
            <a:off x="10202066" y="104576"/>
            <a:ext cx="1511584" cy="646331"/>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Eficiencia del Estado y lucha contra la corrupción.</a:t>
            </a:r>
            <a:endParaRPr lang="es-CO" dirty="0"/>
          </a:p>
        </p:txBody>
      </p:sp>
    </p:spTree>
    <p:extLst>
      <p:ext uri="{BB962C8B-B14F-4D97-AF65-F5344CB8AC3E}">
        <p14:creationId xmlns:p14="http://schemas.microsoft.com/office/powerpoint/2010/main" val="2825427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9427"/>
            <a:ext cx="11281685" cy="1102659"/>
          </a:xfrm>
        </p:spPr>
        <p:txBody>
          <a:bodyPr>
            <a:normAutofit/>
          </a:bodyPr>
          <a:lstStyle/>
          <a:p>
            <a:pPr algn="ctr"/>
            <a:r>
              <a:rPr lang="es-MX" sz="3200" b="1" i="1" dirty="0">
                <a:solidFill>
                  <a:srgbClr val="002060"/>
                </a:solidFill>
                <a:latin typeface="Times New Roman" panose="02020603050405020304" pitchFamily="18" charset="0"/>
                <a:cs typeface="Times New Roman" panose="02020603050405020304" pitchFamily="18" charset="0"/>
              </a:rPr>
              <a:t>Reto 2: Sistema tributario moderno y eficiente</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14" name="Marcador de contenido 2">
            <a:extLst>
              <a:ext uri="{FF2B5EF4-FFF2-40B4-BE49-F238E27FC236}">
                <a16:creationId xmlns:a16="http://schemas.microsoft.com/office/drawing/2014/main" id="{16EC57FA-BFB4-F6E2-089E-01C372763D97}"/>
              </a:ext>
            </a:extLst>
          </p:cNvPr>
          <p:cNvSpPr>
            <a:spLocks noGrp="1"/>
          </p:cNvSpPr>
          <p:nvPr>
            <p:ph idx="1"/>
          </p:nvPr>
        </p:nvSpPr>
        <p:spPr>
          <a:xfrm>
            <a:off x="561995" y="1354232"/>
            <a:ext cx="3914756" cy="4238351"/>
          </a:xfrm>
          <a:ln>
            <a:noFill/>
          </a:ln>
        </p:spPr>
        <p:txBody>
          <a:bodyPr>
            <a:normAutofit/>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E</a:t>
            </a:r>
            <a:r>
              <a:rPr lang="es-CO" sz="1800" dirty="0">
                <a:effectLst/>
                <a:latin typeface="Times New Roman" panose="02020603050405020304" pitchFamily="18" charset="0"/>
                <a:ea typeface="Calibri" panose="020F0502020204030204" pitchFamily="34" charset="0"/>
              </a:rPr>
              <a:t>l departamento y sus municipios tienen grandes retos en recaudo fiscal, especialmente en su capacidad de recaudo.</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Dificultades en la capacidad de ahorro.</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Deficiencias en gestión financiera y presupuestal.</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Insuficiente arquitectura del sistema tributario.</a:t>
            </a:r>
          </a:p>
        </p:txBody>
      </p:sp>
      <p:pic>
        <p:nvPicPr>
          <p:cNvPr id="6" name="Imagen 5">
            <a:extLst>
              <a:ext uri="{FF2B5EF4-FFF2-40B4-BE49-F238E27FC236}">
                <a16:creationId xmlns:a16="http://schemas.microsoft.com/office/drawing/2014/main" id="{CD0306FD-B3AE-12B4-6B3A-32C2294C8FA4}"/>
              </a:ext>
            </a:extLst>
          </p:cNvPr>
          <p:cNvPicPr>
            <a:picLocks noChangeAspect="1"/>
          </p:cNvPicPr>
          <p:nvPr/>
        </p:nvPicPr>
        <p:blipFill>
          <a:blip r:embed="rId3"/>
          <a:stretch>
            <a:fillRect/>
          </a:stretch>
        </p:blipFill>
        <p:spPr>
          <a:xfrm>
            <a:off x="4700138" y="2660764"/>
            <a:ext cx="5253488" cy="768236"/>
          </a:xfrm>
          <a:prstGeom prst="rect">
            <a:avLst/>
          </a:prstGeom>
          <a:noFill/>
          <a:ln>
            <a:solidFill>
              <a:schemeClr val="accent1"/>
            </a:solidFill>
          </a:ln>
        </p:spPr>
      </p:pic>
      <p:sp>
        <p:nvSpPr>
          <p:cNvPr id="2" name="CuadroTexto 1">
            <a:extLst>
              <a:ext uri="{FF2B5EF4-FFF2-40B4-BE49-F238E27FC236}">
                <a16:creationId xmlns:a16="http://schemas.microsoft.com/office/drawing/2014/main" id="{CADE97AD-D834-E212-9569-D6720F773922}"/>
              </a:ext>
            </a:extLst>
          </p:cNvPr>
          <p:cNvSpPr txBox="1"/>
          <p:nvPr/>
        </p:nvSpPr>
        <p:spPr>
          <a:xfrm>
            <a:off x="5523890" y="3473407"/>
            <a:ext cx="3605983"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Índice de Competitividad Departamental, Concejo Privado de Competitividad y Universidad del Rosario (2022)</a:t>
            </a:r>
            <a:endParaRPr lang="es-CO" sz="1000" i="1"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674CB1B2-9BCB-5E92-6281-B02570D9F7A7}"/>
              </a:ext>
            </a:extLst>
          </p:cNvPr>
          <p:cNvSpPr txBox="1"/>
          <p:nvPr/>
        </p:nvSpPr>
        <p:spPr>
          <a:xfrm>
            <a:off x="5523890" y="2280486"/>
            <a:ext cx="3605983"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Índice de Competitividad de Gestión Fiscal del departamento del Meta</a:t>
            </a:r>
            <a:endParaRPr lang="es-CO" sz="1000" i="1"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77350A72-DB3C-1CAB-4FA3-316444A79A38}"/>
              </a:ext>
            </a:extLst>
          </p:cNvPr>
          <p:cNvSpPr txBox="1"/>
          <p:nvPr/>
        </p:nvSpPr>
        <p:spPr>
          <a:xfrm>
            <a:off x="10202066" y="104576"/>
            <a:ext cx="1511584" cy="646331"/>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Eficiencia del Estado y lucha contra la corrupción.</a:t>
            </a:r>
            <a:endParaRPr lang="es-CO" dirty="0"/>
          </a:p>
        </p:txBody>
      </p:sp>
    </p:spTree>
    <p:extLst>
      <p:ext uri="{BB962C8B-B14F-4D97-AF65-F5344CB8AC3E}">
        <p14:creationId xmlns:p14="http://schemas.microsoft.com/office/powerpoint/2010/main" val="4186936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a 4">
            <a:extLst>
              <a:ext uri="{FF2B5EF4-FFF2-40B4-BE49-F238E27FC236}">
                <a16:creationId xmlns:a16="http://schemas.microsoft.com/office/drawing/2014/main" id="{D07B82DB-A205-04C6-8DA4-B71A15F244AC}"/>
              </a:ext>
            </a:extLst>
          </p:cNvPr>
          <p:cNvGraphicFramePr>
            <a:graphicFrameLocks noGrp="1"/>
          </p:cNvGraphicFramePr>
          <p:nvPr>
            <p:extLst>
              <p:ext uri="{D42A27DB-BD31-4B8C-83A1-F6EECF244321}">
                <p14:modId xmlns:p14="http://schemas.microsoft.com/office/powerpoint/2010/main" val="993905720"/>
              </p:ext>
            </p:extLst>
          </p:nvPr>
        </p:nvGraphicFramePr>
        <p:xfrm>
          <a:off x="5730240" y="2232065"/>
          <a:ext cx="3727777" cy="2122047"/>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492751">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383616">
                <a:tc>
                  <a:txBody>
                    <a:bodyPr/>
                    <a:lstStyle/>
                    <a:p>
                      <a:pPr algn="ctr">
                        <a:lnSpc>
                          <a:spcPct val="107000"/>
                        </a:lnSpc>
                        <a:spcAft>
                          <a:spcPts val="800"/>
                        </a:spcAft>
                      </a:pPr>
                      <a:r>
                        <a:rPr lang="es-CO" sz="1800" dirty="0">
                          <a:effectLst/>
                          <a:latin typeface="Times New Roman" panose="02020603050405020304" pitchFamily="18" charset="0"/>
                          <a:ea typeface="Calibri" panose="020F0502020204030204" pitchFamily="34" charset="0"/>
                        </a:rPr>
                        <a:t>Recursos propios</a:t>
                      </a:r>
                    </a:p>
                  </a:txBody>
                  <a:tcPr/>
                </a:tc>
                <a:extLst>
                  <a:ext uri="{0D108BD9-81ED-4DB2-BD59-A6C34878D82A}">
                    <a16:rowId xmlns:a16="http://schemas.microsoft.com/office/drawing/2014/main" val="754889966"/>
                  </a:ext>
                </a:extLst>
              </a:tr>
              <a:tr h="383616">
                <a:tc>
                  <a:txBody>
                    <a:bodyPr/>
                    <a:lstStyle/>
                    <a:p>
                      <a:pPr algn="ctr">
                        <a:lnSpc>
                          <a:spcPct val="107000"/>
                        </a:lnSpc>
                        <a:spcAft>
                          <a:spcPts val="800"/>
                        </a:spcAft>
                      </a:pPr>
                      <a:r>
                        <a:rPr lang="es-CO" sz="1800" dirty="0">
                          <a:effectLst/>
                          <a:latin typeface="Times New Roman" panose="02020603050405020304" pitchFamily="18" charset="0"/>
                          <a:ea typeface="Calibri" panose="020F0502020204030204" pitchFamily="34" charset="0"/>
                        </a:rPr>
                        <a:t>Dirección de Apoyo Fiscal, del Ministerio de Hacienda y Crédito Público (Apoyo técnico y administrativo)</a:t>
                      </a:r>
                    </a:p>
                  </a:txBody>
                  <a:tcPr/>
                </a:tc>
                <a:extLst>
                  <a:ext uri="{0D108BD9-81ED-4DB2-BD59-A6C34878D82A}">
                    <a16:rowId xmlns:a16="http://schemas.microsoft.com/office/drawing/2014/main" val="2037940916"/>
                  </a:ext>
                </a:extLst>
              </a:tr>
            </a:tbl>
          </a:graphicData>
        </a:graphic>
      </p:graphicFrame>
      <p:sp>
        <p:nvSpPr>
          <p:cNvPr id="7" name="Marcador de contenido 2">
            <a:extLst>
              <a:ext uri="{FF2B5EF4-FFF2-40B4-BE49-F238E27FC236}">
                <a16:creationId xmlns:a16="http://schemas.microsoft.com/office/drawing/2014/main" id="{15E90461-8A73-D562-BD6B-1C63D0D321D7}"/>
              </a:ext>
            </a:extLst>
          </p:cNvPr>
          <p:cNvSpPr>
            <a:spLocks noGrp="1"/>
          </p:cNvSpPr>
          <p:nvPr>
            <p:ph idx="1"/>
          </p:nvPr>
        </p:nvSpPr>
        <p:spPr>
          <a:xfrm>
            <a:off x="561994" y="1354230"/>
            <a:ext cx="4524865" cy="4570319"/>
          </a:xfrm>
          <a:ln>
            <a:solidFill>
              <a:schemeClr val="accent1"/>
            </a:solidFill>
          </a:ln>
        </p:spPr>
        <p:txBody>
          <a:bodyPr>
            <a:normAutofit/>
          </a:body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Se requiere un análisis profundo del sistema tributario departamental y municipal.</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Es necesaria la actualización de los estatutos tributarios departamental y municipales.</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Se propone una modernización de los esquemas de gestión del recaudo de los impuestos a cargo del departamento y de los municipios. </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Formulación de una estrategia de sostenibilidad fiscal de corto, mediano y largo plazo..</a:t>
            </a:r>
          </a:p>
          <a:p>
            <a:pPr algn="just">
              <a:lnSpc>
                <a:spcPct val="107000"/>
              </a:lnSpc>
              <a:spcAft>
                <a:spcPts val="800"/>
              </a:spcAft>
            </a:pPr>
            <a:endParaRPr lang="es-CO" sz="1800" dirty="0">
              <a:effectLst/>
              <a:latin typeface="Times New Roman" panose="02020603050405020304" pitchFamily="18" charset="0"/>
              <a:ea typeface="Calibri" panose="020F0502020204030204" pitchFamily="34" charset="0"/>
            </a:endParaRPr>
          </a:p>
        </p:txBody>
      </p:sp>
      <p:sp>
        <p:nvSpPr>
          <p:cNvPr id="5" name="CuadroTexto 4">
            <a:extLst>
              <a:ext uri="{FF2B5EF4-FFF2-40B4-BE49-F238E27FC236}">
                <a16:creationId xmlns:a16="http://schemas.microsoft.com/office/drawing/2014/main" id="{E1FE5E31-8D12-F414-6995-C6BE5D985311}"/>
              </a:ext>
            </a:extLst>
          </p:cNvPr>
          <p:cNvSpPr txBox="1"/>
          <p:nvPr/>
        </p:nvSpPr>
        <p:spPr>
          <a:xfrm>
            <a:off x="10202066" y="104576"/>
            <a:ext cx="1511584" cy="646331"/>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Eficiencia del Estado y lucha contra la corrupción.</a:t>
            </a:r>
            <a:endParaRPr lang="es-CO" dirty="0"/>
          </a:p>
        </p:txBody>
      </p:sp>
      <p:sp>
        <p:nvSpPr>
          <p:cNvPr id="8" name="Título 1">
            <a:extLst>
              <a:ext uri="{FF2B5EF4-FFF2-40B4-BE49-F238E27FC236}">
                <a16:creationId xmlns:a16="http://schemas.microsoft.com/office/drawing/2014/main" id="{66B97DCC-0FDD-30E0-F3C6-EF669F421AFD}"/>
              </a:ext>
            </a:extLst>
          </p:cNvPr>
          <p:cNvSpPr>
            <a:spLocks noGrp="1"/>
          </p:cNvSpPr>
          <p:nvPr>
            <p:ph type="title"/>
          </p:nvPr>
        </p:nvSpPr>
        <p:spPr>
          <a:xfrm>
            <a:off x="-553983" y="9427"/>
            <a:ext cx="11281685" cy="1102659"/>
          </a:xfrm>
        </p:spPr>
        <p:txBody>
          <a:bodyPr>
            <a:normAutofit/>
          </a:bodyPr>
          <a:lstStyle/>
          <a:p>
            <a:pPr algn="ctr"/>
            <a:r>
              <a:rPr lang="es-MX" sz="3200" b="1" i="1" dirty="0">
                <a:solidFill>
                  <a:srgbClr val="002060"/>
                </a:solidFill>
                <a:latin typeface="Times New Roman" panose="02020603050405020304" pitchFamily="18" charset="0"/>
                <a:cs typeface="Times New Roman" panose="02020603050405020304" pitchFamily="18" charset="0"/>
              </a:rPr>
              <a:t>Reto 2: Sistema tributario moderno y eficiente</a:t>
            </a:r>
            <a:endParaRPr lang="es-CO"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793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9427"/>
            <a:ext cx="11281685" cy="1102659"/>
          </a:xfrm>
        </p:spPr>
        <p:txBody>
          <a:bodyPr>
            <a:normAutofit/>
          </a:bodyPr>
          <a:lstStyle/>
          <a:p>
            <a:pPr algn="ctr"/>
            <a:r>
              <a:rPr lang="es-MX" sz="3200" b="1" i="1">
                <a:solidFill>
                  <a:srgbClr val="002060"/>
                </a:solidFill>
                <a:latin typeface="Times New Roman" panose="02020603050405020304" pitchFamily="18" charset="0"/>
                <a:cs typeface="Times New Roman" panose="02020603050405020304" pitchFamily="18" charset="0"/>
              </a:rPr>
              <a:t>Reto 3: Gasto público de calidad</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14" name="Marcador de contenido 2">
            <a:extLst>
              <a:ext uri="{FF2B5EF4-FFF2-40B4-BE49-F238E27FC236}">
                <a16:creationId xmlns:a16="http://schemas.microsoft.com/office/drawing/2014/main" id="{16EC57FA-BFB4-F6E2-089E-01C372763D97}"/>
              </a:ext>
            </a:extLst>
          </p:cNvPr>
          <p:cNvSpPr>
            <a:spLocks noGrp="1"/>
          </p:cNvSpPr>
          <p:nvPr>
            <p:ph idx="1"/>
          </p:nvPr>
        </p:nvSpPr>
        <p:spPr>
          <a:xfrm>
            <a:off x="561995" y="1354232"/>
            <a:ext cx="3914756" cy="4238351"/>
          </a:xfrm>
          <a:ln>
            <a:noFill/>
          </a:ln>
        </p:spPr>
        <p:txBody>
          <a:bodyPr>
            <a:normAutofit/>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La ineficiencia en el gasto público se traduce en planificación en ausencia de ejecución.</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A pesar de que se entrega información, no sucede lo mismo con servicios públicos.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Esto se traduce en la vulneración de derechos, dadas las dificultades para entregar bienes y servicios oportunos, en las cantidades y con las calidades requeridas.</a:t>
            </a:r>
          </a:p>
        </p:txBody>
      </p:sp>
      <p:graphicFrame>
        <p:nvGraphicFramePr>
          <p:cNvPr id="2" name="Gráfico 1">
            <a:extLst>
              <a:ext uri="{FF2B5EF4-FFF2-40B4-BE49-F238E27FC236}">
                <a16:creationId xmlns:a16="http://schemas.microsoft.com/office/drawing/2014/main" id="{5BF856E0-2627-66E7-5B8A-0CFD4F0F124A}"/>
              </a:ext>
            </a:extLst>
          </p:cNvPr>
          <p:cNvGraphicFramePr/>
          <p:nvPr>
            <p:extLst>
              <p:ext uri="{D42A27DB-BD31-4B8C-83A1-F6EECF244321}">
                <p14:modId xmlns:p14="http://schemas.microsoft.com/office/powerpoint/2010/main" val="1128375698"/>
              </p:ext>
            </p:extLst>
          </p:nvPr>
        </p:nvGraphicFramePr>
        <p:xfrm>
          <a:off x="5486082" y="1283970"/>
          <a:ext cx="3734619" cy="224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001C0875-7AC1-56A5-04FB-BAC4CBB519F1}"/>
              </a:ext>
            </a:extLst>
          </p:cNvPr>
          <p:cNvGraphicFramePr/>
          <p:nvPr>
            <p:extLst>
              <p:ext uri="{D42A27DB-BD31-4B8C-83A1-F6EECF244321}">
                <p14:modId xmlns:p14="http://schemas.microsoft.com/office/powerpoint/2010/main" val="351150597"/>
              </p:ext>
            </p:extLst>
          </p:nvPr>
        </p:nvGraphicFramePr>
        <p:xfrm>
          <a:off x="5486082" y="3524250"/>
          <a:ext cx="3734619" cy="2240428"/>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a:extLst>
              <a:ext uri="{FF2B5EF4-FFF2-40B4-BE49-F238E27FC236}">
                <a16:creationId xmlns:a16="http://schemas.microsoft.com/office/drawing/2014/main" id="{60B2DDF9-0C51-BCAB-CE3B-6281FF077437}"/>
              </a:ext>
            </a:extLst>
          </p:cNvPr>
          <p:cNvSpPr txBox="1"/>
          <p:nvPr/>
        </p:nvSpPr>
        <p:spPr>
          <a:xfrm>
            <a:off x="5614718" y="5764530"/>
            <a:ext cx="3605983"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elaboración propia con base en Índice de Desempeño Departamental, DNP (2020)</a:t>
            </a:r>
            <a:endParaRPr lang="es-CO" sz="1000" i="1"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A9193439-370A-207A-D809-EE39CF964FFB}"/>
              </a:ext>
            </a:extLst>
          </p:cNvPr>
          <p:cNvSpPr txBox="1"/>
          <p:nvPr/>
        </p:nvSpPr>
        <p:spPr>
          <a:xfrm>
            <a:off x="5550399" y="1016322"/>
            <a:ext cx="3605983"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Medición de Desempeño Departamental</a:t>
            </a:r>
            <a:endParaRPr lang="es-CO" sz="1000" i="1"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9CA70C49-B4DB-CD43-D700-6E1445CA7CEF}"/>
              </a:ext>
            </a:extLst>
          </p:cNvPr>
          <p:cNvSpPr txBox="1"/>
          <p:nvPr/>
        </p:nvSpPr>
        <p:spPr>
          <a:xfrm>
            <a:off x="10202066" y="104576"/>
            <a:ext cx="1511584" cy="646331"/>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Eficiencia del Estado y lucha contra la corrupción.</a:t>
            </a:r>
            <a:endParaRPr lang="es-CO" dirty="0"/>
          </a:p>
        </p:txBody>
      </p:sp>
    </p:spTree>
    <p:extLst>
      <p:ext uri="{BB962C8B-B14F-4D97-AF65-F5344CB8AC3E}">
        <p14:creationId xmlns:p14="http://schemas.microsoft.com/office/powerpoint/2010/main" val="116176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838200" y="-153349"/>
            <a:ext cx="10515600" cy="1325563"/>
          </a:xfrm>
        </p:spPr>
        <p:txBody>
          <a:bodyPr/>
          <a:lstStyle/>
          <a:p>
            <a:r>
              <a:rPr lang="es-ES" b="1" dirty="0">
                <a:solidFill>
                  <a:srgbClr val="002060"/>
                </a:solidFill>
                <a:latin typeface="Times New Roman" panose="02020603050405020304" pitchFamily="18" charset="0"/>
                <a:cs typeface="Times New Roman" panose="02020603050405020304" pitchFamily="18" charset="0"/>
              </a:rPr>
              <a:t>El Meta:</a:t>
            </a:r>
            <a:endParaRPr lang="es-CO" b="1" dirty="0">
              <a:solidFill>
                <a:srgbClr val="002060"/>
              </a:solidFill>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7E4A0867-9E07-94DE-723C-C087C435C737}"/>
              </a:ext>
            </a:extLst>
          </p:cNvPr>
          <p:cNvSpPr>
            <a:spLocks noGrp="1"/>
          </p:cNvSpPr>
          <p:nvPr>
            <p:ph idx="1"/>
          </p:nvPr>
        </p:nvSpPr>
        <p:spPr>
          <a:xfrm>
            <a:off x="838200" y="1102659"/>
            <a:ext cx="3832412" cy="5132984"/>
          </a:xfrm>
        </p:spPr>
        <p:txBody>
          <a:bodyPr>
            <a:normAutofit/>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En proyecciones DANE</a:t>
            </a:r>
            <a:r>
              <a:rPr lang="es-CO" sz="1800" dirty="0">
                <a:effectLst/>
                <a:latin typeface="Times New Roman" panose="02020603050405020304" pitchFamily="18" charset="0"/>
                <a:ea typeface="Calibri" panose="020F0502020204030204" pitchFamily="34" charset="0"/>
              </a:rPr>
              <a:t>, el Meta contaría con 1.080.706 habitantes para el año 2022, lo que corresponde al 2,1% de la población nacional.</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Villavicencio cuenta con una población total de 531.275 habitantes según el censo de 2018. con una densidad media de 372.6 personas/km², con respecto al entorno de ciudades capitales en el país.</a:t>
            </a:r>
          </a:p>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La participación del departamento en el PIB nacional para el año 2021 fue del 3,35%. </a:t>
            </a:r>
          </a:p>
          <a:p>
            <a:pPr algn="just">
              <a:lnSpc>
                <a:spcPct val="107000"/>
              </a:lnSpc>
              <a:spcAft>
                <a:spcPts val="800"/>
              </a:spcAft>
            </a:pPr>
            <a:endParaRPr lang="es-CO" sz="1800" dirty="0">
              <a:effectLst/>
              <a:latin typeface="Times New Roman" panose="02020603050405020304" pitchFamily="18" charset="0"/>
              <a:ea typeface="Calibri" panose="020F0502020204030204" pitchFamily="34" charset="0"/>
            </a:endParaRPr>
          </a:p>
          <a:p>
            <a:pPr algn="just">
              <a:lnSpc>
                <a:spcPct val="107000"/>
              </a:lnSpc>
              <a:spcAft>
                <a:spcPts val="800"/>
              </a:spcAft>
            </a:pPr>
            <a:endParaRPr lang="es-CO" sz="1800" dirty="0">
              <a:effectLst/>
              <a:latin typeface="Times New Roman" panose="02020603050405020304" pitchFamily="18" charset="0"/>
              <a:ea typeface="Calibri" panose="020F0502020204030204" pitchFamily="34" charset="0"/>
            </a:endParaRPr>
          </a:p>
          <a:p>
            <a:endParaRPr lang="es-CO" sz="1200" dirty="0">
              <a:solidFill>
                <a:srgbClr val="002060"/>
              </a:solidFill>
              <a:latin typeface="Times New Roman" panose="02020603050405020304" pitchFamily="18" charset="0"/>
              <a:cs typeface="Times New Roman" panose="02020603050405020304" pitchFamily="18" charset="0"/>
            </a:endParaRPr>
          </a:p>
        </p:txBody>
      </p:sp>
      <p:sp>
        <p:nvSpPr>
          <p:cNvPr id="2" name="Marcador de contenido 2">
            <a:extLst>
              <a:ext uri="{FF2B5EF4-FFF2-40B4-BE49-F238E27FC236}">
                <a16:creationId xmlns:a16="http://schemas.microsoft.com/office/drawing/2014/main" id="{2FDF9991-26E2-D6A4-3A4B-75A9175DAEB7}"/>
              </a:ext>
            </a:extLst>
          </p:cNvPr>
          <p:cNvSpPr txBox="1">
            <a:spLocks/>
          </p:cNvSpPr>
          <p:nvPr/>
        </p:nvSpPr>
        <p:spPr>
          <a:xfrm>
            <a:off x="5401236" y="1102659"/>
            <a:ext cx="3832412" cy="10488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es-CO" sz="1800" dirty="0">
                <a:effectLst/>
                <a:latin typeface="Times New Roman" panose="02020603050405020304" pitchFamily="18" charset="0"/>
                <a:ea typeface="Calibri" panose="020F0502020204030204" pitchFamily="34" charset="0"/>
              </a:rPr>
              <a:t>Se evidencia una economía volcada a la exportación, especialmente de hidrocarburos. </a:t>
            </a:r>
            <a:endParaRPr lang="es-CO" sz="1800" dirty="0">
              <a:latin typeface="Times New Roman" panose="02020603050405020304" pitchFamily="18" charset="0"/>
              <a:ea typeface="Calibri" panose="020F0502020204030204" pitchFamily="34" charset="0"/>
            </a:endParaRPr>
          </a:p>
          <a:p>
            <a:endParaRPr lang="es-CO" sz="1800" dirty="0">
              <a:solidFill>
                <a:srgbClr val="002060"/>
              </a:solidFill>
              <a:latin typeface="Times New Roman" panose="02020603050405020304" pitchFamily="18" charset="0"/>
              <a:cs typeface="Times New Roman" panose="02020603050405020304" pitchFamily="18" charset="0"/>
            </a:endParaRPr>
          </a:p>
        </p:txBody>
      </p:sp>
      <p:pic>
        <p:nvPicPr>
          <p:cNvPr id="3" name="Imagen 2" descr="Gráfico&#10;&#10;Descripción generada automáticamente">
            <a:extLst>
              <a:ext uri="{FF2B5EF4-FFF2-40B4-BE49-F238E27FC236}">
                <a16:creationId xmlns:a16="http://schemas.microsoft.com/office/drawing/2014/main" id="{22C73A48-A5FA-B673-8106-9B9E7628A8C3}"/>
              </a:ext>
            </a:extLst>
          </p:cNvPr>
          <p:cNvPicPr>
            <a:picLocks noChangeAspect="1"/>
          </p:cNvPicPr>
          <p:nvPr/>
        </p:nvPicPr>
        <p:blipFill rotWithShape="1">
          <a:blip r:embed="rId3"/>
          <a:srcRect l="2831" t="3400"/>
          <a:stretch/>
        </p:blipFill>
        <p:spPr bwMode="auto">
          <a:xfrm>
            <a:off x="5063716" y="2151529"/>
            <a:ext cx="4507451" cy="3730501"/>
          </a:xfrm>
          <a:prstGeom prst="rect">
            <a:avLst/>
          </a:prstGeom>
          <a:ln>
            <a:solidFill>
              <a:schemeClr val="accent1"/>
            </a:solid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B4AFBEDD-AD77-F2FA-AB94-CD53D10FBABD}"/>
              </a:ext>
            </a:extLst>
          </p:cNvPr>
          <p:cNvSpPr txBox="1"/>
          <p:nvPr/>
        </p:nvSpPr>
        <p:spPr>
          <a:xfrm>
            <a:off x="5063715" y="5882030"/>
            <a:ext cx="4689885" cy="400110"/>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Fuente: Perfil económico departamental del Meta, Ministerio de Comercio Industria y Turismo (2022)</a:t>
            </a:r>
            <a:endParaRPr lang="es-CO" sz="1000" i="1"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A35EBCFC-58F3-8E13-1D5C-CF9B92B763D5}"/>
              </a:ext>
            </a:extLst>
          </p:cNvPr>
          <p:cNvSpPr txBox="1"/>
          <p:nvPr/>
        </p:nvSpPr>
        <p:spPr>
          <a:xfrm>
            <a:off x="4881282" y="1937564"/>
            <a:ext cx="4689885" cy="246221"/>
          </a:xfrm>
          <a:prstGeom prst="rect">
            <a:avLst/>
          </a:prstGeom>
          <a:noFill/>
        </p:spPr>
        <p:txBody>
          <a:bodyPr wrap="square" rtlCol="0">
            <a:spAutoFit/>
          </a:bodyPr>
          <a:lstStyle/>
          <a:p>
            <a:pPr algn="ctr"/>
            <a:r>
              <a:rPr lang="es-MX" sz="1000" i="1" dirty="0">
                <a:latin typeface="Times New Roman" panose="02020603050405020304" pitchFamily="18" charset="0"/>
                <a:cs typeface="Times New Roman" panose="02020603050405020304" pitchFamily="18" charset="0"/>
              </a:rPr>
              <a:t>Composición sectorial del PIB 2021</a:t>
            </a:r>
            <a:endParaRPr lang="es-CO"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273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a 4">
            <a:extLst>
              <a:ext uri="{FF2B5EF4-FFF2-40B4-BE49-F238E27FC236}">
                <a16:creationId xmlns:a16="http://schemas.microsoft.com/office/drawing/2014/main" id="{D07B82DB-A205-04C6-8DA4-B71A15F244AC}"/>
              </a:ext>
            </a:extLst>
          </p:cNvPr>
          <p:cNvGraphicFramePr>
            <a:graphicFrameLocks noGrp="1"/>
          </p:cNvGraphicFramePr>
          <p:nvPr/>
        </p:nvGraphicFramePr>
        <p:xfrm>
          <a:off x="5730240" y="2232065"/>
          <a:ext cx="3727777" cy="2122047"/>
        </p:xfrm>
        <a:graphic>
          <a:graphicData uri="http://schemas.openxmlformats.org/drawingml/2006/table">
            <a:tbl>
              <a:tblPr firstRow="1" bandRow="1">
                <a:tableStyleId>{5C22544A-7EE6-4342-B048-85BDC9FD1C3A}</a:tableStyleId>
              </a:tblPr>
              <a:tblGrid>
                <a:gridCol w="3727777">
                  <a:extLst>
                    <a:ext uri="{9D8B030D-6E8A-4147-A177-3AD203B41FA5}">
                      <a16:colId xmlns:a16="http://schemas.microsoft.com/office/drawing/2014/main" val="2895713856"/>
                    </a:ext>
                  </a:extLst>
                </a:gridCol>
              </a:tblGrid>
              <a:tr h="492751">
                <a:tc>
                  <a:txBody>
                    <a:bodyPr/>
                    <a:lstStyle/>
                    <a:p>
                      <a:pPr algn="ctr"/>
                      <a:r>
                        <a:rPr lang="es-CO" dirty="0"/>
                        <a:t>Posibles fuentes de financiamiento</a:t>
                      </a:r>
                    </a:p>
                  </a:txBody>
                  <a:tcPr/>
                </a:tc>
                <a:extLst>
                  <a:ext uri="{0D108BD9-81ED-4DB2-BD59-A6C34878D82A}">
                    <a16:rowId xmlns:a16="http://schemas.microsoft.com/office/drawing/2014/main" val="3699890265"/>
                  </a:ext>
                </a:extLst>
              </a:tr>
              <a:tr h="383616">
                <a:tc>
                  <a:txBody>
                    <a:bodyPr/>
                    <a:lstStyle/>
                    <a:p>
                      <a:pPr algn="ctr">
                        <a:lnSpc>
                          <a:spcPct val="107000"/>
                        </a:lnSpc>
                        <a:spcAft>
                          <a:spcPts val="800"/>
                        </a:spcAft>
                      </a:pPr>
                      <a:r>
                        <a:rPr lang="es-CO" sz="1800" dirty="0">
                          <a:effectLst/>
                          <a:latin typeface="Times New Roman" panose="02020603050405020304" pitchFamily="18" charset="0"/>
                          <a:ea typeface="Calibri" panose="020F0502020204030204" pitchFamily="34" charset="0"/>
                        </a:rPr>
                        <a:t>Recursos propios</a:t>
                      </a:r>
                    </a:p>
                  </a:txBody>
                  <a:tcPr/>
                </a:tc>
                <a:extLst>
                  <a:ext uri="{0D108BD9-81ED-4DB2-BD59-A6C34878D82A}">
                    <a16:rowId xmlns:a16="http://schemas.microsoft.com/office/drawing/2014/main" val="754889966"/>
                  </a:ext>
                </a:extLst>
              </a:tr>
              <a:tr h="383616">
                <a:tc>
                  <a:txBody>
                    <a:bodyPr/>
                    <a:lstStyle/>
                    <a:p>
                      <a:pPr algn="ctr">
                        <a:lnSpc>
                          <a:spcPct val="107000"/>
                        </a:lnSpc>
                        <a:spcAft>
                          <a:spcPts val="800"/>
                        </a:spcAft>
                      </a:pPr>
                      <a:r>
                        <a:rPr lang="es-CO" sz="1800" dirty="0">
                          <a:effectLst/>
                          <a:latin typeface="Times New Roman" panose="02020603050405020304" pitchFamily="18" charset="0"/>
                          <a:ea typeface="Calibri" panose="020F0502020204030204" pitchFamily="34" charset="0"/>
                        </a:rPr>
                        <a:t>Dirección de Apoyo Fiscal, del Ministerio de Hacienda y Crédito Público (Apoyo técnico y administrativo)</a:t>
                      </a:r>
                    </a:p>
                  </a:txBody>
                  <a:tcPr/>
                </a:tc>
                <a:extLst>
                  <a:ext uri="{0D108BD9-81ED-4DB2-BD59-A6C34878D82A}">
                    <a16:rowId xmlns:a16="http://schemas.microsoft.com/office/drawing/2014/main" val="2037940916"/>
                  </a:ext>
                </a:extLst>
              </a:tr>
            </a:tbl>
          </a:graphicData>
        </a:graphic>
      </p:graphicFrame>
      <p:sp>
        <p:nvSpPr>
          <p:cNvPr id="7" name="Marcador de contenido 2">
            <a:extLst>
              <a:ext uri="{FF2B5EF4-FFF2-40B4-BE49-F238E27FC236}">
                <a16:creationId xmlns:a16="http://schemas.microsoft.com/office/drawing/2014/main" id="{15E90461-8A73-D562-BD6B-1C63D0D321D7}"/>
              </a:ext>
            </a:extLst>
          </p:cNvPr>
          <p:cNvSpPr>
            <a:spLocks noGrp="1"/>
          </p:cNvSpPr>
          <p:nvPr>
            <p:ph idx="1"/>
          </p:nvPr>
        </p:nvSpPr>
        <p:spPr>
          <a:xfrm>
            <a:off x="561994" y="1354230"/>
            <a:ext cx="4524865" cy="4846545"/>
          </a:xfrm>
          <a:ln>
            <a:solidFill>
              <a:schemeClr val="accent1"/>
            </a:solidFill>
          </a:ln>
        </p:spPr>
        <p:txBody>
          <a:bodyPr>
            <a:normAutofit/>
          </a:bodyPr>
          <a:lstStyle/>
          <a:p>
            <a:pPr algn="just">
              <a:lnSpc>
                <a:spcPct val="107000"/>
              </a:lnSpc>
              <a:spcAft>
                <a:spcPts val="800"/>
              </a:spcAft>
            </a:pPr>
            <a:r>
              <a:rPr lang="es-CO" sz="1800" dirty="0">
                <a:latin typeface="Times New Roman" panose="02020603050405020304" pitchFamily="18" charset="0"/>
                <a:ea typeface="Calibri" panose="020F0502020204030204" pitchFamily="34" charset="0"/>
              </a:rPr>
              <a:t>S</a:t>
            </a:r>
            <a:r>
              <a:rPr lang="es-CO" sz="1800" dirty="0">
                <a:effectLst/>
                <a:latin typeface="Times New Roman" panose="02020603050405020304" pitchFamily="18" charset="0"/>
                <a:ea typeface="Calibri" panose="020F0502020204030204" pitchFamily="34" charset="0"/>
              </a:rPr>
              <a:t>e requiere un estudio de la calidad del gasto departamental y municipal. </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U</a:t>
            </a:r>
            <a:r>
              <a:rPr lang="es-CO" sz="1800" dirty="0">
                <a:effectLst/>
                <a:latin typeface="Times New Roman" panose="02020603050405020304" pitchFamily="18" charset="0"/>
                <a:ea typeface="Calibri" panose="020F0502020204030204" pitchFamily="34" charset="0"/>
              </a:rPr>
              <a:t>na mejora de los sistemas de compra y contratación pública.</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U</a:t>
            </a:r>
            <a:r>
              <a:rPr lang="es-CO" sz="1800" dirty="0">
                <a:effectLst/>
                <a:latin typeface="Times New Roman" panose="02020603050405020304" pitchFamily="18" charset="0"/>
                <a:ea typeface="Calibri" panose="020F0502020204030204" pitchFamily="34" charset="0"/>
              </a:rPr>
              <a:t>n análisis de la política fiscal del departamento y sus municipios.</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S</a:t>
            </a:r>
            <a:r>
              <a:rPr lang="es-CO" sz="1800" dirty="0">
                <a:effectLst/>
                <a:latin typeface="Times New Roman" panose="02020603050405020304" pitchFamily="18" charset="0"/>
                <a:ea typeface="Calibri" panose="020F0502020204030204" pitchFamily="34" charset="0"/>
              </a:rPr>
              <a:t>istemas de monitoreo de evaluación y resultados de los gastos de funcionamiento e inversión</a:t>
            </a:r>
          </a:p>
          <a:p>
            <a:pPr algn="just">
              <a:lnSpc>
                <a:spcPct val="107000"/>
              </a:lnSpc>
              <a:spcAft>
                <a:spcPts val="800"/>
              </a:spcAft>
            </a:pPr>
            <a:r>
              <a:rPr lang="es-CO" sz="1800" dirty="0">
                <a:latin typeface="Times New Roman" panose="02020603050405020304" pitchFamily="18" charset="0"/>
                <a:ea typeface="Calibri" panose="020F0502020204030204" pitchFamily="34" charset="0"/>
              </a:rPr>
              <a:t>D</a:t>
            </a:r>
            <a:r>
              <a:rPr lang="es-CO" sz="1800" dirty="0">
                <a:effectLst/>
                <a:latin typeface="Times New Roman" panose="02020603050405020304" pitchFamily="18" charset="0"/>
                <a:ea typeface="Calibri" panose="020F0502020204030204" pitchFamily="34" charset="0"/>
              </a:rPr>
              <a:t>esarrollo de innovaciones presupuestales con mayor incidencia en la calidad del gasto público: desarrollo de los códigos presupuestales de las entidades territoriales</a:t>
            </a:r>
          </a:p>
        </p:txBody>
      </p:sp>
      <p:sp>
        <p:nvSpPr>
          <p:cNvPr id="5" name="CuadroTexto 4">
            <a:extLst>
              <a:ext uri="{FF2B5EF4-FFF2-40B4-BE49-F238E27FC236}">
                <a16:creationId xmlns:a16="http://schemas.microsoft.com/office/drawing/2014/main" id="{E1FE5E31-8D12-F414-6995-C6BE5D985311}"/>
              </a:ext>
            </a:extLst>
          </p:cNvPr>
          <p:cNvSpPr txBox="1"/>
          <p:nvPr/>
        </p:nvSpPr>
        <p:spPr>
          <a:xfrm>
            <a:off x="10202066" y="104576"/>
            <a:ext cx="1511584" cy="646331"/>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Eficiencia del Estado y lucha contra la corrupción.</a:t>
            </a:r>
            <a:endParaRPr lang="es-CO" dirty="0"/>
          </a:p>
        </p:txBody>
      </p:sp>
      <p:sp>
        <p:nvSpPr>
          <p:cNvPr id="6" name="Título 1">
            <a:extLst>
              <a:ext uri="{FF2B5EF4-FFF2-40B4-BE49-F238E27FC236}">
                <a16:creationId xmlns:a16="http://schemas.microsoft.com/office/drawing/2014/main" id="{1938DF85-EB38-E970-3364-9C85D17244C7}"/>
              </a:ext>
            </a:extLst>
          </p:cNvPr>
          <p:cNvSpPr>
            <a:spLocks noGrp="1"/>
          </p:cNvSpPr>
          <p:nvPr>
            <p:ph type="title"/>
          </p:nvPr>
        </p:nvSpPr>
        <p:spPr>
          <a:xfrm>
            <a:off x="-553983" y="9427"/>
            <a:ext cx="11281685" cy="1102659"/>
          </a:xfrm>
        </p:spPr>
        <p:txBody>
          <a:bodyPr>
            <a:normAutofit/>
          </a:bodyPr>
          <a:lstStyle/>
          <a:p>
            <a:pPr algn="ctr"/>
            <a:r>
              <a:rPr lang="es-MX" sz="3200" b="1" i="1">
                <a:solidFill>
                  <a:srgbClr val="002060"/>
                </a:solidFill>
                <a:latin typeface="Times New Roman" panose="02020603050405020304" pitchFamily="18" charset="0"/>
                <a:cs typeface="Times New Roman" panose="02020603050405020304" pitchFamily="18" charset="0"/>
              </a:rPr>
              <a:t>Reto 3: Gasto público de calidad</a:t>
            </a:r>
            <a:endParaRPr lang="es-CO"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564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3BF2CD94-8092-0422-FB42-4379A8A89AF3}"/>
              </a:ext>
            </a:extLst>
          </p:cNvPr>
          <p:cNvGraphicFramePr/>
          <p:nvPr>
            <p:extLst>
              <p:ext uri="{D42A27DB-BD31-4B8C-83A1-F6EECF244321}">
                <p14:modId xmlns:p14="http://schemas.microsoft.com/office/powerpoint/2010/main" val="1379176566"/>
              </p:ext>
            </p:extLst>
          </p:nvPr>
        </p:nvGraphicFramePr>
        <p:xfrm>
          <a:off x="1116107" y="-117437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a 1">
            <a:extLst>
              <a:ext uri="{FF2B5EF4-FFF2-40B4-BE49-F238E27FC236}">
                <a16:creationId xmlns:a16="http://schemas.microsoft.com/office/drawing/2014/main" id="{6DE548C8-93AD-DC3F-F510-B260F3766D52}"/>
              </a:ext>
            </a:extLst>
          </p:cNvPr>
          <p:cNvGraphicFramePr/>
          <p:nvPr>
            <p:extLst>
              <p:ext uri="{D42A27DB-BD31-4B8C-83A1-F6EECF244321}">
                <p14:modId xmlns:p14="http://schemas.microsoft.com/office/powerpoint/2010/main" val="3549217864"/>
              </p:ext>
            </p:extLst>
          </p:nvPr>
        </p:nvGraphicFramePr>
        <p:xfrm>
          <a:off x="1116107" y="1703306"/>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uadroTexto 4">
            <a:extLst>
              <a:ext uri="{FF2B5EF4-FFF2-40B4-BE49-F238E27FC236}">
                <a16:creationId xmlns:a16="http://schemas.microsoft.com/office/drawing/2014/main" id="{CDE0840E-03B9-F1A5-D018-6697E69C024B}"/>
              </a:ext>
            </a:extLst>
          </p:cNvPr>
          <p:cNvSpPr txBox="1"/>
          <p:nvPr/>
        </p:nvSpPr>
        <p:spPr>
          <a:xfrm>
            <a:off x="10094490" y="104576"/>
            <a:ext cx="1989934" cy="400110"/>
          </a:xfrm>
          <a:prstGeom prst="rect">
            <a:avLst/>
          </a:prstGeom>
          <a:noFill/>
        </p:spPr>
        <p:txBody>
          <a:bodyPr wrap="square" rtlCol="0">
            <a:spAutoFit/>
          </a:bodyPr>
          <a:lstStyle/>
          <a:p>
            <a:pPr lvl="0"/>
            <a:r>
              <a:rPr lang="es-MX" sz="2000" b="1" dirty="0">
                <a:solidFill>
                  <a:schemeClr val="bg1"/>
                </a:solidFill>
                <a:latin typeface="Times New Roman" panose="02020603050405020304" pitchFamily="18" charset="0"/>
                <a:cs typeface="Times New Roman" panose="02020603050405020304" pitchFamily="18" charset="0"/>
              </a:rPr>
              <a:t>Retos por eje</a:t>
            </a:r>
            <a:endParaRPr lang="es-CO" sz="3200" b="1" dirty="0"/>
          </a:p>
        </p:txBody>
      </p:sp>
    </p:spTree>
    <p:extLst>
      <p:ext uri="{BB962C8B-B14F-4D97-AF65-F5344CB8AC3E}">
        <p14:creationId xmlns:p14="http://schemas.microsoft.com/office/powerpoint/2010/main" val="3827531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950740"/>
            <a:ext cx="9144000" cy="1478260"/>
          </a:xfrm>
        </p:spPr>
        <p:txBody>
          <a:bodyPr>
            <a:normAutofit/>
          </a:bodyPr>
          <a:lstStyle/>
          <a:p>
            <a:r>
              <a:rPr lang="es-MX" sz="3600" b="1" dirty="0">
                <a:solidFill>
                  <a:srgbClr val="002060"/>
                </a:solidFill>
                <a:latin typeface="Times New Roman" panose="02020603050405020304" pitchFamily="18" charset="0"/>
                <a:cs typeface="Times New Roman" panose="02020603050405020304" pitchFamily="18" charset="0"/>
              </a:rPr>
              <a:t>3. Conclusiones</a:t>
            </a:r>
          </a:p>
        </p:txBody>
      </p:sp>
    </p:spTree>
    <p:extLst>
      <p:ext uri="{BB962C8B-B14F-4D97-AF65-F5344CB8AC3E}">
        <p14:creationId xmlns:p14="http://schemas.microsoft.com/office/powerpoint/2010/main" val="2027056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45E82E-520A-548A-B6F9-3598778174F6}"/>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583169"/>
            <a:ext cx="11281685" cy="1102659"/>
          </a:xfrm>
        </p:spPr>
        <p:txBody>
          <a:bodyPr>
            <a:normAutofit/>
          </a:bodyPr>
          <a:lstStyle/>
          <a:p>
            <a:pPr algn="ctr"/>
            <a:r>
              <a:rPr lang="es-MX" sz="3200" b="1" i="1" dirty="0">
                <a:solidFill>
                  <a:srgbClr val="002060"/>
                </a:solidFill>
                <a:latin typeface="Times New Roman" panose="02020603050405020304" pitchFamily="18" charset="0"/>
                <a:cs typeface="Times New Roman" panose="02020603050405020304" pitchFamily="18" charset="0"/>
              </a:rPr>
              <a:t>“Meta, ¿de qué madera estamos hechos?”</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14" name="Marcador de contenido 2">
            <a:extLst>
              <a:ext uri="{FF2B5EF4-FFF2-40B4-BE49-F238E27FC236}">
                <a16:creationId xmlns:a16="http://schemas.microsoft.com/office/drawing/2014/main" id="{16EC57FA-BFB4-F6E2-089E-01C372763D97}"/>
              </a:ext>
            </a:extLst>
          </p:cNvPr>
          <p:cNvSpPr>
            <a:spLocks noGrp="1"/>
          </p:cNvSpPr>
          <p:nvPr>
            <p:ph idx="1"/>
          </p:nvPr>
        </p:nvSpPr>
        <p:spPr>
          <a:xfrm>
            <a:off x="1817054" y="2164421"/>
            <a:ext cx="6869746" cy="4238351"/>
          </a:xfrm>
          <a:ln>
            <a:noFill/>
          </a:ln>
        </p:spPr>
        <p:txBody>
          <a:bodyPr>
            <a:normAutofit/>
          </a:bodyPr>
          <a:lstStyle/>
          <a:p>
            <a:pPr marL="342900" lvl="0" indent="-342900" algn="just">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Pague por ver: los bosques y la biodiversidad del meta como fuente de turismo.</a:t>
            </a:r>
          </a:p>
          <a:p>
            <a:pPr marL="342900" lvl="0" indent="-342900" algn="just">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Bosques y producción sostenible como motor del desarrollo económico.</a:t>
            </a:r>
          </a:p>
          <a:p>
            <a:pPr marL="342900" lvl="0" indent="-342900" algn="just">
              <a:lnSpc>
                <a:spcPct val="107000"/>
              </a:lnSpc>
              <a:spcAft>
                <a:spcPts val="800"/>
              </a:spcAft>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Servicios ambientales como sustento de vida.</a:t>
            </a:r>
          </a:p>
          <a:p>
            <a:pPr algn="just">
              <a:lnSpc>
                <a:spcPct val="107000"/>
              </a:lnSpc>
              <a:spcAft>
                <a:spcPts val="800"/>
              </a:spcAft>
            </a:pPr>
            <a:endParaRPr lang="es-CO"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20740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45E82E-520A-548A-B6F9-3598778174F6}"/>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553983" y="583169"/>
            <a:ext cx="11281685" cy="1102659"/>
          </a:xfrm>
        </p:spPr>
        <p:txBody>
          <a:bodyPr>
            <a:normAutofit/>
          </a:bodyPr>
          <a:lstStyle/>
          <a:p>
            <a:pPr algn="ctr"/>
            <a:r>
              <a:rPr lang="es-MX" sz="3200" b="1" i="1" dirty="0">
                <a:solidFill>
                  <a:srgbClr val="002060"/>
                </a:solidFill>
                <a:latin typeface="Times New Roman" panose="02020603050405020304" pitchFamily="18" charset="0"/>
                <a:cs typeface="Times New Roman" panose="02020603050405020304" pitchFamily="18" charset="0"/>
              </a:rPr>
              <a:t>“Tejiendo empresas a la campechana”</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14" name="Marcador de contenido 2">
            <a:extLst>
              <a:ext uri="{FF2B5EF4-FFF2-40B4-BE49-F238E27FC236}">
                <a16:creationId xmlns:a16="http://schemas.microsoft.com/office/drawing/2014/main" id="{16EC57FA-BFB4-F6E2-089E-01C372763D97}"/>
              </a:ext>
            </a:extLst>
          </p:cNvPr>
          <p:cNvSpPr>
            <a:spLocks noGrp="1"/>
          </p:cNvSpPr>
          <p:nvPr>
            <p:ph idx="1"/>
          </p:nvPr>
        </p:nvSpPr>
        <p:spPr>
          <a:xfrm>
            <a:off x="1817054" y="2164421"/>
            <a:ext cx="6869746" cy="4238351"/>
          </a:xfrm>
          <a:ln>
            <a:noFill/>
          </a:ln>
        </p:spPr>
        <p:txBody>
          <a:bodyPr>
            <a:normAutofit/>
          </a:bodyPr>
          <a:lstStyle/>
          <a:p>
            <a:pPr marL="342900" lvl="0" indent="-342900" algn="just">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Un tejido empresarial consolidado da soporte a la vida digna.</a:t>
            </a:r>
          </a:p>
          <a:p>
            <a:pPr marL="342900" lvl="0" indent="-342900" algn="just">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La empresa se tecnifica, diversifica e innova.</a:t>
            </a:r>
          </a:p>
          <a:p>
            <a:pPr marL="342900" lvl="0" indent="-342900" algn="just">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Empresas fuertes = Entorno económico próspero.</a:t>
            </a:r>
          </a:p>
          <a:p>
            <a:pPr marL="342900" lvl="0" indent="-342900" algn="just">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 Conocimiento de los mercados, + Oportunidades sociales. </a:t>
            </a:r>
          </a:p>
          <a:p>
            <a:pPr marL="342900" lvl="0" indent="-342900" algn="just">
              <a:lnSpc>
                <a:spcPct val="107000"/>
              </a:lnSpc>
              <a:spcAft>
                <a:spcPts val="800"/>
              </a:spcAft>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Empleo digno es empresa próspera.</a:t>
            </a:r>
          </a:p>
          <a:p>
            <a:pPr marL="0" indent="0" algn="just">
              <a:lnSpc>
                <a:spcPct val="107000"/>
              </a:lnSpc>
              <a:spcAft>
                <a:spcPts val="800"/>
              </a:spcAft>
              <a:buNone/>
            </a:pPr>
            <a:endParaRPr lang="es-CO"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95693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45E82E-520A-548A-B6F9-3598778174F6}"/>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12416" y="568909"/>
            <a:ext cx="9814523" cy="1102659"/>
          </a:xfrm>
        </p:spPr>
        <p:txBody>
          <a:bodyPr>
            <a:normAutofit/>
          </a:bodyPr>
          <a:lstStyle/>
          <a:p>
            <a:pPr algn="ctr"/>
            <a:r>
              <a:rPr lang="es-MX" sz="3200" b="1" i="1" dirty="0">
                <a:solidFill>
                  <a:srgbClr val="002060"/>
                </a:solidFill>
                <a:latin typeface="Times New Roman" panose="02020603050405020304" pitchFamily="18" charset="0"/>
                <a:cs typeface="Times New Roman" panose="02020603050405020304" pitchFamily="18" charset="0"/>
              </a:rPr>
              <a:t>“Los territorios no compiten, pero crean condiciones para la competitividad de sus empresas”</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14" name="Marcador de contenido 2">
            <a:extLst>
              <a:ext uri="{FF2B5EF4-FFF2-40B4-BE49-F238E27FC236}">
                <a16:creationId xmlns:a16="http://schemas.microsoft.com/office/drawing/2014/main" id="{16EC57FA-BFB4-F6E2-089E-01C372763D97}"/>
              </a:ext>
            </a:extLst>
          </p:cNvPr>
          <p:cNvSpPr>
            <a:spLocks noGrp="1"/>
          </p:cNvSpPr>
          <p:nvPr>
            <p:ph idx="1"/>
          </p:nvPr>
        </p:nvSpPr>
        <p:spPr>
          <a:xfrm>
            <a:off x="1817054" y="2164421"/>
            <a:ext cx="6869746" cy="4238351"/>
          </a:xfrm>
          <a:ln>
            <a:noFill/>
          </a:ln>
        </p:spPr>
        <p:txBody>
          <a:bodyPr>
            <a:normAutofit/>
          </a:bodyPr>
          <a:lstStyle/>
          <a:p>
            <a:pPr marL="342900" lvl="0" indent="-342900" algn="just">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Infraestructura para la competitividad.</a:t>
            </a:r>
          </a:p>
          <a:p>
            <a:pPr marL="342900" lvl="0" indent="-342900" algn="just">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Bienes públicos para la competitividad.</a:t>
            </a:r>
          </a:p>
          <a:p>
            <a:pPr marL="342900" lvl="0" indent="-342900" algn="just">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Fomento y financiamiento para la competitividad.</a:t>
            </a:r>
          </a:p>
          <a:p>
            <a:pPr marL="342900" lvl="0" indent="-342900" algn="just">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Formación en capital humano para la competitividad.</a:t>
            </a:r>
          </a:p>
          <a:p>
            <a:pPr marL="342900" lvl="0" indent="-342900" algn="just">
              <a:lnSpc>
                <a:spcPct val="107000"/>
              </a:lnSpc>
              <a:spcAft>
                <a:spcPts val="800"/>
              </a:spcAft>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Gobierno eficiente para la competitividad.</a:t>
            </a:r>
          </a:p>
          <a:p>
            <a:pPr marL="0" indent="0" algn="just">
              <a:lnSpc>
                <a:spcPct val="107000"/>
              </a:lnSpc>
              <a:spcAft>
                <a:spcPts val="800"/>
              </a:spcAft>
              <a:buNone/>
            </a:pPr>
            <a:endParaRPr lang="es-CO"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301228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45E82E-520A-548A-B6F9-3598778174F6}"/>
              </a:ext>
            </a:extLst>
          </p:cNvPr>
          <p:cNvSpPr txBox="1"/>
          <p:nvPr/>
        </p:nvSpPr>
        <p:spPr>
          <a:xfrm>
            <a:off x="10202066" y="104576"/>
            <a:ext cx="1511584" cy="1015663"/>
          </a:xfrm>
          <a:prstGeom prst="rect">
            <a:avLst/>
          </a:prstGeom>
          <a:noFill/>
        </p:spPr>
        <p:txBody>
          <a:bodyPr wrap="square" rtlCol="0">
            <a:spAutoFit/>
          </a:bodyPr>
          <a:lstStyle/>
          <a:p>
            <a:pPr lvl="0"/>
            <a:r>
              <a:rPr lang="es-MX" sz="1200" dirty="0">
                <a:solidFill>
                  <a:schemeClr val="bg1"/>
                </a:solidFill>
                <a:latin typeface="Times New Roman" panose="02020603050405020304" pitchFamily="18" charset="0"/>
                <a:cs typeface="Times New Roman" panose="02020603050405020304" pitchFamily="18" charset="0"/>
              </a:rPr>
              <a:t>Desarrollo de la empresa como medio para buscar la prosperidad y luchar contra el desempleo</a:t>
            </a:r>
            <a:endParaRPr lang="es-CO" dirty="0"/>
          </a:p>
        </p:txBody>
      </p:sp>
      <p:sp>
        <p:nvSpPr>
          <p:cNvPr id="7" name="Título 1">
            <a:extLst>
              <a:ext uri="{FF2B5EF4-FFF2-40B4-BE49-F238E27FC236}">
                <a16:creationId xmlns:a16="http://schemas.microsoft.com/office/drawing/2014/main" id="{8E0D7BFB-9859-B344-2521-D6E4ADFFD412}"/>
              </a:ext>
            </a:extLst>
          </p:cNvPr>
          <p:cNvSpPr>
            <a:spLocks noGrp="1"/>
          </p:cNvSpPr>
          <p:nvPr>
            <p:ph type="title"/>
          </p:nvPr>
        </p:nvSpPr>
        <p:spPr>
          <a:xfrm>
            <a:off x="12416" y="568909"/>
            <a:ext cx="9814523" cy="1102659"/>
          </a:xfrm>
        </p:spPr>
        <p:txBody>
          <a:bodyPr>
            <a:normAutofit/>
          </a:bodyPr>
          <a:lstStyle/>
          <a:p>
            <a:pPr algn="ctr"/>
            <a:r>
              <a:rPr lang="es-MX" sz="3200" b="1" i="1" dirty="0">
                <a:solidFill>
                  <a:srgbClr val="002060"/>
                </a:solidFill>
                <a:latin typeface="Times New Roman" panose="02020603050405020304" pitchFamily="18" charset="0"/>
                <a:cs typeface="Times New Roman" panose="02020603050405020304" pitchFamily="18" charset="0"/>
              </a:rPr>
              <a:t>“El Estado a lomo de caballo: eficiente, fuerte y legítimo”</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14" name="Marcador de contenido 2">
            <a:extLst>
              <a:ext uri="{FF2B5EF4-FFF2-40B4-BE49-F238E27FC236}">
                <a16:creationId xmlns:a16="http://schemas.microsoft.com/office/drawing/2014/main" id="{16EC57FA-BFB4-F6E2-089E-01C372763D97}"/>
              </a:ext>
            </a:extLst>
          </p:cNvPr>
          <p:cNvSpPr>
            <a:spLocks noGrp="1"/>
          </p:cNvSpPr>
          <p:nvPr>
            <p:ph idx="1"/>
          </p:nvPr>
        </p:nvSpPr>
        <p:spPr>
          <a:xfrm>
            <a:off x="1817054" y="2164421"/>
            <a:ext cx="6869746" cy="4238351"/>
          </a:xfrm>
          <a:ln>
            <a:noFill/>
          </a:ln>
        </p:spPr>
        <p:txBody>
          <a:bodyPr>
            <a:normAutofit/>
          </a:bodyPr>
          <a:lstStyle/>
          <a:p>
            <a:pPr marL="342900" lvl="0" indent="-342900">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Legitimidad basada en resultados y generación de valor público.</a:t>
            </a:r>
          </a:p>
          <a:p>
            <a:pPr marL="342900" lvl="0" indent="-342900">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Eficiencia, capacidad de respuesta y garantía de derechos.</a:t>
            </a:r>
          </a:p>
          <a:p>
            <a:pPr marL="342900" lvl="0" indent="-342900">
              <a:lnSpc>
                <a:spcPct val="107000"/>
              </a:lnSpc>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Mis impuestos construyen bienestar.</a:t>
            </a:r>
          </a:p>
          <a:p>
            <a:pPr marL="342900" lvl="0" indent="-342900">
              <a:lnSpc>
                <a:spcPct val="107000"/>
              </a:lnSpc>
              <a:spcAft>
                <a:spcPts val="800"/>
              </a:spcAft>
              <a:buFont typeface="Symbol" panose="05050102010706020507" pitchFamily="18" charset="2"/>
              <a:buChar char=""/>
            </a:pPr>
            <a:r>
              <a:rPr lang="es-CO" sz="1800" dirty="0">
                <a:effectLst/>
                <a:latin typeface="Times New Roman" panose="02020603050405020304" pitchFamily="18" charset="0"/>
                <a:ea typeface="Calibri" panose="020F0502020204030204" pitchFamily="34" charset="0"/>
              </a:rPr>
              <a:t>Gasto público pertinente, focalizado y transparente.</a:t>
            </a:r>
          </a:p>
        </p:txBody>
      </p:sp>
    </p:spTree>
    <p:extLst>
      <p:ext uri="{BB962C8B-B14F-4D97-AF65-F5344CB8AC3E}">
        <p14:creationId xmlns:p14="http://schemas.microsoft.com/office/powerpoint/2010/main" val="1686156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950740"/>
            <a:ext cx="9144000" cy="1478260"/>
          </a:xfrm>
        </p:spPr>
        <p:txBody>
          <a:bodyPr>
            <a:normAutofit/>
          </a:bodyPr>
          <a:lstStyle/>
          <a:p>
            <a:r>
              <a:rPr lang="es-MX" sz="3600" b="1" dirty="0">
                <a:solidFill>
                  <a:srgbClr val="002060"/>
                </a:solidFill>
                <a:latin typeface="Times New Roman" panose="02020603050405020304" pitchFamily="18" charset="0"/>
                <a:cs typeface="Times New Roman" panose="02020603050405020304" pitchFamily="18" charset="0"/>
              </a:rPr>
              <a:t>Gracias</a:t>
            </a:r>
          </a:p>
        </p:txBody>
      </p:sp>
    </p:spTree>
    <p:extLst>
      <p:ext uri="{BB962C8B-B14F-4D97-AF65-F5344CB8AC3E}">
        <p14:creationId xmlns:p14="http://schemas.microsoft.com/office/powerpoint/2010/main" val="383351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089693"/>
            <a:ext cx="9144000" cy="954108"/>
          </a:xfrm>
        </p:spPr>
        <p:txBody>
          <a:bodyPr>
            <a:normAutofit fontScale="90000"/>
          </a:bodyPr>
          <a:lstStyle/>
          <a:p>
            <a:r>
              <a:rPr lang="es-MX" sz="3600" b="1" dirty="0">
                <a:solidFill>
                  <a:srgbClr val="002060"/>
                </a:solidFill>
                <a:latin typeface="Times New Roman" panose="02020603050405020304" pitchFamily="18" charset="0"/>
                <a:cs typeface="Times New Roman" panose="02020603050405020304" pitchFamily="18" charset="0"/>
              </a:rPr>
              <a:t>2. Panorama, retos y oportunidades del departamento y su ciudad capital.</a:t>
            </a:r>
          </a:p>
        </p:txBody>
      </p:sp>
    </p:spTree>
    <p:extLst>
      <p:ext uri="{BB962C8B-B14F-4D97-AF65-F5344CB8AC3E}">
        <p14:creationId xmlns:p14="http://schemas.microsoft.com/office/powerpoint/2010/main" val="165526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838200" y="365125"/>
            <a:ext cx="10515600" cy="1325563"/>
          </a:xfrm>
        </p:spPr>
        <p:txBody>
          <a:bodyPr/>
          <a:lstStyle/>
          <a:p>
            <a:r>
              <a:rPr lang="es-ES" b="1" dirty="0">
                <a:solidFill>
                  <a:srgbClr val="002060"/>
                </a:solidFill>
                <a:latin typeface="Times New Roman" panose="02020603050405020304" pitchFamily="18" charset="0"/>
                <a:cs typeface="Times New Roman" panose="02020603050405020304" pitchFamily="18" charset="0"/>
              </a:rPr>
              <a:t>Metodología:</a:t>
            </a:r>
            <a:endParaRPr lang="es-CO" b="1" dirty="0">
              <a:solidFill>
                <a:srgbClr val="002060"/>
              </a:solidFill>
              <a:latin typeface="Times New Roman" panose="02020603050405020304" pitchFamily="18" charset="0"/>
              <a:cs typeface="Times New Roman" panose="02020603050405020304" pitchFamily="18" charset="0"/>
            </a:endParaRPr>
          </a:p>
        </p:txBody>
      </p:sp>
      <p:graphicFrame>
        <p:nvGraphicFramePr>
          <p:cNvPr id="8" name="Diagrama 7">
            <a:extLst>
              <a:ext uri="{FF2B5EF4-FFF2-40B4-BE49-F238E27FC236}">
                <a16:creationId xmlns:a16="http://schemas.microsoft.com/office/drawing/2014/main" id="{3BF2CD94-8092-0422-FB42-4379A8A89AF3}"/>
              </a:ext>
            </a:extLst>
          </p:cNvPr>
          <p:cNvGraphicFramePr/>
          <p:nvPr>
            <p:extLst>
              <p:ext uri="{D42A27DB-BD31-4B8C-83A1-F6EECF244321}">
                <p14:modId xmlns:p14="http://schemas.microsoft.com/office/powerpoint/2010/main" val="897839630"/>
              </p:ext>
            </p:extLst>
          </p:nvPr>
        </p:nvGraphicFramePr>
        <p:xfrm>
          <a:off x="1063811" y="1613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184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838681"/>
            <a:ext cx="9144000" cy="1774096"/>
          </a:xfrm>
        </p:spPr>
        <p:txBody>
          <a:bodyPr>
            <a:normAutofit/>
          </a:bodyPr>
          <a:lstStyle/>
          <a:p>
            <a:r>
              <a:rPr lang="es-MX" sz="3600" b="1" dirty="0">
                <a:solidFill>
                  <a:srgbClr val="002060"/>
                </a:solidFill>
                <a:latin typeface="Times New Roman" panose="02020603050405020304" pitchFamily="18" charset="0"/>
                <a:cs typeface="Times New Roman" panose="02020603050405020304" pitchFamily="18" charset="0"/>
              </a:rPr>
              <a:t>2.1 Retos: Lucha contra la pobreza e inclusión social. </a:t>
            </a:r>
          </a:p>
        </p:txBody>
      </p:sp>
    </p:spTree>
    <p:extLst>
      <p:ext uri="{BB962C8B-B14F-4D97-AF65-F5344CB8AC3E}">
        <p14:creationId xmlns:p14="http://schemas.microsoft.com/office/powerpoint/2010/main" val="353509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038771-A76D-2D23-4BA7-28EE92E3C036}"/>
              </a:ext>
            </a:extLst>
          </p:cNvPr>
          <p:cNvSpPr>
            <a:spLocks noGrp="1"/>
          </p:cNvSpPr>
          <p:nvPr>
            <p:ph type="title"/>
          </p:nvPr>
        </p:nvSpPr>
        <p:spPr>
          <a:xfrm>
            <a:off x="1472450" y="-123963"/>
            <a:ext cx="9247100" cy="1102659"/>
          </a:xfrm>
        </p:spPr>
        <p:txBody>
          <a:bodyPr>
            <a:normAutofit/>
          </a:bodyPr>
          <a:lstStyle/>
          <a:p>
            <a:pPr algn="ctr"/>
            <a:r>
              <a:rPr lang="es-ES" sz="3200" b="1" i="1" dirty="0">
                <a:solidFill>
                  <a:srgbClr val="002060"/>
                </a:solidFill>
                <a:latin typeface="Times New Roman" panose="02020603050405020304" pitchFamily="18" charset="0"/>
                <a:cs typeface="Times New Roman" panose="02020603050405020304" pitchFamily="18" charset="0"/>
              </a:rPr>
              <a:t>Reto 1: Lucha contra la informalidad</a:t>
            </a:r>
            <a:endParaRPr lang="es-CO" sz="3200" b="1" i="1" dirty="0">
              <a:solidFill>
                <a:srgbClr val="002060"/>
              </a:solidFill>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6AD22CCE-A9C0-37DC-2041-AAEB5DE62660}"/>
              </a:ext>
            </a:extLst>
          </p:cNvPr>
          <p:cNvSpPr txBox="1"/>
          <p:nvPr/>
        </p:nvSpPr>
        <p:spPr>
          <a:xfrm>
            <a:off x="10275218" y="104576"/>
            <a:ext cx="1511584" cy="923330"/>
          </a:xfrm>
          <a:prstGeom prst="rect">
            <a:avLst/>
          </a:prstGeom>
          <a:noFill/>
        </p:spPr>
        <p:txBody>
          <a:bodyPr wrap="square" rtlCol="0">
            <a:spAutoFit/>
          </a:bodyPr>
          <a:lstStyle/>
          <a:p>
            <a:r>
              <a:rPr lang="es-CO" sz="1200" dirty="0">
                <a:solidFill>
                  <a:prstClr val="white"/>
                </a:solidFill>
                <a:latin typeface="Times New Roman" panose="02020603050405020304" pitchFamily="18" charset="0"/>
                <a:cs typeface="Times New Roman" panose="02020603050405020304" pitchFamily="18" charset="0"/>
              </a:rPr>
              <a:t>Lucha contra la pobreza e inclusión social</a:t>
            </a:r>
            <a:endParaRPr lang="es-CO" sz="1200" dirty="0">
              <a:latin typeface="Times New Roman" panose="02020603050405020304" pitchFamily="18" charset="0"/>
              <a:cs typeface="Times New Roman" panose="02020603050405020304" pitchFamily="18" charset="0"/>
            </a:endParaRPr>
          </a:p>
          <a:p>
            <a:endParaRPr lang="es-CO" dirty="0"/>
          </a:p>
        </p:txBody>
      </p:sp>
      <p:grpSp>
        <p:nvGrpSpPr>
          <p:cNvPr id="14" name="Grupo 13">
            <a:extLst>
              <a:ext uri="{FF2B5EF4-FFF2-40B4-BE49-F238E27FC236}">
                <a16:creationId xmlns:a16="http://schemas.microsoft.com/office/drawing/2014/main" id="{21E36C88-2644-14D0-7994-E281C6EC3736}"/>
              </a:ext>
            </a:extLst>
          </p:cNvPr>
          <p:cNvGrpSpPr/>
          <p:nvPr/>
        </p:nvGrpSpPr>
        <p:grpSpPr>
          <a:xfrm>
            <a:off x="202374" y="1432681"/>
            <a:ext cx="11787252" cy="4793871"/>
            <a:chOff x="202374" y="1368803"/>
            <a:chExt cx="11787252" cy="4793871"/>
          </a:xfrm>
        </p:grpSpPr>
        <p:pic>
          <p:nvPicPr>
            <p:cNvPr id="10" name="Imagen 9" descr="Imagen que contiene objeto, vara&#10;&#10;Descripción generada automáticamente">
              <a:extLst>
                <a:ext uri="{FF2B5EF4-FFF2-40B4-BE49-F238E27FC236}">
                  <a16:creationId xmlns:a16="http://schemas.microsoft.com/office/drawing/2014/main" id="{6FDBB76F-789E-F048-9615-C3E0157930C8}"/>
                </a:ext>
              </a:extLst>
            </p:cNvPr>
            <p:cNvPicPr>
              <a:picLocks noChangeAspect="1"/>
            </p:cNvPicPr>
            <p:nvPr/>
          </p:nvPicPr>
          <p:blipFill>
            <a:blip r:embed="rId2"/>
            <a:stretch>
              <a:fillRect/>
            </a:stretch>
          </p:blipFill>
          <p:spPr>
            <a:xfrm>
              <a:off x="202374" y="1368803"/>
              <a:ext cx="11787252" cy="4793871"/>
            </a:xfrm>
            <a:prstGeom prst="rect">
              <a:avLst/>
            </a:prstGeom>
          </p:spPr>
        </p:pic>
        <p:sp>
          <p:nvSpPr>
            <p:cNvPr id="11" name="Rectángulo 10">
              <a:extLst>
                <a:ext uri="{FF2B5EF4-FFF2-40B4-BE49-F238E27FC236}">
                  <a16:creationId xmlns:a16="http://schemas.microsoft.com/office/drawing/2014/main" id="{7ABEC3DE-63D2-633C-8DB5-1A557CFFD4AB}"/>
                </a:ext>
              </a:extLst>
            </p:cNvPr>
            <p:cNvSpPr/>
            <p:nvPr/>
          </p:nvSpPr>
          <p:spPr>
            <a:xfrm>
              <a:off x="8410575" y="3648075"/>
              <a:ext cx="352425" cy="1447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12" name="CuadroTexto 11">
            <a:extLst>
              <a:ext uri="{FF2B5EF4-FFF2-40B4-BE49-F238E27FC236}">
                <a16:creationId xmlns:a16="http://schemas.microsoft.com/office/drawing/2014/main" id="{685DBC81-82FE-6C60-2DA1-00661F6B5B6C}"/>
              </a:ext>
            </a:extLst>
          </p:cNvPr>
          <p:cNvSpPr txBox="1"/>
          <p:nvPr/>
        </p:nvSpPr>
        <p:spPr>
          <a:xfrm>
            <a:off x="3771442" y="1082578"/>
            <a:ext cx="4649116" cy="246221"/>
          </a:xfrm>
          <a:prstGeom prst="rect">
            <a:avLst/>
          </a:prstGeom>
          <a:noFill/>
        </p:spPr>
        <p:txBody>
          <a:bodyPr wrap="square" rtlCol="0">
            <a:spAutoFit/>
          </a:bodyPr>
          <a:lstStyle/>
          <a:p>
            <a:pPr algn="ctr"/>
            <a:r>
              <a:rPr lang="es-CO" sz="1000" i="1" dirty="0">
                <a:latin typeface="Times New Roman" panose="02020603050405020304" pitchFamily="18" charset="0"/>
                <a:cs typeface="Times New Roman" panose="02020603050405020304" pitchFamily="18" charset="0"/>
              </a:rPr>
              <a:t>Comparativa de pobreza multidimensional</a:t>
            </a:r>
          </a:p>
        </p:txBody>
      </p:sp>
      <p:sp>
        <p:nvSpPr>
          <p:cNvPr id="13" name="CuadroTexto 12">
            <a:extLst>
              <a:ext uri="{FF2B5EF4-FFF2-40B4-BE49-F238E27FC236}">
                <a16:creationId xmlns:a16="http://schemas.microsoft.com/office/drawing/2014/main" id="{EBB662A3-3F95-221B-94F3-B8C5C0C0DB96}"/>
              </a:ext>
            </a:extLst>
          </p:cNvPr>
          <p:cNvSpPr txBox="1"/>
          <p:nvPr/>
        </p:nvSpPr>
        <p:spPr>
          <a:xfrm>
            <a:off x="3771442" y="6162674"/>
            <a:ext cx="4649116" cy="246221"/>
          </a:xfrm>
          <a:prstGeom prst="rect">
            <a:avLst/>
          </a:prstGeom>
          <a:noFill/>
        </p:spPr>
        <p:txBody>
          <a:bodyPr wrap="square" rtlCol="0">
            <a:spAutoFit/>
          </a:bodyPr>
          <a:lstStyle/>
          <a:p>
            <a:pPr algn="ctr"/>
            <a:r>
              <a:rPr lang="es-CO" sz="1000" i="1" dirty="0">
                <a:latin typeface="Times New Roman" panose="02020603050405020304" pitchFamily="18" charset="0"/>
                <a:cs typeface="Times New Roman" panose="02020603050405020304" pitchFamily="18" charset="0"/>
              </a:rPr>
              <a:t>Fuente: DANE pobreza multidimensional resultados 2021</a:t>
            </a:r>
          </a:p>
        </p:txBody>
      </p:sp>
    </p:spTree>
    <p:extLst>
      <p:ext uri="{BB962C8B-B14F-4D97-AF65-F5344CB8AC3E}">
        <p14:creationId xmlns:p14="http://schemas.microsoft.com/office/powerpoint/2010/main" val="20180408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2309</TotalTime>
  <Words>4061</Words>
  <Application>Microsoft Office PowerPoint</Application>
  <PresentationFormat>Panorámica</PresentationFormat>
  <Paragraphs>403</Paragraphs>
  <Slides>57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57</vt:i4>
      </vt:variant>
    </vt:vector>
  </HeadingPairs>
  <TitlesOfParts>
    <vt:vector size="64" baseType="lpstr">
      <vt:lpstr>Arial</vt:lpstr>
      <vt:lpstr>Calibri</vt:lpstr>
      <vt:lpstr>Calibri Light</vt:lpstr>
      <vt:lpstr>Caviar</vt:lpstr>
      <vt:lpstr>Symbol</vt:lpstr>
      <vt:lpstr>Times New Roman</vt:lpstr>
      <vt:lpstr>Tema de Office</vt:lpstr>
      <vt:lpstr>Diagnóstico departamental y de ciudad capital del departamento del Meta</vt:lpstr>
      <vt:lpstr>Contenido</vt:lpstr>
      <vt:lpstr>1. Contexto del departamento del Meta</vt:lpstr>
      <vt:lpstr>El Meta:</vt:lpstr>
      <vt:lpstr>El Meta:</vt:lpstr>
      <vt:lpstr>2. Panorama, retos y oportunidades del departamento y su ciudad capital.</vt:lpstr>
      <vt:lpstr>Metodología:</vt:lpstr>
      <vt:lpstr>2.1 Retos: Lucha contra la pobreza e inclusión social. </vt:lpstr>
      <vt:lpstr>Reto 1: Lucha contra la informalidad</vt:lpstr>
      <vt:lpstr>Reto 1: Lucha contra la informalidad</vt:lpstr>
      <vt:lpstr>Reto 1: Lucha contra la informalidad</vt:lpstr>
      <vt:lpstr>Reto 1: Lucha contra la informalidad</vt:lpstr>
      <vt:lpstr>Reto 1: Lucha contra la informalidad</vt:lpstr>
      <vt:lpstr>Reto 1: Lucha contra la informalidad</vt:lpstr>
      <vt:lpstr>Reto 1: Lucha contra la informalidad</vt:lpstr>
      <vt:lpstr>Reto 2: Fortalecimiento de la calidad educativa.</vt:lpstr>
      <vt:lpstr>Reto 2: Fortalecimiento de la calidad educativa.</vt:lpstr>
      <vt:lpstr>Reto 2: Fortalecimiento de la calidad educativa.</vt:lpstr>
      <vt:lpstr>Reto 2: Fortalecimiento de la calidad educativa.</vt:lpstr>
      <vt:lpstr>Reto 2: Fortalecimiento de la calidad educativa.</vt:lpstr>
      <vt:lpstr>Presentación de PowerPoint</vt:lpstr>
      <vt:lpstr>Presentación de PowerPoint</vt:lpstr>
      <vt:lpstr>Reto 4: Servicios públicos con cobertura y calidad para todos</vt:lpstr>
      <vt:lpstr>Reto 4: Servicios públicos con cobertura y calidad para todos</vt:lpstr>
      <vt:lpstr>Presentación de PowerPoint</vt:lpstr>
      <vt:lpstr>  2.2 Retos: Seguridad en las regiones como condición para la convivencia. </vt:lpstr>
      <vt:lpstr> Reto 1: Meta libre de grupos armados ilegales</vt:lpstr>
      <vt:lpstr> Reto 1: Meta libre de grupos armados ilegales</vt:lpstr>
      <vt:lpstr> Reto 1: Meta libre de grupos armados ilegales</vt:lpstr>
      <vt:lpstr> Reto 2: Meta territorio de sana convivencia</vt:lpstr>
      <vt:lpstr> Reto 2: Meta territorio de sana convivencia</vt:lpstr>
      <vt:lpstr> Reto 3: Prevención situacional del delito</vt:lpstr>
      <vt:lpstr>Presentación de PowerPoint</vt:lpstr>
      <vt:lpstr>2.3 Desarrollo de la empresa como medio para buscar la prosperidad y luchar contra el desempleo</vt:lpstr>
      <vt:lpstr> Reto 1: Modelo productivo sostenible ambientalmente</vt:lpstr>
      <vt:lpstr> Reto 1: Modelo productivo sostenible ambientalmente</vt:lpstr>
      <vt:lpstr> Reto 1: Modelo productivo sostenible ambientalmente</vt:lpstr>
      <vt:lpstr> Reto 1: Modelo productivo sostenible ambientalmente</vt:lpstr>
      <vt:lpstr> Reto 2: Consolidación del tejido empresarial</vt:lpstr>
      <vt:lpstr> Reto 2: Consolidación del tejido empresarial</vt:lpstr>
      <vt:lpstr> Reto 2: Consolidación del tejido empresarial</vt:lpstr>
      <vt:lpstr> Reto 3: Bienes públicos para la producción</vt:lpstr>
      <vt:lpstr>Presentación de PowerPoint</vt:lpstr>
      <vt:lpstr>2.4 Eficiencia del Estado y lucha contra la corrupción.</vt:lpstr>
      <vt:lpstr>Reto 1: Estado eficiente, fuerte y legítimo</vt:lpstr>
      <vt:lpstr>Reto 1: Estado eficiente, fuerte y legítimo</vt:lpstr>
      <vt:lpstr>Reto 2: Sistema tributario moderno y eficiente</vt:lpstr>
      <vt:lpstr>Reto 2: Sistema tributario moderno y eficiente</vt:lpstr>
      <vt:lpstr>Reto 3: Gasto público de calidad</vt:lpstr>
      <vt:lpstr>Reto 3: Gasto público de calidad</vt:lpstr>
      <vt:lpstr>Presentación de PowerPoint</vt:lpstr>
      <vt:lpstr>3. Conclusiones</vt:lpstr>
      <vt:lpstr>“Meta, ¿de qué madera estamos hechos?”</vt:lpstr>
      <vt:lpstr>“Tejiendo empresas a la campechana”</vt:lpstr>
      <vt:lpstr>“Los territorios no compiten, pero crean condiciones para la competitividad de sus empresas”</vt:lpstr>
      <vt:lpstr>“El Estado a lomo de caballo: eficiente, fuerte y legítimo”</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Oskar MC</dc:creator>
  <cp:lastModifiedBy>Alejandro Cortés Prieto</cp:lastModifiedBy>
  <cp:revision>19</cp:revision>
  <dcterms:created xsi:type="dcterms:W3CDTF">2019-08-20T22:51:49Z</dcterms:created>
  <dcterms:modified xsi:type="dcterms:W3CDTF">2022-10-22T02:47:49Z</dcterms:modified>
</cp:coreProperties>
</file>