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6" r:id="rId4"/>
    <p:sldId id="305" r:id="rId5"/>
    <p:sldId id="289" r:id="rId6"/>
    <p:sldId id="332" r:id="rId7"/>
    <p:sldId id="367" r:id="rId8"/>
    <p:sldId id="366" r:id="rId9"/>
    <p:sldId id="350" r:id="rId10"/>
    <p:sldId id="368" r:id="rId11"/>
    <p:sldId id="351" r:id="rId12"/>
    <p:sldId id="353" r:id="rId13"/>
    <p:sldId id="373" r:id="rId14"/>
    <p:sldId id="364" r:id="rId15"/>
    <p:sldId id="360" r:id="rId16"/>
    <p:sldId id="376" r:id="rId17"/>
    <p:sldId id="378" r:id="rId18"/>
    <p:sldId id="380" r:id="rId19"/>
    <p:sldId id="379" r:id="rId20"/>
    <p:sldId id="359" r:id="rId21"/>
    <p:sldId id="357" r:id="rId22"/>
    <p:sldId id="274" r:id="rId23"/>
    <p:sldId id="363" r:id="rId24"/>
    <p:sldId id="342" r:id="rId25"/>
    <p:sldId id="343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045F0F-C72B-C244-ADCC-192174C4247B}">
          <p14:sldIdLst>
            <p14:sldId id="256"/>
            <p14:sldId id="257"/>
          </p14:sldIdLst>
        </p14:section>
        <p14:section name="Contexto" id="{8EE9EEB0-A08D-AA41-B01D-06461A5E03DE}">
          <p14:sldIdLst>
            <p14:sldId id="286"/>
            <p14:sldId id="305"/>
          </p14:sldIdLst>
        </p14:section>
        <p14:section name="Panorama" id="{38E8E8DD-3422-6043-A999-F2F768935B8A}">
          <p14:sldIdLst>
            <p14:sldId id="289"/>
            <p14:sldId id="332"/>
          </p14:sldIdLst>
        </p14:section>
        <p14:section name="Lucha contra la pobreza" id="{55BBB164-FE2D-F641-81DE-1AAEF1BBED66}">
          <p14:sldIdLst>
            <p14:sldId id="367"/>
            <p14:sldId id="366"/>
            <p14:sldId id="350"/>
            <p14:sldId id="368"/>
            <p14:sldId id="351"/>
            <p14:sldId id="353"/>
            <p14:sldId id="373"/>
            <p14:sldId id="364"/>
            <p14:sldId id="360"/>
          </p14:sldIdLst>
        </p14:section>
        <p14:section name="Seguridad y convivencia" id="{31ED6D8F-5B02-4446-9198-10F689C5B9A3}">
          <p14:sldIdLst>
            <p14:sldId id="376"/>
          </p14:sldIdLst>
        </p14:section>
        <p14:section name="Desarrollo de empresa" id="{62623C9F-9564-6649-9151-3A29D29E01DF}">
          <p14:sldIdLst>
            <p14:sldId id="378"/>
            <p14:sldId id="380"/>
            <p14:sldId id="379"/>
            <p14:sldId id="359"/>
          </p14:sldIdLst>
        </p14:section>
        <p14:section name="Eficacia del Estado" id="{4B1C54B5-B287-1849-9041-071EB9B5FD71}">
          <p14:sldIdLst>
            <p14:sldId id="357"/>
          </p14:sldIdLst>
        </p14:section>
        <p14:section name="Conclusiones" id="{760457C2-9D13-5F4C-990E-5548A34DE9F0}">
          <p14:sldIdLst>
            <p14:sldId id="274"/>
            <p14:sldId id="363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suario de Microsoft Office" initials="Office [5] [2]" lastIdx="1" clrIdx="6"/>
  <p:cmAuthor id="1" name="Diego Dorado" initials="DD" lastIdx="18" clrIdx="0"/>
  <p:cmAuthor id="8" name="Usuario de Microsoft Office" initials="Office [5] [2] [2]" lastIdx="1" clrIdx="7"/>
  <p:cmAuthor id="2" name="Usuario de Microsoft Office" initials="Office" lastIdx="1" clrIdx="1"/>
  <p:cmAuthor id="9" name="Usuario de Microsoft Office" initials="Office [5] [2] [3]" lastIdx="1" clrIdx="8"/>
  <p:cmAuthor id="3" name="Usuario de Microsoft Office" initials="Office [2]" lastIdx="1" clrIdx="2"/>
  <p:cmAuthor id="4" name="Usuario de Microsoft Office" initials="Office [3]" lastIdx="1" clrIdx="3"/>
  <p:cmAuthor id="5" name="Usuario de Microsoft Office" initials="Office [4]" lastIdx="1" clrIdx="4"/>
  <p:cmAuthor id="6" name="Usuario de Microsoft Office" initials="Office [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E2E8F5"/>
    <a:srgbClr val="52B26A"/>
    <a:srgbClr val="70AD47"/>
    <a:srgbClr val="99C4D3"/>
    <a:srgbClr val="7AA574"/>
    <a:srgbClr val="818181"/>
    <a:srgbClr val="D4524D"/>
    <a:srgbClr val="604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4" autoAdjust="0"/>
    <p:restoredTop sz="88984" autoAdjust="0"/>
  </p:normalViewPr>
  <p:slideViewPr>
    <p:cSldViewPr snapToGrid="0">
      <p:cViewPr varScale="1">
        <p:scale>
          <a:sx n="117" d="100"/>
          <a:sy n="117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F1E4-48AD-6E40-AB66-0EE9EC4843E8}" type="datetimeFigureOut">
              <a:rPr lang="es-ES_tradnl" smtClean="0"/>
              <a:t>30/9/22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5FE5-9792-414B-B3E8-329F495625D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49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5FE5-9792-414B-B3E8-329F495625D3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21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5FE5-9792-414B-B3E8-329F495625D3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14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5FE5-9792-414B-B3E8-329F495625D3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054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3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51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92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67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23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77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33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41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958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491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F8EE-F2BE-4770-9E4A-C45FA973C0E6}" type="datetimeFigureOut">
              <a:rPr lang="es-CO" smtClean="0"/>
              <a:t>30/09/22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E04C-03B2-4B5C-9CBD-1F2202D3EC2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054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452209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hyperlink" Target="https://www.rawpixel.com/search/bean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hyperlink" Target="https://www.maxpixel.net/Plant-Botany-Nature-Guava-Biology-147192" TargetMode="External"/><Relationship Id="rId4" Type="http://schemas.openxmlformats.org/officeDocument/2006/relationships/hyperlink" Target="https://www.techzim.co.zw/2016/04/how-do-you-access-health-information-and-service/" TargetMode="Externa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tiff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92569"/>
            <a:ext cx="9144000" cy="1731682"/>
          </a:xfrm>
        </p:spPr>
        <p:txBody>
          <a:bodyPr>
            <a:normAutofit fontScale="90000"/>
          </a:bodyPr>
          <a:lstStyle/>
          <a:p>
            <a:r>
              <a:rPr lang="es-ES" sz="9800" b="1" dirty="0"/>
              <a:t>Santander</a:t>
            </a:r>
            <a:br>
              <a:rPr lang="es-ES" b="1" dirty="0"/>
            </a:br>
            <a:r>
              <a:rPr lang="es-ES" b="1" dirty="0"/>
              <a:t>Necesidades y Oportunidades</a:t>
            </a: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641867"/>
            <a:ext cx="9144000" cy="2864224"/>
          </a:xfrm>
        </p:spPr>
        <p:txBody>
          <a:bodyPr>
            <a:normAutofit/>
          </a:bodyPr>
          <a:lstStyle/>
          <a:p>
            <a:r>
              <a:rPr lang="es-ES" sz="2600" b="1" dirty="0"/>
              <a:t>Diagnóstico, retos y conclusiones en cada uno de los ejes sombrilla del partido Centro Democrático</a:t>
            </a:r>
          </a:p>
          <a:p>
            <a:r>
              <a:rPr lang="es-ES" sz="2200" b="1" dirty="0"/>
              <a:t>Autor:</a:t>
            </a:r>
          </a:p>
          <a:p>
            <a:endParaRPr lang="es-ES" sz="2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D99260-1019-7B3F-0FFE-642254F14C5B}"/>
              </a:ext>
            </a:extLst>
          </p:cNvPr>
          <p:cNvSpPr txBox="1"/>
          <p:nvPr/>
        </p:nvSpPr>
        <p:spPr>
          <a:xfrm>
            <a:off x="454960" y="5122751"/>
            <a:ext cx="27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Octubre, 2022</a:t>
            </a:r>
          </a:p>
        </p:txBody>
      </p:sp>
      <p:pic>
        <p:nvPicPr>
          <p:cNvPr id="1028" name="Picture 4" descr="https://lh6.googleusercontent.com/V-E9uyAAeN7xSGRafLl0Q33cwfzVnL7xMnGIlf1jWnwxYqwqGngu5kU7jO_6hyjABrr9qbyIUsrCQMvhi_yibd5LNQ0b5PG1dBx04UQMXlQOndE19oY9W7KExNTQoPMs1Elp0EZPlHYLe6KRPEvvY53LK5Ynnj9tbSEf5N5f4TicpxIxxG8mWkWzskKccPLEBGrDiA">
            <a:extLst>
              <a:ext uri="{FF2B5EF4-FFF2-40B4-BE49-F238E27FC236}">
                <a16:creationId xmlns:a16="http://schemas.microsoft.com/office/drawing/2014/main" id="{AFC3BF44-E22A-D04C-9BA4-CFCB2D71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08" y="3995428"/>
            <a:ext cx="14351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id="{07DD6327-788F-C448-AA57-9BE41CB0063D}"/>
              </a:ext>
            </a:extLst>
          </p:cNvPr>
          <p:cNvSpPr txBox="1"/>
          <p:nvPr/>
        </p:nvSpPr>
        <p:spPr>
          <a:xfrm>
            <a:off x="6225632" y="4343646"/>
            <a:ext cx="1524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/>
              <a:t>Diego Dorado</a:t>
            </a:r>
          </a:p>
          <a:p>
            <a:pPr algn="r"/>
            <a:r>
              <a:rPr lang="es-CO" sz="1400" dirty="0"/>
              <a:t>Mauricio Solano</a:t>
            </a:r>
          </a:p>
          <a:p>
            <a:pPr algn="r"/>
            <a:r>
              <a:rPr lang="es-CO" sz="1400" dirty="0"/>
              <a:t>Natalia Galindo</a:t>
            </a:r>
          </a:p>
        </p:txBody>
      </p:sp>
    </p:spTree>
    <p:extLst>
      <p:ext uri="{BB962C8B-B14F-4D97-AF65-F5344CB8AC3E}">
        <p14:creationId xmlns:p14="http://schemas.microsoft.com/office/powerpoint/2010/main" val="78993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0">
            <a:extLst>
              <a:ext uri="{FF2B5EF4-FFF2-40B4-BE49-F238E27FC236}">
                <a16:creationId xmlns:a16="http://schemas.microsoft.com/office/drawing/2014/main" id="{8D830B17-07E1-4ACF-9B2F-DF16B995F624}"/>
              </a:ext>
            </a:extLst>
          </p:cNvPr>
          <p:cNvSpPr/>
          <p:nvPr/>
        </p:nvSpPr>
        <p:spPr>
          <a:xfrm flipH="1">
            <a:off x="6236358" y="1167076"/>
            <a:ext cx="3657600" cy="744175"/>
          </a:xfrm>
          <a:prstGeom prst="rect">
            <a:avLst/>
          </a:prstGeom>
          <a:solidFill>
            <a:srgbClr val="5B9BD5"/>
          </a:solidFill>
          <a:ln>
            <a:solidFill>
              <a:srgbClr val="017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POBREZA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0C2108AF-7742-40A3-8B18-361FB11A7CC9}"/>
              </a:ext>
            </a:extLst>
          </p:cNvPr>
          <p:cNvSpPr>
            <a:spLocks/>
          </p:cNvSpPr>
          <p:nvPr/>
        </p:nvSpPr>
        <p:spPr>
          <a:xfrm flipH="1">
            <a:off x="7788084" y="838142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D4D9D6B2-6746-495D-8672-E59EC53910DE}"/>
              </a:ext>
            </a:extLst>
          </p:cNvPr>
          <p:cNvSpPr/>
          <p:nvPr/>
        </p:nvSpPr>
        <p:spPr>
          <a:xfrm flipH="1">
            <a:off x="6236358" y="1911250"/>
            <a:ext cx="3657600" cy="1463040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Combatir la fragilidad social en el departamento, mediante 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reducción de la pobreza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y 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brecha urbano rural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6" name="CuadroTexto 40">
            <a:extLst>
              <a:ext uri="{FF2B5EF4-FFF2-40B4-BE49-F238E27FC236}">
                <a16:creationId xmlns:a16="http://schemas.microsoft.com/office/drawing/2014/main" id="{E4789581-8287-4115-8150-9FBE09185719}"/>
              </a:ext>
            </a:extLst>
          </p:cNvPr>
          <p:cNvSpPr txBox="1"/>
          <p:nvPr/>
        </p:nvSpPr>
        <p:spPr>
          <a:xfrm>
            <a:off x="6248400" y="838083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8" name="CuadroTexto 30">
            <a:extLst>
              <a:ext uri="{FF2B5EF4-FFF2-40B4-BE49-F238E27FC236}">
                <a16:creationId xmlns:a16="http://schemas.microsoft.com/office/drawing/2014/main" id="{E33F1BD6-D271-C90A-C5E6-601C673585C9}"/>
              </a:ext>
            </a:extLst>
          </p:cNvPr>
          <p:cNvSpPr txBox="1"/>
          <p:nvPr/>
        </p:nvSpPr>
        <p:spPr>
          <a:xfrm>
            <a:off x="304800" y="1868863"/>
            <a:ext cx="4750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b="1" dirty="0">
                <a:solidFill>
                  <a:srgbClr val="002060"/>
                </a:solidFill>
                <a:latin typeface="Calibri" panose="020F0502020204030204"/>
              </a:rPr>
              <a:t>La reducción de la pobreza después de la Pandemia evidenció fragilidad en la estructura social d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 aumentó la pobreza monetaria extrema desde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18% aumentó la PM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20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49% ha aumentado la tasa de desempleo desde 2012 (19 </a:t>
            </a:r>
            <a:r>
              <a:rPr kumimoji="0" lang="es-CO" sz="220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pts</a:t>
            </a:r>
            <a:r>
              <a:rPr kumimoji="0" lang="es-CO" sz="220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encima de la nacional).</a:t>
            </a:r>
            <a:endParaRPr kumimoji="0" lang="es-ES_tradnl" sz="220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9846A84-7489-33E7-CC8B-4B19EEA9E9A4}"/>
              </a:ext>
            </a:extLst>
          </p:cNvPr>
          <p:cNvSpPr/>
          <p:nvPr/>
        </p:nvSpPr>
        <p:spPr>
          <a:xfrm>
            <a:off x="5055258" y="3056912"/>
            <a:ext cx="704850" cy="74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D136E15-398A-65F1-BECB-982A4617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6"/>
            <a:ext cx="7040880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Lucha contra la pobreza e inclusión social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893051C-4F23-AA07-355B-8287F96AE13E}"/>
              </a:ext>
            </a:extLst>
          </p:cNvPr>
          <p:cNvSpPr/>
          <p:nvPr/>
        </p:nvSpPr>
        <p:spPr>
          <a:xfrm flipH="1">
            <a:off x="6236358" y="4595804"/>
            <a:ext cx="3657600" cy="1463040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Disminución de la fragilidad social en el departamento, a través del 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fortalecimiento del empleo 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 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disminución de la informalidad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Rectángulo 20">
            <a:extLst>
              <a:ext uri="{FF2B5EF4-FFF2-40B4-BE49-F238E27FC236}">
                <a16:creationId xmlns:a16="http://schemas.microsoft.com/office/drawing/2014/main" id="{49A875C7-2AC2-2262-0C89-0B5A37214141}"/>
              </a:ext>
            </a:extLst>
          </p:cNvPr>
          <p:cNvSpPr/>
          <p:nvPr/>
        </p:nvSpPr>
        <p:spPr>
          <a:xfrm flipH="1">
            <a:off x="6236358" y="3827110"/>
            <a:ext cx="3657600" cy="744175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EMPLEO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6AB84352-876E-8423-90B1-C989A8D7527A}"/>
              </a:ext>
            </a:extLst>
          </p:cNvPr>
          <p:cNvSpPr>
            <a:spLocks/>
          </p:cNvSpPr>
          <p:nvPr/>
        </p:nvSpPr>
        <p:spPr>
          <a:xfrm flipH="1">
            <a:off x="7788084" y="3540234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60" b="1" dirty="0">
                <a:solidFill>
                  <a:srgbClr val="5B9BD5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20" name="CuadroTexto 40">
            <a:extLst>
              <a:ext uri="{FF2B5EF4-FFF2-40B4-BE49-F238E27FC236}">
                <a16:creationId xmlns:a16="http://schemas.microsoft.com/office/drawing/2014/main" id="{4BB23BEA-C5C2-AE44-48F0-7EC66364714F}"/>
              </a:ext>
            </a:extLst>
          </p:cNvPr>
          <p:cNvSpPr txBox="1"/>
          <p:nvPr/>
        </p:nvSpPr>
        <p:spPr>
          <a:xfrm>
            <a:off x="6236358" y="3505411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</p:spTree>
    <p:extLst>
      <p:ext uri="{BB962C8B-B14F-4D97-AF65-F5344CB8AC3E}">
        <p14:creationId xmlns:p14="http://schemas.microsoft.com/office/powerpoint/2010/main" val="7233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>
            <a:extLst>
              <a:ext uri="{FF2B5EF4-FFF2-40B4-BE49-F238E27FC236}">
                <a16:creationId xmlns:a16="http://schemas.microsoft.com/office/drawing/2014/main" id="{D4D9D6B2-6746-495D-8672-E59EC53910DE}"/>
              </a:ext>
            </a:extLst>
          </p:cNvPr>
          <p:cNvSpPr/>
          <p:nvPr/>
        </p:nvSpPr>
        <p:spPr>
          <a:xfrm flipH="1">
            <a:off x="326574" y="1590213"/>
            <a:ext cx="5159826" cy="192360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r>
              <a:rPr lang="es-CO" sz="17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31 Municipios NO cuentan con docentes en prescolar</a:t>
            </a:r>
          </a:p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endParaRPr lang="es-CO" sz="17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r>
              <a:rPr lang="es-CO" sz="17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51</a:t>
            </a:r>
            <a:r>
              <a:rPr lang="es-CO" sz="170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 municipios tienen entre </a:t>
            </a:r>
            <a:r>
              <a:rPr lang="es-CO" sz="17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1 y 2 profesores</a:t>
            </a:r>
            <a:r>
              <a:rPr lang="es-CO" sz="170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.</a:t>
            </a:r>
          </a:p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endParaRPr lang="es-CO" sz="1700" b="1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r>
              <a:rPr lang="es-CO" sz="170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5 Municipios cuentan con </a:t>
            </a:r>
            <a:r>
              <a:rPr lang="es-CO" sz="17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sólo una institución educativa </a:t>
            </a:r>
            <a:r>
              <a:rPr lang="es-CO" sz="170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para atender a toda la población.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1589" y="695616"/>
            <a:ext cx="979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_tradnl" sz="2400" b="1" dirty="0">
                <a:solidFill>
                  <a:srgbClr val="002060"/>
                </a:solidFill>
              </a:rPr>
              <a:t>La fragilidad social esta causada por la deficiente cobertura del sistema educativo.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pic>
        <p:nvPicPr>
          <p:cNvPr id="29" name="image3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1245093"/>
            <a:ext cx="3657600" cy="2318505"/>
          </a:xfrm>
          <a:prstGeom prst="rect">
            <a:avLst/>
          </a:prstGeom>
          <a:ln/>
        </p:spPr>
      </p:pic>
      <p:pic>
        <p:nvPicPr>
          <p:cNvPr id="30" name="image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6952" y="3668031"/>
            <a:ext cx="3657600" cy="2494353"/>
          </a:xfrm>
          <a:prstGeom prst="rect">
            <a:avLst/>
          </a:prstGeom>
          <a:ln/>
        </p:spPr>
      </p:pic>
      <p:sp>
        <p:nvSpPr>
          <p:cNvPr id="4" name="Rectángulo 3"/>
          <p:cNvSpPr/>
          <p:nvPr/>
        </p:nvSpPr>
        <p:spPr>
          <a:xfrm>
            <a:off x="5767906" y="1390944"/>
            <a:ext cx="212147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CO" sz="1100" i="1" dirty="0">
                <a:solidFill>
                  <a:srgbClr val="F16A37"/>
                </a:solidFill>
                <a:latin typeface="Calibri" charset="0"/>
                <a:ea typeface="Calibri" charset="0"/>
                <a:cs typeface="Calibri" charset="0"/>
              </a:rPr>
              <a:t>Distribución de los centros educativos  en preescolar, básica y media en Santander para el 2019</a:t>
            </a:r>
            <a:endParaRPr lang="es-ES_tradnl" sz="1600" dirty="0">
              <a:solidFill>
                <a:srgbClr val="F16A37"/>
              </a:solidFill>
              <a:effectLst/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40880" y="6488668"/>
            <a:ext cx="2860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CO" sz="900" dirty="0">
                <a:latin typeface="Calibri Light" charset="0"/>
                <a:ea typeface="Times New Roman" charset="0"/>
                <a:cs typeface="Times New Roman" charset="0"/>
              </a:rPr>
              <a:t>Fuente: ProSantander, 2022, pág. 341.</a:t>
            </a:r>
            <a:endParaRPr lang="es-ES_tradnl" sz="900" dirty="0">
              <a:latin typeface="Calibri Light" charset="0"/>
              <a:ea typeface="Times New Roman" charset="0"/>
              <a:cs typeface="Times New Roman" charset="0"/>
            </a:endParaRPr>
          </a:p>
          <a:p>
            <a:pPr algn="r">
              <a:spcAft>
                <a:spcPts val="0"/>
              </a:spcAft>
            </a:pPr>
            <a:r>
              <a:rPr lang="es-CO" sz="900" dirty="0">
                <a:latin typeface="Calibri Light" charset="0"/>
                <a:ea typeface="Times New Roman" charset="0"/>
                <a:cs typeface="Times New Roman" charset="0"/>
              </a:rPr>
              <a:t>Nota: escala numérica establecida en quintiles</a:t>
            </a:r>
            <a:endParaRPr lang="es-ES_tradnl" sz="900" dirty="0">
              <a:effectLst/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DF890C5-EEAA-8320-2E95-A6A82068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6"/>
            <a:ext cx="7040880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Lucha contra la pobreza e inclusión social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8" name="Rectángulo 20">
            <a:extLst>
              <a:ext uri="{FF2B5EF4-FFF2-40B4-BE49-F238E27FC236}">
                <a16:creationId xmlns:a16="http://schemas.microsoft.com/office/drawing/2014/main" id="{0C94EFB3-BF1C-27EF-8AC0-4B3EC9A67371}"/>
              </a:ext>
            </a:extLst>
          </p:cNvPr>
          <p:cNvSpPr/>
          <p:nvPr/>
        </p:nvSpPr>
        <p:spPr>
          <a:xfrm flipH="1">
            <a:off x="940458" y="4393737"/>
            <a:ext cx="3657600" cy="744175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EDUCACIÓN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81E6CC89-9125-F227-A6B3-3B65AC6803C7}"/>
              </a:ext>
            </a:extLst>
          </p:cNvPr>
          <p:cNvSpPr>
            <a:spLocks/>
          </p:cNvSpPr>
          <p:nvPr/>
        </p:nvSpPr>
        <p:spPr>
          <a:xfrm flipH="1">
            <a:off x="2492184" y="4064803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60" b="1" dirty="0">
                <a:solidFill>
                  <a:srgbClr val="5B9BD5"/>
                </a:solidFill>
                <a:latin typeface="Trebuchet MS" panose="020B0603020202020204" pitchFamily="34" charset="0"/>
              </a:rPr>
              <a:t>3</a:t>
            </a:r>
            <a:endParaRPr kumimoji="0" lang="en-US" sz="256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4F80FAE-540F-E60F-57FD-2C76B71AE499}"/>
              </a:ext>
            </a:extLst>
          </p:cNvPr>
          <p:cNvSpPr/>
          <p:nvPr/>
        </p:nvSpPr>
        <p:spPr>
          <a:xfrm flipH="1">
            <a:off x="940458" y="5137911"/>
            <a:ext cx="3657600" cy="1138773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Fortalecer el proceso de descentralización en educación vía una mejor redistribución de recursos.</a:t>
            </a:r>
          </a:p>
        </p:txBody>
      </p:sp>
      <p:sp>
        <p:nvSpPr>
          <p:cNvPr id="11" name="CuadroTexto 40">
            <a:extLst>
              <a:ext uri="{FF2B5EF4-FFF2-40B4-BE49-F238E27FC236}">
                <a16:creationId xmlns:a16="http://schemas.microsoft.com/office/drawing/2014/main" id="{0447486B-B186-9990-BDBC-6018D6B20C0F}"/>
              </a:ext>
            </a:extLst>
          </p:cNvPr>
          <p:cNvSpPr txBox="1"/>
          <p:nvPr/>
        </p:nvSpPr>
        <p:spPr>
          <a:xfrm>
            <a:off x="952500" y="4064744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4BB8EE3-1F3F-C4BE-B122-24C466F9DF4C}"/>
              </a:ext>
            </a:extLst>
          </p:cNvPr>
          <p:cNvSpPr/>
          <p:nvPr/>
        </p:nvSpPr>
        <p:spPr>
          <a:xfrm>
            <a:off x="1754845" y="3601351"/>
            <a:ext cx="2028825" cy="275319"/>
          </a:xfrm>
          <a:prstGeom prst="downArrow">
            <a:avLst>
              <a:gd name="adj1" fmla="val 60329"/>
              <a:gd name="adj2" fmla="val 5000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047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>
            <a:extLst>
              <a:ext uri="{FF2B5EF4-FFF2-40B4-BE49-F238E27FC236}">
                <a16:creationId xmlns:a16="http://schemas.microsoft.com/office/drawing/2014/main" id="{D4D9D6B2-6746-495D-8672-E59EC53910DE}"/>
              </a:ext>
            </a:extLst>
          </p:cNvPr>
          <p:cNvSpPr/>
          <p:nvPr/>
        </p:nvSpPr>
        <p:spPr>
          <a:xfrm flipH="1">
            <a:off x="199255" y="1586154"/>
            <a:ext cx="5301431" cy="243297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r>
              <a:rPr lang="es-CO" sz="169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9,5% de la población </a:t>
            </a:r>
            <a:r>
              <a:rPr lang="es-CO" sz="169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son adultos mayores de 65 años</a:t>
            </a:r>
            <a:r>
              <a:rPr lang="es-CO" sz="1690" b="1" dirty="0">
                <a:solidFill>
                  <a:srgbClr val="002060"/>
                </a:solidFill>
                <a:latin typeface="Trebuchet MS" panose="020B0603020202020204" pitchFamily="34" charset="0"/>
              </a:rPr>
              <a:t> (1 punto porcentual mayor al promedio </a:t>
            </a:r>
            <a:r>
              <a:rPr lang="es-CO" sz="1690" b="1">
                <a:solidFill>
                  <a:srgbClr val="002060"/>
                </a:solidFill>
                <a:latin typeface="Trebuchet MS" panose="020B0603020202020204" pitchFamily="34" charset="0"/>
              </a:rPr>
              <a:t>nacional).</a:t>
            </a:r>
            <a:endParaRPr lang="es-CO" sz="169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r>
              <a:rPr lang="es-CO" sz="169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La esperanza de vida </a:t>
            </a:r>
            <a:r>
              <a:rPr lang="es-CO" sz="169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aumentó </a:t>
            </a:r>
            <a:r>
              <a:rPr lang="es-CO" sz="169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de </a:t>
            </a:r>
            <a:r>
              <a:rPr lang="es-ES_tradnl" sz="169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60,1 años a 74,6 años. </a:t>
            </a:r>
          </a:p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r>
              <a:rPr lang="es-ES_tradnl" sz="169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Sexto departamento con mayor población migrante.</a:t>
            </a:r>
          </a:p>
          <a:p>
            <a:pPr marL="285750" indent="-285750" algn="just" defTabSz="914298">
              <a:buFont typeface="Arial" panose="020B0604020202020204" pitchFamily="34" charset="0"/>
              <a:buChar char="•"/>
              <a:defRPr/>
            </a:pPr>
            <a:r>
              <a:rPr lang="es-ES_tradnl" sz="169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El crecimiento de la población migrante fue del 127.4% (2018 – 2021)</a:t>
            </a:r>
            <a:endParaRPr lang="es-CO" sz="169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0" y="680280"/>
            <a:ext cx="1001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_tradnl" sz="2400" b="1" dirty="0">
                <a:solidFill>
                  <a:srgbClr val="002060"/>
                </a:solidFill>
              </a:rPr>
              <a:t>La población mayor y migrante crecen a mayores tasas. Hoy estas representan cerca del 20% de la totalidad de la población.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15" y="1855613"/>
            <a:ext cx="3071561" cy="229300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835515" y="1432611"/>
            <a:ext cx="26085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CO" sz="1000" i="1" dirty="0">
                <a:solidFill>
                  <a:srgbClr val="1F497D"/>
                </a:solidFill>
                <a:latin typeface="Calibri" charset="0"/>
                <a:ea typeface="Calibri" charset="0"/>
                <a:cs typeface="Calibri" charset="0"/>
              </a:rPr>
              <a:t>Gráfica 2. Principales municipios por Proporción de población migrante sobre población total en Santander</a:t>
            </a:r>
            <a:endParaRPr lang="es-ES_tradnl" sz="1200" dirty="0">
              <a:effectLst/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835515" y="4123348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900" dirty="0">
                <a:latin typeface="Calibri Light" charset="0"/>
                <a:ea typeface="Times New Roman" charset="0"/>
                <a:cs typeface="Times New Roman" charset="0"/>
              </a:rPr>
              <a:t>Fuente: ProSantander, 2022, pág. 396; </a:t>
            </a:r>
            <a:r>
              <a:rPr lang="es-ES_tradnl" sz="900" dirty="0">
                <a:latin typeface="Calibri Light" charset="0"/>
                <a:ea typeface="Times New Roman" charset="0"/>
                <a:cs typeface="Times New Roman" charset="0"/>
              </a:rPr>
              <a:t>Observatorio de Migración del DNP (2022)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E7D20FB-58BD-BB21-4FE8-C6A54CFA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6"/>
            <a:ext cx="7040880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Lucha contra la pobreza e inclusión social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7" name="Rectángulo 20">
            <a:extLst>
              <a:ext uri="{FF2B5EF4-FFF2-40B4-BE49-F238E27FC236}">
                <a16:creationId xmlns:a16="http://schemas.microsoft.com/office/drawing/2014/main" id="{A4796309-D160-375C-7A7D-8F404958BBFC}"/>
              </a:ext>
            </a:extLst>
          </p:cNvPr>
          <p:cNvSpPr/>
          <p:nvPr/>
        </p:nvSpPr>
        <p:spPr>
          <a:xfrm flipH="1">
            <a:off x="959508" y="4626320"/>
            <a:ext cx="3657600" cy="744175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POBLACIÓN VULNERABLE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95A0C00B-2D4A-9504-AA6E-A0BB4498AFEB}"/>
              </a:ext>
            </a:extLst>
          </p:cNvPr>
          <p:cNvSpPr>
            <a:spLocks/>
          </p:cNvSpPr>
          <p:nvPr/>
        </p:nvSpPr>
        <p:spPr>
          <a:xfrm flipH="1">
            <a:off x="2511234" y="4297386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A61B3BE-3082-10B5-FA58-F5F4F58F1EB0}"/>
              </a:ext>
            </a:extLst>
          </p:cNvPr>
          <p:cNvSpPr/>
          <p:nvPr/>
        </p:nvSpPr>
        <p:spPr>
          <a:xfrm flipH="1">
            <a:off x="959508" y="5370494"/>
            <a:ext cx="3657600" cy="877163"/>
          </a:xfrm>
          <a:prstGeom prst="rect">
            <a:avLst/>
          </a:prstGeom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Dar una mayor visibilidad a la población vulnerable y ampliar la capacidad de atención.</a:t>
            </a:r>
          </a:p>
        </p:txBody>
      </p:sp>
      <p:sp>
        <p:nvSpPr>
          <p:cNvPr id="10" name="CuadroTexto 40">
            <a:extLst>
              <a:ext uri="{FF2B5EF4-FFF2-40B4-BE49-F238E27FC236}">
                <a16:creationId xmlns:a16="http://schemas.microsoft.com/office/drawing/2014/main" id="{33833AC6-6221-1795-EDFA-2B25C6E0B81E}"/>
              </a:ext>
            </a:extLst>
          </p:cNvPr>
          <p:cNvSpPr txBox="1"/>
          <p:nvPr/>
        </p:nvSpPr>
        <p:spPr>
          <a:xfrm>
            <a:off x="971550" y="4297327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4A83D78-3AEB-F889-34C1-601BFDC41DE3}"/>
              </a:ext>
            </a:extLst>
          </p:cNvPr>
          <p:cNvSpPr/>
          <p:nvPr/>
        </p:nvSpPr>
        <p:spPr>
          <a:xfrm>
            <a:off x="1773895" y="3921064"/>
            <a:ext cx="2028825" cy="275319"/>
          </a:xfrm>
          <a:prstGeom prst="downArrow">
            <a:avLst>
              <a:gd name="adj1" fmla="val 60329"/>
              <a:gd name="adj2" fmla="val 5000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098" y="4486585"/>
            <a:ext cx="2497670" cy="1863626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835336" y="6031441"/>
            <a:ext cx="16087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900">
                <a:latin typeface="Calibri Light" charset="0"/>
                <a:ea typeface="Times New Roman" charset="0"/>
                <a:cs typeface="Times New Roman" charset="0"/>
              </a:rPr>
              <a:t>Fuente: Dane, proyecciones de población 2005- 2017</a:t>
            </a:r>
          </a:p>
          <a:p>
            <a:pPr algn="just"/>
            <a:endParaRPr lang="es-ES_tradnl" sz="900" dirty="0">
              <a:latin typeface="Calibri Light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2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Las Regiones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9611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2.png">
            <a:extLst>
              <a:ext uri="{FF2B5EF4-FFF2-40B4-BE49-F238E27FC236}">
                <a16:creationId xmlns:a16="http://schemas.microsoft.com/office/drawing/2014/main" id="{D68726FE-8A6A-3743-90CF-9F670856619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99718" y="1385796"/>
            <a:ext cx="7523153" cy="4315731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C00236-337E-B74D-B411-7EEEA1B51030}"/>
              </a:ext>
            </a:extLst>
          </p:cNvPr>
          <p:cNvSpPr txBox="1"/>
          <p:nvPr/>
        </p:nvSpPr>
        <p:spPr>
          <a:xfrm>
            <a:off x="4953000" y="638206"/>
            <a:ext cx="2286000" cy="1191816"/>
          </a:xfrm>
          <a:prstGeom prst="roundRect">
            <a:avLst/>
          </a:prstGeom>
          <a:solidFill>
            <a:srgbClr val="D2B854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METROPOLITANA</a:t>
            </a:r>
            <a:endParaRPr lang="en-US" sz="1400" b="1" dirty="0"/>
          </a:p>
          <a:p>
            <a:r>
              <a:rPr lang="en-US" sz="1400" dirty="0" err="1"/>
              <a:t>I</a:t>
            </a:r>
            <a:r>
              <a:rPr lang="en-US" sz="1200" dirty="0" err="1"/>
              <a:t>PM</a:t>
            </a:r>
            <a:r>
              <a:rPr lang="en-US" sz="1200" dirty="0"/>
              <a:t>: 28,3</a:t>
            </a:r>
          </a:p>
          <a:p>
            <a:r>
              <a:rPr lang="en-US" sz="1200" dirty="0"/>
              <a:t>Valor </a:t>
            </a:r>
            <a:r>
              <a:rPr lang="en-US" sz="1200" dirty="0" err="1"/>
              <a:t>Agregado</a:t>
            </a:r>
            <a:r>
              <a:rPr lang="en-US" sz="1200" dirty="0"/>
              <a:t>*: 2.623,13</a:t>
            </a:r>
          </a:p>
          <a:p>
            <a:r>
              <a:rPr lang="en-US" sz="1200" dirty="0"/>
              <a:t>Peso </a:t>
            </a:r>
            <a:r>
              <a:rPr lang="en-US" sz="1200" dirty="0" err="1"/>
              <a:t>Rel</a:t>
            </a:r>
            <a:r>
              <a:rPr lang="en-US" sz="1200" dirty="0"/>
              <a:t> </a:t>
            </a:r>
            <a:r>
              <a:rPr lang="en-US" sz="1200" dirty="0" err="1"/>
              <a:t>Mun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VAD: 4,91</a:t>
            </a:r>
          </a:p>
          <a:p>
            <a:r>
              <a:rPr lang="en-US" sz="1200" dirty="0"/>
              <a:t>NBI: 12,13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BE8B2-C3C2-0A48-9EAF-13EE977BA6CB}"/>
              </a:ext>
            </a:extLst>
          </p:cNvPr>
          <p:cNvSpPr txBox="1"/>
          <p:nvPr/>
        </p:nvSpPr>
        <p:spPr>
          <a:xfrm>
            <a:off x="6536871" y="2118494"/>
            <a:ext cx="2286000" cy="1191816"/>
          </a:xfrm>
          <a:prstGeom prst="roundRect">
            <a:avLst/>
          </a:prstGeom>
          <a:solidFill>
            <a:srgbClr val="D4524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SOTO NORTE</a:t>
            </a:r>
          </a:p>
          <a:p>
            <a:r>
              <a:rPr lang="en-US" sz="1400" dirty="0" err="1"/>
              <a:t>I</a:t>
            </a:r>
            <a:r>
              <a:rPr lang="en-US" sz="1200" dirty="0" err="1"/>
              <a:t>PM</a:t>
            </a:r>
            <a:r>
              <a:rPr lang="en-US" sz="1200" dirty="0"/>
              <a:t>: 36,1</a:t>
            </a:r>
          </a:p>
          <a:p>
            <a:r>
              <a:rPr lang="en-US" sz="1200" dirty="0"/>
              <a:t>Valor </a:t>
            </a:r>
            <a:r>
              <a:rPr lang="en-US" sz="1200" dirty="0" err="1"/>
              <a:t>Agregado</a:t>
            </a:r>
            <a:r>
              <a:rPr lang="en-US" sz="1200" dirty="0"/>
              <a:t>*: 71,21</a:t>
            </a:r>
          </a:p>
          <a:p>
            <a:r>
              <a:rPr lang="en-US" sz="1200" dirty="0"/>
              <a:t>Peso </a:t>
            </a:r>
            <a:r>
              <a:rPr lang="en-US" sz="1200" dirty="0" err="1"/>
              <a:t>Rel</a:t>
            </a:r>
            <a:r>
              <a:rPr lang="en-US" sz="1200" dirty="0"/>
              <a:t> </a:t>
            </a:r>
            <a:r>
              <a:rPr lang="en-US" sz="1200" dirty="0" err="1"/>
              <a:t>Mun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VAD: 0,13</a:t>
            </a:r>
          </a:p>
          <a:p>
            <a:r>
              <a:rPr lang="en-US" sz="1200" dirty="0"/>
              <a:t>NBI: 11,8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73FCC-3873-BA40-A6A8-302B285CE559}"/>
              </a:ext>
            </a:extLst>
          </p:cNvPr>
          <p:cNvSpPr txBox="1"/>
          <p:nvPr/>
        </p:nvSpPr>
        <p:spPr>
          <a:xfrm>
            <a:off x="7090832" y="3461992"/>
            <a:ext cx="2286000" cy="1191816"/>
          </a:xfrm>
          <a:prstGeom prst="roundRect">
            <a:avLst/>
          </a:prstGeom>
          <a:solidFill>
            <a:srgbClr val="818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GARCIA </a:t>
            </a:r>
            <a:r>
              <a:rPr lang="en-US" sz="1400" b="1" dirty="0" err="1"/>
              <a:t>ROVIRA</a:t>
            </a:r>
            <a:endParaRPr lang="en-US" sz="1400" b="1" dirty="0"/>
          </a:p>
          <a:p>
            <a:r>
              <a:rPr lang="en-US" sz="1400" dirty="0" err="1"/>
              <a:t>I</a:t>
            </a:r>
            <a:r>
              <a:rPr lang="en-US" sz="1200" dirty="0" err="1"/>
              <a:t>PM</a:t>
            </a:r>
            <a:r>
              <a:rPr lang="en-US" sz="1200" dirty="0"/>
              <a:t>: 42,1</a:t>
            </a:r>
          </a:p>
          <a:p>
            <a:r>
              <a:rPr lang="en-US" sz="1200" dirty="0"/>
              <a:t>Valor </a:t>
            </a:r>
            <a:r>
              <a:rPr lang="en-US" sz="1200" dirty="0" err="1"/>
              <a:t>Agregado</a:t>
            </a:r>
            <a:r>
              <a:rPr lang="en-US" sz="1200" dirty="0"/>
              <a:t>*: 62,85</a:t>
            </a:r>
          </a:p>
          <a:p>
            <a:r>
              <a:rPr lang="en-US" sz="1200" dirty="0"/>
              <a:t>Peso </a:t>
            </a:r>
            <a:r>
              <a:rPr lang="en-US" sz="1200" dirty="0" err="1"/>
              <a:t>Rel</a:t>
            </a:r>
            <a:r>
              <a:rPr lang="en-US" sz="1200" dirty="0"/>
              <a:t> </a:t>
            </a:r>
            <a:r>
              <a:rPr lang="en-US" sz="1200" dirty="0" err="1"/>
              <a:t>Mun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VAD: 0,12</a:t>
            </a:r>
          </a:p>
          <a:p>
            <a:r>
              <a:rPr lang="en-US" sz="1200" dirty="0"/>
              <a:t>NBI: 18,79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45155-D643-464A-AFE9-9159CD525C3C}"/>
              </a:ext>
            </a:extLst>
          </p:cNvPr>
          <p:cNvSpPr txBox="1"/>
          <p:nvPr/>
        </p:nvSpPr>
        <p:spPr>
          <a:xfrm>
            <a:off x="5919813" y="4743976"/>
            <a:ext cx="2286000" cy="1191816"/>
          </a:xfrm>
          <a:prstGeom prst="roundRect">
            <a:avLst/>
          </a:prstGeom>
          <a:solidFill>
            <a:srgbClr val="7AA574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GUANENTA</a:t>
            </a:r>
            <a:endParaRPr lang="en-US" sz="1400" b="1" dirty="0"/>
          </a:p>
          <a:p>
            <a:r>
              <a:rPr lang="en-US" sz="1400" dirty="0" err="1"/>
              <a:t>I</a:t>
            </a:r>
            <a:r>
              <a:rPr lang="en-US" sz="1200" dirty="0" err="1"/>
              <a:t>PM</a:t>
            </a:r>
            <a:r>
              <a:rPr lang="en-US" sz="1200" dirty="0"/>
              <a:t>: 36,6</a:t>
            </a:r>
          </a:p>
          <a:p>
            <a:r>
              <a:rPr lang="en-US" sz="1200" dirty="0"/>
              <a:t>Valor </a:t>
            </a:r>
            <a:r>
              <a:rPr lang="en-US" sz="1200" dirty="0" err="1"/>
              <a:t>Agregado</a:t>
            </a:r>
            <a:r>
              <a:rPr lang="en-US" sz="1200" dirty="0"/>
              <a:t>*:131,65</a:t>
            </a:r>
          </a:p>
          <a:p>
            <a:r>
              <a:rPr lang="en-US" sz="1200" dirty="0"/>
              <a:t>Peso </a:t>
            </a:r>
            <a:r>
              <a:rPr lang="en-US" sz="1200" dirty="0" err="1"/>
              <a:t>Rel</a:t>
            </a:r>
            <a:r>
              <a:rPr lang="en-US" sz="1200" dirty="0"/>
              <a:t> </a:t>
            </a:r>
            <a:r>
              <a:rPr lang="en-US" sz="1200" dirty="0" err="1"/>
              <a:t>Mun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VAD: 0,25</a:t>
            </a:r>
          </a:p>
          <a:p>
            <a:r>
              <a:rPr lang="en-US" sz="1200" dirty="0"/>
              <a:t>NBI: 13,85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80F93C-F572-8E4D-A144-3643F24694C8}"/>
              </a:ext>
            </a:extLst>
          </p:cNvPr>
          <p:cNvSpPr txBox="1"/>
          <p:nvPr/>
        </p:nvSpPr>
        <p:spPr>
          <a:xfrm>
            <a:off x="1164856" y="2603393"/>
            <a:ext cx="2286000" cy="1191816"/>
          </a:xfrm>
          <a:prstGeom prst="roundRect">
            <a:avLst/>
          </a:prstGeom>
          <a:solidFill>
            <a:srgbClr val="7AA574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VELEZ</a:t>
            </a:r>
          </a:p>
          <a:p>
            <a:r>
              <a:rPr lang="en-US" sz="1400" dirty="0" err="1"/>
              <a:t>I</a:t>
            </a:r>
            <a:r>
              <a:rPr lang="en-US" sz="1200" dirty="0" err="1"/>
              <a:t>PM</a:t>
            </a:r>
            <a:r>
              <a:rPr lang="en-US" sz="1200" dirty="0"/>
              <a:t>: 41,3</a:t>
            </a:r>
          </a:p>
          <a:p>
            <a:r>
              <a:rPr lang="en-US" sz="1200" dirty="0"/>
              <a:t>Valor </a:t>
            </a:r>
            <a:r>
              <a:rPr lang="en-US" sz="1200" dirty="0" err="1"/>
              <a:t>Agregado</a:t>
            </a:r>
            <a:r>
              <a:rPr lang="en-US" sz="1200" dirty="0"/>
              <a:t>*: 139,44</a:t>
            </a:r>
          </a:p>
          <a:p>
            <a:r>
              <a:rPr lang="en-US" sz="1200" dirty="0"/>
              <a:t>Peso </a:t>
            </a:r>
            <a:r>
              <a:rPr lang="en-US" sz="1200" dirty="0" err="1"/>
              <a:t>Rel</a:t>
            </a:r>
            <a:r>
              <a:rPr lang="en-US" sz="1200" dirty="0"/>
              <a:t> </a:t>
            </a:r>
            <a:r>
              <a:rPr lang="en-US" sz="1200" dirty="0" err="1"/>
              <a:t>Mun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VAD: 0,26</a:t>
            </a:r>
          </a:p>
          <a:p>
            <a:r>
              <a:rPr lang="en-US" sz="1200" dirty="0"/>
              <a:t>NBI: 15,85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97DE9-B768-9244-84B4-20EA8F9A6D27}"/>
              </a:ext>
            </a:extLst>
          </p:cNvPr>
          <p:cNvSpPr txBox="1"/>
          <p:nvPr/>
        </p:nvSpPr>
        <p:spPr>
          <a:xfrm>
            <a:off x="1142999" y="4280388"/>
            <a:ext cx="2286000" cy="1191816"/>
          </a:xfrm>
          <a:prstGeom prst="roundRect">
            <a:avLst/>
          </a:prstGeom>
          <a:solidFill>
            <a:srgbClr val="818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COMUNERA</a:t>
            </a:r>
            <a:endParaRPr lang="en-US" sz="1400" b="1" dirty="0"/>
          </a:p>
          <a:p>
            <a:r>
              <a:rPr lang="en-US" sz="1400" dirty="0" err="1"/>
              <a:t>I</a:t>
            </a:r>
            <a:r>
              <a:rPr lang="en-US" sz="1200" dirty="0" err="1"/>
              <a:t>PM</a:t>
            </a:r>
            <a:r>
              <a:rPr lang="en-US" sz="1200" dirty="0"/>
              <a:t>: 36,7</a:t>
            </a:r>
          </a:p>
          <a:p>
            <a:r>
              <a:rPr lang="en-US" sz="1200" dirty="0"/>
              <a:t>Valor </a:t>
            </a:r>
            <a:r>
              <a:rPr lang="en-US" sz="1200" dirty="0" err="1"/>
              <a:t>Agregado</a:t>
            </a:r>
            <a:r>
              <a:rPr lang="en-US" sz="1200" dirty="0"/>
              <a:t>*:85,85</a:t>
            </a:r>
          </a:p>
          <a:p>
            <a:r>
              <a:rPr lang="en-US" sz="1200" dirty="0"/>
              <a:t>Peso </a:t>
            </a:r>
            <a:r>
              <a:rPr lang="en-US" sz="1200" dirty="0" err="1"/>
              <a:t>Rel</a:t>
            </a:r>
            <a:r>
              <a:rPr lang="en-US" sz="1200" dirty="0"/>
              <a:t> </a:t>
            </a:r>
            <a:r>
              <a:rPr lang="en-US" sz="1200" dirty="0" err="1"/>
              <a:t>Mun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VAD: 0,16</a:t>
            </a:r>
          </a:p>
          <a:p>
            <a:r>
              <a:rPr lang="en-US" sz="1200" dirty="0"/>
              <a:t>NBI: 15,09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FB001C-9A80-934E-86BD-252735FD3059}"/>
              </a:ext>
            </a:extLst>
          </p:cNvPr>
          <p:cNvSpPr txBox="1"/>
          <p:nvPr/>
        </p:nvSpPr>
        <p:spPr>
          <a:xfrm>
            <a:off x="1852612" y="1037782"/>
            <a:ext cx="2286000" cy="1191816"/>
          </a:xfrm>
          <a:prstGeom prst="roundRect">
            <a:avLst/>
          </a:prstGeom>
          <a:solidFill>
            <a:srgbClr val="D4524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YARIGUIEZ</a:t>
            </a:r>
            <a:endParaRPr lang="en-US" sz="1400" b="1" dirty="0"/>
          </a:p>
          <a:p>
            <a:r>
              <a:rPr lang="en-US" sz="1400" dirty="0" err="1"/>
              <a:t>I</a:t>
            </a:r>
            <a:r>
              <a:rPr lang="en-US" sz="1200" dirty="0" err="1"/>
              <a:t>PM</a:t>
            </a:r>
            <a:r>
              <a:rPr lang="en-US" sz="1200" dirty="0"/>
              <a:t>: 40,2</a:t>
            </a:r>
          </a:p>
          <a:p>
            <a:r>
              <a:rPr lang="en-US" sz="1200" dirty="0"/>
              <a:t>Valor </a:t>
            </a:r>
            <a:r>
              <a:rPr lang="en-US" sz="1200" dirty="0" err="1"/>
              <a:t>Agregado</a:t>
            </a:r>
            <a:r>
              <a:rPr lang="en-US" sz="1200" dirty="0"/>
              <a:t>*: 2.879,96</a:t>
            </a:r>
          </a:p>
          <a:p>
            <a:r>
              <a:rPr lang="en-US" sz="1200" dirty="0"/>
              <a:t>Peso </a:t>
            </a:r>
            <a:r>
              <a:rPr lang="en-US" sz="1200" dirty="0" err="1"/>
              <a:t>Rel</a:t>
            </a:r>
            <a:r>
              <a:rPr lang="en-US" sz="1200" dirty="0"/>
              <a:t> </a:t>
            </a:r>
            <a:r>
              <a:rPr lang="en-US" sz="1200" dirty="0" err="1"/>
              <a:t>Mun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VAD: 5,39</a:t>
            </a:r>
          </a:p>
          <a:p>
            <a:r>
              <a:rPr lang="en-US" sz="1200" dirty="0"/>
              <a:t>NBI: 25,27</a:t>
            </a:r>
          </a:p>
        </p:txBody>
      </p:sp>
      <p:sp>
        <p:nvSpPr>
          <p:cNvPr id="21" name="Rectángulo 18">
            <a:extLst>
              <a:ext uri="{FF2B5EF4-FFF2-40B4-BE49-F238E27FC236}">
                <a16:creationId xmlns:a16="http://schemas.microsoft.com/office/drawing/2014/main" id="{7D1EBEFC-4571-7C4D-8A1A-F221B1F92F5C}"/>
              </a:ext>
            </a:extLst>
          </p:cNvPr>
          <p:cNvSpPr/>
          <p:nvPr/>
        </p:nvSpPr>
        <p:spPr>
          <a:xfrm>
            <a:off x="7456482" y="5935792"/>
            <a:ext cx="273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Elaboración propia con base en mapa de Invest in Santander, cifras DANE</a:t>
            </a:r>
            <a:endParaRPr lang="es-ES_tradnl" sz="1050" dirty="0"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BF8CDC-32B7-6ABA-5581-E2570490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6"/>
            <a:ext cx="3705225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Las Provincias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149B4-A48B-B3C4-12B4-58687649A4CC}"/>
              </a:ext>
            </a:extLst>
          </p:cNvPr>
          <p:cNvSpPr/>
          <p:nvPr/>
        </p:nvSpPr>
        <p:spPr>
          <a:xfrm>
            <a:off x="3705225" y="1087321"/>
            <a:ext cx="280962" cy="2935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D02ADE-FED5-881C-3A7B-821BBAA3AD00}"/>
              </a:ext>
            </a:extLst>
          </p:cNvPr>
          <p:cNvSpPr/>
          <p:nvPr/>
        </p:nvSpPr>
        <p:spPr>
          <a:xfrm>
            <a:off x="8952945" y="3543661"/>
            <a:ext cx="280962" cy="2935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EAC2C-B8AC-4376-E9E5-D18371D0A66F}"/>
              </a:ext>
            </a:extLst>
          </p:cNvPr>
          <p:cNvSpPr/>
          <p:nvPr/>
        </p:nvSpPr>
        <p:spPr>
          <a:xfrm>
            <a:off x="3094450" y="2683603"/>
            <a:ext cx="280962" cy="2935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18">
            <a:extLst>
              <a:ext uri="{FF2B5EF4-FFF2-40B4-BE49-F238E27FC236}">
                <a16:creationId xmlns:a16="http://schemas.microsoft.com/office/drawing/2014/main" id="{83468E4D-7313-CA41-A54E-108F1507E5BE}"/>
              </a:ext>
            </a:extLst>
          </p:cNvPr>
          <p:cNvSpPr/>
          <p:nvPr/>
        </p:nvSpPr>
        <p:spPr>
          <a:xfrm>
            <a:off x="108624" y="5890656"/>
            <a:ext cx="27327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En miles de millones de pesos</a:t>
            </a:r>
            <a:endParaRPr lang="es-ES_tradnl" sz="1050" dirty="0">
              <a:latin typeface="Calibri Light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6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108774" y="908189"/>
            <a:ext cx="9997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solidFill>
                  <a:schemeClr val="accent5">
                    <a:lumMod val="50000"/>
                  </a:schemeClr>
                </a:solidFill>
              </a:rPr>
              <a:t>La región concentra 55.3% de la población y representa el 49.7% del Valor Agregado del departamento..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6574264"/>
            <a:ext cx="3046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dirty="0">
                <a:solidFill>
                  <a:prstClr val="black"/>
                </a:solidFill>
                <a:latin typeface="Calibri Light" charset="0"/>
                <a:ea typeface="Times New Roman" charset="0"/>
                <a:cs typeface="Times New Roman" charset="0"/>
              </a:rPr>
              <a:t>Fuente: Dane 2022, Índice Pobreza Monetaria.</a:t>
            </a:r>
            <a:endParaRPr lang="es-ES_tradnl" dirty="0">
              <a:solidFill>
                <a:prstClr val="black"/>
              </a:solidFill>
              <a:latin typeface="Calibri Light" charset="0"/>
              <a:ea typeface="Times New Roman" charset="0"/>
              <a:cs typeface="Times New Roman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890757"/>
            <a:ext cx="5529525" cy="3690972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7114380" y="4358900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bg1"/>
                </a:solidFill>
              </a:rPr>
              <a:t>El </a:t>
            </a:r>
            <a:r>
              <a:rPr lang="es-ES_tradnl" sz="1400" b="1" dirty="0">
                <a:solidFill>
                  <a:schemeClr val="bg1"/>
                </a:solidFill>
              </a:rPr>
              <a:t>AMB </a:t>
            </a:r>
            <a:r>
              <a:rPr lang="es-ES_tradnl" sz="1400" b="1" dirty="0">
                <a:solidFill>
                  <a:srgbClr val="002060"/>
                </a:solidFill>
              </a:rPr>
              <a:t>tiene el menor </a:t>
            </a:r>
            <a:r>
              <a:rPr lang="es-ES_tradnl" sz="1400" dirty="0">
                <a:solidFill>
                  <a:schemeClr val="bg1"/>
                </a:solidFill>
              </a:rPr>
              <a:t>IPM y NBI del departamento</a:t>
            </a:r>
            <a:r>
              <a:rPr lang="es-ES_tradnl" sz="1400" dirty="0">
                <a:solidFill>
                  <a:srgbClr val="002060"/>
                </a:solidFill>
              </a:rPr>
              <a:t>. (9.6%)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1CB7B-110A-163A-D56F-8D7B5AF8E63F}"/>
              </a:ext>
            </a:extLst>
          </p:cNvPr>
          <p:cNvSpPr txBox="1"/>
          <p:nvPr/>
        </p:nvSpPr>
        <p:spPr>
          <a:xfrm>
            <a:off x="6096000" y="1948622"/>
            <a:ext cx="4010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</a:rPr>
              <a:t>Entre las grandes ciudades del país, el AMB es de las que presenta mayor población en vivienda inadecuada o asentamientos informales:</a:t>
            </a:r>
          </a:p>
          <a:p>
            <a:endParaRPr lang="es-CO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</a:rPr>
              <a:t>8.42% Bucaramanga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</a:rPr>
              <a:t>10.06% Floridablanca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</a:rPr>
              <a:t>8.9% Giron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</a:rPr>
              <a:t>4.56% Piedecuesta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C5BD3E2-8D00-F081-3759-2F436FFB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6"/>
            <a:ext cx="7315200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Área Metropolitana de Bucaramanga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1" y="61364"/>
            <a:ext cx="9369627" cy="636205"/>
          </a:xfrm>
          <a:prstGeom prst="roundRect">
            <a:avLst>
              <a:gd name="adj" fmla="val 50000"/>
            </a:avLst>
          </a:prstGeom>
          <a:solidFill>
            <a:srgbClr val="52B26A"/>
          </a:solidFill>
        </p:spPr>
        <p:txBody>
          <a:bodyPr wrap="square">
            <a:spAutoFit/>
          </a:bodyPr>
          <a:lstStyle/>
          <a:p>
            <a:r>
              <a:rPr lang="es-CO" sz="2600" dirty="0">
                <a:solidFill>
                  <a:schemeClr val="bg1"/>
                </a:solidFill>
              </a:rPr>
              <a:t>Seguridad en las regiones como condición para la convivencia</a:t>
            </a:r>
            <a:r>
              <a:rPr lang="es-ES" sz="2600" dirty="0">
                <a:solidFill>
                  <a:schemeClr val="bg1"/>
                </a:solidFill>
              </a:rPr>
              <a:t> </a:t>
            </a:r>
            <a:endParaRPr lang="es-CO" sz="26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56" y="811930"/>
            <a:ext cx="1001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Tres municipios de la provincia de </a:t>
            </a:r>
            <a:r>
              <a:rPr kumimoji="0" lang="es-CO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Yariguiez</a:t>
            </a: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(Sabana de Torres, Puerto Wilches y Barrancabermeja) cuenta con presencia de Grupos Armados Ilegales</a:t>
            </a:r>
          </a:p>
        </p:txBody>
      </p:sp>
      <p:sp>
        <p:nvSpPr>
          <p:cNvPr id="22" name="Rectángulo 18">
            <a:extLst>
              <a:ext uri="{FF2B5EF4-FFF2-40B4-BE49-F238E27FC236}">
                <a16:creationId xmlns:a16="http://schemas.microsoft.com/office/drawing/2014/main" id="{2C8237E1-5B03-7A4D-B458-9E582F448191}"/>
              </a:ext>
            </a:extLst>
          </p:cNvPr>
          <p:cNvSpPr/>
          <p:nvPr/>
        </p:nvSpPr>
        <p:spPr>
          <a:xfrm>
            <a:off x="4331293" y="5919112"/>
            <a:ext cx="15705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Fundación Pares</a:t>
            </a:r>
            <a:endParaRPr kumimoji="0" lang="es-ES_trad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Times New Roman" charset="0"/>
              <a:cs typeface="Times New Roman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24C2B5-304C-9A18-652E-CC98C56BE246}"/>
              </a:ext>
            </a:extLst>
          </p:cNvPr>
          <p:cNvGrpSpPr/>
          <p:nvPr/>
        </p:nvGrpSpPr>
        <p:grpSpPr>
          <a:xfrm>
            <a:off x="171168" y="1695732"/>
            <a:ext cx="2743200" cy="3263986"/>
            <a:chOff x="300529" y="1624650"/>
            <a:chExt cx="2743200" cy="3263986"/>
          </a:xfrm>
        </p:grpSpPr>
        <p:pic>
          <p:nvPicPr>
            <p:cNvPr id="4" name="image43.png">
              <a:extLst>
                <a:ext uri="{FF2B5EF4-FFF2-40B4-BE49-F238E27FC236}">
                  <a16:creationId xmlns:a16="http://schemas.microsoft.com/office/drawing/2014/main" id="{2ADE9704-A402-899D-8F41-1C8790045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58" t="40324" r="69617" b="47783"/>
            <a:stretch/>
          </p:blipFill>
          <p:spPr>
            <a:xfrm>
              <a:off x="300529" y="2128229"/>
              <a:ext cx="2743200" cy="2760407"/>
            </a:xfrm>
            <a:prstGeom prst="rect">
              <a:avLst/>
            </a:prstGeom>
            <a:ln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84B232-0BB1-F70B-34BD-8BBE6A4CC751}"/>
                </a:ext>
              </a:extLst>
            </p:cNvPr>
            <p:cNvSpPr txBox="1"/>
            <p:nvPr/>
          </p:nvSpPr>
          <p:spPr>
            <a:xfrm>
              <a:off x="612523" y="1624650"/>
              <a:ext cx="2119212" cy="432792"/>
            </a:xfrm>
            <a:prstGeom prst="roundRect">
              <a:avLst>
                <a:gd name="adj" fmla="val 50000"/>
              </a:avLst>
            </a:prstGeom>
            <a:solidFill>
              <a:srgbClr val="99C4D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</a:rPr>
                <a:t>Presencia del ELN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3A2759-042E-E052-2CE7-F3F4866E76F8}"/>
              </a:ext>
            </a:extLst>
          </p:cNvPr>
          <p:cNvGrpSpPr/>
          <p:nvPr/>
        </p:nvGrpSpPr>
        <p:grpSpPr>
          <a:xfrm>
            <a:off x="2959693" y="2526625"/>
            <a:ext cx="2743200" cy="3422273"/>
            <a:chOff x="3534585" y="1624650"/>
            <a:chExt cx="2743200" cy="3422273"/>
          </a:xfrm>
        </p:grpSpPr>
        <p:pic>
          <p:nvPicPr>
            <p:cNvPr id="20" name="image43.png">
              <a:extLst>
                <a:ext uri="{FF2B5EF4-FFF2-40B4-BE49-F238E27FC236}">
                  <a16:creationId xmlns:a16="http://schemas.microsoft.com/office/drawing/2014/main" id="{CDE9ED5D-B2F8-374E-AFFA-F3D7E28C7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773" t="40451" r="19512" b="47579"/>
            <a:stretch/>
          </p:blipFill>
          <p:spPr>
            <a:xfrm>
              <a:off x="3534585" y="2140303"/>
              <a:ext cx="2743200" cy="2906620"/>
            </a:xfrm>
            <a:prstGeom prst="rect">
              <a:avLst/>
            </a:prstGeom>
            <a:ln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E7F952-7936-9212-48C2-11E582D1E782}"/>
                </a:ext>
              </a:extLst>
            </p:cNvPr>
            <p:cNvSpPr txBox="1"/>
            <p:nvPr/>
          </p:nvSpPr>
          <p:spPr>
            <a:xfrm>
              <a:off x="3671745" y="1624650"/>
              <a:ext cx="2468880" cy="432792"/>
            </a:xfrm>
            <a:prstGeom prst="roundRect">
              <a:avLst>
                <a:gd name="adj" fmla="val 50000"/>
              </a:avLst>
            </a:prstGeom>
            <a:solidFill>
              <a:srgbClr val="99C4D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</a:rPr>
                <a:t>Presencia del Clan del Golfo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C8D089-6532-3608-59C2-C6F99DAEB9C5}"/>
              </a:ext>
            </a:extLst>
          </p:cNvPr>
          <p:cNvSpPr/>
          <p:nvPr/>
        </p:nvSpPr>
        <p:spPr>
          <a:xfrm>
            <a:off x="5815012" y="4085362"/>
            <a:ext cx="371475" cy="1190625"/>
          </a:xfrm>
          <a:prstGeom prst="rightArrow">
            <a:avLst/>
          </a:prstGeom>
          <a:solidFill>
            <a:srgbClr val="52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20">
            <a:extLst>
              <a:ext uri="{FF2B5EF4-FFF2-40B4-BE49-F238E27FC236}">
                <a16:creationId xmlns:a16="http://schemas.microsoft.com/office/drawing/2014/main" id="{C9D379AE-3E33-DDF8-F1C5-4CBF270F2E40}"/>
              </a:ext>
            </a:extLst>
          </p:cNvPr>
          <p:cNvSpPr/>
          <p:nvPr/>
        </p:nvSpPr>
        <p:spPr>
          <a:xfrm flipH="1">
            <a:off x="6316519" y="4085362"/>
            <a:ext cx="3657600" cy="1012332"/>
          </a:xfrm>
          <a:prstGeom prst="rect">
            <a:avLst/>
          </a:prstGeom>
          <a:solidFill>
            <a:srgbClr val="52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prstClr val="white"/>
                </a:solidFill>
                <a:latin typeface="Calibri Light" panose="020F0302020204030204"/>
              </a:rPr>
              <a:t>CONSOLIDACIÓN DE LA PROVINCIA DE </a:t>
            </a:r>
            <a:r>
              <a:rPr lang="es-CO" sz="2400" b="1" dirty="0" err="1">
                <a:solidFill>
                  <a:prstClr val="white"/>
                </a:solidFill>
                <a:latin typeface="Calibri Light" panose="020F0302020204030204"/>
              </a:rPr>
              <a:t>YARIGUIEZ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A03DCB37-B40F-006A-8382-06102DB883A0}"/>
              </a:ext>
            </a:extLst>
          </p:cNvPr>
          <p:cNvSpPr>
            <a:spLocks/>
          </p:cNvSpPr>
          <p:nvPr/>
        </p:nvSpPr>
        <p:spPr>
          <a:xfrm flipH="1">
            <a:off x="7868245" y="3756428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52B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1" i="0" u="none" strike="noStrike" kern="1200" cap="none" spc="0" normalizeH="0" baseline="0" noProof="0" dirty="0">
                <a:ln>
                  <a:noFill/>
                </a:ln>
                <a:solidFill>
                  <a:srgbClr val="52B26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849CC9AC-030B-40DA-6FFD-6DE21C914F87}"/>
              </a:ext>
            </a:extLst>
          </p:cNvPr>
          <p:cNvSpPr/>
          <p:nvPr/>
        </p:nvSpPr>
        <p:spPr>
          <a:xfrm flipH="1">
            <a:off x="6316519" y="5105761"/>
            <a:ext cx="3657600" cy="877163"/>
          </a:xfrm>
          <a:prstGeom prst="rect">
            <a:avLst/>
          </a:prstGeom>
          <a:ln>
            <a:solidFill>
              <a:srgbClr val="52B26A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Reducción y control de la presencia de </a:t>
            </a:r>
            <a:r>
              <a:rPr kumimoji="0" lang="es-CO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GAOs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en la provincia de </a:t>
            </a:r>
            <a:r>
              <a:rPr kumimoji="0" lang="es-CO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Yariguiez</a:t>
            </a: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CuadroTexto 40">
            <a:extLst>
              <a:ext uri="{FF2B5EF4-FFF2-40B4-BE49-F238E27FC236}">
                <a16:creationId xmlns:a16="http://schemas.microsoft.com/office/drawing/2014/main" id="{FB5E7329-2CE7-E752-993F-EC4E36DBECFB}"/>
              </a:ext>
            </a:extLst>
          </p:cNvPr>
          <p:cNvSpPr txBox="1"/>
          <p:nvPr/>
        </p:nvSpPr>
        <p:spPr>
          <a:xfrm>
            <a:off x="6328561" y="3756369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B8B90-E492-8DC1-6E3A-602B7A6ACBD5}"/>
              </a:ext>
            </a:extLst>
          </p:cNvPr>
          <p:cNvSpPr txBox="1"/>
          <p:nvPr/>
        </p:nvSpPr>
        <p:spPr>
          <a:xfrm>
            <a:off x="6316519" y="1654119"/>
            <a:ext cx="3657600" cy="1838801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YARIGUIEZ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Mayor NBI del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departamento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(25.27)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Terce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IPM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más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alto  (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IPM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: 40,2)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Mayor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aporte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al PIB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departamental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1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244"/>
            <a:ext cx="9344025" cy="6751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Desarrollo de la empresa como medio para la prosperidad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257102" y="77599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Santander tiene grandes oportunidades de </a:t>
            </a: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 económico.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02" y="1824090"/>
            <a:ext cx="9692640" cy="32098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87743" y="2996208"/>
            <a:ext cx="2656282" cy="432792"/>
          </a:xfrm>
          <a:prstGeom prst="roundRect">
            <a:avLst>
              <a:gd name="adj" fmla="val 50000"/>
            </a:avLst>
          </a:prstGeom>
          <a:solidFill>
            <a:srgbClr val="E2E8F5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Densidad Empresarial, 2020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6509379"/>
            <a:ext cx="6112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Times New Roman" charset="0"/>
                <a:cs typeface="Times New Roman" charset="0"/>
              </a:rPr>
              <a:t>Fuente: Directorio Estadístico Empresarial 2020, DANE; Compite 360; Cámara de Comercio Bucaramanga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055655" y="1464469"/>
            <a:ext cx="5154645" cy="79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Solo 5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Municipios tienen una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densidad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empresarial por encima del promedio departamental (19.6 empresas por cada mil habitantes)</a:t>
            </a:r>
          </a:p>
        </p:txBody>
      </p:sp>
      <p:sp>
        <p:nvSpPr>
          <p:cNvPr id="22" name="Elipse 21"/>
          <p:cNvSpPr/>
          <p:nvPr/>
        </p:nvSpPr>
        <p:spPr>
          <a:xfrm>
            <a:off x="8367318" y="4824964"/>
            <a:ext cx="1490699" cy="141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 </a:t>
            </a:r>
            <a:r>
              <a:rPr lang="es-CO" sz="1100" b="1" dirty="0">
                <a:solidFill>
                  <a:prstClr val="white"/>
                </a:solidFill>
                <a:latin typeface="Trebuchet MS" panose="020B0603020202020204" pitchFamily="34" charset="0"/>
              </a:rPr>
              <a:t>mayor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cantidad </a:t>
            </a: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empresas se ubican entre </a:t>
            </a:r>
            <a:r>
              <a:rPr kumimoji="0" lang="es-CO" sz="8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Bmanga y Barrancabermeja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315010-7004-5D97-CDA1-3A3C90D12D1F}"/>
              </a:ext>
            </a:extLst>
          </p:cNvPr>
          <p:cNvSpPr/>
          <p:nvPr/>
        </p:nvSpPr>
        <p:spPr>
          <a:xfrm flipH="1">
            <a:off x="525557" y="5251008"/>
            <a:ext cx="659825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defTabSz="914298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Tercer departamento más competitivo</a:t>
            </a:r>
          </a:p>
          <a:p>
            <a:pPr marL="285750" indent="-285750" algn="just" defTabSz="914298">
              <a:buFont typeface="Arial" panose="020B0604020202020204" pitchFamily="34" charset="0"/>
              <a:buChar char="•"/>
            </a:pPr>
            <a:endParaRPr lang="es-CO" sz="1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85750" indent="-285750" algn="just" defTabSz="914298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prstClr val="white"/>
                </a:solidFill>
                <a:latin typeface="Trebuchet MS" panose="020B0603020202020204" pitchFamily="34" charset="0"/>
              </a:rPr>
              <a:t>97.7% de las unidades empresariales son micro o pequeñas</a:t>
            </a:r>
          </a:p>
        </p:txBody>
      </p:sp>
    </p:spTree>
    <p:extLst>
      <p:ext uri="{BB962C8B-B14F-4D97-AF65-F5344CB8AC3E}">
        <p14:creationId xmlns:p14="http://schemas.microsoft.com/office/powerpoint/2010/main" val="34755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CA7A09-7C0F-81C1-E54B-E9631FC2C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0881" y="1043032"/>
            <a:ext cx="2064884" cy="1029861"/>
          </a:xfrm>
          <a:prstGeom prst="rect">
            <a:avLst/>
          </a:prstGeom>
        </p:spPr>
      </p:pic>
      <p:pic>
        <p:nvPicPr>
          <p:cNvPr id="8" name="image32.png">
            <a:extLst>
              <a:ext uri="{FF2B5EF4-FFF2-40B4-BE49-F238E27FC236}">
                <a16:creationId xmlns:a16="http://schemas.microsoft.com/office/drawing/2014/main" id="{D68726FE-8A6A-3743-90CF-9F670856619B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99718" y="1671546"/>
            <a:ext cx="7523153" cy="4315731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C00236-337E-B74D-B411-7EEEA1B51030}"/>
              </a:ext>
            </a:extLst>
          </p:cNvPr>
          <p:cNvSpPr txBox="1"/>
          <p:nvPr/>
        </p:nvSpPr>
        <p:spPr>
          <a:xfrm>
            <a:off x="4950946" y="1024680"/>
            <a:ext cx="2619375" cy="1055608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METROPOLITANA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 tiene una participación del  5% en servicios de salud en Colomba.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45155-D643-464A-AFE9-9159CD525C3C}"/>
              </a:ext>
            </a:extLst>
          </p:cNvPr>
          <p:cNvSpPr txBox="1"/>
          <p:nvPr/>
        </p:nvSpPr>
        <p:spPr>
          <a:xfrm>
            <a:off x="5919813" y="5029726"/>
            <a:ext cx="2286000" cy="578882"/>
          </a:xfrm>
          <a:prstGeom prst="roundRect">
            <a:avLst/>
          </a:prstGeom>
          <a:solidFill>
            <a:srgbClr val="7AA574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GUANENTA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TURISMO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NATURALEZA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80F93C-F572-8E4D-A144-3643F24694C8}"/>
              </a:ext>
            </a:extLst>
          </p:cNvPr>
          <p:cNvSpPr txBox="1"/>
          <p:nvPr/>
        </p:nvSpPr>
        <p:spPr>
          <a:xfrm>
            <a:off x="1762125" y="3158078"/>
            <a:ext cx="1809926" cy="817245"/>
          </a:xfrm>
          <a:prstGeom prst="roundRect">
            <a:avLst/>
          </a:prstGeom>
          <a:solidFill>
            <a:srgbClr val="7AA574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 DE GUAYABA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18">
            <a:extLst>
              <a:ext uri="{FF2B5EF4-FFF2-40B4-BE49-F238E27FC236}">
                <a16:creationId xmlns:a16="http://schemas.microsoft.com/office/drawing/2014/main" id="{7D1EBEFC-4571-7C4D-8A1A-F221B1F92F5C}"/>
              </a:ext>
            </a:extLst>
          </p:cNvPr>
          <p:cNvSpPr/>
          <p:nvPr/>
        </p:nvSpPr>
        <p:spPr>
          <a:xfrm>
            <a:off x="7456482" y="6459667"/>
            <a:ext cx="273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Elaboración propia con base en mapa de Invest in Santander, cifras DANE</a:t>
            </a:r>
            <a:endParaRPr kumimoji="0" lang="es-ES_tradn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12AE81F-6669-C463-91F8-B358CADD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44"/>
            <a:ext cx="9344025" cy="6751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Desarrollo de la empresa como medio para la prosperidad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E65721-BC8D-76B2-39B0-F8D4894125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80609" y="4723259"/>
            <a:ext cx="850791" cy="119181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E89C8A-4982-3FA6-D48C-BE7DF7DC05E4}"/>
              </a:ext>
            </a:extLst>
          </p:cNvPr>
          <p:cNvSpPr/>
          <p:nvPr/>
        </p:nvSpPr>
        <p:spPr>
          <a:xfrm>
            <a:off x="6381750" y="3724275"/>
            <a:ext cx="1074732" cy="356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E15D5E-9A82-9A32-97E2-F71EFE4774F7}"/>
              </a:ext>
            </a:extLst>
          </p:cNvPr>
          <p:cNvSpPr/>
          <p:nvPr/>
        </p:nvSpPr>
        <p:spPr>
          <a:xfrm>
            <a:off x="5844384" y="3123101"/>
            <a:ext cx="1074732" cy="356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B8ED29-632D-6105-5859-BD707557E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58610" y="2937803"/>
            <a:ext cx="1012827" cy="10839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7FF807-83F7-27F9-8975-41FB466170F3}"/>
              </a:ext>
            </a:extLst>
          </p:cNvPr>
          <p:cNvSpPr txBox="1"/>
          <p:nvPr/>
        </p:nvSpPr>
        <p:spPr>
          <a:xfrm>
            <a:off x="6456050" y="2634332"/>
            <a:ext cx="2286000" cy="340519"/>
          </a:xfrm>
          <a:prstGeom prst="roundRect">
            <a:avLst/>
          </a:prstGeom>
          <a:solidFill>
            <a:srgbClr val="D4524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SOTO NORTE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618A-02A3-DC65-C1A5-DBB141387BCD}"/>
              </a:ext>
            </a:extLst>
          </p:cNvPr>
          <p:cNvSpPr txBox="1"/>
          <p:nvPr/>
        </p:nvSpPr>
        <p:spPr>
          <a:xfrm>
            <a:off x="7090832" y="3461992"/>
            <a:ext cx="2286000" cy="340519"/>
          </a:xfrm>
          <a:prstGeom prst="roundRect">
            <a:avLst/>
          </a:prstGeom>
          <a:solidFill>
            <a:srgbClr val="818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GARCIA </a:t>
            </a:r>
            <a:r>
              <a:rPr lang="en-US" sz="1400" b="1" dirty="0" err="1"/>
              <a:t>ROVIRA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198B1E-B494-D60E-4C20-68ED41F37A1B}"/>
              </a:ext>
            </a:extLst>
          </p:cNvPr>
          <p:cNvSpPr txBox="1"/>
          <p:nvPr/>
        </p:nvSpPr>
        <p:spPr>
          <a:xfrm>
            <a:off x="991188" y="4723259"/>
            <a:ext cx="2286000" cy="340519"/>
          </a:xfrm>
          <a:prstGeom prst="roundRect">
            <a:avLst/>
          </a:prstGeom>
          <a:solidFill>
            <a:srgbClr val="818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COMUNERA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25C411-2822-16F2-7409-1B42117731C9}"/>
              </a:ext>
            </a:extLst>
          </p:cNvPr>
          <p:cNvSpPr txBox="1"/>
          <p:nvPr/>
        </p:nvSpPr>
        <p:spPr>
          <a:xfrm>
            <a:off x="1852612" y="1387702"/>
            <a:ext cx="2286000" cy="340519"/>
          </a:xfrm>
          <a:prstGeom prst="roundRect">
            <a:avLst/>
          </a:prstGeom>
          <a:solidFill>
            <a:srgbClr val="D4524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YARIGUIEZ</a:t>
            </a:r>
            <a:endParaRPr lang="en-US" sz="14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BB5B4B-1C87-34C6-6F1D-52961890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78826" y="1249623"/>
            <a:ext cx="1039650" cy="816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6F6A0C-D58C-613C-D3EB-82BFEC8B32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706004" y="2434905"/>
            <a:ext cx="1039650" cy="816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3EDBBE-69A5-9DEC-7A92-A958902D78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986240" y="3507465"/>
            <a:ext cx="1039650" cy="816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64BE68-0D72-7A43-5AA4-75F36DA16F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71363" y="5171152"/>
            <a:ext cx="1039650" cy="8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0">
            <a:extLst>
              <a:ext uri="{FF2B5EF4-FFF2-40B4-BE49-F238E27FC236}">
                <a16:creationId xmlns:a16="http://schemas.microsoft.com/office/drawing/2014/main" id="{8D830B17-07E1-4ACF-9B2F-DF16B995F624}"/>
              </a:ext>
            </a:extLst>
          </p:cNvPr>
          <p:cNvSpPr/>
          <p:nvPr/>
        </p:nvSpPr>
        <p:spPr>
          <a:xfrm flipH="1">
            <a:off x="6393674" y="1127747"/>
            <a:ext cx="3657600" cy="7441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prstClr val="white"/>
                </a:solidFill>
                <a:latin typeface="Calibri Light" panose="020F0302020204030204"/>
              </a:rPr>
              <a:t>TURISMO DE NATURALEZA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0C2108AF-7742-40A3-8B18-361FB11A7CC9}"/>
              </a:ext>
            </a:extLst>
          </p:cNvPr>
          <p:cNvSpPr>
            <a:spLocks/>
          </p:cNvSpPr>
          <p:nvPr/>
        </p:nvSpPr>
        <p:spPr>
          <a:xfrm flipH="1">
            <a:off x="7945400" y="798813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6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D4D9D6B2-6746-495D-8672-E59EC53910DE}"/>
              </a:ext>
            </a:extLst>
          </p:cNvPr>
          <p:cNvSpPr/>
          <p:nvPr/>
        </p:nvSpPr>
        <p:spPr>
          <a:xfrm flipH="1">
            <a:off x="6393674" y="1871921"/>
            <a:ext cx="3657600" cy="113877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Fortalecer el desarrollo de la provincia Guanentá mediante la profundización del clúster de Turismo de Naturaleza.</a:t>
            </a:r>
          </a:p>
        </p:txBody>
      </p:sp>
      <p:sp>
        <p:nvSpPr>
          <p:cNvPr id="26" name="CuadroTexto 40">
            <a:extLst>
              <a:ext uri="{FF2B5EF4-FFF2-40B4-BE49-F238E27FC236}">
                <a16:creationId xmlns:a16="http://schemas.microsoft.com/office/drawing/2014/main" id="{E4789581-8287-4115-8150-9FBE09185719}"/>
              </a:ext>
            </a:extLst>
          </p:cNvPr>
          <p:cNvSpPr txBox="1"/>
          <p:nvPr/>
        </p:nvSpPr>
        <p:spPr>
          <a:xfrm>
            <a:off x="6405716" y="798754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893051C-4F23-AA07-355B-8287F96AE13E}"/>
              </a:ext>
            </a:extLst>
          </p:cNvPr>
          <p:cNvSpPr/>
          <p:nvPr/>
        </p:nvSpPr>
        <p:spPr>
          <a:xfrm flipH="1">
            <a:off x="6236358" y="5121537"/>
            <a:ext cx="3657600" cy="113877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Fortalecer y profundizar los clústeres de: Café, Cacao, Guayaba,  Tabaco, caña, piña, avicultura y palma africana. </a:t>
            </a:r>
          </a:p>
        </p:txBody>
      </p:sp>
      <p:sp>
        <p:nvSpPr>
          <p:cNvPr id="18" name="Rectángulo 20">
            <a:extLst>
              <a:ext uri="{FF2B5EF4-FFF2-40B4-BE49-F238E27FC236}">
                <a16:creationId xmlns:a16="http://schemas.microsoft.com/office/drawing/2014/main" id="{49A875C7-2AC2-2262-0C89-0B5A37214141}"/>
              </a:ext>
            </a:extLst>
          </p:cNvPr>
          <p:cNvSpPr/>
          <p:nvPr/>
        </p:nvSpPr>
        <p:spPr>
          <a:xfrm flipH="1">
            <a:off x="6236358" y="4352843"/>
            <a:ext cx="3657600" cy="7441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 err="1">
                <a:solidFill>
                  <a:prstClr val="white"/>
                </a:solidFill>
                <a:latin typeface="Calibri Light" panose="020F0302020204030204"/>
              </a:rPr>
              <a:t>AGROALIMENTOS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6AB84352-876E-8423-90B1-C989A8D7527A}"/>
              </a:ext>
            </a:extLst>
          </p:cNvPr>
          <p:cNvSpPr>
            <a:spLocks/>
          </p:cNvSpPr>
          <p:nvPr/>
        </p:nvSpPr>
        <p:spPr>
          <a:xfrm flipH="1">
            <a:off x="7788084" y="4065967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6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9</a:t>
            </a:r>
          </a:p>
        </p:txBody>
      </p:sp>
      <p:sp>
        <p:nvSpPr>
          <p:cNvPr id="20" name="CuadroTexto 40">
            <a:extLst>
              <a:ext uri="{FF2B5EF4-FFF2-40B4-BE49-F238E27FC236}">
                <a16:creationId xmlns:a16="http://schemas.microsoft.com/office/drawing/2014/main" id="{4BB23BEA-C5C2-AE44-48F0-7EC66364714F}"/>
              </a:ext>
            </a:extLst>
          </p:cNvPr>
          <p:cNvSpPr txBox="1"/>
          <p:nvPr/>
        </p:nvSpPr>
        <p:spPr>
          <a:xfrm>
            <a:off x="6959707" y="4046303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E48B0B3-02F7-78A6-5E8C-5BA60B6B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44"/>
            <a:ext cx="9344025" cy="6751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Desarrollo de la empresa como medio para la prosperidad</a:t>
            </a:r>
          </a:p>
        </p:txBody>
      </p:sp>
      <p:sp>
        <p:nvSpPr>
          <p:cNvPr id="5" name="Rectángulo 20">
            <a:extLst>
              <a:ext uri="{FF2B5EF4-FFF2-40B4-BE49-F238E27FC236}">
                <a16:creationId xmlns:a16="http://schemas.microsoft.com/office/drawing/2014/main" id="{6FDD58DB-DA8B-FE34-E8E4-0933EDFB88A9}"/>
              </a:ext>
            </a:extLst>
          </p:cNvPr>
          <p:cNvSpPr/>
          <p:nvPr/>
        </p:nvSpPr>
        <p:spPr>
          <a:xfrm flipH="1">
            <a:off x="235115" y="1167075"/>
            <a:ext cx="3657600" cy="7441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COMPETITIVIDAD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CE9EB738-6E88-23A9-B4F1-B5743ED9F252}"/>
              </a:ext>
            </a:extLst>
          </p:cNvPr>
          <p:cNvSpPr>
            <a:spLocks/>
          </p:cNvSpPr>
          <p:nvPr/>
        </p:nvSpPr>
        <p:spPr>
          <a:xfrm flipH="1">
            <a:off x="1786841" y="838141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B77DC2-94BF-1AC2-3398-3891E96D9D4E}"/>
              </a:ext>
            </a:extLst>
          </p:cNvPr>
          <p:cNvSpPr/>
          <p:nvPr/>
        </p:nvSpPr>
        <p:spPr>
          <a:xfrm flipH="1">
            <a:off x="235115" y="1911249"/>
            <a:ext cx="3657600" cy="8771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Aumentar el nivel de densidad empresarial, especialmente en las provincias.</a:t>
            </a:r>
          </a:p>
        </p:txBody>
      </p:sp>
      <p:sp>
        <p:nvSpPr>
          <p:cNvPr id="10" name="CuadroTexto 40">
            <a:extLst>
              <a:ext uri="{FF2B5EF4-FFF2-40B4-BE49-F238E27FC236}">
                <a16:creationId xmlns:a16="http://schemas.microsoft.com/office/drawing/2014/main" id="{16F3DEF9-7DFA-E8BA-BD4C-A27A3E349ED3}"/>
              </a:ext>
            </a:extLst>
          </p:cNvPr>
          <p:cNvSpPr txBox="1"/>
          <p:nvPr/>
        </p:nvSpPr>
        <p:spPr>
          <a:xfrm>
            <a:off x="247157" y="838082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D37BD43-99AF-CBC1-7CC1-2A57D41F556D}"/>
              </a:ext>
            </a:extLst>
          </p:cNvPr>
          <p:cNvSpPr/>
          <p:nvPr/>
        </p:nvSpPr>
        <p:spPr>
          <a:xfrm flipH="1">
            <a:off x="235115" y="4359832"/>
            <a:ext cx="3657600" cy="195438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Fortalecer el clúster de salud alrededor del AMB, reforzando las la: </a:t>
            </a:r>
          </a:p>
          <a:p>
            <a:pPr marL="285750" marR="0" lvl="0" indent="-28575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Investigación e innovación clínica, </a:t>
            </a:r>
          </a:p>
          <a:p>
            <a:pPr marL="285750" marR="0" lvl="0" indent="-28575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Desarrollo Centros de Excelencia,</a:t>
            </a:r>
          </a:p>
          <a:p>
            <a:pPr marL="285750" marR="0" lvl="0" indent="-28575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Internacionalización (pacientes internacionales, ensayos clínicos)</a:t>
            </a:r>
          </a:p>
          <a:p>
            <a:pPr marL="285750" marR="0" lvl="0" indent="-28575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Health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Data</a:t>
            </a:r>
          </a:p>
        </p:txBody>
      </p:sp>
      <p:sp>
        <p:nvSpPr>
          <p:cNvPr id="12" name="Rectángulo 20">
            <a:extLst>
              <a:ext uri="{FF2B5EF4-FFF2-40B4-BE49-F238E27FC236}">
                <a16:creationId xmlns:a16="http://schemas.microsoft.com/office/drawing/2014/main" id="{3C4D52AB-E3C7-20AC-61C6-175D43FFE13A}"/>
              </a:ext>
            </a:extLst>
          </p:cNvPr>
          <p:cNvSpPr/>
          <p:nvPr/>
        </p:nvSpPr>
        <p:spPr>
          <a:xfrm flipH="1">
            <a:off x="235115" y="3591138"/>
            <a:ext cx="3657600" cy="7441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 err="1">
                <a:solidFill>
                  <a:prstClr val="white"/>
                </a:solidFill>
                <a:latin typeface="Calibri Light" panose="020F0302020204030204"/>
              </a:rPr>
              <a:t>CLUSTER</a:t>
            </a:r>
            <a:r>
              <a:rPr lang="es-CO" sz="2400" b="1" dirty="0">
                <a:solidFill>
                  <a:prstClr val="white"/>
                </a:solidFill>
                <a:latin typeface="Calibri Light" panose="020F0302020204030204"/>
              </a:rPr>
              <a:t> DE SALUD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6A2084-CBEB-4BFB-0AF0-CA0D9730A696}"/>
              </a:ext>
            </a:extLst>
          </p:cNvPr>
          <p:cNvSpPr>
            <a:spLocks/>
          </p:cNvSpPr>
          <p:nvPr/>
        </p:nvSpPr>
        <p:spPr>
          <a:xfrm flipH="1">
            <a:off x="1786841" y="3304262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6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7</a:t>
            </a:r>
          </a:p>
        </p:txBody>
      </p:sp>
      <p:sp>
        <p:nvSpPr>
          <p:cNvPr id="15" name="CuadroTexto 40">
            <a:extLst>
              <a:ext uri="{FF2B5EF4-FFF2-40B4-BE49-F238E27FC236}">
                <a16:creationId xmlns:a16="http://schemas.microsoft.com/office/drawing/2014/main" id="{AE3ABECA-F6B5-F5B0-127E-7B740F88A326}"/>
              </a:ext>
            </a:extLst>
          </p:cNvPr>
          <p:cNvSpPr txBox="1"/>
          <p:nvPr/>
        </p:nvSpPr>
        <p:spPr>
          <a:xfrm>
            <a:off x="235115" y="3269439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8" name="CuadroTexto 30">
            <a:extLst>
              <a:ext uri="{FF2B5EF4-FFF2-40B4-BE49-F238E27FC236}">
                <a16:creationId xmlns:a16="http://schemas.microsoft.com/office/drawing/2014/main" id="{E33F1BD6-D271-C90A-C5E6-601C673585C9}"/>
              </a:ext>
            </a:extLst>
          </p:cNvPr>
          <p:cNvSpPr txBox="1"/>
          <p:nvPr/>
        </p:nvSpPr>
        <p:spPr>
          <a:xfrm>
            <a:off x="3403742" y="2288428"/>
            <a:ext cx="3518229" cy="2233970"/>
          </a:xfrm>
          <a:prstGeom prst="roundRect">
            <a:avLst>
              <a:gd name="adj" fmla="val 3511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departamento tiene el nivel de competitividad para aprovechar su potencial agrícola e industrial</a:t>
            </a: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5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Contenido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4680"/>
            <a:ext cx="9095509" cy="3541482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2060"/>
                </a:solidFill>
                <a:latin typeface="+mj-lt"/>
              </a:rPr>
              <a:t>Contexto Santander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2060"/>
                </a:solidFill>
                <a:latin typeface="+mj-lt"/>
              </a:rPr>
              <a:t>Panorama, Proyectos Estratégicos y Retos del departamento, subregiones y área metropolitana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sz="2000" dirty="0">
                <a:solidFill>
                  <a:srgbClr val="002060"/>
                </a:solidFill>
                <a:latin typeface="+mj-lt"/>
              </a:rPr>
              <a:t>Lucha contra la pobreza e inclusión social.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sz="2000" dirty="0">
                <a:solidFill>
                  <a:srgbClr val="002060"/>
                </a:solidFill>
                <a:latin typeface="+mj-lt"/>
              </a:rPr>
              <a:t>Seguridad en las regiones como condición para la convivencia.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sz="2000" dirty="0">
                <a:solidFill>
                  <a:srgbClr val="002060"/>
                </a:solidFill>
                <a:latin typeface="+mj-lt"/>
              </a:rPr>
              <a:t>Desarrollo de la empresa como medio para buscar la prosperidad y luchar contra el desempleo.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sz="2000" dirty="0">
                <a:solidFill>
                  <a:srgbClr val="002060"/>
                </a:solidFill>
                <a:latin typeface="+mj-lt"/>
              </a:rPr>
              <a:t>Eficiencia del Estado y lucha contra la corrupción.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2060"/>
                </a:solidFill>
                <a:latin typeface="+mj-lt"/>
              </a:rPr>
              <a:t>Conclusiones</a:t>
            </a:r>
            <a:endParaRPr lang="es-CO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04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1208"/>
            <a:ext cx="9916931" cy="6751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Desarrollo de la empresa como medio para la prosperidad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96627-E2FA-DD0A-0019-80689D6BD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98" y="1571625"/>
            <a:ext cx="4625358" cy="4705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226E06-B5FC-0CAB-1F06-54287C29340B}"/>
              </a:ext>
            </a:extLst>
          </p:cNvPr>
          <p:cNvSpPr txBox="1"/>
          <p:nvPr/>
        </p:nvSpPr>
        <p:spPr>
          <a:xfrm>
            <a:off x="4734498" y="1703850"/>
            <a:ext cx="5239895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29,857 km de vías:</a:t>
            </a:r>
          </a:p>
          <a:p>
            <a:pPr marL="742950" lvl="1" indent="-285750" algn="just">
              <a:spcBef>
                <a:spcPts val="200"/>
              </a:spcBef>
              <a:buFont typeface="Arial" charset="0"/>
              <a:buChar char="•"/>
              <a:defRPr/>
            </a:pPr>
            <a:r>
              <a:rPr lang="es-CO" b="1" dirty="0">
                <a:solidFill>
                  <a:schemeClr val="accent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49%</a:t>
            </a:r>
            <a:r>
              <a:rPr lang="es-CO" sz="1600" b="1" dirty="0">
                <a:solidFill>
                  <a:srgbClr val="00206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están en mal estado</a:t>
            </a:r>
          </a:p>
          <a:p>
            <a:pPr marL="742950" lvl="1" indent="-285750" algn="just">
              <a:spcBef>
                <a:spcPts val="200"/>
              </a:spcBef>
              <a:buFont typeface="Arial" charset="0"/>
              <a:buChar char="•"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las terciarias (65,2% de los </a:t>
            </a:r>
            <a:r>
              <a:rPr kumimoji="0" lang="es-CO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Kms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sólo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0.1% están pavimentadas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kumimoji="0" lang="es-CO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ProSantander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spcBef>
                <a:spcPts val="200"/>
              </a:spcBef>
              <a:buFont typeface="Arial" charset="0"/>
              <a:buChar char="•"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red primaria (12.1% de Km),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51.5% esta en buen estado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mientras que en departamentos similares es el 80%.</a:t>
            </a:r>
          </a:p>
        </p:txBody>
      </p:sp>
      <p:sp>
        <p:nvSpPr>
          <p:cNvPr id="7" name="Rectángulo 20">
            <a:extLst>
              <a:ext uri="{FF2B5EF4-FFF2-40B4-BE49-F238E27FC236}">
                <a16:creationId xmlns:a16="http://schemas.microsoft.com/office/drawing/2014/main" id="{C8DE8FAF-A541-931B-0162-57CBBF7B3F1B}"/>
              </a:ext>
            </a:extLst>
          </p:cNvPr>
          <p:cNvSpPr/>
          <p:nvPr/>
        </p:nvSpPr>
        <p:spPr>
          <a:xfrm flipH="1">
            <a:off x="4972050" y="4285155"/>
            <a:ext cx="4944880" cy="10013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Mantenimiento vial y construcción de plataformas logísticas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9DF43BC2-9510-4A23-3B89-25F6C1972914}"/>
              </a:ext>
            </a:extLst>
          </p:cNvPr>
          <p:cNvSpPr>
            <a:spLocks/>
          </p:cNvSpPr>
          <p:nvPr/>
        </p:nvSpPr>
        <p:spPr>
          <a:xfrm flipH="1">
            <a:off x="7167416" y="3966934"/>
            <a:ext cx="554149" cy="51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60" b="1" dirty="0">
                <a:noFill/>
                <a:latin typeface="Trebuchet MS" panose="020B0603020202020204" pitchFamily="34" charset="0"/>
              </a:rPr>
              <a:t>10</a:t>
            </a:r>
            <a:endParaRPr kumimoji="0" lang="en-US" sz="256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ECC08CA-FC50-7F81-A148-FC23DAB2A48A}"/>
              </a:ext>
            </a:extLst>
          </p:cNvPr>
          <p:cNvSpPr/>
          <p:nvPr/>
        </p:nvSpPr>
        <p:spPr>
          <a:xfrm flipH="1">
            <a:off x="4972050" y="5286504"/>
            <a:ext cx="4944880" cy="95410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Fortalecer la conexión del departamento con el resto del país.</a:t>
            </a:r>
          </a:p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Mejorar la red terciaria</a:t>
            </a:r>
          </a:p>
          <a:p>
            <a:pPr marL="0" marR="0" lvl="0" indent="0" algn="just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Desarrollo de plataformas logísticas.</a:t>
            </a:r>
          </a:p>
        </p:txBody>
      </p:sp>
      <p:sp>
        <p:nvSpPr>
          <p:cNvPr id="10" name="CuadroTexto 40">
            <a:extLst>
              <a:ext uri="{FF2B5EF4-FFF2-40B4-BE49-F238E27FC236}">
                <a16:creationId xmlns:a16="http://schemas.microsoft.com/office/drawing/2014/main" id="{324908ED-83A9-3D63-F36B-7B6FFD2805EE}"/>
              </a:ext>
            </a:extLst>
          </p:cNvPr>
          <p:cNvSpPr txBox="1"/>
          <p:nvPr/>
        </p:nvSpPr>
        <p:spPr>
          <a:xfrm>
            <a:off x="5455904" y="3956162"/>
            <a:ext cx="139759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marR="0" lvl="0" indent="0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127F745-D617-7C28-4368-2506719EF324}"/>
              </a:ext>
            </a:extLst>
          </p:cNvPr>
          <p:cNvSpPr/>
          <p:nvPr/>
        </p:nvSpPr>
        <p:spPr>
          <a:xfrm>
            <a:off x="6430078" y="3588019"/>
            <a:ext cx="2028825" cy="275319"/>
          </a:xfrm>
          <a:prstGeom prst="downArrow">
            <a:avLst>
              <a:gd name="adj1" fmla="val 60329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30">
            <a:extLst>
              <a:ext uri="{FF2B5EF4-FFF2-40B4-BE49-F238E27FC236}">
                <a16:creationId xmlns:a16="http://schemas.microsoft.com/office/drawing/2014/main" id="{529BBCBF-CB0D-2FE1-5315-892ABFCFD3A4}"/>
              </a:ext>
            </a:extLst>
          </p:cNvPr>
          <p:cNvSpPr txBox="1"/>
          <p:nvPr/>
        </p:nvSpPr>
        <p:spPr>
          <a:xfrm>
            <a:off x="156920" y="839371"/>
            <a:ext cx="1020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rgbClr val="002060"/>
                </a:solidFill>
                <a:latin typeface="Calibri" panose="020F0502020204030204"/>
              </a:rPr>
              <a:t>Para aprovechar las oportunidades empresariales, el departamento debe mejorar su red vial, logística y conectividad.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EC245563-A589-AB84-B897-97EDB8EC51D7}"/>
              </a:ext>
            </a:extLst>
          </p:cNvPr>
          <p:cNvSpPr>
            <a:spLocks/>
          </p:cNvSpPr>
          <p:nvPr/>
        </p:nvSpPr>
        <p:spPr>
          <a:xfrm flipH="1">
            <a:off x="7056967" y="3963086"/>
            <a:ext cx="775046" cy="5135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6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10</a:t>
            </a:r>
            <a:endParaRPr kumimoji="0" lang="en-US" sz="256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3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D4D9D6B2-6746-495D-8672-E59EC53910DE}"/>
              </a:ext>
            </a:extLst>
          </p:cNvPr>
          <p:cNvSpPr/>
          <p:nvPr/>
        </p:nvSpPr>
        <p:spPr>
          <a:xfrm flipH="1">
            <a:off x="81253" y="3308668"/>
            <a:ext cx="2953132" cy="173893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914298">
              <a:defRPr/>
            </a:pPr>
            <a:endParaRPr lang="es-CO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 defTabSz="914298">
              <a:defRPr/>
            </a:pPr>
            <a:endParaRPr lang="es-CO" sz="17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 defTabSz="914298">
              <a:defRPr/>
            </a:pPr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Departamento con </a:t>
            </a:r>
            <a:r>
              <a:rPr lang="es-CO" b="1" dirty="0">
                <a:solidFill>
                  <a:schemeClr val="accent2"/>
                </a:solidFill>
                <a:latin typeface="Trebuchet MS" panose="020B0603020202020204" pitchFamily="34" charset="0"/>
              </a:rPr>
              <a:t>mayor número de sanciones penales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por casos de corrupción.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D4D9D6B2-6746-495D-8672-E59EC53910DE}"/>
              </a:ext>
            </a:extLst>
          </p:cNvPr>
          <p:cNvSpPr/>
          <p:nvPr/>
        </p:nvSpPr>
        <p:spPr>
          <a:xfrm flipH="1">
            <a:off x="3034384" y="3177366"/>
            <a:ext cx="2953132" cy="186204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914298">
              <a:defRPr/>
            </a:pPr>
            <a:endParaRPr lang="es-CO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 defTabSz="914298">
              <a:defRPr/>
            </a:pPr>
            <a:endParaRPr lang="es-CO" sz="17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 defTabSz="914298">
              <a:defRPr/>
            </a:pP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Lugar en </a:t>
            </a:r>
            <a:r>
              <a:rPr lang="es-CO" sz="16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mayor número de hechos </a:t>
            </a: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de corrupción ocurridos, reportados y sancionados a nivel nacional.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17" y="42987"/>
            <a:ext cx="8502283" cy="7530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s-ES" sz="3200">
                <a:solidFill>
                  <a:schemeClr val="bg1"/>
                </a:solidFill>
              </a:rPr>
              <a:t>Eficiencia del Estado y lucha contra la corrupción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0217" y="987785"/>
            <a:ext cx="1020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</a:rPr>
              <a:t>Los santandereanos enfrentan </a:t>
            </a:r>
            <a:r>
              <a:rPr lang="es-ES_tradnl" sz="2400" b="1" dirty="0">
                <a:solidFill>
                  <a:schemeClr val="tx2"/>
                </a:solidFill>
              </a:rPr>
              <a:t>un gran reto</a:t>
            </a:r>
            <a:r>
              <a:rPr lang="es-ES_tradnl" sz="2400" b="1" dirty="0">
                <a:solidFill>
                  <a:srgbClr val="002060"/>
                </a:solidFill>
              </a:rPr>
              <a:t>: </a:t>
            </a:r>
            <a:r>
              <a:rPr lang="es-ES_tradnl" sz="2400" b="1" dirty="0">
                <a:solidFill>
                  <a:srgbClr val="ED7D31"/>
                </a:solidFill>
              </a:rPr>
              <a:t>eliminar la corrupción.</a:t>
            </a:r>
            <a:endParaRPr lang="es-ES_tradnl" sz="2400" b="1" dirty="0">
              <a:solidFill>
                <a:srgbClr val="002060"/>
              </a:solidFill>
            </a:endParaRPr>
          </a:p>
        </p:txBody>
      </p:sp>
      <p:sp>
        <p:nvSpPr>
          <p:cNvPr id="17" name="Rectángulo 20">
            <a:extLst>
              <a:ext uri="{FF2B5EF4-FFF2-40B4-BE49-F238E27FC236}">
                <a16:creationId xmlns:a16="http://schemas.microsoft.com/office/drawing/2014/main" id="{8D830B17-07E1-4ACF-9B2F-DF16B995F624}"/>
              </a:ext>
            </a:extLst>
          </p:cNvPr>
          <p:cNvSpPr/>
          <p:nvPr/>
        </p:nvSpPr>
        <p:spPr>
          <a:xfrm flipH="1">
            <a:off x="81252" y="2478764"/>
            <a:ext cx="5906264" cy="829903"/>
          </a:xfrm>
          <a:prstGeom prst="rect">
            <a:avLst/>
          </a:prstGeom>
          <a:solidFill>
            <a:srgbClr val="FFC000"/>
          </a:solidFill>
          <a:ln>
            <a:solidFill>
              <a:srgbClr val="017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36000" rtlCol="0" anchor="ctr"/>
          <a:lstStyle/>
          <a:p>
            <a:pPr algn="ctr">
              <a:defRPr/>
            </a:pPr>
            <a:r>
              <a:rPr lang="es-CO" sz="2400" b="1" dirty="0">
                <a:solidFill>
                  <a:prstClr val="white"/>
                </a:solidFill>
                <a:latin typeface="Calibri Light" panose="020F0302020204030204"/>
              </a:rPr>
              <a:t>CORRUPCIÓN</a:t>
            </a:r>
            <a:endParaRPr lang="es-CO" sz="11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0C2108AF-7742-40A3-8B18-361FB11A7CC9}"/>
              </a:ext>
            </a:extLst>
          </p:cNvPr>
          <p:cNvSpPr>
            <a:spLocks/>
          </p:cNvSpPr>
          <p:nvPr/>
        </p:nvSpPr>
        <p:spPr>
          <a:xfrm flipH="1">
            <a:off x="2486024" y="2123319"/>
            <a:ext cx="755417" cy="513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Trebuchet MS" panose="020B0603020202020204" pitchFamily="34" charset="0"/>
              </a:rPr>
              <a:t>11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A3641B0-5826-8C81-653A-844004AF5BC1}"/>
              </a:ext>
            </a:extLst>
          </p:cNvPr>
          <p:cNvSpPr/>
          <p:nvPr/>
        </p:nvSpPr>
        <p:spPr>
          <a:xfrm flipH="1">
            <a:off x="108774" y="3277381"/>
            <a:ext cx="317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5to </a:t>
            </a:r>
          </a:p>
        </p:txBody>
      </p:sp>
      <p:sp>
        <p:nvSpPr>
          <p:cNvPr id="21" name="CuadroTexto 40">
            <a:extLst>
              <a:ext uri="{FF2B5EF4-FFF2-40B4-BE49-F238E27FC236}">
                <a16:creationId xmlns:a16="http://schemas.microsoft.com/office/drawing/2014/main" id="{E4789581-8287-4115-8150-9FBE09185719}"/>
              </a:ext>
            </a:extLst>
          </p:cNvPr>
          <p:cNvSpPr txBox="1"/>
          <p:nvPr/>
        </p:nvSpPr>
        <p:spPr>
          <a:xfrm>
            <a:off x="-1282136" y="2109441"/>
            <a:ext cx="4026759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 marL="139700" lvl="0">
              <a:buClr>
                <a:srgbClr val="FFFFFF"/>
              </a:buClr>
              <a:buSzPts val="1400"/>
              <a:defRPr sz="2000" b="1">
                <a:solidFill>
                  <a:srgbClr val="034A83"/>
                </a:solidFill>
                <a:latin typeface="Work Sans" charset="0"/>
                <a:ea typeface="Work Sans" charset="0"/>
                <a:cs typeface="Work Sans" charset="0"/>
              </a:defRPr>
            </a:lvl1pPr>
          </a:lstStyle>
          <a:p>
            <a:pPr marL="139685" algn="ctr" defTabSz="914298">
              <a:defRPr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Work Sans"/>
              </a:rPr>
              <a:t>Reto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FA3641B0-5826-8C81-653A-844004AF5BC1}"/>
              </a:ext>
            </a:extLst>
          </p:cNvPr>
          <p:cNvSpPr/>
          <p:nvPr/>
        </p:nvSpPr>
        <p:spPr>
          <a:xfrm flipH="1">
            <a:off x="2976296" y="3216165"/>
            <a:ext cx="317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4to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62" y="2563887"/>
            <a:ext cx="3668713" cy="2449283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207262" y="2013629"/>
            <a:ext cx="3199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CO" sz="1000" i="1" dirty="0">
                <a:solidFill>
                  <a:srgbClr val="1F497D"/>
                </a:solidFill>
                <a:latin typeface="Calibri" charset="0"/>
                <a:ea typeface="Calibri" charset="0"/>
                <a:cs typeface="Calibri" charset="0"/>
              </a:rPr>
              <a:t>Gráfica 3. </a:t>
            </a:r>
            <a:r>
              <a:rPr lang="es-CO" sz="1000" dirty="0">
                <a:solidFill>
                  <a:srgbClr val="002060"/>
                </a:solidFill>
              </a:rPr>
              <a:t>Departamentos con mayor reporte de casos de posibles hechos de corrupción, 2014-2019.</a:t>
            </a:r>
            <a:endParaRPr lang="es-ES_tradnl" sz="1200" dirty="0">
              <a:solidFill>
                <a:srgbClr val="002060"/>
              </a:solidFill>
              <a:effectLst/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36890" y="5163318"/>
            <a:ext cx="2896647" cy="58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>
                <a:latin typeface="+mj-lt"/>
                <a:ea typeface="Times New Roman" charset="0"/>
                <a:cs typeface="Times New Roman" charset="0"/>
              </a:rPr>
              <a:t>Fuente: ProSantander, 2022, pág. 72; </a:t>
            </a:r>
            <a:r>
              <a:rPr lang="es-CO" sz="1050" dirty="0">
                <a:latin typeface="+mj-lt"/>
              </a:rPr>
              <a:t>Observatorio de transparencia y anticorrupción (2019).</a:t>
            </a:r>
            <a:endParaRPr lang="es-ES_tradnl" sz="1050" dirty="0">
              <a:latin typeface="+mj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7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93818"/>
            <a:ext cx="9144000" cy="1113127"/>
          </a:xfrm>
        </p:spPr>
        <p:txBody>
          <a:bodyPr>
            <a:normAutofit/>
          </a:bodyPr>
          <a:lstStyle/>
          <a:p>
            <a:r>
              <a:rPr lang="es-ES" b="1" dirty="0"/>
              <a:t>Conclusiones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175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17" y="42987"/>
            <a:ext cx="8502283" cy="75305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Momento de iniciar la discusión…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02891-DC4A-6749-A7E0-3943293AD1BD}"/>
              </a:ext>
            </a:extLst>
          </p:cNvPr>
          <p:cNvSpPr/>
          <p:nvPr/>
        </p:nvSpPr>
        <p:spPr>
          <a:xfrm>
            <a:off x="481781" y="888486"/>
            <a:ext cx="94094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s-CO" dirty="0">
              <a:solidFill>
                <a:srgbClr val="002060"/>
              </a:solidFill>
              <a:latin typeface="Noto Sans Symbols"/>
              <a:ea typeface="Noto Sans Symbols"/>
              <a:cs typeface="Noto Sans Symbols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s-CO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El Departamento Santander tiene: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002060"/>
              </a:solidFill>
              <a:latin typeface="Noto Sans Symbols"/>
              <a:ea typeface="Noto Sans Symbols"/>
              <a:cs typeface="Noto Sans Symbols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002060"/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Grandes retos en lo social, </a:t>
            </a:r>
            <a:r>
              <a:rPr lang="es-CO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que requieren una lucha mas efectiva contra la pobreza, el desempleo, la informalidad y una mejor distribución de recursos en el sector educativo.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Inmensas oportunidades de crecimiento económico</a:t>
            </a:r>
            <a:r>
              <a:rPr lang="es-CO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, pero requiere mejorar la densidad empresarial, invertir en consolidar sus cadenas productivas y mejorar su conectividad vial.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La necesidad de </a:t>
            </a:r>
            <a:r>
              <a:rPr lang="es-CO" b="1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volver a creer en la administración pública</a:t>
            </a:r>
            <a:r>
              <a:rPr lang="es-CO" dirty="0">
                <a:solidFill>
                  <a:srgbClr val="002060"/>
                </a:solidFill>
                <a:latin typeface="Noto Sans Symbols"/>
                <a:ea typeface="Noto Sans Symbols"/>
                <a:cs typeface="Noto Sans Symbols"/>
              </a:rPr>
              <a:t>, siempre que se logre combatir la corrupción.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075228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90A11008-A559-BD9B-CCCA-5357FC13FBDA}"/>
              </a:ext>
            </a:extLst>
          </p:cNvPr>
          <p:cNvSpPr/>
          <p:nvPr/>
        </p:nvSpPr>
        <p:spPr>
          <a:xfrm rot="16200000">
            <a:off x="4118356" y="3736155"/>
            <a:ext cx="4389120" cy="8164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169916" y="1398018"/>
            <a:ext cx="2286000" cy="914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Desarrollo de la empresa como medio para buscar la prosperidad y luchar contra el desempleo</a:t>
            </a:r>
            <a:endParaRPr lang="es-CO" sz="1100" b="1" dirty="0">
              <a:solidFill>
                <a:schemeClr val="bg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57A025AF-0CAC-2C81-B088-E9294680C6DE}"/>
              </a:ext>
            </a:extLst>
          </p:cNvPr>
          <p:cNvSpPr/>
          <p:nvPr/>
        </p:nvSpPr>
        <p:spPr>
          <a:xfrm rot="16200000">
            <a:off x="6671238" y="3714225"/>
            <a:ext cx="4389120" cy="81642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722798" y="1398018"/>
            <a:ext cx="2286000" cy="914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Eficiencia del Estado y lucha contra la corrupción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31728C4B-4AFF-AC4E-B6B7-42BBADB41F30}"/>
              </a:ext>
            </a:extLst>
          </p:cNvPr>
          <p:cNvSpPr/>
          <p:nvPr/>
        </p:nvSpPr>
        <p:spPr>
          <a:xfrm>
            <a:off x="7677078" y="2572401"/>
            <a:ext cx="2377440" cy="3064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11. Combatir la Corrupción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1728C4B-4AFF-AC4E-B6B7-42BBADB41F30}"/>
              </a:ext>
            </a:extLst>
          </p:cNvPr>
          <p:cNvSpPr/>
          <p:nvPr/>
        </p:nvSpPr>
        <p:spPr>
          <a:xfrm>
            <a:off x="5124196" y="2389520"/>
            <a:ext cx="237744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6.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Aumentar el nivel de densidad empresarial, especialmente en las provincias.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A248F80-2B1A-AD91-7C85-8D4FC7500237}"/>
              </a:ext>
            </a:extLst>
          </p:cNvPr>
          <p:cNvSpPr/>
          <p:nvPr/>
        </p:nvSpPr>
        <p:spPr>
          <a:xfrm>
            <a:off x="5124196" y="3128260"/>
            <a:ext cx="2377440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7.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Fortalecer el clúster de salud alrededor del AMB.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1728C4B-4AFF-AC4E-B6B7-42BBADB41F30}"/>
              </a:ext>
            </a:extLst>
          </p:cNvPr>
          <p:cNvSpPr/>
          <p:nvPr/>
        </p:nvSpPr>
        <p:spPr>
          <a:xfrm>
            <a:off x="5124196" y="3662689"/>
            <a:ext cx="237744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8.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Fortalecer el desarrollo de la provincia Guanentá mediante la profundización del clúster de Turismo de Naturaleza.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A248F80-2B1A-AD91-7C85-8D4FC7500237}"/>
              </a:ext>
            </a:extLst>
          </p:cNvPr>
          <p:cNvSpPr/>
          <p:nvPr/>
        </p:nvSpPr>
        <p:spPr>
          <a:xfrm>
            <a:off x="5124196" y="4605741"/>
            <a:ext cx="237744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9.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Fortalecer y profundizar los clústeres de: Café, Cacao, Guayaba,  Tabaco, caña, piña, avicultura y palma africana. 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10981148-5874-731F-DE40-EA4AFFC86B72}"/>
              </a:ext>
            </a:extLst>
          </p:cNvPr>
          <p:cNvSpPr/>
          <p:nvPr/>
        </p:nvSpPr>
        <p:spPr>
          <a:xfrm rot="16200000">
            <a:off x="1668102" y="3736155"/>
            <a:ext cx="4389120" cy="816428"/>
          </a:xfrm>
          <a:prstGeom prst="chevron">
            <a:avLst/>
          </a:prstGeom>
          <a:solidFill>
            <a:srgbClr val="52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19662" y="1398018"/>
            <a:ext cx="2286000" cy="914400"/>
          </a:xfrm>
          <a:prstGeom prst="roundRect">
            <a:avLst>
              <a:gd name="adj" fmla="val 50000"/>
            </a:avLst>
          </a:prstGeom>
          <a:solidFill>
            <a:srgbClr val="52B26A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Seguridad en las regiones como condición para la convivencia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31728C4B-4AFF-AC4E-B6B7-42BBADB41F30}"/>
              </a:ext>
            </a:extLst>
          </p:cNvPr>
          <p:cNvSpPr/>
          <p:nvPr/>
        </p:nvSpPr>
        <p:spPr>
          <a:xfrm>
            <a:off x="2673942" y="2572401"/>
            <a:ext cx="237744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5.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Reducción y control de la presencia de </a:t>
            </a:r>
            <a:r>
              <a:rPr kumimoji="0" lang="es-CO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GAOs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en la provincia de </a:t>
            </a:r>
            <a:r>
              <a:rPr kumimoji="0" lang="es-CO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Yariguiez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D90F9BDD-07D5-D7C1-AF4F-56A402C2F84B}"/>
              </a:ext>
            </a:extLst>
          </p:cNvPr>
          <p:cNvSpPr/>
          <p:nvPr/>
        </p:nvSpPr>
        <p:spPr>
          <a:xfrm rot="16200000">
            <a:off x="-787835" y="3736155"/>
            <a:ext cx="4389120" cy="81642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3725" y="1398018"/>
            <a:ext cx="2286000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Lucha contra la pobreza e inclusión social 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1728C4B-4AFF-AC4E-B6B7-42BBADB41F30}"/>
              </a:ext>
            </a:extLst>
          </p:cNvPr>
          <p:cNvSpPr/>
          <p:nvPr/>
        </p:nvSpPr>
        <p:spPr>
          <a:xfrm>
            <a:off x="218005" y="2389520"/>
            <a:ext cx="2377440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1. R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educción de la pobreza y brecha urbano rural.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8A248F80-2B1A-AD91-7C85-8D4FC7500237}"/>
              </a:ext>
            </a:extLst>
          </p:cNvPr>
          <p:cNvSpPr/>
          <p:nvPr/>
        </p:nvSpPr>
        <p:spPr>
          <a:xfrm>
            <a:off x="218005" y="3067114"/>
            <a:ext cx="2377440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2. Fortalecer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 empleo y disminuir la informalidad.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A248F80-2B1A-AD91-7C85-8D4FC7500237}"/>
              </a:ext>
            </a:extLst>
          </p:cNvPr>
          <p:cNvSpPr/>
          <p:nvPr/>
        </p:nvSpPr>
        <p:spPr>
          <a:xfrm>
            <a:off x="218005" y="3744708"/>
            <a:ext cx="237744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3.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Fortalecer el proceso de descentralización en educación vía una mejor redistribución de recursos.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9D588-E834-DC90-41E0-B5538DD145B6}"/>
              </a:ext>
            </a:extLst>
          </p:cNvPr>
          <p:cNvSpPr txBox="1"/>
          <p:nvPr/>
        </p:nvSpPr>
        <p:spPr>
          <a:xfrm>
            <a:off x="568409" y="877232"/>
            <a:ext cx="4469942" cy="408623"/>
          </a:xfrm>
          <a:prstGeom prst="round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002060"/>
                </a:solidFill>
                <a:latin typeface="Calibri" panose="020F0502020204030204"/>
              </a:rPr>
              <a:t>Once (11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son los retos que enfrenta la región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42962FB8-717C-8A01-8B33-CDCB725E4ED9}"/>
              </a:ext>
            </a:extLst>
          </p:cNvPr>
          <p:cNvSpPr txBox="1">
            <a:spLocks/>
          </p:cNvSpPr>
          <p:nvPr/>
        </p:nvSpPr>
        <p:spPr>
          <a:xfrm>
            <a:off x="142993" y="261116"/>
            <a:ext cx="91440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Conclusiones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B84D9A29-E004-545A-5F56-987E691F8C9C}"/>
              </a:ext>
            </a:extLst>
          </p:cNvPr>
          <p:cNvSpPr/>
          <p:nvPr/>
        </p:nvSpPr>
        <p:spPr>
          <a:xfrm>
            <a:off x="218005" y="4830926"/>
            <a:ext cx="237744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4. </a:t>
            </a:r>
            <a:r>
              <a:rPr lang="es-CO" sz="1200" i="1" dirty="0">
                <a:solidFill>
                  <a:srgbClr val="44546A"/>
                </a:solidFill>
                <a:latin typeface="Calibri Light" panose="020F0302020204030204"/>
              </a:rPr>
              <a:t>M</a:t>
            </a:r>
            <a:r>
              <a:rPr kumimoji="0" lang="es-CO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ayor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visibilidad a la población vulnerable y ampliar la capacidad de atención.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DF847CAE-BA0D-B260-BBBF-942B752D1F65}"/>
              </a:ext>
            </a:extLst>
          </p:cNvPr>
          <p:cNvSpPr/>
          <p:nvPr/>
        </p:nvSpPr>
        <p:spPr>
          <a:xfrm>
            <a:off x="5124196" y="5548792"/>
            <a:ext cx="237744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Reto 10. </a:t>
            </a: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Mantenimiento vial y construcción de plataformas logísticas</a:t>
            </a:r>
          </a:p>
        </p:txBody>
      </p:sp>
    </p:spTree>
    <p:extLst>
      <p:ext uri="{BB962C8B-B14F-4D97-AF65-F5344CB8AC3E}">
        <p14:creationId xmlns:p14="http://schemas.microsoft.com/office/powerpoint/2010/main" val="1560763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42962FB8-717C-8A01-8B33-CDCB725E4ED9}"/>
              </a:ext>
            </a:extLst>
          </p:cNvPr>
          <p:cNvSpPr txBox="1">
            <a:spLocks/>
          </p:cNvSpPr>
          <p:nvPr/>
        </p:nvSpPr>
        <p:spPr>
          <a:xfrm>
            <a:off x="142993" y="261116"/>
            <a:ext cx="91440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Equip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</a:rPr>
              <a:t>o Consultor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4" name="Picture 4" descr="https://lh6.googleusercontent.com/V-E9uyAAeN7xSGRafLl0Q33cwfzVnL7xMnGIlf1jWnwxYqwqGngu5kU7jO_6hyjABrr9qbyIUsrCQMvhi_yibd5LNQ0b5PG1dBx04UQMXlQOndE19oY9W7KExNTQoPMs1Elp0EZPlHYLe6KRPEvvY53LK5Ynnj9tbSEf5N5f4TicpxIxxG8mWkWzskKccPLEBGrDiA">
            <a:extLst>
              <a:ext uri="{FF2B5EF4-FFF2-40B4-BE49-F238E27FC236}">
                <a16:creationId xmlns:a16="http://schemas.microsoft.com/office/drawing/2014/main" id="{AA54EFD1-EE70-E777-ED60-FEEE32A9E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9" b="20510"/>
          <a:stretch/>
        </p:blipFill>
        <p:spPr bwMode="auto">
          <a:xfrm>
            <a:off x="286754" y="5085828"/>
            <a:ext cx="1769423" cy="10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4B7CAB-BE5B-1BC5-E74B-DBF7C5C73B50}"/>
              </a:ext>
            </a:extLst>
          </p:cNvPr>
          <p:cNvSpPr txBox="1"/>
          <p:nvPr/>
        </p:nvSpPr>
        <p:spPr>
          <a:xfrm>
            <a:off x="2056177" y="5206487"/>
            <a:ext cx="4029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Esta presentación fue preparada por </a:t>
            </a:r>
            <a:r>
              <a:rPr lang="es-CO" sz="8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4P</a:t>
            </a:r>
            <a:r>
              <a:rPr lang="es-CO" sz="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Asesores SAS bajo la premisa de elaborar un análisis de la situación social y económica del departamento de Norte de Santander que sirva de base para el diseño de los programas de gobierno, independiente de la ideología que guie a los candidatos. </a:t>
            </a:r>
          </a:p>
          <a:p>
            <a:pPr algn="just"/>
            <a:endParaRPr lang="es-CO" sz="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s-CO" sz="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Los análisis y conclusiones son de exclusivos de la firma consultora y no comprometen al partido.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3EFF0A-AEA4-2D8C-FDA1-83BA3BB6D62D}"/>
              </a:ext>
            </a:extLst>
          </p:cNvPr>
          <p:cNvGrpSpPr/>
          <p:nvPr/>
        </p:nvGrpSpPr>
        <p:grpSpPr>
          <a:xfrm>
            <a:off x="44558" y="1080254"/>
            <a:ext cx="3375500" cy="3607700"/>
            <a:chOff x="401300" y="1315348"/>
            <a:chExt cx="3375500" cy="36077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3075AAE-7FB8-D1F3-2596-754D3059E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00" y="1315348"/>
              <a:ext cx="1446550" cy="144655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5856F7-5E8F-A2DF-1A25-A5AF055842C3}"/>
                </a:ext>
              </a:extLst>
            </p:cNvPr>
            <p:cNvSpPr txBox="1"/>
            <p:nvPr/>
          </p:nvSpPr>
          <p:spPr>
            <a:xfrm>
              <a:off x="477500" y="1322062"/>
              <a:ext cx="3299300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71600"/>
              <a:r>
                <a:rPr lang="es-CO" sz="1200" b="1" dirty="0">
                  <a:latin typeface="+mj-lt"/>
                </a:rPr>
                <a:t>DIEGO DORADO</a:t>
              </a:r>
            </a:p>
            <a:p>
              <a:pPr lvl="3" algn="just"/>
              <a:r>
                <a:rPr lang="es-CO" sz="9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Experto desarrollo territorial con énfasis en planificación, inversión pública y seguimiento y evaluación de políticas públicas, y fortalecimiento institucional. Con experiencia internacional en más de 20 países en América Latina, el Caribe, Medio Oriente y África. </a:t>
              </a:r>
            </a:p>
            <a:p>
              <a:pPr algn="just"/>
              <a:endParaRPr lang="es-CO" sz="9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  <a:p>
              <a:pPr algn="just"/>
              <a:r>
                <a:rPr lang="es-CO" sz="9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Ha sido Subdirector General Territorial del DNP (2018-2019), Jefe de la Unidad Delegada para el Postconflicto de la CGR (2017-2018), Especialista Senior del Gerencia del Sector Público del Banco Mundial (2012 – 2017) y Director de Evaluación de Políticas Públicas del DNP (2009 – 2012).</a:t>
              </a:r>
            </a:p>
            <a:p>
              <a:pPr algn="just"/>
              <a:endParaRPr lang="es-CO" sz="9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  <a:p>
              <a:pPr algn="just"/>
              <a:r>
                <a:rPr lang="es-CO" sz="9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Economista, con maestría en Asuntos Internacionales, especialización en evaluación social de proyectos y estudios de doctorado en estudios políticos.</a:t>
              </a:r>
            </a:p>
            <a:p>
              <a:pPr algn="just"/>
              <a:endParaRPr lang="es-CO" sz="9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Univers-Light"/>
              </a:endParaRPr>
            </a:p>
            <a:p>
              <a:pPr algn="just"/>
              <a:r>
                <a:rPr lang="es-CO" sz="900" dirty="0">
                  <a:solidFill>
                    <a:schemeClr val="accent5">
                      <a:lumMod val="50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Univers-Light"/>
                </a:rPr>
                <a:t>Recientemente a publicado el libro “El Catastro Multipropósito, reflexiones alrededor de su potencialidad y aplicación”, Colección Saberes, ESAP, Bogotá, 2022 como compilador; y “El rol del Alcalde en el desarrollo de los mercados”, documentos de trabajo No. 24, Superintendencia de Industria y Comercio, Colombia, 2020</a:t>
              </a:r>
              <a:endParaRPr lang="es-CO" sz="9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8DA111-D885-CD4C-9686-7CC416174BA0}"/>
              </a:ext>
            </a:extLst>
          </p:cNvPr>
          <p:cNvSpPr txBox="1"/>
          <p:nvPr/>
        </p:nvSpPr>
        <p:spPr>
          <a:xfrm>
            <a:off x="3510355" y="1020249"/>
            <a:ext cx="31989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/>
            <a:r>
              <a:rPr lang="es-CO" sz="1200" b="1" dirty="0">
                <a:latin typeface="+mj-lt"/>
              </a:rPr>
              <a:t>Mauricio Solano </a:t>
            </a:r>
          </a:p>
          <a:p>
            <a:pPr marL="1371600" algn="just"/>
            <a:r>
              <a:rPr lang="es-CO" sz="900" dirty="0">
                <a:solidFill>
                  <a:schemeClr val="accent5">
                    <a:lumMod val="50000"/>
                  </a:schemeClr>
                </a:solidFill>
              </a:rPr>
              <a:t>Magíster en Estudios Políticos, politólogo con énfasis de gestión pública y trayectoria en diseño, implementación y coordinación en gestión pública, arreglos institucionales y análisis de políticas públicas, con experiencia en temas de gobierno abierto y buen gobierno, trabajo con entidades territoriales en procesos de planeación así como en el diseño y dirección de proyectos y consultorías. </a:t>
            </a:r>
            <a:endParaRPr lang="en-US" sz="9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CO" sz="9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en-US" sz="9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CO" sz="900" dirty="0">
                <a:solidFill>
                  <a:schemeClr val="accent5">
                    <a:lumMod val="50000"/>
                  </a:schemeClr>
                </a:solidFill>
              </a:rPr>
              <a:t>Profesional con experiencia laboral e investigativa de más de 15 años en los temas de diseños y cambios institucionales, construcción de paz en Colombia y desarrollo regional, metodologías de formulación y evaluación de instituciones y políticas públicas. Ha trabajado en Presidencia de la República, el Departamento Nacional de Planeación, Ministerio de Tecnologías de la Información, Policía Nacional y la Pontificia Universidad Javeriana, entre otros.</a:t>
            </a:r>
            <a:endParaRPr lang="en-US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F441CF-D7F9-F44B-9A1E-4FFA4F260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86" t="28722" r="49671" b="54626"/>
          <a:stretch/>
        </p:blipFill>
        <p:spPr>
          <a:xfrm>
            <a:off x="3636371" y="1086968"/>
            <a:ext cx="1121392" cy="1601989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5E25BA72-2DAD-BE43-852D-87E8F82D0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62" y="1045064"/>
            <a:ext cx="1200044" cy="1798150"/>
          </a:xfrm>
          <a:prstGeom prst="rect">
            <a:avLst/>
          </a:prstGeom>
        </p:spPr>
      </p:pic>
      <p:sp>
        <p:nvSpPr>
          <p:cNvPr id="14" name="TextBox 32">
            <a:extLst>
              <a:ext uri="{FF2B5EF4-FFF2-40B4-BE49-F238E27FC236}">
                <a16:creationId xmlns:a16="http://schemas.microsoft.com/office/drawing/2014/main" id="{7694D82C-0274-5548-A23D-7524E1F6B137}"/>
              </a:ext>
            </a:extLst>
          </p:cNvPr>
          <p:cNvSpPr txBox="1"/>
          <p:nvPr/>
        </p:nvSpPr>
        <p:spPr>
          <a:xfrm>
            <a:off x="6862654" y="1080254"/>
            <a:ext cx="313333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/>
            <a:r>
              <a:rPr lang="es-CO" sz="1200" b="1" dirty="0">
                <a:latin typeface="+mj-lt"/>
              </a:rPr>
              <a:t>NATALIA GALINDO</a:t>
            </a:r>
          </a:p>
          <a:p>
            <a:pPr lvl="3" algn="just"/>
            <a:r>
              <a:rPr lang="es-CO" sz="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Profesional en Gobierno y Relaciones Internacionales de la Universidad Externado de Colombia, con una concentración en Economìa Internacional y Desarrollo Sostenible de American University, Washington DC. Sus áreas de investigación incluyen desarrollo económico y territorial y desigualdad y pobreza. Sus intereses son estudios de gènero y transversalizaciòn del género en gobernanza institucional. </a:t>
            </a: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D385CD8D-F836-E14D-B302-9C8A0BA5DBA9}"/>
              </a:ext>
            </a:extLst>
          </p:cNvPr>
          <p:cNvSpPr txBox="1"/>
          <p:nvPr/>
        </p:nvSpPr>
        <p:spPr>
          <a:xfrm>
            <a:off x="6862654" y="3331436"/>
            <a:ext cx="3133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Cuenta con experiencia asesorando a entidades públicas e internacionales en temas relacionados al desarrollo sostenible, seguimiento y evaluación de políticas e identificación de necesidades territoriales. Entre las entidades que ha asesorado se encuentran </a:t>
            </a:r>
            <a:r>
              <a:rPr lang="es-ES_tradnl" sz="9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MinVivienda</a:t>
            </a:r>
            <a:r>
              <a:rPr lang="es-ES_tradnl" sz="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y la OEA</a:t>
            </a:r>
          </a:p>
          <a:p>
            <a:pPr algn="just"/>
            <a:endParaRPr lang="es-CO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02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Contexto Santander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62145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658" y="103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Santander</a:t>
            </a:r>
            <a:endParaRPr lang="es-CO" sz="5400" dirty="0">
              <a:solidFill>
                <a:srgbClr val="00206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B40726-5600-024C-B335-5A5335A4A1CA}"/>
              </a:ext>
            </a:extLst>
          </p:cNvPr>
          <p:cNvSpPr/>
          <p:nvPr/>
        </p:nvSpPr>
        <p:spPr>
          <a:xfrm>
            <a:off x="4259726" y="1560685"/>
            <a:ext cx="5622931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2"/>
                </a:solidFill>
              </a:rPr>
              <a:t>CUARTA</a:t>
            </a:r>
            <a:r>
              <a:rPr lang="es-CO" sz="1600" b="1" dirty="0">
                <a:solidFill>
                  <a:schemeClr val="accent5"/>
                </a:solidFill>
              </a:rPr>
              <a:t> economía del país y </a:t>
            </a:r>
            <a:r>
              <a:rPr lang="es-CO" sz="1600" b="1" dirty="0">
                <a:solidFill>
                  <a:schemeClr val="accent2"/>
                </a:solidFill>
              </a:rPr>
              <a:t>TERCER</a:t>
            </a:r>
            <a:r>
              <a:rPr lang="es-CO" sz="1600" b="1" dirty="0">
                <a:solidFill>
                  <a:schemeClr val="accent5"/>
                </a:solidFill>
              </a:rPr>
              <a:t> departamento más competitivo. </a:t>
            </a:r>
          </a:p>
          <a:p>
            <a:pPr marL="285750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endParaRPr lang="en-US" sz="1680" b="1" dirty="0">
              <a:solidFill>
                <a:schemeClr val="accent5"/>
              </a:solidFill>
              <a:latin typeface="+mj-lt"/>
            </a:endParaRPr>
          </a:p>
          <a:p>
            <a:pPr marL="285750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2"/>
                </a:solidFill>
              </a:rPr>
              <a:t>87</a:t>
            </a:r>
            <a:r>
              <a:rPr lang="es-CO" sz="1600" b="1" dirty="0">
                <a:solidFill>
                  <a:schemeClr val="accent5"/>
                </a:solidFill>
              </a:rPr>
              <a:t> municipios, 7 provincias.</a:t>
            </a:r>
            <a:r>
              <a:rPr lang="es-ES_tradnl" sz="1600" b="1" dirty="0">
                <a:solidFill>
                  <a:schemeClr val="accent5"/>
                </a:solidFill>
              </a:rPr>
              <a:t> </a:t>
            </a:r>
          </a:p>
          <a:p>
            <a:pPr marL="285750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endParaRPr lang="en-US" sz="1680" b="1" dirty="0">
              <a:solidFill>
                <a:schemeClr val="accent5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2"/>
                </a:solidFill>
              </a:rPr>
              <a:t>2’306.455</a:t>
            </a:r>
            <a:r>
              <a:rPr lang="es-CO" sz="1600" b="1" dirty="0">
                <a:solidFill>
                  <a:schemeClr val="accent5"/>
                </a:solidFill>
              </a:rPr>
              <a:t> habitantes:</a:t>
            </a:r>
          </a:p>
          <a:p>
            <a:pPr marL="742950" lvl="1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5"/>
                </a:solidFill>
              </a:rPr>
              <a:t>55.3% en AMB</a:t>
            </a:r>
          </a:p>
          <a:p>
            <a:pPr marL="742950" lvl="1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5"/>
                </a:solidFill>
              </a:rPr>
              <a:t>76% en zonas urbanas</a:t>
            </a:r>
          </a:p>
          <a:p>
            <a:pPr marL="742950" lvl="1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5"/>
                </a:solidFill>
              </a:rPr>
              <a:t>69 personas por </a:t>
            </a:r>
            <a:r>
              <a:rPr lang="es-CO" sz="1600" b="1" dirty="0" err="1">
                <a:solidFill>
                  <a:schemeClr val="accent5"/>
                </a:solidFill>
              </a:rPr>
              <a:t>km2</a:t>
            </a:r>
            <a:endParaRPr lang="es-CO" sz="1600" b="1" dirty="0">
              <a:solidFill>
                <a:schemeClr val="accent5"/>
              </a:solidFill>
            </a:endParaRPr>
          </a:p>
          <a:p>
            <a:pPr marL="742950" lvl="1" indent="-285750" algn="just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5"/>
                </a:solidFill>
              </a:rPr>
              <a:t>51% hombres, 49% mujeres</a:t>
            </a:r>
            <a:r>
              <a:rPr lang="es-ES_tradnl" sz="1600" b="1" dirty="0">
                <a:solidFill>
                  <a:schemeClr val="accent5"/>
                </a:solidFill>
              </a:rPr>
              <a:t>.</a:t>
            </a:r>
          </a:p>
          <a:p>
            <a:pPr marL="742950" lvl="1" indent="-285750">
              <a:spcBef>
                <a:spcPts val="30"/>
              </a:spcBef>
              <a:buSzPct val="60000"/>
              <a:buFont typeface="Arial" charset="0"/>
              <a:buChar char="•"/>
            </a:pPr>
            <a:r>
              <a:rPr lang="es-CO" sz="1600" b="1" dirty="0">
                <a:solidFill>
                  <a:schemeClr val="accent5"/>
                </a:solidFill>
              </a:rPr>
              <a:t>267.318 personas mayores de 65 años (9,5%) se estima un incremento por año de 8.000 adultos mayores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833D292-A464-D443-A5A6-D964BAF3D850}"/>
              </a:ext>
            </a:extLst>
          </p:cNvPr>
          <p:cNvSpPr/>
          <p:nvPr/>
        </p:nvSpPr>
        <p:spPr>
          <a:xfrm>
            <a:off x="-398592" y="6082953"/>
            <a:ext cx="42705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r">
              <a:spcBef>
                <a:spcPts val="30"/>
              </a:spcBef>
            </a:pPr>
            <a:r>
              <a:rPr lang="es-CO" sz="11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Fuente: Plan de Desarrollo Departamental; IDC 2022; CNVP, 2018 </a:t>
            </a:r>
            <a:endParaRPr lang="en-US" sz="1600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3092" y="1201000"/>
            <a:ext cx="2673033" cy="2748280"/>
          </a:xfrm>
          <a:prstGeom prst="rect">
            <a:avLst/>
          </a:prstGeom>
          <a:ln/>
        </p:spPr>
      </p:pic>
      <p:pic>
        <p:nvPicPr>
          <p:cNvPr id="9" name="image1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949279"/>
            <a:ext cx="4259726" cy="20142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0732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Panorama y retos del departamento, subregiones y Área Metropolitana de Bucaramanga (AMB)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16756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782" y="63508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002060"/>
                </a:solidFill>
              </a:rPr>
              <a:t>Análisis según los Ejes sombrilla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A049629-E731-40EA-9070-4B155204FCC4}"/>
              </a:ext>
            </a:extLst>
          </p:cNvPr>
          <p:cNvGrpSpPr/>
          <p:nvPr/>
        </p:nvGrpSpPr>
        <p:grpSpPr>
          <a:xfrm>
            <a:off x="2179420" y="1308652"/>
            <a:ext cx="6546324" cy="4419600"/>
            <a:chOff x="5747276" y="1828800"/>
            <a:chExt cx="5403324" cy="3692741"/>
          </a:xfrm>
        </p:grpSpPr>
        <p:sp>
          <p:nvSpPr>
            <p:cNvPr id="5" name="Rectángulo 20">
              <a:extLst>
                <a:ext uri="{FF2B5EF4-FFF2-40B4-BE49-F238E27FC236}">
                  <a16:creationId xmlns:a16="http://schemas.microsoft.com/office/drawing/2014/main" id="{8D830B17-07E1-4ACF-9B2F-DF16B995F624}"/>
                </a:ext>
              </a:extLst>
            </p:cNvPr>
            <p:cNvSpPr/>
            <p:nvPr/>
          </p:nvSpPr>
          <p:spPr>
            <a:xfrm>
              <a:off x="5747276" y="2136001"/>
              <a:ext cx="2433816" cy="1452763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17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2700" dirty="0">
                <a:solidFill>
                  <a:prstClr val="white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s-CO" sz="2700" dirty="0">
                  <a:solidFill>
                    <a:prstClr val="white"/>
                  </a:solidFill>
                  <a:latin typeface="+mj-lt"/>
                </a:rPr>
                <a:t>Lucha contra la pobreza e incusión social</a:t>
              </a:r>
              <a:endParaRPr kumimoji="0" lang="es-CO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A25682CC-3C1A-4925-8B87-9D0108884B6A}"/>
                </a:ext>
              </a:extLst>
            </p:cNvPr>
            <p:cNvSpPr/>
            <p:nvPr/>
          </p:nvSpPr>
          <p:spPr>
            <a:xfrm>
              <a:off x="8716784" y="2136000"/>
              <a:ext cx="2433816" cy="1452763"/>
            </a:xfrm>
            <a:prstGeom prst="rect">
              <a:avLst/>
            </a:prstGeom>
            <a:solidFill>
              <a:srgbClr val="52B26A"/>
            </a:solidFill>
            <a:ln>
              <a:solidFill>
                <a:srgbClr val="017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CO" sz="2000" dirty="0">
                <a:latin typeface="+mj-lt"/>
              </a:endParaRPr>
            </a:p>
            <a:p>
              <a:pPr algn="ctr">
                <a:defRPr/>
              </a:pPr>
              <a:r>
                <a:rPr lang="es-CO" sz="2000" dirty="0">
                  <a:latin typeface="+mj-lt"/>
                </a:rPr>
                <a:t>Seguridad en las regiones como condición para la convivencia</a:t>
              </a:r>
              <a:endPara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" name="Rectángulo 20">
              <a:extLst>
                <a:ext uri="{FF2B5EF4-FFF2-40B4-BE49-F238E27FC236}">
                  <a16:creationId xmlns:a16="http://schemas.microsoft.com/office/drawing/2014/main" id="{B6F63319-0FB6-4C60-ADBC-A7C407E92D07}"/>
                </a:ext>
              </a:extLst>
            </p:cNvPr>
            <p:cNvSpPr/>
            <p:nvPr/>
          </p:nvSpPr>
          <p:spPr>
            <a:xfrm>
              <a:off x="5747276" y="4068778"/>
              <a:ext cx="2433816" cy="1452763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17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 dirty="0"/>
            </a:p>
            <a:p>
              <a:pPr algn="ctr">
                <a:defRPr/>
              </a:pPr>
              <a:r>
                <a:rPr lang="es-ES" sz="2000" dirty="0">
                  <a:latin typeface="+mj-lt"/>
                </a:rPr>
                <a:t>Desarrollo de la empresa como medio para buscar la prosperidad y luchar contra el desempleo</a:t>
              </a:r>
              <a:endPara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" name="Rectángulo 20">
              <a:extLst>
                <a:ext uri="{FF2B5EF4-FFF2-40B4-BE49-F238E27FC236}">
                  <a16:creationId xmlns:a16="http://schemas.microsoft.com/office/drawing/2014/main" id="{B45471A3-1C1A-4D06-97B5-10BDFF9524AF}"/>
                </a:ext>
              </a:extLst>
            </p:cNvPr>
            <p:cNvSpPr/>
            <p:nvPr/>
          </p:nvSpPr>
          <p:spPr>
            <a:xfrm>
              <a:off x="8716784" y="4068778"/>
              <a:ext cx="2410754" cy="1452763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0174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400" dirty="0"/>
            </a:p>
            <a:p>
              <a:pPr algn="ctr">
                <a:defRPr/>
              </a:pPr>
              <a:r>
                <a:rPr lang="es-ES" sz="2400" dirty="0">
                  <a:latin typeface="+mj-lt"/>
                </a:rPr>
                <a:t>Eficiencia del Estado y lucha contra la corrupción</a:t>
              </a: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0C2108AF-7742-40A3-8B18-361FB11A7CC9}"/>
                </a:ext>
              </a:extLst>
            </p:cNvPr>
            <p:cNvSpPr>
              <a:spLocks/>
            </p:cNvSpPr>
            <p:nvPr/>
          </p:nvSpPr>
          <p:spPr>
            <a:xfrm>
              <a:off x="6656984" y="1828800"/>
              <a:ext cx="614400" cy="6144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6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9ED8E00-29A0-4C30-8B88-463BC553449E}"/>
                </a:ext>
              </a:extLst>
            </p:cNvPr>
            <p:cNvSpPr>
              <a:spLocks/>
            </p:cNvSpPr>
            <p:nvPr/>
          </p:nvSpPr>
          <p:spPr>
            <a:xfrm>
              <a:off x="9626492" y="1828800"/>
              <a:ext cx="614400" cy="6144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52B2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60" b="1" i="0" u="none" strike="noStrike" kern="1200" cap="none" spc="0" normalizeH="0" baseline="0" noProof="0" dirty="0">
                  <a:ln>
                    <a:noFill/>
                  </a:ln>
                  <a:solidFill>
                    <a:srgbClr val="52B26A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38250EB4-BC20-4771-B22F-05D92C852192}"/>
                </a:ext>
              </a:extLst>
            </p:cNvPr>
            <p:cNvSpPr>
              <a:spLocks/>
            </p:cNvSpPr>
            <p:nvPr/>
          </p:nvSpPr>
          <p:spPr>
            <a:xfrm>
              <a:off x="6656984" y="3761578"/>
              <a:ext cx="614400" cy="6144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6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859441E-2971-4665-93BF-91D82204DDC9}"/>
                </a:ext>
              </a:extLst>
            </p:cNvPr>
            <p:cNvSpPr>
              <a:spLocks/>
            </p:cNvSpPr>
            <p:nvPr/>
          </p:nvSpPr>
          <p:spPr>
            <a:xfrm>
              <a:off x="9626492" y="3761578"/>
              <a:ext cx="614400" cy="61440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6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9FD29C-DB3D-4EB7-9A91-786264B8BBE1}"/>
                </a:ext>
              </a:extLst>
            </p:cNvPr>
            <p:cNvSpPr>
              <a:spLocks/>
            </p:cNvSpPr>
            <p:nvPr/>
          </p:nvSpPr>
          <p:spPr>
            <a:xfrm>
              <a:off x="8141738" y="3454378"/>
              <a:ext cx="614400" cy="614400"/>
            </a:xfrm>
            <a:prstGeom prst="ellipse">
              <a:avLst/>
            </a:prstGeom>
            <a:noFill/>
            <a:ln w="285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7457" tIns="63729" rIns="127457" bIns="6372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1D7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0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906"/>
            <a:ext cx="7040880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Lucha contra la pobreza e inclusión social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8774" y="696128"/>
            <a:ext cx="9973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b="1" dirty="0">
                <a:solidFill>
                  <a:srgbClr val="002060"/>
                </a:solidFill>
                <a:latin typeface="Calibri" panose="020F0502020204030204"/>
              </a:rPr>
              <a:t>La reducción de la pobreza después de la Pandemia evidenció fragilidad en la estructura social d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departamento.</a:t>
            </a:r>
            <a:endParaRPr kumimoji="0" lang="es-ES_tradnl" sz="2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285459" y="4742247"/>
            <a:ext cx="1014413" cy="10088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NBI: 9,6%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6574264"/>
            <a:ext cx="3046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Times New Roman" charset="0"/>
                <a:cs typeface="Times New Roman" charset="0"/>
              </a:rPr>
              <a:t>Fuente: Dane 2022, Índice Pobreza Monetaria.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" y="1847027"/>
            <a:ext cx="4918667" cy="25112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22" y="3317616"/>
            <a:ext cx="4918667" cy="2844256"/>
          </a:xfrm>
          <a:prstGeom prst="rect">
            <a:avLst/>
          </a:prstGeom>
        </p:spPr>
      </p:pic>
      <p:sp>
        <p:nvSpPr>
          <p:cNvPr id="5" name="CuadroTexto 30">
            <a:extLst>
              <a:ext uri="{FF2B5EF4-FFF2-40B4-BE49-F238E27FC236}">
                <a16:creationId xmlns:a16="http://schemas.microsoft.com/office/drawing/2014/main" id="{633FC4DD-B8BC-9F5D-DF00-A53276588179}"/>
              </a:ext>
            </a:extLst>
          </p:cNvPr>
          <p:cNvSpPr txBox="1"/>
          <p:nvPr/>
        </p:nvSpPr>
        <p:spPr>
          <a:xfrm>
            <a:off x="5288875" y="1980471"/>
            <a:ext cx="4532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b="1" dirty="0">
                <a:solidFill>
                  <a:schemeClr val="accent2"/>
                </a:solidFill>
                <a:latin typeface="Calibri" panose="020F0502020204030204"/>
              </a:rPr>
              <a:t>Mayores tasas de crecimiento de la pobreza entre 2019 – 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b="1" dirty="0">
                <a:solidFill>
                  <a:schemeClr val="accent2"/>
                </a:solidFill>
                <a:latin typeface="Calibri" panose="020F0502020204030204"/>
              </a:rPr>
              <a:t>Menores tasas de reducción 2020 -2021</a:t>
            </a:r>
            <a:endParaRPr kumimoji="0" lang="es-ES_tradnl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ipse 10">
            <a:extLst>
              <a:ext uri="{FF2B5EF4-FFF2-40B4-BE49-F238E27FC236}">
                <a16:creationId xmlns:a16="http://schemas.microsoft.com/office/drawing/2014/main" id="{59FEF4F3-3BE2-4AC8-CE1D-3474A0D6320C}"/>
              </a:ext>
            </a:extLst>
          </p:cNvPr>
          <p:cNvSpPr/>
          <p:nvPr/>
        </p:nvSpPr>
        <p:spPr>
          <a:xfrm>
            <a:off x="1982402" y="4742247"/>
            <a:ext cx="1014413" cy="10088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PME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10.1%</a:t>
            </a:r>
          </a:p>
        </p:txBody>
      </p:sp>
      <p:sp>
        <p:nvSpPr>
          <p:cNvPr id="7" name="Elipse 10">
            <a:extLst>
              <a:ext uri="{FF2B5EF4-FFF2-40B4-BE49-F238E27FC236}">
                <a16:creationId xmlns:a16="http://schemas.microsoft.com/office/drawing/2014/main" id="{820AFFCA-C317-87CC-2AC8-BFB8722A79D7}"/>
              </a:ext>
            </a:extLst>
          </p:cNvPr>
          <p:cNvSpPr/>
          <p:nvPr/>
        </p:nvSpPr>
        <p:spPr>
          <a:xfrm>
            <a:off x="679345" y="4742247"/>
            <a:ext cx="1014413" cy="10088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PM: 36,0%</a:t>
            </a:r>
          </a:p>
        </p:txBody>
      </p:sp>
    </p:spTree>
    <p:extLst>
      <p:ext uri="{BB962C8B-B14F-4D97-AF65-F5344CB8AC3E}">
        <p14:creationId xmlns:p14="http://schemas.microsoft.com/office/powerpoint/2010/main" val="254858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34" y="1369765"/>
            <a:ext cx="7796031" cy="450811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6574264"/>
            <a:ext cx="3046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Times New Roman" charset="0"/>
                <a:cs typeface="Times New Roman" charset="0"/>
              </a:rPr>
              <a:t>Fuente: Dane 2022, Índice Pobreza Monetaria.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4F9200B-EA26-EBAB-A4EE-2D8C2FE2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6"/>
            <a:ext cx="7040880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Lucha contra la pobreza e inclusión social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F57730-9A1A-56A8-A291-22070EE2DA9C}"/>
              </a:ext>
            </a:extLst>
          </p:cNvPr>
          <p:cNvSpPr/>
          <p:nvPr/>
        </p:nvSpPr>
        <p:spPr>
          <a:xfrm rot="1215000">
            <a:off x="5594569" y="2295451"/>
            <a:ext cx="857250" cy="2120378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AA37C64-05CE-88F3-834E-AC7EA3BFBB63}"/>
              </a:ext>
            </a:extLst>
          </p:cNvPr>
          <p:cNvSpPr/>
          <p:nvPr/>
        </p:nvSpPr>
        <p:spPr>
          <a:xfrm>
            <a:off x="2710710" y="1955450"/>
            <a:ext cx="1639631" cy="514349"/>
          </a:xfrm>
          <a:prstGeom prst="wedgeRoundRectCallout">
            <a:avLst>
              <a:gd name="adj1" fmla="val 122685"/>
              <a:gd name="adj2" fmla="val 187275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>
                <a:solidFill>
                  <a:schemeClr val="bg1"/>
                </a:solidFill>
              </a:rPr>
              <a:t>PME</a:t>
            </a:r>
            <a:r>
              <a:rPr lang="es-CO" sz="1400" dirty="0">
                <a:solidFill>
                  <a:schemeClr val="bg1"/>
                </a:solidFill>
              </a:rPr>
              <a:t> pasa de 5.7% a 13.1%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19E87B9-3BCE-675E-1FA2-CD7213A516A2}"/>
              </a:ext>
            </a:extLst>
          </p:cNvPr>
          <p:cNvSpPr/>
          <p:nvPr/>
        </p:nvSpPr>
        <p:spPr>
          <a:xfrm>
            <a:off x="7623026" y="722947"/>
            <a:ext cx="1639631" cy="514349"/>
          </a:xfrm>
          <a:prstGeom prst="wedgeRoundRectCallout">
            <a:avLst>
              <a:gd name="adj1" fmla="val -104456"/>
              <a:gd name="adj2" fmla="val 416905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>
                <a:solidFill>
                  <a:schemeClr val="bg1"/>
                </a:solidFill>
              </a:rPr>
              <a:t>PME</a:t>
            </a:r>
            <a:r>
              <a:rPr lang="es-CO" sz="1400" dirty="0">
                <a:solidFill>
                  <a:schemeClr val="bg1"/>
                </a:solidFill>
              </a:rPr>
              <a:t> cede a menor tasa que sus pares</a:t>
            </a:r>
          </a:p>
        </p:txBody>
      </p:sp>
    </p:spTree>
    <p:extLst>
      <p:ext uri="{BB962C8B-B14F-4D97-AF65-F5344CB8AC3E}">
        <p14:creationId xmlns:p14="http://schemas.microsoft.com/office/powerpoint/2010/main" val="209001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0" y="823155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_tradnl" sz="2400" b="1" dirty="0">
                <a:solidFill>
                  <a:srgbClr val="002060"/>
                </a:solidFill>
              </a:rPr>
              <a:t>La fragilidad social </a:t>
            </a:r>
            <a:r>
              <a:rPr lang="es-CO" sz="2400" b="1" dirty="0">
                <a:solidFill>
                  <a:srgbClr val="002060"/>
                </a:solidFill>
              </a:rPr>
              <a:t>también se ve en el desempleo y la informalidad.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66113" y="575652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dirty="0">
                <a:latin typeface="Calibri Light" charset="0"/>
                <a:ea typeface="Times New Roman" charset="0"/>
                <a:cs typeface="Times New Roman" charset="0"/>
              </a:rPr>
              <a:t>Fuente: DANE, 2021, ​​Gran Encuesta Integrada De Hogares Marco 2005 - Geih Marco 2005</a:t>
            </a:r>
            <a:endParaRPr lang="es-ES_tradnl" sz="1400" dirty="0">
              <a:effectLst/>
              <a:latin typeface="Calibri Light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4" y="1774754"/>
            <a:ext cx="7849887" cy="397524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28B38EB-04A1-BC04-43D5-7B7F2D5F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6"/>
            <a:ext cx="7040880" cy="6751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Lucha contra la pobreza e inclusión social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D4D9D6B2-6746-495D-8672-E59EC53910DE}"/>
              </a:ext>
            </a:extLst>
          </p:cNvPr>
          <p:cNvSpPr/>
          <p:nvPr/>
        </p:nvSpPr>
        <p:spPr>
          <a:xfrm flipH="1">
            <a:off x="7231767" y="1475320"/>
            <a:ext cx="3028950" cy="118494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914298">
              <a:defRPr/>
            </a:pPr>
            <a:r>
              <a:rPr lang="es-CO" sz="20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49%</a:t>
            </a:r>
            <a:r>
              <a:rPr lang="es-CO" sz="170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 ha aumentado la </a:t>
            </a:r>
            <a:r>
              <a:rPr lang="es-CO" sz="1700" b="1" dirty="0">
                <a:solidFill>
                  <a:srgbClr val="ED7D31"/>
                </a:solidFill>
                <a:latin typeface="Trebuchet MS" panose="020B0603020202020204" pitchFamily="34" charset="0"/>
              </a:rPr>
              <a:t>tasa de desempleo </a:t>
            </a:r>
            <a:r>
              <a:rPr lang="es-CO" sz="1700" b="1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desde 2012, en el departamento, frente a la nacional 30%.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29D924-09CB-8BFE-165D-D73405D3C060}"/>
              </a:ext>
            </a:extLst>
          </p:cNvPr>
          <p:cNvGrpSpPr/>
          <p:nvPr/>
        </p:nvGrpSpPr>
        <p:grpSpPr>
          <a:xfrm>
            <a:off x="7445627" y="4157793"/>
            <a:ext cx="2752725" cy="664321"/>
            <a:chOff x="2838450" y="5603129"/>
            <a:chExt cx="2752725" cy="664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6D099A-BE21-F73F-376D-27736F41EACF}"/>
                </a:ext>
              </a:extLst>
            </p:cNvPr>
            <p:cNvSpPr/>
            <p:nvPr/>
          </p:nvSpPr>
          <p:spPr>
            <a:xfrm>
              <a:off x="2838450" y="5603129"/>
              <a:ext cx="2752725" cy="6643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3" name="Agrupar 2"/>
            <p:cNvGrpSpPr/>
            <p:nvPr/>
          </p:nvGrpSpPr>
          <p:grpSpPr>
            <a:xfrm>
              <a:off x="2889557" y="5675880"/>
              <a:ext cx="2602998" cy="501840"/>
              <a:chOff x="-236702" y="5007618"/>
              <a:chExt cx="2602998" cy="501840"/>
            </a:xfrm>
          </p:grpSpPr>
          <p:grpSp>
            <p:nvGrpSpPr>
              <p:cNvPr id="17" name="Agrupar 16"/>
              <p:cNvGrpSpPr/>
              <p:nvPr/>
            </p:nvGrpSpPr>
            <p:grpSpPr>
              <a:xfrm>
                <a:off x="781961" y="5007618"/>
                <a:ext cx="1584335" cy="440936"/>
                <a:chOff x="332027" y="1967462"/>
                <a:chExt cx="3489380" cy="745015"/>
              </a:xfrm>
            </p:grpSpPr>
            <p:pic>
              <p:nvPicPr>
                <p:cNvPr id="18" name="Gráfico 1" descr="Perfil de hombre con relleno sólido"/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8939" y="1967462"/>
                  <a:ext cx="756176" cy="745013"/>
                </a:xfrm>
                <a:prstGeom prst="rect">
                  <a:avLst/>
                </a:prstGeom>
              </p:spPr>
            </p:pic>
            <p:pic>
              <p:nvPicPr>
                <p:cNvPr id="19" name="Gráfico 2" descr="Perfil de mujer con relleno sólido"/>
                <p:cNvPicPr/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6543" y="1967462"/>
                  <a:ext cx="756176" cy="745015"/>
                </a:xfrm>
                <a:prstGeom prst="rect">
                  <a:avLst/>
                </a:prstGeom>
              </p:spPr>
            </p:pic>
            <p:sp>
              <p:nvSpPr>
                <p:cNvPr id="20" name="CuadroTexto 19"/>
                <p:cNvSpPr txBox="1"/>
                <p:nvPr/>
              </p:nvSpPr>
              <p:spPr>
                <a:xfrm>
                  <a:off x="2459515" y="1976909"/>
                  <a:ext cx="1361892" cy="468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_tradnl" sz="1200" b="1" dirty="0">
                      <a:solidFill>
                        <a:srgbClr val="FF000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14,6%</a:t>
                  </a:r>
                </a:p>
              </p:txBody>
            </p:sp>
            <p:sp>
              <p:nvSpPr>
                <p:cNvPr id="21" name="CuadroTexto 20"/>
                <p:cNvSpPr txBox="1"/>
                <p:nvPr/>
              </p:nvSpPr>
              <p:spPr>
                <a:xfrm>
                  <a:off x="332027" y="1995858"/>
                  <a:ext cx="1361892" cy="468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_tradnl" sz="1200" b="1" dirty="0">
                      <a:solidFill>
                        <a:srgbClr val="FF000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9,2%</a:t>
                  </a:r>
                </a:p>
              </p:txBody>
            </p:sp>
          </p:grpSp>
          <p:sp>
            <p:nvSpPr>
              <p:cNvPr id="22" name="CuadroTexto 21"/>
              <p:cNvSpPr txBox="1"/>
              <p:nvPr/>
            </p:nvSpPr>
            <p:spPr>
              <a:xfrm>
                <a:off x="809918" y="5232459"/>
                <a:ext cx="618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b="1">
                    <a:solidFill>
                      <a:srgbClr val="FF000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53%</a:t>
                </a:r>
                <a:endParaRPr lang="es-ES_tradnl" sz="1200" b="1" dirty="0">
                  <a:solidFill>
                    <a:srgbClr val="FF0000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1747936" y="5213453"/>
                <a:ext cx="618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b="1" dirty="0">
                    <a:solidFill>
                      <a:srgbClr val="FF000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46%</a:t>
                </a: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298475" y="5013212"/>
                <a:ext cx="618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b="1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TD</a:t>
                </a: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-236702" y="5221861"/>
                <a:ext cx="11468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_tradnl" sz="1100" b="1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Crecimiento</a:t>
                </a:r>
              </a:p>
            </p:txBody>
          </p:sp>
        </p:grpSp>
      </p:grpSp>
      <p:sp>
        <p:nvSpPr>
          <p:cNvPr id="10" name="Arrow: Down 9">
            <a:extLst>
              <a:ext uri="{FF2B5EF4-FFF2-40B4-BE49-F238E27FC236}">
                <a16:creationId xmlns:a16="http://schemas.microsoft.com/office/drawing/2014/main" id="{428B5CC7-AB6B-2DCF-2CD0-51E9462910AB}"/>
              </a:ext>
            </a:extLst>
          </p:cNvPr>
          <p:cNvSpPr/>
          <p:nvPr/>
        </p:nvSpPr>
        <p:spPr>
          <a:xfrm>
            <a:off x="8654958" y="2925159"/>
            <a:ext cx="533400" cy="88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072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2319</Words>
  <Application>Microsoft Macintosh PowerPoint</Application>
  <PresentationFormat>Widescreen</PresentationFormat>
  <Paragraphs>293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Noto Sans Symbols</vt:lpstr>
      <vt:lpstr>Times New Roman</vt:lpstr>
      <vt:lpstr>Trebuchet MS</vt:lpstr>
      <vt:lpstr>Univers-Light</vt:lpstr>
      <vt:lpstr>Work Sans</vt:lpstr>
      <vt:lpstr>Tema de Office</vt:lpstr>
      <vt:lpstr>Santander Necesidades y Oportunidades</vt:lpstr>
      <vt:lpstr>Contenido</vt:lpstr>
      <vt:lpstr>Contexto Santander</vt:lpstr>
      <vt:lpstr>Santander</vt:lpstr>
      <vt:lpstr>Panorama y retos del departamento, subregiones y Área Metropolitana de Bucaramanga (AMB)</vt:lpstr>
      <vt:lpstr>Análisis según los Ejes sombrilla </vt:lpstr>
      <vt:lpstr>Lucha contra la pobreza e inclusión social </vt:lpstr>
      <vt:lpstr>Lucha contra la pobreza e inclusión social </vt:lpstr>
      <vt:lpstr>Lucha contra la pobreza e inclusión social </vt:lpstr>
      <vt:lpstr>Lucha contra la pobreza e inclusión social </vt:lpstr>
      <vt:lpstr>Lucha contra la pobreza e inclusión social </vt:lpstr>
      <vt:lpstr>Lucha contra la pobreza e inclusión social </vt:lpstr>
      <vt:lpstr>Las Regiones</vt:lpstr>
      <vt:lpstr>Las Provincias</vt:lpstr>
      <vt:lpstr>Área Metropolitana de Bucaramanga</vt:lpstr>
      <vt:lpstr>Seguridad en las regiones como condición para la convivencia </vt:lpstr>
      <vt:lpstr>Desarrollo de la empresa como medio para la prosperidad</vt:lpstr>
      <vt:lpstr>Desarrollo de la empresa como medio para la prosperidad</vt:lpstr>
      <vt:lpstr>Desarrollo de la empresa como medio para la prosperidad</vt:lpstr>
      <vt:lpstr>Desarrollo de la empresa como medio para la prosperidad</vt:lpstr>
      <vt:lpstr>Eficiencia del Estado y lucha contra la corrupción</vt:lpstr>
      <vt:lpstr>Conclusiones</vt:lpstr>
      <vt:lpstr>Momento de iniciar la discusión…</vt:lpstr>
      <vt:lpstr>Desarrollo de la empresa como medio para buscar la prosperidad y luchar contra el desempleo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Oskar MC</dc:creator>
  <cp:lastModifiedBy>Edgar Mauricio</cp:lastModifiedBy>
  <cp:revision>245</cp:revision>
  <cp:lastPrinted>2022-09-30T22:31:26Z</cp:lastPrinted>
  <dcterms:created xsi:type="dcterms:W3CDTF">2019-08-20T22:51:49Z</dcterms:created>
  <dcterms:modified xsi:type="dcterms:W3CDTF">2022-09-30T22:31:41Z</dcterms:modified>
</cp:coreProperties>
</file>