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76" r:id="rId9"/>
    <p:sldId id="304" r:id="rId10"/>
    <p:sldId id="318" r:id="rId11"/>
    <p:sldId id="266" r:id="rId12"/>
    <p:sldId id="319" r:id="rId13"/>
    <p:sldId id="307" r:id="rId14"/>
    <p:sldId id="320" r:id="rId15"/>
    <p:sldId id="277" r:id="rId16"/>
    <p:sldId id="274" r:id="rId17"/>
    <p:sldId id="311" r:id="rId18"/>
    <p:sldId id="275" r:id="rId19"/>
    <p:sldId id="278" r:id="rId20"/>
    <p:sldId id="279" r:id="rId21"/>
    <p:sldId id="284" r:id="rId22"/>
    <p:sldId id="313" r:id="rId23"/>
    <p:sldId id="282" r:id="rId24"/>
    <p:sldId id="329" r:id="rId25"/>
    <p:sldId id="330" r:id="rId26"/>
    <p:sldId id="283" r:id="rId27"/>
    <p:sldId id="321" r:id="rId28"/>
    <p:sldId id="322" r:id="rId29"/>
    <p:sldId id="323" r:id="rId30"/>
    <p:sldId id="292" r:id="rId31"/>
    <p:sldId id="290" r:id="rId32"/>
    <p:sldId id="291" r:id="rId33"/>
    <p:sldId id="293" r:id="rId34"/>
    <p:sldId id="294" r:id="rId35"/>
    <p:sldId id="325" r:id="rId36"/>
    <p:sldId id="296" r:id="rId37"/>
    <p:sldId id="303" r:id="rId38"/>
    <p:sldId id="297" r:id="rId39"/>
    <p:sldId id="298" r:id="rId40"/>
    <p:sldId id="326" r:id="rId41"/>
    <p:sldId id="327" r:id="rId42"/>
    <p:sldId id="328" r:id="rId43"/>
    <p:sldId id="300" r:id="rId44"/>
    <p:sldId id="301" r:id="rId45"/>
    <p:sldId id="302" r:id="rId4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scargas\Base%20de%20datos%20CD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scargas\Base%20de%20datos%20CD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scargas\Base%20de%20datos%20CD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scargas\Base%20de%20datos%20CD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'Seguridad y justicia'!$A$48</c:f>
              <c:strCache>
                <c:ptCount val="1"/>
                <c:pt idx="0">
                  <c:v>Delitos sexuales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'Seguridad y justicia'!$B$47:$E$47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'Seguridad y justicia'!$B$48:$E$48</c:f>
              <c:numCache>
                <c:formatCode>General</c:formatCode>
                <c:ptCount val="4"/>
                <c:pt idx="0">
                  <c:v>396</c:v>
                </c:pt>
                <c:pt idx="1">
                  <c:v>332</c:v>
                </c:pt>
                <c:pt idx="2">
                  <c:v>264</c:v>
                </c:pt>
                <c:pt idx="3">
                  <c:v>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EF-4017-AB4D-FFFD40249440}"/>
            </c:ext>
          </c:extLst>
        </c:ser>
        <c:ser>
          <c:idx val="1"/>
          <c:order val="1"/>
          <c:tx>
            <c:strRef>
              <c:f>'Seguridad y justicia'!$A$49</c:f>
              <c:strCache>
                <c:ptCount val="1"/>
                <c:pt idx="0">
                  <c:v>Hurto a personas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'Seguridad y justicia'!$B$47:$E$47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'Seguridad y justicia'!$B$49:$E$49</c:f>
              <c:numCache>
                <c:formatCode>General</c:formatCode>
                <c:ptCount val="4"/>
                <c:pt idx="0">
                  <c:v>1332</c:v>
                </c:pt>
                <c:pt idx="1">
                  <c:v>1579</c:v>
                </c:pt>
                <c:pt idx="2">
                  <c:v>1153</c:v>
                </c:pt>
                <c:pt idx="3">
                  <c:v>1622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EF-4017-AB4D-FFFD40249440}"/>
            </c:ext>
          </c:extLst>
        </c:ser>
        <c:ser>
          <c:idx val="2"/>
          <c:order val="2"/>
          <c:tx>
            <c:strRef>
              <c:f>'Seguridad y justicia'!$A$50</c:f>
              <c:strCache>
                <c:ptCount val="1"/>
                <c:pt idx="0">
                  <c:v>Lesiones personales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'Seguridad y justicia'!$B$47:$E$47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'Seguridad y justicia'!$B$50:$E$50</c:f>
              <c:numCache>
                <c:formatCode>General</c:formatCode>
                <c:ptCount val="4"/>
                <c:pt idx="0">
                  <c:v>1417</c:v>
                </c:pt>
                <c:pt idx="1">
                  <c:v>1367</c:v>
                </c:pt>
                <c:pt idx="2">
                  <c:v>902</c:v>
                </c:pt>
                <c:pt idx="3">
                  <c:v>1073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EF-4017-AB4D-FFFD40249440}"/>
            </c:ext>
          </c:extLst>
        </c:ser>
        <c:ser>
          <c:idx val="3"/>
          <c:order val="3"/>
          <c:tx>
            <c:strRef>
              <c:f>'Seguridad y justicia'!$A$51</c:f>
              <c:strCache>
                <c:ptCount val="1"/>
                <c:pt idx="0">
                  <c:v>Violencia intrafamiliar</c:v>
                </c:pt>
              </c:strCache>
            </c:strRef>
          </c:tx>
          <c:spPr>
            <a:ln w="19050" cap="rnd" cmpd="sng" algn="ctr">
              <a:solidFill>
                <a:schemeClr val="accent4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'Seguridad y justicia'!$B$47:$E$47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'Seguridad y justicia'!$B$51:$E$51</c:f>
              <c:numCache>
                <c:formatCode>General</c:formatCode>
                <c:ptCount val="4"/>
                <c:pt idx="0">
                  <c:v>710</c:v>
                </c:pt>
                <c:pt idx="1">
                  <c:v>705</c:v>
                </c:pt>
                <c:pt idx="2">
                  <c:v>731</c:v>
                </c:pt>
                <c:pt idx="3">
                  <c:v>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EF-4017-AB4D-FFFD4024944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5162368"/>
        <c:axId val="345164032"/>
      </c:lineChart>
      <c:catAx>
        <c:axId val="34516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5164032"/>
        <c:crosses val="autoZero"/>
        <c:auto val="1"/>
        <c:lblAlgn val="ctr"/>
        <c:lblOffset val="100"/>
        <c:noMultiLvlLbl val="0"/>
      </c:catAx>
      <c:valAx>
        <c:axId val="345164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516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'Medición de desempeño'!$B$28</c:f>
              <c:strCache>
                <c:ptCount val="1"/>
                <c:pt idx="0">
                  <c:v>Movilización de recursos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Componente de gestión 2020</c:v>
              </c:pt>
            </c:strLit>
          </c:cat>
          <c:val>
            <c:numRef>
              <c:f>'Medición de desempeño'!$B$29</c:f>
              <c:numCache>
                <c:formatCode>General</c:formatCode>
                <c:ptCount val="1"/>
                <c:pt idx="0">
                  <c:v>41.14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8-4089-A656-C4FB8A2ABD70}"/>
            </c:ext>
          </c:extLst>
        </c:ser>
        <c:ser>
          <c:idx val="1"/>
          <c:order val="1"/>
          <c:tx>
            <c:strRef>
              <c:f>'Medición de desempeño'!$C$28</c:f>
              <c:strCache>
                <c:ptCount val="1"/>
                <c:pt idx="0">
                  <c:v>Ejecución Presupuestal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Componente de gestión 2020</c:v>
              </c:pt>
            </c:strLit>
          </c:cat>
          <c:val>
            <c:numRef>
              <c:f>'Medición de desempeño'!$C$29</c:f>
              <c:numCache>
                <c:formatCode>General</c:formatCode>
                <c:ptCount val="1"/>
                <c:pt idx="0">
                  <c:v>78.64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8-4089-A656-C4FB8A2ABD70}"/>
            </c:ext>
          </c:extLst>
        </c:ser>
        <c:ser>
          <c:idx val="2"/>
          <c:order val="2"/>
          <c:tx>
            <c:strRef>
              <c:f>'Medición de desempeño'!$D$28</c:f>
              <c:strCache>
                <c:ptCount val="1"/>
                <c:pt idx="0">
                  <c:v>Gobieno Abierto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Componente de gestión 2020</c:v>
              </c:pt>
            </c:strLit>
          </c:cat>
          <c:val>
            <c:numRef>
              <c:f>'Medición de desempeño'!$D$29</c:f>
              <c:numCache>
                <c:formatCode>General</c:formatCode>
                <c:ptCount val="1"/>
                <c:pt idx="0">
                  <c:v>79.290000000000006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8-4089-A656-C4FB8A2ABD70}"/>
            </c:ext>
          </c:extLst>
        </c:ser>
        <c:ser>
          <c:idx val="3"/>
          <c:order val="3"/>
          <c:tx>
            <c:strRef>
              <c:f>'Medición de desempeño'!$E$28</c:f>
              <c:strCache>
                <c:ptCount val="1"/>
                <c:pt idx="0">
                  <c:v>Planeación Institucional 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Componente de gestión 2020</c:v>
              </c:pt>
            </c:strLit>
          </c:cat>
          <c:val>
            <c:numRef>
              <c:f>'Medición de desempeño'!$E$29</c:f>
              <c:numCache>
                <c:formatCode>General</c:formatCode>
                <c:ptCount val="1"/>
                <c:pt idx="0">
                  <c:v>73.89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78-4089-A656-C4FB8A2ABD70}"/>
            </c:ext>
          </c:extLst>
        </c:ser>
        <c:ser>
          <c:idx val="4"/>
          <c:order val="4"/>
          <c:tx>
            <c:strRef>
              <c:f>'Medición de desempeño'!$F$28</c:f>
              <c:strCache>
                <c:ptCount val="1"/>
                <c:pt idx="0">
                  <c:v>Total componente de gestión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Componente de gestión 2020</c:v>
              </c:pt>
            </c:strLit>
          </c:cat>
          <c:val>
            <c:numRef>
              <c:f>'Medición de desempeño'!$F$29</c:f>
              <c:numCache>
                <c:formatCode>General</c:formatCode>
                <c:ptCount val="1"/>
                <c:pt idx="0">
                  <c:v>68.239999999999995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78-4089-A656-C4FB8A2AB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185440"/>
        <c:axId val="347185856"/>
      </c:barChart>
      <c:catAx>
        <c:axId val="34718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7185856"/>
        <c:crosses val="autoZero"/>
        <c:auto val="1"/>
        <c:lblAlgn val="ctr"/>
        <c:lblOffset val="100"/>
        <c:noMultiLvlLbl val="0"/>
      </c:catAx>
      <c:valAx>
        <c:axId val="34718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718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'Medición de desempeño'!$J$28</c:f>
              <c:strCache>
                <c:ptCount val="1"/>
                <c:pt idx="0">
                  <c:v>Educación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Componente de resultados 2020</c:v>
              </c:pt>
            </c:strLit>
          </c:cat>
          <c:val>
            <c:numRef>
              <c:f>'Medición de desempeño'!$J$29</c:f>
              <c:numCache>
                <c:formatCode>General</c:formatCode>
                <c:ptCount val="1"/>
                <c:pt idx="0">
                  <c:v>52.53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7-455D-BA72-A11EF5589CFF}"/>
            </c:ext>
          </c:extLst>
        </c:ser>
        <c:ser>
          <c:idx val="1"/>
          <c:order val="1"/>
          <c:tx>
            <c:strRef>
              <c:f>'Medición de desempeño'!$K$28</c:f>
              <c:strCache>
                <c:ptCount val="1"/>
                <c:pt idx="0">
                  <c:v>Salud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Componente de resultados 2020</c:v>
              </c:pt>
            </c:strLit>
          </c:cat>
          <c:val>
            <c:numRef>
              <c:f>'Medición de desempeño'!$K$29</c:f>
              <c:numCache>
                <c:formatCode>General</c:formatCode>
                <c:ptCount val="1"/>
                <c:pt idx="0">
                  <c:v>90.69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27-455D-BA72-A11EF5589CFF}"/>
            </c:ext>
          </c:extLst>
        </c:ser>
        <c:ser>
          <c:idx val="2"/>
          <c:order val="2"/>
          <c:tx>
            <c:strRef>
              <c:f>'Medición de desempeño'!$L$28</c:f>
              <c:strCache>
                <c:ptCount val="1"/>
                <c:pt idx="0">
                  <c:v>Seguridad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Componente de resultados 2020</c:v>
              </c:pt>
            </c:strLit>
          </c:cat>
          <c:val>
            <c:numRef>
              <c:f>'Medición de desempeño'!$L$29</c:f>
              <c:numCache>
                <c:formatCode>General</c:formatCode>
                <c:ptCount val="1"/>
                <c:pt idx="0">
                  <c:v>60.6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27-455D-BA72-A11EF5589CFF}"/>
            </c:ext>
          </c:extLst>
        </c:ser>
        <c:ser>
          <c:idx val="3"/>
          <c:order val="3"/>
          <c:tx>
            <c:strRef>
              <c:f>'Medición de desempeño'!$M$28</c:f>
              <c:strCache>
                <c:ptCount val="1"/>
                <c:pt idx="0">
                  <c:v>Servicios Públicos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Componente de resultados 2020</c:v>
              </c:pt>
            </c:strLit>
          </c:cat>
          <c:val>
            <c:numRef>
              <c:f>'Medición de desempeño'!$M$29</c:f>
              <c:numCache>
                <c:formatCode>General</c:formatCode>
                <c:ptCount val="1"/>
                <c:pt idx="0">
                  <c:v>59.79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27-455D-BA72-A11EF5589CFF}"/>
            </c:ext>
          </c:extLst>
        </c:ser>
        <c:ser>
          <c:idx val="4"/>
          <c:order val="4"/>
          <c:tx>
            <c:strRef>
              <c:f>'Medición de desempeño'!$N$28</c:f>
              <c:strCache>
                <c:ptCount val="1"/>
                <c:pt idx="0">
                  <c:v>Trabajo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Componente de resultados 2020</c:v>
              </c:pt>
            </c:strLit>
          </c:cat>
          <c:val>
            <c:numRef>
              <c:f>'Medición de desempeño'!$N$29</c:f>
              <c:numCache>
                <c:formatCode>General</c:formatCode>
                <c:ptCount val="1"/>
                <c:pt idx="0">
                  <c:v>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27-455D-BA72-A11EF5589CFF}"/>
            </c:ext>
          </c:extLst>
        </c:ser>
        <c:ser>
          <c:idx val="5"/>
          <c:order val="5"/>
          <c:tx>
            <c:strRef>
              <c:f>'Medición de desempeño'!$O$28</c:f>
              <c:strCache>
                <c:ptCount val="1"/>
                <c:pt idx="0">
                  <c:v>Medio Ambiente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Componente de resultados 2020</c:v>
              </c:pt>
            </c:strLit>
          </c:cat>
          <c:val>
            <c:numRef>
              <c:f>'Medición de desempeño'!$O$29</c:f>
              <c:numCache>
                <c:formatCode>General</c:formatCode>
                <c:ptCount val="1"/>
                <c:pt idx="0">
                  <c:v>67.91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27-455D-BA72-A11EF5589CFF}"/>
            </c:ext>
          </c:extLst>
        </c:ser>
        <c:ser>
          <c:idx val="6"/>
          <c:order val="6"/>
          <c:tx>
            <c:strRef>
              <c:f>'Medición de desempeño'!$P$28</c:f>
              <c:strCache>
                <c:ptCount val="1"/>
                <c:pt idx="0">
                  <c:v>Niñez y Juventud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Componente de resultados 2020</c:v>
              </c:pt>
            </c:strLit>
          </c:cat>
          <c:val>
            <c:numRef>
              <c:f>'Medición de desempeño'!$P$29</c:f>
              <c:numCache>
                <c:formatCode>General</c:formatCode>
                <c:ptCount val="1"/>
                <c:pt idx="0">
                  <c:v>39.880000000000003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27-455D-BA72-A11EF5589CFF}"/>
            </c:ext>
          </c:extLst>
        </c:ser>
        <c:ser>
          <c:idx val="7"/>
          <c:order val="7"/>
          <c:tx>
            <c:strRef>
              <c:f>'Medición de desempeño'!$G$28</c:f>
              <c:strCache>
                <c:ptCount val="1"/>
                <c:pt idx="0">
                  <c:v>Resultados 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'Medición de desempeño'!$G$29</c:f>
              <c:numCache>
                <c:formatCode>General</c:formatCode>
                <c:ptCount val="1"/>
                <c:pt idx="0">
                  <c:v>60.7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D27-455D-BA72-A11EF5589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7002528"/>
        <c:axId val="1886997952"/>
      </c:barChart>
      <c:catAx>
        <c:axId val="188700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86997952"/>
        <c:crosses val="autoZero"/>
        <c:auto val="1"/>
        <c:lblAlgn val="ctr"/>
        <c:lblOffset val="100"/>
        <c:noMultiLvlLbl val="0"/>
      </c:catAx>
      <c:valAx>
        <c:axId val="188699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8700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'Medición de desempeño'!$J$28</c:f>
              <c:strCache>
                <c:ptCount val="1"/>
                <c:pt idx="0">
                  <c:v>Educación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Componente de resultados 2020</c:v>
              </c:pt>
            </c:strLit>
          </c:cat>
          <c:val>
            <c:numRef>
              <c:f>'Medición de desempeño'!$J$29</c:f>
              <c:numCache>
                <c:formatCode>General</c:formatCode>
                <c:ptCount val="1"/>
                <c:pt idx="0">
                  <c:v>52.53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7-455D-BA72-A11EF5589CFF}"/>
            </c:ext>
          </c:extLst>
        </c:ser>
        <c:ser>
          <c:idx val="1"/>
          <c:order val="1"/>
          <c:tx>
            <c:strRef>
              <c:f>'Medición de desempeño'!$K$28</c:f>
              <c:strCache>
                <c:ptCount val="1"/>
                <c:pt idx="0">
                  <c:v>Salud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Componente de resultados 2020</c:v>
              </c:pt>
            </c:strLit>
          </c:cat>
          <c:val>
            <c:numRef>
              <c:f>'Medición de desempeño'!$K$29</c:f>
              <c:numCache>
                <c:formatCode>General</c:formatCode>
                <c:ptCount val="1"/>
                <c:pt idx="0">
                  <c:v>90.69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27-455D-BA72-A11EF5589CFF}"/>
            </c:ext>
          </c:extLst>
        </c:ser>
        <c:ser>
          <c:idx val="2"/>
          <c:order val="2"/>
          <c:tx>
            <c:strRef>
              <c:f>'Medición de desempeño'!$L$28</c:f>
              <c:strCache>
                <c:ptCount val="1"/>
                <c:pt idx="0">
                  <c:v>Seguridad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Componente de resultados 2020</c:v>
              </c:pt>
            </c:strLit>
          </c:cat>
          <c:val>
            <c:numRef>
              <c:f>'Medición de desempeño'!$L$29</c:f>
              <c:numCache>
                <c:formatCode>General</c:formatCode>
                <c:ptCount val="1"/>
                <c:pt idx="0">
                  <c:v>60.6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27-455D-BA72-A11EF5589CFF}"/>
            </c:ext>
          </c:extLst>
        </c:ser>
        <c:ser>
          <c:idx val="3"/>
          <c:order val="3"/>
          <c:tx>
            <c:strRef>
              <c:f>'Medición de desempeño'!$M$28</c:f>
              <c:strCache>
                <c:ptCount val="1"/>
                <c:pt idx="0">
                  <c:v>Servicios Públicos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Componente de resultados 2020</c:v>
              </c:pt>
            </c:strLit>
          </c:cat>
          <c:val>
            <c:numRef>
              <c:f>'Medición de desempeño'!$M$29</c:f>
              <c:numCache>
                <c:formatCode>General</c:formatCode>
                <c:ptCount val="1"/>
                <c:pt idx="0">
                  <c:v>59.79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27-455D-BA72-A11EF5589CFF}"/>
            </c:ext>
          </c:extLst>
        </c:ser>
        <c:ser>
          <c:idx val="4"/>
          <c:order val="4"/>
          <c:tx>
            <c:strRef>
              <c:f>'Medición de desempeño'!$N$28</c:f>
              <c:strCache>
                <c:ptCount val="1"/>
                <c:pt idx="0">
                  <c:v>Trabajo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Componente de resultados 2020</c:v>
              </c:pt>
            </c:strLit>
          </c:cat>
          <c:val>
            <c:numRef>
              <c:f>'Medición de desempeño'!$N$29</c:f>
              <c:numCache>
                <c:formatCode>General</c:formatCode>
                <c:ptCount val="1"/>
                <c:pt idx="0">
                  <c:v>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27-455D-BA72-A11EF5589CFF}"/>
            </c:ext>
          </c:extLst>
        </c:ser>
        <c:ser>
          <c:idx val="5"/>
          <c:order val="5"/>
          <c:tx>
            <c:strRef>
              <c:f>'Medición de desempeño'!$O$28</c:f>
              <c:strCache>
                <c:ptCount val="1"/>
                <c:pt idx="0">
                  <c:v>Medio Ambiente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Componente de resultados 2020</c:v>
              </c:pt>
            </c:strLit>
          </c:cat>
          <c:val>
            <c:numRef>
              <c:f>'Medición de desempeño'!$O$29</c:f>
              <c:numCache>
                <c:formatCode>General</c:formatCode>
                <c:ptCount val="1"/>
                <c:pt idx="0">
                  <c:v>67.91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27-455D-BA72-A11EF5589CFF}"/>
            </c:ext>
          </c:extLst>
        </c:ser>
        <c:ser>
          <c:idx val="6"/>
          <c:order val="6"/>
          <c:tx>
            <c:strRef>
              <c:f>'Medición de desempeño'!$P$28</c:f>
              <c:strCache>
                <c:ptCount val="1"/>
                <c:pt idx="0">
                  <c:v>Niñez y Juventud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Componente de resultados 2020</c:v>
              </c:pt>
            </c:strLit>
          </c:cat>
          <c:val>
            <c:numRef>
              <c:f>'Medición de desempeño'!$P$29</c:f>
              <c:numCache>
                <c:formatCode>General</c:formatCode>
                <c:ptCount val="1"/>
                <c:pt idx="0">
                  <c:v>39.880000000000003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27-455D-BA72-A11EF5589CFF}"/>
            </c:ext>
          </c:extLst>
        </c:ser>
        <c:ser>
          <c:idx val="7"/>
          <c:order val="7"/>
          <c:tx>
            <c:strRef>
              <c:f>'Medición de desempeño'!$G$28</c:f>
              <c:strCache>
                <c:ptCount val="1"/>
                <c:pt idx="0">
                  <c:v>Resultados 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'Medición de desempeño'!$G$29</c:f>
              <c:numCache>
                <c:formatCode>General</c:formatCode>
                <c:ptCount val="1"/>
                <c:pt idx="0">
                  <c:v>60.7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D27-455D-BA72-A11EF5589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7002528"/>
        <c:axId val="1886997952"/>
      </c:barChart>
      <c:catAx>
        <c:axId val="188700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86997952"/>
        <c:crosses val="autoZero"/>
        <c:auto val="1"/>
        <c:lblAlgn val="ctr"/>
        <c:lblOffset val="100"/>
        <c:noMultiLvlLbl val="0"/>
      </c:catAx>
      <c:valAx>
        <c:axId val="188699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8700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F2722-4FCF-4CC3-BC94-3520994FC89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A307317-8C2A-4702-BD62-3D27F778907C}">
      <dgm:prSet phldrT="[Texto]"/>
      <dgm:spPr/>
      <dgm:t>
        <a:bodyPr/>
        <a:lstStyle/>
        <a:p>
          <a:r>
            <a:rPr lang="es-CO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Lucha contra la pobreza e inclusión social</a:t>
          </a:r>
          <a:endParaRPr lang="es-C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69CF7-EAC1-4006-B40A-20E94A6984C4}" type="parTrans" cxnId="{D67C610D-4843-4162-96C9-9F8804002C80}">
      <dgm:prSet/>
      <dgm:spPr/>
      <dgm:t>
        <a:bodyPr/>
        <a:lstStyle/>
        <a:p>
          <a:endParaRPr lang="es-CO"/>
        </a:p>
      </dgm:t>
    </dgm:pt>
    <dgm:pt modelId="{5CA47690-85BE-4906-9B62-D76D53A69C29}" type="sibTrans" cxnId="{D67C610D-4843-4162-96C9-9F8804002C80}">
      <dgm:prSet/>
      <dgm:spPr/>
      <dgm:t>
        <a:bodyPr/>
        <a:lstStyle/>
        <a:p>
          <a:endParaRPr lang="es-CO"/>
        </a:p>
      </dgm:t>
    </dgm:pt>
    <dgm:pt modelId="{9A911EE0-DA6D-4701-B4B2-969BB897588F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Pobreza</a:t>
          </a:r>
        </a:p>
      </dgm:t>
    </dgm:pt>
    <dgm:pt modelId="{DF8603FA-F070-423E-A91C-E7AF2777B6E9}" type="parTrans" cxnId="{B5E8B769-4732-4631-BEE6-168ACD1B8BCB}">
      <dgm:prSet/>
      <dgm:spPr/>
      <dgm:t>
        <a:bodyPr/>
        <a:lstStyle/>
        <a:p>
          <a:endParaRPr lang="es-CO"/>
        </a:p>
      </dgm:t>
    </dgm:pt>
    <dgm:pt modelId="{C0C404C0-DC16-493F-A84B-4BA7A443CFE2}" type="sibTrans" cxnId="{B5E8B769-4732-4631-BEE6-168ACD1B8BCB}">
      <dgm:prSet/>
      <dgm:spPr/>
      <dgm:t>
        <a:bodyPr/>
        <a:lstStyle/>
        <a:p>
          <a:endParaRPr lang="es-CO"/>
        </a:p>
      </dgm:t>
    </dgm:pt>
    <dgm:pt modelId="{0075022D-C41B-4330-996A-C1BF0BA1D1AE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Demografía</a:t>
          </a:r>
        </a:p>
      </dgm:t>
    </dgm:pt>
    <dgm:pt modelId="{50179A5A-7E6C-4BAD-8CC3-46D15ACC20B3}" type="parTrans" cxnId="{12DAAEC7-5A25-4C53-94B7-B6E7711E8450}">
      <dgm:prSet/>
      <dgm:spPr/>
      <dgm:t>
        <a:bodyPr/>
        <a:lstStyle/>
        <a:p>
          <a:endParaRPr lang="es-CO"/>
        </a:p>
      </dgm:t>
    </dgm:pt>
    <dgm:pt modelId="{36492E0B-DED6-4CBC-9EDF-1E26CA5925C7}" type="sibTrans" cxnId="{12DAAEC7-5A25-4C53-94B7-B6E7711E8450}">
      <dgm:prSet/>
      <dgm:spPr/>
      <dgm:t>
        <a:bodyPr/>
        <a:lstStyle/>
        <a:p>
          <a:endParaRPr lang="es-CO"/>
        </a:p>
      </dgm:t>
    </dgm:pt>
    <dgm:pt modelId="{1AAF49D9-D8E8-4DCE-AB5D-EE9C2A9A84A1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Seguridad en las regiones como condición para la convivencia</a:t>
          </a:r>
        </a:p>
      </dgm:t>
    </dgm:pt>
    <dgm:pt modelId="{7CA51082-9CDC-4C12-AB63-3C2505FBC702}" type="parTrans" cxnId="{C7FC76B3-E878-4849-9327-2E5F8D7D5E6B}">
      <dgm:prSet/>
      <dgm:spPr/>
      <dgm:t>
        <a:bodyPr/>
        <a:lstStyle/>
        <a:p>
          <a:endParaRPr lang="es-CO"/>
        </a:p>
      </dgm:t>
    </dgm:pt>
    <dgm:pt modelId="{B5C09553-6BAD-44C8-978C-C9C58940CC26}" type="sibTrans" cxnId="{C7FC76B3-E878-4849-9327-2E5F8D7D5E6B}">
      <dgm:prSet/>
      <dgm:spPr/>
      <dgm:t>
        <a:bodyPr/>
        <a:lstStyle/>
        <a:p>
          <a:endParaRPr lang="es-CO"/>
        </a:p>
      </dgm:t>
    </dgm:pt>
    <dgm:pt modelId="{1F5B38AF-6C33-4CD8-97A7-E40823EBFEC4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Seguridad Nacional</a:t>
          </a:r>
        </a:p>
      </dgm:t>
    </dgm:pt>
    <dgm:pt modelId="{38791044-3BFC-4D5C-B1F2-A0ACBBCE6D0B}" type="parTrans" cxnId="{95135DD8-3A0C-4E40-9954-1E924B372C21}">
      <dgm:prSet/>
      <dgm:spPr/>
      <dgm:t>
        <a:bodyPr/>
        <a:lstStyle/>
        <a:p>
          <a:endParaRPr lang="es-CO"/>
        </a:p>
      </dgm:t>
    </dgm:pt>
    <dgm:pt modelId="{42C97E82-81BC-4A9F-8211-FA9D0A5C0008}" type="sibTrans" cxnId="{95135DD8-3A0C-4E40-9954-1E924B372C21}">
      <dgm:prSet/>
      <dgm:spPr/>
      <dgm:t>
        <a:bodyPr/>
        <a:lstStyle/>
        <a:p>
          <a:endParaRPr lang="es-CO"/>
        </a:p>
      </dgm:t>
    </dgm:pt>
    <dgm:pt modelId="{EC7E9F38-D4FB-4CF1-81F7-AC0BF3B3C695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Seguridad Cooperativa</a:t>
          </a:r>
        </a:p>
      </dgm:t>
    </dgm:pt>
    <dgm:pt modelId="{467A3E3E-1449-4729-88C5-53A8A8D37430}" type="parTrans" cxnId="{03F8B02C-A438-4E14-A35A-9E71A44B7828}">
      <dgm:prSet/>
      <dgm:spPr/>
      <dgm:t>
        <a:bodyPr/>
        <a:lstStyle/>
        <a:p>
          <a:endParaRPr lang="es-CO"/>
        </a:p>
      </dgm:t>
    </dgm:pt>
    <dgm:pt modelId="{B42E1056-0BBF-41D6-9570-E9716983D469}" type="sibTrans" cxnId="{03F8B02C-A438-4E14-A35A-9E71A44B7828}">
      <dgm:prSet/>
      <dgm:spPr/>
      <dgm:t>
        <a:bodyPr/>
        <a:lstStyle/>
        <a:p>
          <a:endParaRPr lang="es-CO"/>
        </a:p>
      </dgm:t>
    </dgm:pt>
    <dgm:pt modelId="{A0869AE4-EC5C-432C-A1E9-8AD783004F6F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Desarrollo de la empresa como medio para buscar la prosperidad y luchar contra el desempleo</a:t>
          </a:r>
          <a:endParaRPr lang="es-C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C2909-6955-4AEA-8230-9061C8ACC30A}" type="parTrans" cxnId="{D81F16F4-945D-4119-861B-42B909129ED6}">
      <dgm:prSet/>
      <dgm:spPr/>
      <dgm:t>
        <a:bodyPr/>
        <a:lstStyle/>
        <a:p>
          <a:endParaRPr lang="es-CO"/>
        </a:p>
      </dgm:t>
    </dgm:pt>
    <dgm:pt modelId="{2AE3576F-C253-4BDF-8C63-340FFC8AF97F}" type="sibTrans" cxnId="{D81F16F4-945D-4119-861B-42B909129ED6}">
      <dgm:prSet/>
      <dgm:spPr/>
      <dgm:t>
        <a:bodyPr/>
        <a:lstStyle/>
        <a:p>
          <a:endParaRPr lang="es-CO"/>
        </a:p>
      </dgm:t>
    </dgm:pt>
    <dgm:pt modelId="{04A66786-677F-496C-8D4A-1E5505D4CDDD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Medio ambiente</a:t>
          </a:r>
        </a:p>
      </dgm:t>
    </dgm:pt>
    <dgm:pt modelId="{9C2A4061-407D-41BD-9805-C3C0E7E1E5FD}" type="parTrans" cxnId="{AEA7F42C-8412-40E9-98C9-6CEE4FFB8C96}">
      <dgm:prSet/>
      <dgm:spPr/>
      <dgm:t>
        <a:bodyPr/>
        <a:lstStyle/>
        <a:p>
          <a:endParaRPr lang="es-CO"/>
        </a:p>
      </dgm:t>
    </dgm:pt>
    <dgm:pt modelId="{79C2406F-4BF4-4936-A8E1-D4F9FF3414E3}" type="sibTrans" cxnId="{AEA7F42C-8412-40E9-98C9-6CEE4FFB8C96}">
      <dgm:prSet/>
      <dgm:spPr/>
      <dgm:t>
        <a:bodyPr/>
        <a:lstStyle/>
        <a:p>
          <a:endParaRPr lang="es-CO"/>
        </a:p>
      </dgm:t>
    </dgm:pt>
    <dgm:pt modelId="{507DACD2-A1AA-48D7-B957-D2CEF36D73CC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Instituciones</a:t>
          </a:r>
        </a:p>
      </dgm:t>
    </dgm:pt>
    <dgm:pt modelId="{D0683453-D0A1-43D3-9CC6-4D7B463E5A43}" type="parTrans" cxnId="{FDBD51B6-36D8-40F5-8F4D-0374E890C686}">
      <dgm:prSet/>
      <dgm:spPr/>
      <dgm:t>
        <a:bodyPr/>
        <a:lstStyle/>
        <a:p>
          <a:endParaRPr lang="es-CO"/>
        </a:p>
      </dgm:t>
    </dgm:pt>
    <dgm:pt modelId="{73AEDA46-9A0D-4A1E-9C46-272D4DCB3923}" type="sibTrans" cxnId="{FDBD51B6-36D8-40F5-8F4D-0374E890C686}">
      <dgm:prSet/>
      <dgm:spPr/>
      <dgm:t>
        <a:bodyPr/>
        <a:lstStyle/>
        <a:p>
          <a:endParaRPr lang="es-CO"/>
        </a:p>
      </dgm:t>
    </dgm:pt>
    <dgm:pt modelId="{EDAD4A61-484C-4801-901E-9F987B0DB99D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Eficiencia del Estado y lucha contra la corrupción</a:t>
          </a:r>
          <a:endParaRPr lang="es-C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581E94-9C14-40D3-BA22-925658627B07}" type="parTrans" cxnId="{3193DD39-2F23-4435-8369-20CCF82A5659}">
      <dgm:prSet/>
      <dgm:spPr/>
      <dgm:t>
        <a:bodyPr/>
        <a:lstStyle/>
        <a:p>
          <a:endParaRPr lang="es-CO"/>
        </a:p>
      </dgm:t>
    </dgm:pt>
    <dgm:pt modelId="{9ADC6B9C-F366-4F6B-AE13-55E1C34D2FF7}" type="sibTrans" cxnId="{3193DD39-2F23-4435-8369-20CCF82A5659}">
      <dgm:prSet/>
      <dgm:spPr/>
      <dgm:t>
        <a:bodyPr/>
        <a:lstStyle/>
        <a:p>
          <a:endParaRPr lang="es-CO"/>
        </a:p>
      </dgm:t>
    </dgm:pt>
    <dgm:pt modelId="{3D27A19B-188F-4B4B-8FA1-8DE849BA5347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Educación</a:t>
          </a:r>
        </a:p>
      </dgm:t>
    </dgm:pt>
    <dgm:pt modelId="{1820E958-5F38-41D4-8635-4BCD97AA87A7}" type="parTrans" cxnId="{CD37D4CC-4529-4E9F-AD84-4073D985DB38}">
      <dgm:prSet/>
      <dgm:spPr/>
      <dgm:t>
        <a:bodyPr/>
        <a:lstStyle/>
        <a:p>
          <a:endParaRPr lang="es-CO"/>
        </a:p>
      </dgm:t>
    </dgm:pt>
    <dgm:pt modelId="{A431056D-F2D2-429C-9A10-63369FE9CC93}" type="sibTrans" cxnId="{CD37D4CC-4529-4E9F-AD84-4073D985DB38}">
      <dgm:prSet/>
      <dgm:spPr/>
      <dgm:t>
        <a:bodyPr/>
        <a:lstStyle/>
        <a:p>
          <a:endParaRPr lang="es-CO"/>
        </a:p>
      </dgm:t>
    </dgm:pt>
    <dgm:pt modelId="{C8E588FB-1B78-403D-B820-ACBDAC96FC28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Salud</a:t>
          </a:r>
        </a:p>
      </dgm:t>
    </dgm:pt>
    <dgm:pt modelId="{1E34A803-A736-449C-83DF-6BEE62A8E95E}" type="parTrans" cxnId="{A165B901-5EE8-4F52-958E-B3975C27C731}">
      <dgm:prSet/>
      <dgm:spPr/>
      <dgm:t>
        <a:bodyPr/>
        <a:lstStyle/>
        <a:p>
          <a:endParaRPr lang="es-CO"/>
        </a:p>
      </dgm:t>
    </dgm:pt>
    <dgm:pt modelId="{3E353375-0F78-4B91-B0EF-FAF44DC7F1B8}" type="sibTrans" cxnId="{A165B901-5EE8-4F52-958E-B3975C27C731}">
      <dgm:prSet/>
      <dgm:spPr/>
      <dgm:t>
        <a:bodyPr/>
        <a:lstStyle/>
        <a:p>
          <a:endParaRPr lang="es-CO"/>
        </a:p>
      </dgm:t>
    </dgm:pt>
    <dgm:pt modelId="{D85A0E60-44F9-409A-8F02-1C1421C75842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Vivienda</a:t>
          </a:r>
        </a:p>
      </dgm:t>
    </dgm:pt>
    <dgm:pt modelId="{26BA4F34-3E36-4965-80C3-DE9D28B3D415}" type="parTrans" cxnId="{8EFD367C-0F8E-4254-885E-0BAE916F56BA}">
      <dgm:prSet/>
      <dgm:spPr/>
      <dgm:t>
        <a:bodyPr/>
        <a:lstStyle/>
        <a:p>
          <a:endParaRPr lang="es-CO"/>
        </a:p>
      </dgm:t>
    </dgm:pt>
    <dgm:pt modelId="{9A32A45D-E03E-4946-8EDF-27030F67D512}" type="sibTrans" cxnId="{8EFD367C-0F8E-4254-885E-0BAE916F56BA}">
      <dgm:prSet/>
      <dgm:spPr/>
      <dgm:t>
        <a:bodyPr/>
        <a:lstStyle/>
        <a:p>
          <a:endParaRPr lang="es-CO"/>
        </a:p>
      </dgm:t>
    </dgm:pt>
    <dgm:pt modelId="{C5136E97-5EAE-4C24-94CC-34442EBE246D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Servicios públicos</a:t>
          </a:r>
        </a:p>
      </dgm:t>
    </dgm:pt>
    <dgm:pt modelId="{DB32FE23-6E50-4F1D-B078-19625D4ED9DE}" type="parTrans" cxnId="{9F832BBF-6860-43F0-9895-07DE04F07C48}">
      <dgm:prSet/>
      <dgm:spPr/>
      <dgm:t>
        <a:bodyPr/>
        <a:lstStyle/>
        <a:p>
          <a:endParaRPr lang="es-CO"/>
        </a:p>
      </dgm:t>
    </dgm:pt>
    <dgm:pt modelId="{41B6E9BF-01CF-4131-B38A-991D21A1036C}" type="sibTrans" cxnId="{9F832BBF-6860-43F0-9895-07DE04F07C48}">
      <dgm:prSet/>
      <dgm:spPr/>
      <dgm:t>
        <a:bodyPr/>
        <a:lstStyle/>
        <a:p>
          <a:endParaRPr lang="es-CO"/>
        </a:p>
      </dgm:t>
    </dgm:pt>
    <dgm:pt modelId="{DD85B693-4457-4ADB-B804-1424CF50369E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Competitividad, emprendimiento e innovación,</a:t>
          </a:r>
        </a:p>
      </dgm:t>
    </dgm:pt>
    <dgm:pt modelId="{C1AB022C-877A-4815-A955-7AAD50B98F33}" type="parTrans" cxnId="{51407D9F-6735-49CC-9698-89F25FA1A70C}">
      <dgm:prSet/>
      <dgm:spPr/>
      <dgm:t>
        <a:bodyPr/>
        <a:lstStyle/>
        <a:p>
          <a:endParaRPr lang="es-CO"/>
        </a:p>
      </dgm:t>
    </dgm:pt>
    <dgm:pt modelId="{9DFC45A3-653C-4D9D-8A01-1B7F14180DE3}" type="sibTrans" cxnId="{51407D9F-6735-49CC-9698-89F25FA1A70C}">
      <dgm:prSet/>
      <dgm:spPr/>
      <dgm:t>
        <a:bodyPr/>
        <a:lstStyle/>
        <a:p>
          <a:endParaRPr lang="es-CO"/>
        </a:p>
      </dgm:t>
    </dgm:pt>
    <dgm:pt modelId="{F91BD9C1-8C8A-41E4-B449-831E8A111819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Tejido empresarial</a:t>
          </a:r>
        </a:p>
      </dgm:t>
    </dgm:pt>
    <dgm:pt modelId="{043D341F-28C3-4C13-B6D3-4E29CBD47AED}" type="parTrans" cxnId="{30893B40-1838-4F08-9FB5-993EB223D7F8}">
      <dgm:prSet/>
      <dgm:spPr/>
      <dgm:t>
        <a:bodyPr/>
        <a:lstStyle/>
        <a:p>
          <a:endParaRPr lang="es-CO"/>
        </a:p>
      </dgm:t>
    </dgm:pt>
    <dgm:pt modelId="{A16CCC88-9FDC-42E2-AD1A-4A38B52A606D}" type="sibTrans" cxnId="{30893B40-1838-4F08-9FB5-993EB223D7F8}">
      <dgm:prSet/>
      <dgm:spPr/>
      <dgm:t>
        <a:bodyPr/>
        <a:lstStyle/>
        <a:p>
          <a:endParaRPr lang="es-CO"/>
        </a:p>
      </dgm:t>
    </dgm:pt>
    <dgm:pt modelId="{0A8A8A16-EBE2-4272-A852-2D2608174BB7}">
      <dgm:prSet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Desempeño en gestión</a:t>
          </a:r>
        </a:p>
      </dgm:t>
    </dgm:pt>
    <dgm:pt modelId="{CB3A1EB9-B345-4C90-B624-561F5B88A653}" type="parTrans" cxnId="{1ACB687F-16BD-4D49-BA62-0197D5FA7B01}">
      <dgm:prSet/>
      <dgm:spPr/>
      <dgm:t>
        <a:bodyPr/>
        <a:lstStyle/>
        <a:p>
          <a:endParaRPr lang="es-CO"/>
        </a:p>
      </dgm:t>
    </dgm:pt>
    <dgm:pt modelId="{ADEEDB10-DD9D-4B24-A724-1F153156A9B5}" type="sibTrans" cxnId="{1ACB687F-16BD-4D49-BA62-0197D5FA7B01}">
      <dgm:prSet/>
      <dgm:spPr/>
      <dgm:t>
        <a:bodyPr/>
        <a:lstStyle/>
        <a:p>
          <a:endParaRPr lang="es-CO"/>
        </a:p>
      </dgm:t>
    </dgm:pt>
    <dgm:pt modelId="{658DBBC2-68A4-47C5-9E9B-41717097A9BC}">
      <dgm:prSet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Desempeño en resultados</a:t>
          </a:r>
        </a:p>
      </dgm:t>
    </dgm:pt>
    <dgm:pt modelId="{4BD604F9-04C3-46F2-AB91-792CE1DB2C99}" type="parTrans" cxnId="{113C4288-5AF2-41CE-94C7-279F0E8CDA8F}">
      <dgm:prSet/>
      <dgm:spPr/>
      <dgm:t>
        <a:bodyPr/>
        <a:lstStyle/>
        <a:p>
          <a:endParaRPr lang="es-CO"/>
        </a:p>
      </dgm:t>
    </dgm:pt>
    <dgm:pt modelId="{B5098251-3915-431F-B1B0-76C03DECE3E2}" type="sibTrans" cxnId="{113C4288-5AF2-41CE-94C7-279F0E8CDA8F}">
      <dgm:prSet/>
      <dgm:spPr/>
      <dgm:t>
        <a:bodyPr/>
        <a:lstStyle/>
        <a:p>
          <a:endParaRPr lang="es-CO"/>
        </a:p>
      </dgm:t>
    </dgm:pt>
    <dgm:pt modelId="{39F1074F-7B92-4474-BF47-516F9DF574A6}" type="pres">
      <dgm:prSet presAssocID="{BE6F2722-4FCF-4CC3-BC94-3520994FC897}" presName="Name0" presStyleCnt="0">
        <dgm:presLayoutVars>
          <dgm:dir/>
          <dgm:animLvl val="lvl"/>
          <dgm:resizeHandles val="exact"/>
        </dgm:presLayoutVars>
      </dgm:prSet>
      <dgm:spPr/>
    </dgm:pt>
    <dgm:pt modelId="{F3717974-C5A1-4472-B90A-91E6D3202C72}" type="pres">
      <dgm:prSet presAssocID="{1A307317-8C2A-4702-BD62-3D27F778907C}" presName="composite" presStyleCnt="0"/>
      <dgm:spPr/>
    </dgm:pt>
    <dgm:pt modelId="{4BA3FA04-5248-4A29-B4FF-ECA591FC7033}" type="pres">
      <dgm:prSet presAssocID="{1A307317-8C2A-4702-BD62-3D27F778907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22418F9-D298-439C-BF36-A13029CA8661}" type="pres">
      <dgm:prSet presAssocID="{1A307317-8C2A-4702-BD62-3D27F778907C}" presName="desTx" presStyleLbl="alignAccFollowNode1" presStyleIdx="0" presStyleCnt="4" custLinFactNeighborX="-2927">
        <dgm:presLayoutVars>
          <dgm:bulletEnabled val="1"/>
        </dgm:presLayoutVars>
      </dgm:prSet>
      <dgm:spPr/>
    </dgm:pt>
    <dgm:pt modelId="{64CB3299-D89C-4633-BF74-8F84D295CE58}" type="pres">
      <dgm:prSet presAssocID="{5CA47690-85BE-4906-9B62-D76D53A69C29}" presName="space" presStyleCnt="0"/>
      <dgm:spPr/>
    </dgm:pt>
    <dgm:pt modelId="{6F2C1D5E-105E-4A92-94B4-CE63089A8E01}" type="pres">
      <dgm:prSet presAssocID="{1AAF49D9-D8E8-4DCE-AB5D-EE9C2A9A84A1}" presName="composite" presStyleCnt="0"/>
      <dgm:spPr/>
    </dgm:pt>
    <dgm:pt modelId="{C53A923E-8728-48C0-A222-75863F6B2497}" type="pres">
      <dgm:prSet presAssocID="{1AAF49D9-D8E8-4DCE-AB5D-EE9C2A9A84A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CBA2B7E-A71C-438F-BA47-CAC2E3EDD186}" type="pres">
      <dgm:prSet presAssocID="{1AAF49D9-D8E8-4DCE-AB5D-EE9C2A9A84A1}" presName="desTx" presStyleLbl="alignAccFollowNode1" presStyleIdx="1" presStyleCnt="4">
        <dgm:presLayoutVars>
          <dgm:bulletEnabled val="1"/>
        </dgm:presLayoutVars>
      </dgm:prSet>
      <dgm:spPr/>
    </dgm:pt>
    <dgm:pt modelId="{6C0DB6EF-16F4-46A4-A9BE-3E4BFC1D29F5}" type="pres">
      <dgm:prSet presAssocID="{B5C09553-6BAD-44C8-978C-C9C58940CC26}" presName="space" presStyleCnt="0"/>
      <dgm:spPr/>
    </dgm:pt>
    <dgm:pt modelId="{650A05B8-3F4A-4702-A5B0-C332BECA3717}" type="pres">
      <dgm:prSet presAssocID="{A0869AE4-EC5C-432C-A1E9-8AD783004F6F}" presName="composite" presStyleCnt="0"/>
      <dgm:spPr/>
    </dgm:pt>
    <dgm:pt modelId="{B4DB754C-CCD4-4B31-8D5A-70D4C5E7BBDD}" type="pres">
      <dgm:prSet presAssocID="{A0869AE4-EC5C-432C-A1E9-8AD783004F6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C572BA8-270E-43C7-A37A-11BA984D7107}" type="pres">
      <dgm:prSet presAssocID="{A0869AE4-EC5C-432C-A1E9-8AD783004F6F}" presName="desTx" presStyleLbl="alignAccFollowNode1" presStyleIdx="2" presStyleCnt="4">
        <dgm:presLayoutVars>
          <dgm:bulletEnabled val="1"/>
        </dgm:presLayoutVars>
      </dgm:prSet>
      <dgm:spPr/>
    </dgm:pt>
    <dgm:pt modelId="{F2CE43CA-3523-440C-9025-F99098AE0381}" type="pres">
      <dgm:prSet presAssocID="{2AE3576F-C253-4BDF-8C63-340FFC8AF97F}" presName="space" presStyleCnt="0"/>
      <dgm:spPr/>
    </dgm:pt>
    <dgm:pt modelId="{4A23827F-E80E-4A1C-B7CF-0674D153F406}" type="pres">
      <dgm:prSet presAssocID="{EDAD4A61-484C-4801-901E-9F987B0DB99D}" presName="composite" presStyleCnt="0"/>
      <dgm:spPr/>
    </dgm:pt>
    <dgm:pt modelId="{DF4698A8-25FE-4793-AF78-FE079F5E5AB0}" type="pres">
      <dgm:prSet presAssocID="{EDAD4A61-484C-4801-901E-9F987B0DB99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73C3E9D-ABEC-4B7E-B956-A15B6F9052B4}" type="pres">
      <dgm:prSet presAssocID="{EDAD4A61-484C-4801-901E-9F987B0DB99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A165B901-5EE8-4F52-958E-B3975C27C731}" srcId="{1A307317-8C2A-4702-BD62-3D27F778907C}" destId="{C8E588FB-1B78-403D-B820-ACBDAC96FC28}" srcOrd="3" destOrd="0" parTransId="{1E34A803-A736-449C-83DF-6BEE62A8E95E}" sibTransId="{3E353375-0F78-4B91-B0EF-FAF44DC7F1B8}"/>
    <dgm:cxn modelId="{7EB4BD01-EAAA-4B47-B2C5-231F2DAC4DBB}" type="presOf" srcId="{A0869AE4-EC5C-432C-A1E9-8AD783004F6F}" destId="{B4DB754C-CCD4-4B31-8D5A-70D4C5E7BBDD}" srcOrd="0" destOrd="0" presId="urn:microsoft.com/office/officeart/2005/8/layout/hList1"/>
    <dgm:cxn modelId="{D67C610D-4843-4162-96C9-9F8804002C80}" srcId="{BE6F2722-4FCF-4CC3-BC94-3520994FC897}" destId="{1A307317-8C2A-4702-BD62-3D27F778907C}" srcOrd="0" destOrd="0" parTransId="{63469CF7-EAC1-4006-B40A-20E94A6984C4}" sibTransId="{5CA47690-85BE-4906-9B62-D76D53A69C29}"/>
    <dgm:cxn modelId="{4603321C-5F09-4F8C-BE26-3A29439FAD17}" type="presOf" srcId="{507DACD2-A1AA-48D7-B957-D2CEF36D73CC}" destId="{9C572BA8-270E-43C7-A37A-11BA984D7107}" srcOrd="0" destOrd="1" presId="urn:microsoft.com/office/officeart/2005/8/layout/hList1"/>
    <dgm:cxn modelId="{E587F72A-207D-4D67-BFF1-CF69BAFCDB2D}" type="presOf" srcId="{BE6F2722-4FCF-4CC3-BC94-3520994FC897}" destId="{39F1074F-7B92-4474-BF47-516F9DF574A6}" srcOrd="0" destOrd="0" presId="urn:microsoft.com/office/officeart/2005/8/layout/hList1"/>
    <dgm:cxn modelId="{03F8B02C-A438-4E14-A35A-9E71A44B7828}" srcId="{1AAF49D9-D8E8-4DCE-AB5D-EE9C2A9A84A1}" destId="{EC7E9F38-D4FB-4CF1-81F7-AC0BF3B3C695}" srcOrd="1" destOrd="0" parTransId="{467A3E3E-1449-4729-88C5-53A8A8D37430}" sibTransId="{B42E1056-0BBF-41D6-9570-E9716983D469}"/>
    <dgm:cxn modelId="{AEA7F42C-8412-40E9-98C9-6CEE4FFB8C96}" srcId="{A0869AE4-EC5C-432C-A1E9-8AD783004F6F}" destId="{04A66786-677F-496C-8D4A-1E5505D4CDDD}" srcOrd="0" destOrd="0" parTransId="{9C2A4061-407D-41BD-9805-C3C0E7E1E5FD}" sibTransId="{79C2406F-4BF4-4936-A8E1-D4F9FF3414E3}"/>
    <dgm:cxn modelId="{F6373930-363D-4E3A-B8DD-C53DC26A0ECC}" type="presOf" srcId="{D85A0E60-44F9-409A-8F02-1C1421C75842}" destId="{322418F9-D298-439C-BF36-A13029CA8661}" srcOrd="0" destOrd="5" presId="urn:microsoft.com/office/officeart/2005/8/layout/hList1"/>
    <dgm:cxn modelId="{566EEE33-C7A6-4728-BD97-A1892B66B264}" type="presOf" srcId="{9A911EE0-DA6D-4701-B4B2-969BB897588F}" destId="{322418F9-D298-439C-BF36-A13029CA8661}" srcOrd="0" destOrd="0" presId="urn:microsoft.com/office/officeart/2005/8/layout/hList1"/>
    <dgm:cxn modelId="{3193DD39-2F23-4435-8369-20CCF82A5659}" srcId="{BE6F2722-4FCF-4CC3-BC94-3520994FC897}" destId="{EDAD4A61-484C-4801-901E-9F987B0DB99D}" srcOrd="3" destOrd="0" parTransId="{7E581E94-9C14-40D3-BA22-925658627B07}" sibTransId="{9ADC6B9C-F366-4F6B-AE13-55E1C34D2FF7}"/>
    <dgm:cxn modelId="{30893B40-1838-4F08-9FB5-993EB223D7F8}" srcId="{A0869AE4-EC5C-432C-A1E9-8AD783004F6F}" destId="{F91BD9C1-8C8A-41E4-B449-831E8A111819}" srcOrd="3" destOrd="0" parTransId="{043D341F-28C3-4C13-B6D3-4E29CBD47AED}" sibTransId="{A16CCC88-9FDC-42E2-AD1A-4A38B52A606D}"/>
    <dgm:cxn modelId="{E3F2945B-0EDC-41BF-9E8E-80F3299602D1}" type="presOf" srcId="{DD85B693-4457-4ADB-B804-1424CF50369E}" destId="{9C572BA8-270E-43C7-A37A-11BA984D7107}" srcOrd="0" destOrd="2" presId="urn:microsoft.com/office/officeart/2005/8/layout/hList1"/>
    <dgm:cxn modelId="{16859060-AE94-4DC8-B87A-86B3FB8C1F23}" type="presOf" srcId="{F91BD9C1-8C8A-41E4-B449-831E8A111819}" destId="{9C572BA8-270E-43C7-A37A-11BA984D7107}" srcOrd="0" destOrd="3" presId="urn:microsoft.com/office/officeart/2005/8/layout/hList1"/>
    <dgm:cxn modelId="{B5E8B769-4732-4631-BEE6-168ACD1B8BCB}" srcId="{1A307317-8C2A-4702-BD62-3D27F778907C}" destId="{9A911EE0-DA6D-4701-B4B2-969BB897588F}" srcOrd="0" destOrd="0" parTransId="{DF8603FA-F070-423E-A91C-E7AF2777B6E9}" sibTransId="{C0C404C0-DC16-493F-A84B-4BA7A443CFE2}"/>
    <dgm:cxn modelId="{8EFD367C-0F8E-4254-885E-0BAE916F56BA}" srcId="{1A307317-8C2A-4702-BD62-3D27F778907C}" destId="{D85A0E60-44F9-409A-8F02-1C1421C75842}" srcOrd="5" destOrd="0" parTransId="{26BA4F34-3E36-4965-80C3-DE9D28B3D415}" sibTransId="{9A32A45D-E03E-4946-8EDF-27030F67D512}"/>
    <dgm:cxn modelId="{1ACB687F-16BD-4D49-BA62-0197D5FA7B01}" srcId="{EDAD4A61-484C-4801-901E-9F987B0DB99D}" destId="{0A8A8A16-EBE2-4272-A852-2D2608174BB7}" srcOrd="0" destOrd="0" parTransId="{CB3A1EB9-B345-4C90-B624-561F5B88A653}" sibTransId="{ADEEDB10-DD9D-4B24-A724-1F153156A9B5}"/>
    <dgm:cxn modelId="{538EA281-5D3B-4488-AFBD-4272B7C625DB}" type="presOf" srcId="{3D27A19B-188F-4B4B-8FA1-8DE849BA5347}" destId="{322418F9-D298-439C-BF36-A13029CA8661}" srcOrd="0" destOrd="2" presId="urn:microsoft.com/office/officeart/2005/8/layout/hList1"/>
    <dgm:cxn modelId="{113C4288-5AF2-41CE-94C7-279F0E8CDA8F}" srcId="{EDAD4A61-484C-4801-901E-9F987B0DB99D}" destId="{658DBBC2-68A4-47C5-9E9B-41717097A9BC}" srcOrd="1" destOrd="0" parTransId="{4BD604F9-04C3-46F2-AB91-792CE1DB2C99}" sibTransId="{B5098251-3915-431F-B1B0-76C03DECE3E2}"/>
    <dgm:cxn modelId="{79BBDC90-C488-4493-BE04-A17158CD6081}" type="presOf" srcId="{1A307317-8C2A-4702-BD62-3D27F778907C}" destId="{4BA3FA04-5248-4A29-B4FF-ECA591FC7033}" srcOrd="0" destOrd="0" presId="urn:microsoft.com/office/officeart/2005/8/layout/hList1"/>
    <dgm:cxn modelId="{C00AE49B-A9B4-4EA2-AC34-1293538E8C94}" type="presOf" srcId="{04A66786-677F-496C-8D4A-1E5505D4CDDD}" destId="{9C572BA8-270E-43C7-A37A-11BA984D7107}" srcOrd="0" destOrd="0" presId="urn:microsoft.com/office/officeart/2005/8/layout/hList1"/>
    <dgm:cxn modelId="{51407D9F-6735-49CC-9698-89F25FA1A70C}" srcId="{A0869AE4-EC5C-432C-A1E9-8AD783004F6F}" destId="{DD85B693-4457-4ADB-B804-1424CF50369E}" srcOrd="2" destOrd="0" parTransId="{C1AB022C-877A-4815-A955-7AAD50B98F33}" sibTransId="{9DFC45A3-653C-4D9D-8A01-1B7F14180DE3}"/>
    <dgm:cxn modelId="{A3677CA4-F9A0-4DB6-9D3C-CCD45168095C}" type="presOf" srcId="{0A8A8A16-EBE2-4272-A852-2D2608174BB7}" destId="{373C3E9D-ABEC-4B7E-B956-A15B6F9052B4}" srcOrd="0" destOrd="0" presId="urn:microsoft.com/office/officeart/2005/8/layout/hList1"/>
    <dgm:cxn modelId="{C7FC76B3-E878-4849-9327-2E5F8D7D5E6B}" srcId="{BE6F2722-4FCF-4CC3-BC94-3520994FC897}" destId="{1AAF49D9-D8E8-4DCE-AB5D-EE9C2A9A84A1}" srcOrd="1" destOrd="0" parTransId="{7CA51082-9CDC-4C12-AB63-3C2505FBC702}" sibTransId="{B5C09553-6BAD-44C8-978C-C9C58940CC26}"/>
    <dgm:cxn modelId="{6F758BB3-9D2A-4295-A0EC-47E25DA5C791}" type="presOf" srcId="{C5136E97-5EAE-4C24-94CC-34442EBE246D}" destId="{322418F9-D298-439C-BF36-A13029CA8661}" srcOrd="0" destOrd="4" presId="urn:microsoft.com/office/officeart/2005/8/layout/hList1"/>
    <dgm:cxn modelId="{FDBD51B6-36D8-40F5-8F4D-0374E890C686}" srcId="{A0869AE4-EC5C-432C-A1E9-8AD783004F6F}" destId="{507DACD2-A1AA-48D7-B957-D2CEF36D73CC}" srcOrd="1" destOrd="0" parTransId="{D0683453-D0A1-43D3-9CC6-4D7B463E5A43}" sibTransId="{73AEDA46-9A0D-4A1E-9C46-272D4DCB3923}"/>
    <dgm:cxn modelId="{88EC78BC-23B4-491D-BB31-0F7ECBC1D749}" type="presOf" srcId="{C8E588FB-1B78-403D-B820-ACBDAC96FC28}" destId="{322418F9-D298-439C-BF36-A13029CA8661}" srcOrd="0" destOrd="3" presId="urn:microsoft.com/office/officeart/2005/8/layout/hList1"/>
    <dgm:cxn modelId="{9F832BBF-6860-43F0-9895-07DE04F07C48}" srcId="{1A307317-8C2A-4702-BD62-3D27F778907C}" destId="{C5136E97-5EAE-4C24-94CC-34442EBE246D}" srcOrd="4" destOrd="0" parTransId="{DB32FE23-6E50-4F1D-B078-19625D4ED9DE}" sibTransId="{41B6E9BF-01CF-4131-B38A-991D21A1036C}"/>
    <dgm:cxn modelId="{12DAAEC7-5A25-4C53-94B7-B6E7711E8450}" srcId="{1A307317-8C2A-4702-BD62-3D27F778907C}" destId="{0075022D-C41B-4330-996A-C1BF0BA1D1AE}" srcOrd="1" destOrd="0" parTransId="{50179A5A-7E6C-4BAD-8CC3-46D15ACC20B3}" sibTransId="{36492E0B-DED6-4CBC-9EDF-1E26CA5925C7}"/>
    <dgm:cxn modelId="{CD37D4CC-4529-4E9F-AD84-4073D985DB38}" srcId="{1A307317-8C2A-4702-BD62-3D27F778907C}" destId="{3D27A19B-188F-4B4B-8FA1-8DE849BA5347}" srcOrd="2" destOrd="0" parTransId="{1820E958-5F38-41D4-8635-4BCD97AA87A7}" sibTransId="{A431056D-F2D2-429C-9A10-63369FE9CC93}"/>
    <dgm:cxn modelId="{95135DD8-3A0C-4E40-9954-1E924B372C21}" srcId="{1AAF49D9-D8E8-4DCE-AB5D-EE9C2A9A84A1}" destId="{1F5B38AF-6C33-4CD8-97A7-E40823EBFEC4}" srcOrd="0" destOrd="0" parTransId="{38791044-3BFC-4D5C-B1F2-A0ACBBCE6D0B}" sibTransId="{42C97E82-81BC-4A9F-8211-FA9D0A5C0008}"/>
    <dgm:cxn modelId="{1465ACE3-F082-44E8-86EF-95809B1D09AB}" type="presOf" srcId="{EC7E9F38-D4FB-4CF1-81F7-AC0BF3B3C695}" destId="{BCBA2B7E-A71C-438F-BA47-CAC2E3EDD186}" srcOrd="0" destOrd="1" presId="urn:microsoft.com/office/officeart/2005/8/layout/hList1"/>
    <dgm:cxn modelId="{33175FE6-0406-4887-B671-F329F86F4766}" type="presOf" srcId="{658DBBC2-68A4-47C5-9E9B-41717097A9BC}" destId="{373C3E9D-ABEC-4B7E-B956-A15B6F9052B4}" srcOrd="0" destOrd="1" presId="urn:microsoft.com/office/officeart/2005/8/layout/hList1"/>
    <dgm:cxn modelId="{D178B7F0-AC71-4B0C-93DB-D057892B7959}" type="presOf" srcId="{1F5B38AF-6C33-4CD8-97A7-E40823EBFEC4}" destId="{BCBA2B7E-A71C-438F-BA47-CAC2E3EDD186}" srcOrd="0" destOrd="0" presId="urn:microsoft.com/office/officeart/2005/8/layout/hList1"/>
    <dgm:cxn modelId="{CD8EF6F0-3155-4002-9497-F2F9E3AAE7B4}" type="presOf" srcId="{1AAF49D9-D8E8-4DCE-AB5D-EE9C2A9A84A1}" destId="{C53A923E-8728-48C0-A222-75863F6B2497}" srcOrd="0" destOrd="0" presId="urn:microsoft.com/office/officeart/2005/8/layout/hList1"/>
    <dgm:cxn modelId="{D81F16F4-945D-4119-861B-42B909129ED6}" srcId="{BE6F2722-4FCF-4CC3-BC94-3520994FC897}" destId="{A0869AE4-EC5C-432C-A1E9-8AD783004F6F}" srcOrd="2" destOrd="0" parTransId="{1DBC2909-6955-4AEA-8230-9061C8ACC30A}" sibTransId="{2AE3576F-C253-4BDF-8C63-340FFC8AF97F}"/>
    <dgm:cxn modelId="{34E7E7F8-488D-4BCE-ADCA-E1D764381235}" type="presOf" srcId="{0075022D-C41B-4330-996A-C1BF0BA1D1AE}" destId="{322418F9-D298-439C-BF36-A13029CA8661}" srcOrd="0" destOrd="1" presId="urn:microsoft.com/office/officeart/2005/8/layout/hList1"/>
    <dgm:cxn modelId="{A94D3AFC-5E7A-46E7-A66B-54A47AA0B226}" type="presOf" srcId="{EDAD4A61-484C-4801-901E-9F987B0DB99D}" destId="{DF4698A8-25FE-4793-AF78-FE079F5E5AB0}" srcOrd="0" destOrd="0" presId="urn:microsoft.com/office/officeart/2005/8/layout/hList1"/>
    <dgm:cxn modelId="{2C508CEC-A4E7-4AE8-90F3-DBE9BFCAF4F4}" type="presParOf" srcId="{39F1074F-7B92-4474-BF47-516F9DF574A6}" destId="{F3717974-C5A1-4472-B90A-91E6D3202C72}" srcOrd="0" destOrd="0" presId="urn:microsoft.com/office/officeart/2005/8/layout/hList1"/>
    <dgm:cxn modelId="{CFA73891-46C1-4356-8678-A4E3F420F8E0}" type="presParOf" srcId="{F3717974-C5A1-4472-B90A-91E6D3202C72}" destId="{4BA3FA04-5248-4A29-B4FF-ECA591FC7033}" srcOrd="0" destOrd="0" presId="urn:microsoft.com/office/officeart/2005/8/layout/hList1"/>
    <dgm:cxn modelId="{A1564BA9-4481-47D1-B3E4-0A806551E4A9}" type="presParOf" srcId="{F3717974-C5A1-4472-B90A-91E6D3202C72}" destId="{322418F9-D298-439C-BF36-A13029CA8661}" srcOrd="1" destOrd="0" presId="urn:microsoft.com/office/officeart/2005/8/layout/hList1"/>
    <dgm:cxn modelId="{EDBAB6EA-33C0-4D37-AF53-308F81C891DD}" type="presParOf" srcId="{39F1074F-7B92-4474-BF47-516F9DF574A6}" destId="{64CB3299-D89C-4633-BF74-8F84D295CE58}" srcOrd="1" destOrd="0" presId="urn:microsoft.com/office/officeart/2005/8/layout/hList1"/>
    <dgm:cxn modelId="{B030DC48-5BCA-4F65-94FC-A0AACDAC589C}" type="presParOf" srcId="{39F1074F-7B92-4474-BF47-516F9DF574A6}" destId="{6F2C1D5E-105E-4A92-94B4-CE63089A8E01}" srcOrd="2" destOrd="0" presId="urn:microsoft.com/office/officeart/2005/8/layout/hList1"/>
    <dgm:cxn modelId="{B75B5C84-A22E-444E-B238-AD669769DF5D}" type="presParOf" srcId="{6F2C1D5E-105E-4A92-94B4-CE63089A8E01}" destId="{C53A923E-8728-48C0-A222-75863F6B2497}" srcOrd="0" destOrd="0" presId="urn:microsoft.com/office/officeart/2005/8/layout/hList1"/>
    <dgm:cxn modelId="{99F9C093-BC0B-4CFB-9ECB-4AB25C9EE7B1}" type="presParOf" srcId="{6F2C1D5E-105E-4A92-94B4-CE63089A8E01}" destId="{BCBA2B7E-A71C-438F-BA47-CAC2E3EDD186}" srcOrd="1" destOrd="0" presId="urn:microsoft.com/office/officeart/2005/8/layout/hList1"/>
    <dgm:cxn modelId="{0E4B956D-96AE-4795-8198-88873C0E2AA8}" type="presParOf" srcId="{39F1074F-7B92-4474-BF47-516F9DF574A6}" destId="{6C0DB6EF-16F4-46A4-A9BE-3E4BFC1D29F5}" srcOrd="3" destOrd="0" presId="urn:microsoft.com/office/officeart/2005/8/layout/hList1"/>
    <dgm:cxn modelId="{9B1F71A6-2A4C-4FAB-AEDE-27827F74C141}" type="presParOf" srcId="{39F1074F-7B92-4474-BF47-516F9DF574A6}" destId="{650A05B8-3F4A-4702-A5B0-C332BECA3717}" srcOrd="4" destOrd="0" presId="urn:microsoft.com/office/officeart/2005/8/layout/hList1"/>
    <dgm:cxn modelId="{A6CC4B36-DDA2-47EA-80DA-27B23D9EA9F4}" type="presParOf" srcId="{650A05B8-3F4A-4702-A5B0-C332BECA3717}" destId="{B4DB754C-CCD4-4B31-8D5A-70D4C5E7BBDD}" srcOrd="0" destOrd="0" presId="urn:microsoft.com/office/officeart/2005/8/layout/hList1"/>
    <dgm:cxn modelId="{4C082054-58D2-470D-AE38-06BFA24F99ED}" type="presParOf" srcId="{650A05B8-3F4A-4702-A5B0-C332BECA3717}" destId="{9C572BA8-270E-43C7-A37A-11BA984D7107}" srcOrd="1" destOrd="0" presId="urn:microsoft.com/office/officeart/2005/8/layout/hList1"/>
    <dgm:cxn modelId="{4D12846E-E062-4317-9349-6C17FD60966D}" type="presParOf" srcId="{39F1074F-7B92-4474-BF47-516F9DF574A6}" destId="{F2CE43CA-3523-440C-9025-F99098AE0381}" srcOrd="5" destOrd="0" presId="urn:microsoft.com/office/officeart/2005/8/layout/hList1"/>
    <dgm:cxn modelId="{E1F9C035-6115-411B-9CAA-7796130F61AD}" type="presParOf" srcId="{39F1074F-7B92-4474-BF47-516F9DF574A6}" destId="{4A23827F-E80E-4A1C-B7CF-0674D153F406}" srcOrd="6" destOrd="0" presId="urn:microsoft.com/office/officeart/2005/8/layout/hList1"/>
    <dgm:cxn modelId="{89118ED8-4FC4-4E3F-AC4A-4BC57B6BB840}" type="presParOf" srcId="{4A23827F-E80E-4A1C-B7CF-0674D153F406}" destId="{DF4698A8-25FE-4793-AF78-FE079F5E5AB0}" srcOrd="0" destOrd="0" presId="urn:microsoft.com/office/officeart/2005/8/layout/hList1"/>
    <dgm:cxn modelId="{82376DD2-D580-4766-9054-F9572DD68348}" type="presParOf" srcId="{4A23827F-E80E-4A1C-B7CF-0674D153F406}" destId="{373C3E9D-ABEC-4B7E-B956-A15B6F9052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6F2722-4FCF-4CC3-BC94-3520994FC89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A307317-8C2A-4702-BD62-3D27F778907C}">
      <dgm:prSet phldrT="[Texto]"/>
      <dgm:spPr/>
      <dgm:t>
        <a:bodyPr/>
        <a:lstStyle/>
        <a:p>
          <a:r>
            <a:rPr lang="es-CO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Lucha contra la pobreza e inclusión social</a:t>
          </a:r>
          <a:endParaRPr lang="es-C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69CF7-EAC1-4006-B40A-20E94A6984C4}" type="parTrans" cxnId="{D67C610D-4843-4162-96C9-9F8804002C80}">
      <dgm:prSet/>
      <dgm:spPr/>
      <dgm:t>
        <a:bodyPr/>
        <a:lstStyle/>
        <a:p>
          <a:endParaRPr lang="es-CO"/>
        </a:p>
      </dgm:t>
    </dgm:pt>
    <dgm:pt modelId="{5CA47690-85BE-4906-9B62-D76D53A69C29}" type="sibTrans" cxnId="{D67C610D-4843-4162-96C9-9F8804002C80}">
      <dgm:prSet/>
      <dgm:spPr/>
      <dgm:t>
        <a:bodyPr/>
        <a:lstStyle/>
        <a:p>
          <a:endParaRPr lang="es-CO"/>
        </a:p>
      </dgm:t>
    </dgm:pt>
    <dgm:pt modelId="{9A911EE0-DA6D-4701-B4B2-969BB897588F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Pobreza</a:t>
          </a:r>
        </a:p>
      </dgm:t>
    </dgm:pt>
    <dgm:pt modelId="{DF8603FA-F070-423E-A91C-E7AF2777B6E9}" type="parTrans" cxnId="{B5E8B769-4732-4631-BEE6-168ACD1B8BCB}">
      <dgm:prSet/>
      <dgm:spPr/>
      <dgm:t>
        <a:bodyPr/>
        <a:lstStyle/>
        <a:p>
          <a:endParaRPr lang="es-CO"/>
        </a:p>
      </dgm:t>
    </dgm:pt>
    <dgm:pt modelId="{C0C404C0-DC16-493F-A84B-4BA7A443CFE2}" type="sibTrans" cxnId="{B5E8B769-4732-4631-BEE6-168ACD1B8BCB}">
      <dgm:prSet/>
      <dgm:spPr/>
      <dgm:t>
        <a:bodyPr/>
        <a:lstStyle/>
        <a:p>
          <a:endParaRPr lang="es-CO"/>
        </a:p>
      </dgm:t>
    </dgm:pt>
    <dgm:pt modelId="{0075022D-C41B-4330-996A-C1BF0BA1D1AE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Demografía</a:t>
          </a:r>
        </a:p>
      </dgm:t>
    </dgm:pt>
    <dgm:pt modelId="{50179A5A-7E6C-4BAD-8CC3-46D15ACC20B3}" type="parTrans" cxnId="{12DAAEC7-5A25-4C53-94B7-B6E7711E8450}">
      <dgm:prSet/>
      <dgm:spPr/>
      <dgm:t>
        <a:bodyPr/>
        <a:lstStyle/>
        <a:p>
          <a:endParaRPr lang="es-CO"/>
        </a:p>
      </dgm:t>
    </dgm:pt>
    <dgm:pt modelId="{36492E0B-DED6-4CBC-9EDF-1E26CA5925C7}" type="sibTrans" cxnId="{12DAAEC7-5A25-4C53-94B7-B6E7711E8450}">
      <dgm:prSet/>
      <dgm:spPr/>
      <dgm:t>
        <a:bodyPr/>
        <a:lstStyle/>
        <a:p>
          <a:endParaRPr lang="es-CO"/>
        </a:p>
      </dgm:t>
    </dgm:pt>
    <dgm:pt modelId="{1AAF49D9-D8E8-4DCE-AB5D-EE9C2A9A84A1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Seguridad en las regiones como condición para la convivencia</a:t>
          </a:r>
        </a:p>
      </dgm:t>
    </dgm:pt>
    <dgm:pt modelId="{7CA51082-9CDC-4C12-AB63-3C2505FBC702}" type="parTrans" cxnId="{C7FC76B3-E878-4849-9327-2E5F8D7D5E6B}">
      <dgm:prSet/>
      <dgm:spPr/>
      <dgm:t>
        <a:bodyPr/>
        <a:lstStyle/>
        <a:p>
          <a:endParaRPr lang="es-CO"/>
        </a:p>
      </dgm:t>
    </dgm:pt>
    <dgm:pt modelId="{B5C09553-6BAD-44C8-978C-C9C58940CC26}" type="sibTrans" cxnId="{C7FC76B3-E878-4849-9327-2E5F8D7D5E6B}">
      <dgm:prSet/>
      <dgm:spPr/>
      <dgm:t>
        <a:bodyPr/>
        <a:lstStyle/>
        <a:p>
          <a:endParaRPr lang="es-CO"/>
        </a:p>
      </dgm:t>
    </dgm:pt>
    <dgm:pt modelId="{1F5B38AF-6C33-4CD8-97A7-E40823EBFEC4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Seguridad Nacional</a:t>
          </a:r>
        </a:p>
      </dgm:t>
    </dgm:pt>
    <dgm:pt modelId="{38791044-3BFC-4D5C-B1F2-A0ACBBCE6D0B}" type="parTrans" cxnId="{95135DD8-3A0C-4E40-9954-1E924B372C21}">
      <dgm:prSet/>
      <dgm:spPr/>
      <dgm:t>
        <a:bodyPr/>
        <a:lstStyle/>
        <a:p>
          <a:endParaRPr lang="es-CO"/>
        </a:p>
      </dgm:t>
    </dgm:pt>
    <dgm:pt modelId="{42C97E82-81BC-4A9F-8211-FA9D0A5C0008}" type="sibTrans" cxnId="{95135DD8-3A0C-4E40-9954-1E924B372C21}">
      <dgm:prSet/>
      <dgm:spPr/>
      <dgm:t>
        <a:bodyPr/>
        <a:lstStyle/>
        <a:p>
          <a:endParaRPr lang="es-CO"/>
        </a:p>
      </dgm:t>
    </dgm:pt>
    <dgm:pt modelId="{EC7E9F38-D4FB-4CF1-81F7-AC0BF3B3C695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Seguridad Cooperativa</a:t>
          </a:r>
        </a:p>
      </dgm:t>
    </dgm:pt>
    <dgm:pt modelId="{467A3E3E-1449-4729-88C5-53A8A8D37430}" type="parTrans" cxnId="{03F8B02C-A438-4E14-A35A-9E71A44B7828}">
      <dgm:prSet/>
      <dgm:spPr/>
      <dgm:t>
        <a:bodyPr/>
        <a:lstStyle/>
        <a:p>
          <a:endParaRPr lang="es-CO"/>
        </a:p>
      </dgm:t>
    </dgm:pt>
    <dgm:pt modelId="{B42E1056-0BBF-41D6-9570-E9716983D469}" type="sibTrans" cxnId="{03F8B02C-A438-4E14-A35A-9E71A44B7828}">
      <dgm:prSet/>
      <dgm:spPr/>
      <dgm:t>
        <a:bodyPr/>
        <a:lstStyle/>
        <a:p>
          <a:endParaRPr lang="es-CO"/>
        </a:p>
      </dgm:t>
    </dgm:pt>
    <dgm:pt modelId="{A0869AE4-EC5C-432C-A1E9-8AD783004F6F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Desarrollo de la empresa como medio para buscar la prosperidad y luchar contra el desempleo</a:t>
          </a:r>
          <a:endParaRPr lang="es-C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C2909-6955-4AEA-8230-9061C8ACC30A}" type="parTrans" cxnId="{D81F16F4-945D-4119-861B-42B909129ED6}">
      <dgm:prSet/>
      <dgm:spPr/>
      <dgm:t>
        <a:bodyPr/>
        <a:lstStyle/>
        <a:p>
          <a:endParaRPr lang="es-CO"/>
        </a:p>
      </dgm:t>
    </dgm:pt>
    <dgm:pt modelId="{2AE3576F-C253-4BDF-8C63-340FFC8AF97F}" type="sibTrans" cxnId="{D81F16F4-945D-4119-861B-42B909129ED6}">
      <dgm:prSet/>
      <dgm:spPr/>
      <dgm:t>
        <a:bodyPr/>
        <a:lstStyle/>
        <a:p>
          <a:endParaRPr lang="es-CO"/>
        </a:p>
      </dgm:t>
    </dgm:pt>
    <dgm:pt modelId="{04A66786-677F-496C-8D4A-1E5505D4CDDD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Medio ambiente</a:t>
          </a:r>
        </a:p>
      </dgm:t>
    </dgm:pt>
    <dgm:pt modelId="{9C2A4061-407D-41BD-9805-C3C0E7E1E5FD}" type="parTrans" cxnId="{AEA7F42C-8412-40E9-98C9-6CEE4FFB8C96}">
      <dgm:prSet/>
      <dgm:spPr/>
      <dgm:t>
        <a:bodyPr/>
        <a:lstStyle/>
        <a:p>
          <a:endParaRPr lang="es-CO"/>
        </a:p>
      </dgm:t>
    </dgm:pt>
    <dgm:pt modelId="{79C2406F-4BF4-4936-A8E1-D4F9FF3414E3}" type="sibTrans" cxnId="{AEA7F42C-8412-40E9-98C9-6CEE4FFB8C96}">
      <dgm:prSet/>
      <dgm:spPr/>
      <dgm:t>
        <a:bodyPr/>
        <a:lstStyle/>
        <a:p>
          <a:endParaRPr lang="es-CO"/>
        </a:p>
      </dgm:t>
    </dgm:pt>
    <dgm:pt modelId="{507DACD2-A1AA-48D7-B957-D2CEF36D73CC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Instituciones</a:t>
          </a:r>
        </a:p>
      </dgm:t>
    </dgm:pt>
    <dgm:pt modelId="{D0683453-D0A1-43D3-9CC6-4D7B463E5A43}" type="parTrans" cxnId="{FDBD51B6-36D8-40F5-8F4D-0374E890C686}">
      <dgm:prSet/>
      <dgm:spPr/>
      <dgm:t>
        <a:bodyPr/>
        <a:lstStyle/>
        <a:p>
          <a:endParaRPr lang="es-CO"/>
        </a:p>
      </dgm:t>
    </dgm:pt>
    <dgm:pt modelId="{73AEDA46-9A0D-4A1E-9C46-272D4DCB3923}" type="sibTrans" cxnId="{FDBD51B6-36D8-40F5-8F4D-0374E890C686}">
      <dgm:prSet/>
      <dgm:spPr/>
      <dgm:t>
        <a:bodyPr/>
        <a:lstStyle/>
        <a:p>
          <a:endParaRPr lang="es-CO"/>
        </a:p>
      </dgm:t>
    </dgm:pt>
    <dgm:pt modelId="{EDAD4A61-484C-4801-901E-9F987B0DB99D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Eficiencia del Estado y lucha contra la corrupción</a:t>
          </a:r>
          <a:endParaRPr lang="es-C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581E94-9C14-40D3-BA22-925658627B07}" type="parTrans" cxnId="{3193DD39-2F23-4435-8369-20CCF82A5659}">
      <dgm:prSet/>
      <dgm:spPr/>
      <dgm:t>
        <a:bodyPr/>
        <a:lstStyle/>
        <a:p>
          <a:endParaRPr lang="es-CO"/>
        </a:p>
      </dgm:t>
    </dgm:pt>
    <dgm:pt modelId="{9ADC6B9C-F366-4F6B-AE13-55E1C34D2FF7}" type="sibTrans" cxnId="{3193DD39-2F23-4435-8369-20CCF82A5659}">
      <dgm:prSet/>
      <dgm:spPr/>
      <dgm:t>
        <a:bodyPr/>
        <a:lstStyle/>
        <a:p>
          <a:endParaRPr lang="es-CO"/>
        </a:p>
      </dgm:t>
    </dgm:pt>
    <dgm:pt modelId="{3D27A19B-188F-4B4B-8FA1-8DE849BA5347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Educación</a:t>
          </a:r>
        </a:p>
      </dgm:t>
    </dgm:pt>
    <dgm:pt modelId="{1820E958-5F38-41D4-8635-4BCD97AA87A7}" type="parTrans" cxnId="{CD37D4CC-4529-4E9F-AD84-4073D985DB38}">
      <dgm:prSet/>
      <dgm:spPr/>
      <dgm:t>
        <a:bodyPr/>
        <a:lstStyle/>
        <a:p>
          <a:endParaRPr lang="es-CO"/>
        </a:p>
      </dgm:t>
    </dgm:pt>
    <dgm:pt modelId="{A431056D-F2D2-429C-9A10-63369FE9CC93}" type="sibTrans" cxnId="{CD37D4CC-4529-4E9F-AD84-4073D985DB38}">
      <dgm:prSet/>
      <dgm:spPr/>
      <dgm:t>
        <a:bodyPr/>
        <a:lstStyle/>
        <a:p>
          <a:endParaRPr lang="es-CO"/>
        </a:p>
      </dgm:t>
    </dgm:pt>
    <dgm:pt modelId="{C8E588FB-1B78-403D-B820-ACBDAC96FC28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Salud</a:t>
          </a:r>
        </a:p>
      </dgm:t>
    </dgm:pt>
    <dgm:pt modelId="{1E34A803-A736-449C-83DF-6BEE62A8E95E}" type="parTrans" cxnId="{A165B901-5EE8-4F52-958E-B3975C27C731}">
      <dgm:prSet/>
      <dgm:spPr/>
      <dgm:t>
        <a:bodyPr/>
        <a:lstStyle/>
        <a:p>
          <a:endParaRPr lang="es-CO"/>
        </a:p>
      </dgm:t>
    </dgm:pt>
    <dgm:pt modelId="{3E353375-0F78-4B91-B0EF-FAF44DC7F1B8}" type="sibTrans" cxnId="{A165B901-5EE8-4F52-958E-B3975C27C731}">
      <dgm:prSet/>
      <dgm:spPr/>
      <dgm:t>
        <a:bodyPr/>
        <a:lstStyle/>
        <a:p>
          <a:endParaRPr lang="es-CO"/>
        </a:p>
      </dgm:t>
    </dgm:pt>
    <dgm:pt modelId="{D85A0E60-44F9-409A-8F02-1C1421C75842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Vivienda</a:t>
          </a:r>
        </a:p>
      </dgm:t>
    </dgm:pt>
    <dgm:pt modelId="{26BA4F34-3E36-4965-80C3-DE9D28B3D415}" type="parTrans" cxnId="{8EFD367C-0F8E-4254-885E-0BAE916F56BA}">
      <dgm:prSet/>
      <dgm:spPr/>
      <dgm:t>
        <a:bodyPr/>
        <a:lstStyle/>
        <a:p>
          <a:endParaRPr lang="es-CO"/>
        </a:p>
      </dgm:t>
    </dgm:pt>
    <dgm:pt modelId="{9A32A45D-E03E-4946-8EDF-27030F67D512}" type="sibTrans" cxnId="{8EFD367C-0F8E-4254-885E-0BAE916F56BA}">
      <dgm:prSet/>
      <dgm:spPr/>
      <dgm:t>
        <a:bodyPr/>
        <a:lstStyle/>
        <a:p>
          <a:endParaRPr lang="es-CO"/>
        </a:p>
      </dgm:t>
    </dgm:pt>
    <dgm:pt modelId="{C5136E97-5EAE-4C24-94CC-34442EBE246D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Servicios públicos</a:t>
          </a:r>
        </a:p>
      </dgm:t>
    </dgm:pt>
    <dgm:pt modelId="{DB32FE23-6E50-4F1D-B078-19625D4ED9DE}" type="parTrans" cxnId="{9F832BBF-6860-43F0-9895-07DE04F07C48}">
      <dgm:prSet/>
      <dgm:spPr/>
      <dgm:t>
        <a:bodyPr/>
        <a:lstStyle/>
        <a:p>
          <a:endParaRPr lang="es-CO"/>
        </a:p>
      </dgm:t>
    </dgm:pt>
    <dgm:pt modelId="{41B6E9BF-01CF-4131-B38A-991D21A1036C}" type="sibTrans" cxnId="{9F832BBF-6860-43F0-9895-07DE04F07C48}">
      <dgm:prSet/>
      <dgm:spPr/>
      <dgm:t>
        <a:bodyPr/>
        <a:lstStyle/>
        <a:p>
          <a:endParaRPr lang="es-CO"/>
        </a:p>
      </dgm:t>
    </dgm:pt>
    <dgm:pt modelId="{DD85B693-4457-4ADB-B804-1424CF50369E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Competitividad, emprendimiento e innovación,</a:t>
          </a:r>
        </a:p>
      </dgm:t>
    </dgm:pt>
    <dgm:pt modelId="{C1AB022C-877A-4815-A955-7AAD50B98F33}" type="parTrans" cxnId="{51407D9F-6735-49CC-9698-89F25FA1A70C}">
      <dgm:prSet/>
      <dgm:spPr/>
      <dgm:t>
        <a:bodyPr/>
        <a:lstStyle/>
        <a:p>
          <a:endParaRPr lang="es-CO"/>
        </a:p>
      </dgm:t>
    </dgm:pt>
    <dgm:pt modelId="{9DFC45A3-653C-4D9D-8A01-1B7F14180DE3}" type="sibTrans" cxnId="{51407D9F-6735-49CC-9698-89F25FA1A70C}">
      <dgm:prSet/>
      <dgm:spPr/>
      <dgm:t>
        <a:bodyPr/>
        <a:lstStyle/>
        <a:p>
          <a:endParaRPr lang="es-CO"/>
        </a:p>
      </dgm:t>
    </dgm:pt>
    <dgm:pt modelId="{F91BD9C1-8C8A-41E4-B449-831E8A111819}">
      <dgm:prSet phldrT="[Texto]"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Tejido empresarial</a:t>
          </a:r>
        </a:p>
      </dgm:t>
    </dgm:pt>
    <dgm:pt modelId="{043D341F-28C3-4C13-B6D3-4E29CBD47AED}" type="parTrans" cxnId="{30893B40-1838-4F08-9FB5-993EB223D7F8}">
      <dgm:prSet/>
      <dgm:spPr/>
      <dgm:t>
        <a:bodyPr/>
        <a:lstStyle/>
        <a:p>
          <a:endParaRPr lang="es-CO"/>
        </a:p>
      </dgm:t>
    </dgm:pt>
    <dgm:pt modelId="{A16CCC88-9FDC-42E2-AD1A-4A38B52A606D}" type="sibTrans" cxnId="{30893B40-1838-4F08-9FB5-993EB223D7F8}">
      <dgm:prSet/>
      <dgm:spPr/>
      <dgm:t>
        <a:bodyPr/>
        <a:lstStyle/>
        <a:p>
          <a:endParaRPr lang="es-CO"/>
        </a:p>
      </dgm:t>
    </dgm:pt>
    <dgm:pt modelId="{0A8A8A16-EBE2-4272-A852-2D2608174BB7}">
      <dgm:prSet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Desempeño en gestión</a:t>
          </a:r>
        </a:p>
      </dgm:t>
    </dgm:pt>
    <dgm:pt modelId="{CB3A1EB9-B345-4C90-B624-561F5B88A653}" type="parTrans" cxnId="{1ACB687F-16BD-4D49-BA62-0197D5FA7B01}">
      <dgm:prSet/>
      <dgm:spPr/>
      <dgm:t>
        <a:bodyPr/>
        <a:lstStyle/>
        <a:p>
          <a:endParaRPr lang="es-CO"/>
        </a:p>
      </dgm:t>
    </dgm:pt>
    <dgm:pt modelId="{ADEEDB10-DD9D-4B24-A724-1F153156A9B5}" type="sibTrans" cxnId="{1ACB687F-16BD-4D49-BA62-0197D5FA7B01}">
      <dgm:prSet/>
      <dgm:spPr/>
      <dgm:t>
        <a:bodyPr/>
        <a:lstStyle/>
        <a:p>
          <a:endParaRPr lang="es-CO"/>
        </a:p>
      </dgm:t>
    </dgm:pt>
    <dgm:pt modelId="{658DBBC2-68A4-47C5-9E9B-41717097A9BC}">
      <dgm:prSet/>
      <dgm:spPr/>
      <dgm:t>
        <a:bodyPr/>
        <a:lstStyle/>
        <a:p>
          <a:r>
            <a:rPr lang="es-CO" dirty="0">
              <a:latin typeface="Times New Roman" panose="02020603050405020304" pitchFamily="18" charset="0"/>
              <a:cs typeface="Times New Roman" panose="02020603050405020304" pitchFamily="18" charset="0"/>
            </a:rPr>
            <a:t>Desempeño en resultados</a:t>
          </a:r>
        </a:p>
      </dgm:t>
    </dgm:pt>
    <dgm:pt modelId="{4BD604F9-04C3-46F2-AB91-792CE1DB2C99}" type="parTrans" cxnId="{113C4288-5AF2-41CE-94C7-279F0E8CDA8F}">
      <dgm:prSet/>
      <dgm:spPr/>
      <dgm:t>
        <a:bodyPr/>
        <a:lstStyle/>
        <a:p>
          <a:endParaRPr lang="es-CO"/>
        </a:p>
      </dgm:t>
    </dgm:pt>
    <dgm:pt modelId="{B5098251-3915-431F-B1B0-76C03DECE3E2}" type="sibTrans" cxnId="{113C4288-5AF2-41CE-94C7-279F0E8CDA8F}">
      <dgm:prSet/>
      <dgm:spPr/>
      <dgm:t>
        <a:bodyPr/>
        <a:lstStyle/>
        <a:p>
          <a:endParaRPr lang="es-CO"/>
        </a:p>
      </dgm:t>
    </dgm:pt>
    <dgm:pt modelId="{39F1074F-7B92-4474-BF47-516F9DF574A6}" type="pres">
      <dgm:prSet presAssocID="{BE6F2722-4FCF-4CC3-BC94-3520994FC897}" presName="Name0" presStyleCnt="0">
        <dgm:presLayoutVars>
          <dgm:dir/>
          <dgm:animLvl val="lvl"/>
          <dgm:resizeHandles val="exact"/>
        </dgm:presLayoutVars>
      </dgm:prSet>
      <dgm:spPr/>
    </dgm:pt>
    <dgm:pt modelId="{F3717974-C5A1-4472-B90A-91E6D3202C72}" type="pres">
      <dgm:prSet presAssocID="{1A307317-8C2A-4702-BD62-3D27F778907C}" presName="composite" presStyleCnt="0"/>
      <dgm:spPr/>
    </dgm:pt>
    <dgm:pt modelId="{4BA3FA04-5248-4A29-B4FF-ECA591FC7033}" type="pres">
      <dgm:prSet presAssocID="{1A307317-8C2A-4702-BD62-3D27F778907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22418F9-D298-439C-BF36-A13029CA8661}" type="pres">
      <dgm:prSet presAssocID="{1A307317-8C2A-4702-BD62-3D27F778907C}" presName="desTx" presStyleLbl="alignAccFollowNode1" presStyleIdx="0" presStyleCnt="4" custLinFactNeighborX="-2927">
        <dgm:presLayoutVars>
          <dgm:bulletEnabled val="1"/>
        </dgm:presLayoutVars>
      </dgm:prSet>
      <dgm:spPr/>
    </dgm:pt>
    <dgm:pt modelId="{64CB3299-D89C-4633-BF74-8F84D295CE58}" type="pres">
      <dgm:prSet presAssocID="{5CA47690-85BE-4906-9B62-D76D53A69C29}" presName="space" presStyleCnt="0"/>
      <dgm:spPr/>
    </dgm:pt>
    <dgm:pt modelId="{6F2C1D5E-105E-4A92-94B4-CE63089A8E01}" type="pres">
      <dgm:prSet presAssocID="{1AAF49D9-D8E8-4DCE-AB5D-EE9C2A9A84A1}" presName="composite" presStyleCnt="0"/>
      <dgm:spPr/>
    </dgm:pt>
    <dgm:pt modelId="{C53A923E-8728-48C0-A222-75863F6B2497}" type="pres">
      <dgm:prSet presAssocID="{1AAF49D9-D8E8-4DCE-AB5D-EE9C2A9A84A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CBA2B7E-A71C-438F-BA47-CAC2E3EDD186}" type="pres">
      <dgm:prSet presAssocID="{1AAF49D9-D8E8-4DCE-AB5D-EE9C2A9A84A1}" presName="desTx" presStyleLbl="alignAccFollowNode1" presStyleIdx="1" presStyleCnt="4">
        <dgm:presLayoutVars>
          <dgm:bulletEnabled val="1"/>
        </dgm:presLayoutVars>
      </dgm:prSet>
      <dgm:spPr/>
    </dgm:pt>
    <dgm:pt modelId="{6C0DB6EF-16F4-46A4-A9BE-3E4BFC1D29F5}" type="pres">
      <dgm:prSet presAssocID="{B5C09553-6BAD-44C8-978C-C9C58940CC26}" presName="space" presStyleCnt="0"/>
      <dgm:spPr/>
    </dgm:pt>
    <dgm:pt modelId="{650A05B8-3F4A-4702-A5B0-C332BECA3717}" type="pres">
      <dgm:prSet presAssocID="{A0869AE4-EC5C-432C-A1E9-8AD783004F6F}" presName="composite" presStyleCnt="0"/>
      <dgm:spPr/>
    </dgm:pt>
    <dgm:pt modelId="{B4DB754C-CCD4-4B31-8D5A-70D4C5E7BBDD}" type="pres">
      <dgm:prSet presAssocID="{A0869AE4-EC5C-432C-A1E9-8AD783004F6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C572BA8-270E-43C7-A37A-11BA984D7107}" type="pres">
      <dgm:prSet presAssocID="{A0869AE4-EC5C-432C-A1E9-8AD783004F6F}" presName="desTx" presStyleLbl="alignAccFollowNode1" presStyleIdx="2" presStyleCnt="4">
        <dgm:presLayoutVars>
          <dgm:bulletEnabled val="1"/>
        </dgm:presLayoutVars>
      </dgm:prSet>
      <dgm:spPr/>
    </dgm:pt>
    <dgm:pt modelId="{F2CE43CA-3523-440C-9025-F99098AE0381}" type="pres">
      <dgm:prSet presAssocID="{2AE3576F-C253-4BDF-8C63-340FFC8AF97F}" presName="space" presStyleCnt="0"/>
      <dgm:spPr/>
    </dgm:pt>
    <dgm:pt modelId="{4A23827F-E80E-4A1C-B7CF-0674D153F406}" type="pres">
      <dgm:prSet presAssocID="{EDAD4A61-484C-4801-901E-9F987B0DB99D}" presName="composite" presStyleCnt="0"/>
      <dgm:spPr/>
    </dgm:pt>
    <dgm:pt modelId="{DF4698A8-25FE-4793-AF78-FE079F5E5AB0}" type="pres">
      <dgm:prSet presAssocID="{EDAD4A61-484C-4801-901E-9F987B0DB99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73C3E9D-ABEC-4B7E-B956-A15B6F9052B4}" type="pres">
      <dgm:prSet presAssocID="{EDAD4A61-484C-4801-901E-9F987B0DB99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A165B901-5EE8-4F52-958E-B3975C27C731}" srcId="{1A307317-8C2A-4702-BD62-3D27F778907C}" destId="{C8E588FB-1B78-403D-B820-ACBDAC96FC28}" srcOrd="3" destOrd="0" parTransId="{1E34A803-A736-449C-83DF-6BEE62A8E95E}" sibTransId="{3E353375-0F78-4B91-B0EF-FAF44DC7F1B8}"/>
    <dgm:cxn modelId="{7EB4BD01-EAAA-4B47-B2C5-231F2DAC4DBB}" type="presOf" srcId="{A0869AE4-EC5C-432C-A1E9-8AD783004F6F}" destId="{B4DB754C-CCD4-4B31-8D5A-70D4C5E7BBDD}" srcOrd="0" destOrd="0" presId="urn:microsoft.com/office/officeart/2005/8/layout/hList1"/>
    <dgm:cxn modelId="{D67C610D-4843-4162-96C9-9F8804002C80}" srcId="{BE6F2722-4FCF-4CC3-BC94-3520994FC897}" destId="{1A307317-8C2A-4702-BD62-3D27F778907C}" srcOrd="0" destOrd="0" parTransId="{63469CF7-EAC1-4006-B40A-20E94A6984C4}" sibTransId="{5CA47690-85BE-4906-9B62-D76D53A69C29}"/>
    <dgm:cxn modelId="{4603321C-5F09-4F8C-BE26-3A29439FAD17}" type="presOf" srcId="{507DACD2-A1AA-48D7-B957-D2CEF36D73CC}" destId="{9C572BA8-270E-43C7-A37A-11BA984D7107}" srcOrd="0" destOrd="1" presId="urn:microsoft.com/office/officeart/2005/8/layout/hList1"/>
    <dgm:cxn modelId="{E587F72A-207D-4D67-BFF1-CF69BAFCDB2D}" type="presOf" srcId="{BE6F2722-4FCF-4CC3-BC94-3520994FC897}" destId="{39F1074F-7B92-4474-BF47-516F9DF574A6}" srcOrd="0" destOrd="0" presId="urn:microsoft.com/office/officeart/2005/8/layout/hList1"/>
    <dgm:cxn modelId="{03F8B02C-A438-4E14-A35A-9E71A44B7828}" srcId="{1AAF49D9-D8E8-4DCE-AB5D-EE9C2A9A84A1}" destId="{EC7E9F38-D4FB-4CF1-81F7-AC0BF3B3C695}" srcOrd="1" destOrd="0" parTransId="{467A3E3E-1449-4729-88C5-53A8A8D37430}" sibTransId="{B42E1056-0BBF-41D6-9570-E9716983D469}"/>
    <dgm:cxn modelId="{AEA7F42C-8412-40E9-98C9-6CEE4FFB8C96}" srcId="{A0869AE4-EC5C-432C-A1E9-8AD783004F6F}" destId="{04A66786-677F-496C-8D4A-1E5505D4CDDD}" srcOrd="0" destOrd="0" parTransId="{9C2A4061-407D-41BD-9805-C3C0E7E1E5FD}" sibTransId="{79C2406F-4BF4-4936-A8E1-D4F9FF3414E3}"/>
    <dgm:cxn modelId="{F6373930-363D-4E3A-B8DD-C53DC26A0ECC}" type="presOf" srcId="{D85A0E60-44F9-409A-8F02-1C1421C75842}" destId="{322418F9-D298-439C-BF36-A13029CA8661}" srcOrd="0" destOrd="5" presId="urn:microsoft.com/office/officeart/2005/8/layout/hList1"/>
    <dgm:cxn modelId="{566EEE33-C7A6-4728-BD97-A1892B66B264}" type="presOf" srcId="{9A911EE0-DA6D-4701-B4B2-969BB897588F}" destId="{322418F9-D298-439C-BF36-A13029CA8661}" srcOrd="0" destOrd="0" presId="urn:microsoft.com/office/officeart/2005/8/layout/hList1"/>
    <dgm:cxn modelId="{3193DD39-2F23-4435-8369-20CCF82A5659}" srcId="{BE6F2722-4FCF-4CC3-BC94-3520994FC897}" destId="{EDAD4A61-484C-4801-901E-9F987B0DB99D}" srcOrd="3" destOrd="0" parTransId="{7E581E94-9C14-40D3-BA22-925658627B07}" sibTransId="{9ADC6B9C-F366-4F6B-AE13-55E1C34D2FF7}"/>
    <dgm:cxn modelId="{30893B40-1838-4F08-9FB5-993EB223D7F8}" srcId="{A0869AE4-EC5C-432C-A1E9-8AD783004F6F}" destId="{F91BD9C1-8C8A-41E4-B449-831E8A111819}" srcOrd="3" destOrd="0" parTransId="{043D341F-28C3-4C13-B6D3-4E29CBD47AED}" sibTransId="{A16CCC88-9FDC-42E2-AD1A-4A38B52A606D}"/>
    <dgm:cxn modelId="{E3F2945B-0EDC-41BF-9E8E-80F3299602D1}" type="presOf" srcId="{DD85B693-4457-4ADB-B804-1424CF50369E}" destId="{9C572BA8-270E-43C7-A37A-11BA984D7107}" srcOrd="0" destOrd="2" presId="urn:microsoft.com/office/officeart/2005/8/layout/hList1"/>
    <dgm:cxn modelId="{16859060-AE94-4DC8-B87A-86B3FB8C1F23}" type="presOf" srcId="{F91BD9C1-8C8A-41E4-B449-831E8A111819}" destId="{9C572BA8-270E-43C7-A37A-11BA984D7107}" srcOrd="0" destOrd="3" presId="urn:microsoft.com/office/officeart/2005/8/layout/hList1"/>
    <dgm:cxn modelId="{B5E8B769-4732-4631-BEE6-168ACD1B8BCB}" srcId="{1A307317-8C2A-4702-BD62-3D27F778907C}" destId="{9A911EE0-DA6D-4701-B4B2-969BB897588F}" srcOrd="0" destOrd="0" parTransId="{DF8603FA-F070-423E-A91C-E7AF2777B6E9}" sibTransId="{C0C404C0-DC16-493F-A84B-4BA7A443CFE2}"/>
    <dgm:cxn modelId="{8EFD367C-0F8E-4254-885E-0BAE916F56BA}" srcId="{1A307317-8C2A-4702-BD62-3D27F778907C}" destId="{D85A0E60-44F9-409A-8F02-1C1421C75842}" srcOrd="5" destOrd="0" parTransId="{26BA4F34-3E36-4965-80C3-DE9D28B3D415}" sibTransId="{9A32A45D-E03E-4946-8EDF-27030F67D512}"/>
    <dgm:cxn modelId="{1ACB687F-16BD-4D49-BA62-0197D5FA7B01}" srcId="{EDAD4A61-484C-4801-901E-9F987B0DB99D}" destId="{0A8A8A16-EBE2-4272-A852-2D2608174BB7}" srcOrd="0" destOrd="0" parTransId="{CB3A1EB9-B345-4C90-B624-561F5B88A653}" sibTransId="{ADEEDB10-DD9D-4B24-A724-1F153156A9B5}"/>
    <dgm:cxn modelId="{538EA281-5D3B-4488-AFBD-4272B7C625DB}" type="presOf" srcId="{3D27A19B-188F-4B4B-8FA1-8DE849BA5347}" destId="{322418F9-D298-439C-BF36-A13029CA8661}" srcOrd="0" destOrd="2" presId="urn:microsoft.com/office/officeart/2005/8/layout/hList1"/>
    <dgm:cxn modelId="{113C4288-5AF2-41CE-94C7-279F0E8CDA8F}" srcId="{EDAD4A61-484C-4801-901E-9F987B0DB99D}" destId="{658DBBC2-68A4-47C5-9E9B-41717097A9BC}" srcOrd="1" destOrd="0" parTransId="{4BD604F9-04C3-46F2-AB91-792CE1DB2C99}" sibTransId="{B5098251-3915-431F-B1B0-76C03DECE3E2}"/>
    <dgm:cxn modelId="{79BBDC90-C488-4493-BE04-A17158CD6081}" type="presOf" srcId="{1A307317-8C2A-4702-BD62-3D27F778907C}" destId="{4BA3FA04-5248-4A29-B4FF-ECA591FC7033}" srcOrd="0" destOrd="0" presId="urn:microsoft.com/office/officeart/2005/8/layout/hList1"/>
    <dgm:cxn modelId="{C00AE49B-A9B4-4EA2-AC34-1293538E8C94}" type="presOf" srcId="{04A66786-677F-496C-8D4A-1E5505D4CDDD}" destId="{9C572BA8-270E-43C7-A37A-11BA984D7107}" srcOrd="0" destOrd="0" presId="urn:microsoft.com/office/officeart/2005/8/layout/hList1"/>
    <dgm:cxn modelId="{51407D9F-6735-49CC-9698-89F25FA1A70C}" srcId="{A0869AE4-EC5C-432C-A1E9-8AD783004F6F}" destId="{DD85B693-4457-4ADB-B804-1424CF50369E}" srcOrd="2" destOrd="0" parTransId="{C1AB022C-877A-4815-A955-7AAD50B98F33}" sibTransId="{9DFC45A3-653C-4D9D-8A01-1B7F14180DE3}"/>
    <dgm:cxn modelId="{A3677CA4-F9A0-4DB6-9D3C-CCD45168095C}" type="presOf" srcId="{0A8A8A16-EBE2-4272-A852-2D2608174BB7}" destId="{373C3E9D-ABEC-4B7E-B956-A15B6F9052B4}" srcOrd="0" destOrd="0" presId="urn:microsoft.com/office/officeart/2005/8/layout/hList1"/>
    <dgm:cxn modelId="{C7FC76B3-E878-4849-9327-2E5F8D7D5E6B}" srcId="{BE6F2722-4FCF-4CC3-BC94-3520994FC897}" destId="{1AAF49D9-D8E8-4DCE-AB5D-EE9C2A9A84A1}" srcOrd="1" destOrd="0" parTransId="{7CA51082-9CDC-4C12-AB63-3C2505FBC702}" sibTransId="{B5C09553-6BAD-44C8-978C-C9C58940CC26}"/>
    <dgm:cxn modelId="{6F758BB3-9D2A-4295-A0EC-47E25DA5C791}" type="presOf" srcId="{C5136E97-5EAE-4C24-94CC-34442EBE246D}" destId="{322418F9-D298-439C-BF36-A13029CA8661}" srcOrd="0" destOrd="4" presId="urn:microsoft.com/office/officeart/2005/8/layout/hList1"/>
    <dgm:cxn modelId="{FDBD51B6-36D8-40F5-8F4D-0374E890C686}" srcId="{A0869AE4-EC5C-432C-A1E9-8AD783004F6F}" destId="{507DACD2-A1AA-48D7-B957-D2CEF36D73CC}" srcOrd="1" destOrd="0" parTransId="{D0683453-D0A1-43D3-9CC6-4D7B463E5A43}" sibTransId="{73AEDA46-9A0D-4A1E-9C46-272D4DCB3923}"/>
    <dgm:cxn modelId="{88EC78BC-23B4-491D-BB31-0F7ECBC1D749}" type="presOf" srcId="{C8E588FB-1B78-403D-B820-ACBDAC96FC28}" destId="{322418F9-D298-439C-BF36-A13029CA8661}" srcOrd="0" destOrd="3" presId="urn:microsoft.com/office/officeart/2005/8/layout/hList1"/>
    <dgm:cxn modelId="{9F832BBF-6860-43F0-9895-07DE04F07C48}" srcId="{1A307317-8C2A-4702-BD62-3D27F778907C}" destId="{C5136E97-5EAE-4C24-94CC-34442EBE246D}" srcOrd="4" destOrd="0" parTransId="{DB32FE23-6E50-4F1D-B078-19625D4ED9DE}" sibTransId="{41B6E9BF-01CF-4131-B38A-991D21A1036C}"/>
    <dgm:cxn modelId="{12DAAEC7-5A25-4C53-94B7-B6E7711E8450}" srcId="{1A307317-8C2A-4702-BD62-3D27F778907C}" destId="{0075022D-C41B-4330-996A-C1BF0BA1D1AE}" srcOrd="1" destOrd="0" parTransId="{50179A5A-7E6C-4BAD-8CC3-46D15ACC20B3}" sibTransId="{36492E0B-DED6-4CBC-9EDF-1E26CA5925C7}"/>
    <dgm:cxn modelId="{CD37D4CC-4529-4E9F-AD84-4073D985DB38}" srcId="{1A307317-8C2A-4702-BD62-3D27F778907C}" destId="{3D27A19B-188F-4B4B-8FA1-8DE849BA5347}" srcOrd="2" destOrd="0" parTransId="{1820E958-5F38-41D4-8635-4BCD97AA87A7}" sibTransId="{A431056D-F2D2-429C-9A10-63369FE9CC93}"/>
    <dgm:cxn modelId="{95135DD8-3A0C-4E40-9954-1E924B372C21}" srcId="{1AAF49D9-D8E8-4DCE-AB5D-EE9C2A9A84A1}" destId="{1F5B38AF-6C33-4CD8-97A7-E40823EBFEC4}" srcOrd="0" destOrd="0" parTransId="{38791044-3BFC-4D5C-B1F2-A0ACBBCE6D0B}" sibTransId="{42C97E82-81BC-4A9F-8211-FA9D0A5C0008}"/>
    <dgm:cxn modelId="{1465ACE3-F082-44E8-86EF-95809B1D09AB}" type="presOf" srcId="{EC7E9F38-D4FB-4CF1-81F7-AC0BF3B3C695}" destId="{BCBA2B7E-A71C-438F-BA47-CAC2E3EDD186}" srcOrd="0" destOrd="1" presId="urn:microsoft.com/office/officeart/2005/8/layout/hList1"/>
    <dgm:cxn modelId="{33175FE6-0406-4887-B671-F329F86F4766}" type="presOf" srcId="{658DBBC2-68A4-47C5-9E9B-41717097A9BC}" destId="{373C3E9D-ABEC-4B7E-B956-A15B6F9052B4}" srcOrd="0" destOrd="1" presId="urn:microsoft.com/office/officeart/2005/8/layout/hList1"/>
    <dgm:cxn modelId="{D178B7F0-AC71-4B0C-93DB-D057892B7959}" type="presOf" srcId="{1F5B38AF-6C33-4CD8-97A7-E40823EBFEC4}" destId="{BCBA2B7E-A71C-438F-BA47-CAC2E3EDD186}" srcOrd="0" destOrd="0" presId="urn:microsoft.com/office/officeart/2005/8/layout/hList1"/>
    <dgm:cxn modelId="{CD8EF6F0-3155-4002-9497-F2F9E3AAE7B4}" type="presOf" srcId="{1AAF49D9-D8E8-4DCE-AB5D-EE9C2A9A84A1}" destId="{C53A923E-8728-48C0-A222-75863F6B2497}" srcOrd="0" destOrd="0" presId="urn:microsoft.com/office/officeart/2005/8/layout/hList1"/>
    <dgm:cxn modelId="{D81F16F4-945D-4119-861B-42B909129ED6}" srcId="{BE6F2722-4FCF-4CC3-BC94-3520994FC897}" destId="{A0869AE4-EC5C-432C-A1E9-8AD783004F6F}" srcOrd="2" destOrd="0" parTransId="{1DBC2909-6955-4AEA-8230-9061C8ACC30A}" sibTransId="{2AE3576F-C253-4BDF-8C63-340FFC8AF97F}"/>
    <dgm:cxn modelId="{34E7E7F8-488D-4BCE-ADCA-E1D764381235}" type="presOf" srcId="{0075022D-C41B-4330-996A-C1BF0BA1D1AE}" destId="{322418F9-D298-439C-BF36-A13029CA8661}" srcOrd="0" destOrd="1" presId="urn:microsoft.com/office/officeart/2005/8/layout/hList1"/>
    <dgm:cxn modelId="{A94D3AFC-5E7A-46E7-A66B-54A47AA0B226}" type="presOf" srcId="{EDAD4A61-484C-4801-901E-9F987B0DB99D}" destId="{DF4698A8-25FE-4793-AF78-FE079F5E5AB0}" srcOrd="0" destOrd="0" presId="urn:microsoft.com/office/officeart/2005/8/layout/hList1"/>
    <dgm:cxn modelId="{2C508CEC-A4E7-4AE8-90F3-DBE9BFCAF4F4}" type="presParOf" srcId="{39F1074F-7B92-4474-BF47-516F9DF574A6}" destId="{F3717974-C5A1-4472-B90A-91E6D3202C72}" srcOrd="0" destOrd="0" presId="urn:microsoft.com/office/officeart/2005/8/layout/hList1"/>
    <dgm:cxn modelId="{CFA73891-46C1-4356-8678-A4E3F420F8E0}" type="presParOf" srcId="{F3717974-C5A1-4472-B90A-91E6D3202C72}" destId="{4BA3FA04-5248-4A29-B4FF-ECA591FC7033}" srcOrd="0" destOrd="0" presId="urn:microsoft.com/office/officeart/2005/8/layout/hList1"/>
    <dgm:cxn modelId="{A1564BA9-4481-47D1-B3E4-0A806551E4A9}" type="presParOf" srcId="{F3717974-C5A1-4472-B90A-91E6D3202C72}" destId="{322418F9-D298-439C-BF36-A13029CA8661}" srcOrd="1" destOrd="0" presId="urn:microsoft.com/office/officeart/2005/8/layout/hList1"/>
    <dgm:cxn modelId="{EDBAB6EA-33C0-4D37-AF53-308F81C891DD}" type="presParOf" srcId="{39F1074F-7B92-4474-BF47-516F9DF574A6}" destId="{64CB3299-D89C-4633-BF74-8F84D295CE58}" srcOrd="1" destOrd="0" presId="urn:microsoft.com/office/officeart/2005/8/layout/hList1"/>
    <dgm:cxn modelId="{B030DC48-5BCA-4F65-94FC-A0AACDAC589C}" type="presParOf" srcId="{39F1074F-7B92-4474-BF47-516F9DF574A6}" destId="{6F2C1D5E-105E-4A92-94B4-CE63089A8E01}" srcOrd="2" destOrd="0" presId="urn:microsoft.com/office/officeart/2005/8/layout/hList1"/>
    <dgm:cxn modelId="{B75B5C84-A22E-444E-B238-AD669769DF5D}" type="presParOf" srcId="{6F2C1D5E-105E-4A92-94B4-CE63089A8E01}" destId="{C53A923E-8728-48C0-A222-75863F6B2497}" srcOrd="0" destOrd="0" presId="urn:microsoft.com/office/officeart/2005/8/layout/hList1"/>
    <dgm:cxn modelId="{99F9C093-BC0B-4CFB-9ECB-4AB25C9EE7B1}" type="presParOf" srcId="{6F2C1D5E-105E-4A92-94B4-CE63089A8E01}" destId="{BCBA2B7E-A71C-438F-BA47-CAC2E3EDD186}" srcOrd="1" destOrd="0" presId="urn:microsoft.com/office/officeart/2005/8/layout/hList1"/>
    <dgm:cxn modelId="{0E4B956D-96AE-4795-8198-88873C0E2AA8}" type="presParOf" srcId="{39F1074F-7B92-4474-BF47-516F9DF574A6}" destId="{6C0DB6EF-16F4-46A4-A9BE-3E4BFC1D29F5}" srcOrd="3" destOrd="0" presId="urn:microsoft.com/office/officeart/2005/8/layout/hList1"/>
    <dgm:cxn modelId="{9B1F71A6-2A4C-4FAB-AEDE-27827F74C141}" type="presParOf" srcId="{39F1074F-7B92-4474-BF47-516F9DF574A6}" destId="{650A05B8-3F4A-4702-A5B0-C332BECA3717}" srcOrd="4" destOrd="0" presId="urn:microsoft.com/office/officeart/2005/8/layout/hList1"/>
    <dgm:cxn modelId="{A6CC4B36-DDA2-47EA-80DA-27B23D9EA9F4}" type="presParOf" srcId="{650A05B8-3F4A-4702-A5B0-C332BECA3717}" destId="{B4DB754C-CCD4-4B31-8D5A-70D4C5E7BBDD}" srcOrd="0" destOrd="0" presId="urn:microsoft.com/office/officeart/2005/8/layout/hList1"/>
    <dgm:cxn modelId="{4C082054-58D2-470D-AE38-06BFA24F99ED}" type="presParOf" srcId="{650A05B8-3F4A-4702-A5B0-C332BECA3717}" destId="{9C572BA8-270E-43C7-A37A-11BA984D7107}" srcOrd="1" destOrd="0" presId="urn:microsoft.com/office/officeart/2005/8/layout/hList1"/>
    <dgm:cxn modelId="{4D12846E-E062-4317-9349-6C17FD60966D}" type="presParOf" srcId="{39F1074F-7B92-4474-BF47-516F9DF574A6}" destId="{F2CE43CA-3523-440C-9025-F99098AE0381}" srcOrd="5" destOrd="0" presId="urn:microsoft.com/office/officeart/2005/8/layout/hList1"/>
    <dgm:cxn modelId="{E1F9C035-6115-411B-9CAA-7796130F61AD}" type="presParOf" srcId="{39F1074F-7B92-4474-BF47-516F9DF574A6}" destId="{4A23827F-E80E-4A1C-B7CF-0674D153F406}" srcOrd="6" destOrd="0" presId="urn:microsoft.com/office/officeart/2005/8/layout/hList1"/>
    <dgm:cxn modelId="{89118ED8-4FC4-4E3F-AC4A-4BC57B6BB840}" type="presParOf" srcId="{4A23827F-E80E-4A1C-B7CF-0674D153F406}" destId="{DF4698A8-25FE-4793-AF78-FE079F5E5AB0}" srcOrd="0" destOrd="0" presId="urn:microsoft.com/office/officeart/2005/8/layout/hList1"/>
    <dgm:cxn modelId="{82376DD2-D580-4766-9054-F9572DD68348}" type="presParOf" srcId="{4A23827F-E80E-4A1C-B7CF-0674D153F406}" destId="{373C3E9D-ABEC-4B7E-B956-A15B6F9052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6F2722-4FCF-4CC3-BC94-3520994FC89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A307317-8C2A-4702-BD62-3D27F778907C}">
      <dgm:prSet phldrT="[Texto]" custT="1"/>
      <dgm:spPr/>
      <dgm:t>
        <a:bodyPr/>
        <a:lstStyle/>
        <a:p>
          <a:r>
            <a:rPr lang="es-CO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Retos</a:t>
          </a:r>
        </a:p>
      </dgm:t>
    </dgm:pt>
    <dgm:pt modelId="{63469CF7-EAC1-4006-B40A-20E94A6984C4}" type="parTrans" cxnId="{D67C610D-4843-4162-96C9-9F8804002C80}">
      <dgm:prSet/>
      <dgm:spPr/>
      <dgm:t>
        <a:bodyPr/>
        <a:lstStyle/>
        <a:p>
          <a:endParaRPr lang="es-CO" sz="1100"/>
        </a:p>
      </dgm:t>
    </dgm:pt>
    <dgm:pt modelId="{5CA47690-85BE-4906-9B62-D76D53A69C29}" type="sibTrans" cxnId="{D67C610D-4843-4162-96C9-9F8804002C80}">
      <dgm:prSet/>
      <dgm:spPr/>
      <dgm:t>
        <a:bodyPr/>
        <a:lstStyle/>
        <a:p>
          <a:endParaRPr lang="es-CO" sz="1100"/>
        </a:p>
      </dgm:t>
    </dgm:pt>
    <dgm:pt modelId="{9A911EE0-DA6D-4701-B4B2-969BB897588F}">
      <dgm:prSet phldrT="[Texto]" custT="1"/>
      <dgm:spPr/>
      <dgm:t>
        <a:bodyPr/>
        <a:lstStyle/>
        <a:p>
          <a:r>
            <a:rPr lang="es-MX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Lucha contra la informalidad del 80,9% a través de transformaciones en el modelo productivo del departamento.</a:t>
          </a:r>
          <a:endParaRPr lang="es-CO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8603FA-F070-423E-A91C-E7AF2777B6E9}" type="parTrans" cxnId="{B5E8B769-4732-4631-BEE6-168ACD1B8BCB}">
      <dgm:prSet/>
      <dgm:spPr/>
      <dgm:t>
        <a:bodyPr/>
        <a:lstStyle/>
        <a:p>
          <a:endParaRPr lang="es-CO" sz="1100"/>
        </a:p>
      </dgm:t>
    </dgm:pt>
    <dgm:pt modelId="{C0C404C0-DC16-493F-A84B-4BA7A443CFE2}" type="sibTrans" cxnId="{B5E8B769-4732-4631-BEE6-168ACD1B8BCB}">
      <dgm:prSet/>
      <dgm:spPr/>
      <dgm:t>
        <a:bodyPr/>
        <a:lstStyle/>
        <a:p>
          <a:endParaRPr lang="es-CO" sz="1100"/>
        </a:p>
      </dgm:t>
    </dgm:pt>
    <dgm:pt modelId="{0075022D-C41B-4330-996A-C1BF0BA1D1AE}">
      <dgm:prSet phldrT="[Texto]" custT="1"/>
      <dgm:spPr/>
      <dgm:t>
        <a:bodyPr/>
        <a:lstStyle/>
        <a:p>
          <a:r>
            <a:rPr lang="es-MX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Creación de condiciones de bienestar con énfasis en servicios públicos domiciliarios y educación de calidad en secundaria y educación superior.</a:t>
          </a:r>
          <a:endParaRPr lang="es-CO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179A5A-7E6C-4BAD-8CC3-46D15ACC20B3}" type="parTrans" cxnId="{12DAAEC7-5A25-4C53-94B7-B6E7711E8450}">
      <dgm:prSet/>
      <dgm:spPr/>
      <dgm:t>
        <a:bodyPr/>
        <a:lstStyle/>
        <a:p>
          <a:endParaRPr lang="es-CO" sz="1100"/>
        </a:p>
      </dgm:t>
    </dgm:pt>
    <dgm:pt modelId="{36492E0B-DED6-4CBC-9EDF-1E26CA5925C7}" type="sibTrans" cxnId="{12DAAEC7-5A25-4C53-94B7-B6E7711E8450}">
      <dgm:prSet/>
      <dgm:spPr/>
      <dgm:t>
        <a:bodyPr/>
        <a:lstStyle/>
        <a:p>
          <a:endParaRPr lang="es-CO" sz="1100"/>
        </a:p>
      </dgm:t>
    </dgm:pt>
    <dgm:pt modelId="{1AAF49D9-D8E8-4DCE-AB5D-EE9C2A9A84A1}">
      <dgm:prSet phldrT="[Texto]" custT="1"/>
      <dgm:spPr/>
      <dgm:t>
        <a:bodyPr/>
        <a:lstStyle/>
        <a:p>
          <a:r>
            <a:rPr lang="es-CO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Retos	</a:t>
          </a:r>
        </a:p>
      </dgm:t>
    </dgm:pt>
    <dgm:pt modelId="{7CA51082-9CDC-4C12-AB63-3C2505FBC702}" type="parTrans" cxnId="{C7FC76B3-E878-4849-9327-2E5F8D7D5E6B}">
      <dgm:prSet/>
      <dgm:spPr/>
      <dgm:t>
        <a:bodyPr/>
        <a:lstStyle/>
        <a:p>
          <a:endParaRPr lang="es-CO" sz="1100"/>
        </a:p>
      </dgm:t>
    </dgm:pt>
    <dgm:pt modelId="{B5C09553-6BAD-44C8-978C-C9C58940CC26}" type="sibTrans" cxnId="{C7FC76B3-E878-4849-9327-2E5F8D7D5E6B}">
      <dgm:prSet/>
      <dgm:spPr/>
      <dgm:t>
        <a:bodyPr/>
        <a:lstStyle/>
        <a:p>
          <a:endParaRPr lang="es-CO" sz="1100"/>
        </a:p>
      </dgm:t>
    </dgm:pt>
    <dgm:pt modelId="{1F5B38AF-6C33-4CD8-97A7-E40823EBFEC4}">
      <dgm:prSet phldrT="[Texto]" custT="1"/>
      <dgm:spPr/>
      <dgm:t>
        <a:bodyPr/>
        <a:lstStyle/>
        <a:p>
          <a:r>
            <a:rPr lang="es-MX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Lucha contra el terrorismo y la presencia de grupos armados ilegales.</a:t>
          </a:r>
          <a:endParaRPr lang="es-CO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791044-3BFC-4D5C-B1F2-A0ACBBCE6D0B}" type="parTrans" cxnId="{95135DD8-3A0C-4E40-9954-1E924B372C21}">
      <dgm:prSet/>
      <dgm:spPr/>
      <dgm:t>
        <a:bodyPr/>
        <a:lstStyle/>
        <a:p>
          <a:endParaRPr lang="es-CO" sz="1100"/>
        </a:p>
      </dgm:t>
    </dgm:pt>
    <dgm:pt modelId="{42C97E82-81BC-4A9F-8211-FA9D0A5C0008}" type="sibTrans" cxnId="{95135DD8-3A0C-4E40-9954-1E924B372C21}">
      <dgm:prSet/>
      <dgm:spPr/>
      <dgm:t>
        <a:bodyPr/>
        <a:lstStyle/>
        <a:p>
          <a:endParaRPr lang="es-CO" sz="1100"/>
        </a:p>
      </dgm:t>
    </dgm:pt>
    <dgm:pt modelId="{EC7E9F38-D4FB-4CF1-81F7-AC0BF3B3C695}">
      <dgm:prSet phldrT="[Texto]" custT="1"/>
      <dgm:spPr/>
      <dgm:t>
        <a:bodyPr/>
        <a:lstStyle/>
        <a:p>
          <a:r>
            <a:rPr lang="es-MX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Seguridad y convivencia ciudadanas.</a:t>
          </a:r>
          <a:endParaRPr lang="es-CO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7A3E3E-1449-4729-88C5-53A8A8D37430}" type="parTrans" cxnId="{03F8B02C-A438-4E14-A35A-9E71A44B7828}">
      <dgm:prSet/>
      <dgm:spPr/>
      <dgm:t>
        <a:bodyPr/>
        <a:lstStyle/>
        <a:p>
          <a:endParaRPr lang="es-CO" sz="1100"/>
        </a:p>
      </dgm:t>
    </dgm:pt>
    <dgm:pt modelId="{B42E1056-0BBF-41D6-9570-E9716983D469}" type="sibTrans" cxnId="{03F8B02C-A438-4E14-A35A-9E71A44B7828}">
      <dgm:prSet/>
      <dgm:spPr/>
      <dgm:t>
        <a:bodyPr/>
        <a:lstStyle/>
        <a:p>
          <a:endParaRPr lang="es-CO" sz="1100"/>
        </a:p>
      </dgm:t>
    </dgm:pt>
    <dgm:pt modelId="{A0869AE4-EC5C-432C-A1E9-8AD783004F6F}">
      <dgm:prSet phldrT="[Texto]" custT="1"/>
      <dgm:spPr/>
      <dgm:t>
        <a:bodyPr/>
        <a:lstStyle/>
        <a:p>
          <a:r>
            <a:rPr lang="es-E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Retos</a:t>
          </a:r>
          <a:endParaRPr lang="es-CO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C2909-6955-4AEA-8230-9061C8ACC30A}" type="parTrans" cxnId="{D81F16F4-945D-4119-861B-42B909129ED6}">
      <dgm:prSet/>
      <dgm:spPr/>
      <dgm:t>
        <a:bodyPr/>
        <a:lstStyle/>
        <a:p>
          <a:endParaRPr lang="es-CO" sz="1100"/>
        </a:p>
      </dgm:t>
    </dgm:pt>
    <dgm:pt modelId="{2AE3576F-C253-4BDF-8C63-340FFC8AF97F}" type="sibTrans" cxnId="{D81F16F4-945D-4119-861B-42B909129ED6}">
      <dgm:prSet/>
      <dgm:spPr/>
      <dgm:t>
        <a:bodyPr/>
        <a:lstStyle/>
        <a:p>
          <a:endParaRPr lang="es-CO" sz="1100"/>
        </a:p>
      </dgm:t>
    </dgm:pt>
    <dgm:pt modelId="{04A66786-677F-496C-8D4A-1E5505D4CDDD}">
      <dgm:prSet phldrT="[Texto]" custT="1"/>
      <dgm:spPr/>
      <dgm:t>
        <a:bodyPr/>
        <a:lstStyle/>
        <a:p>
          <a:r>
            <a:rPr lang="es-MX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Industrialización del Casanare con diversificación de las ramas de la producción, complejización de la industria departamental y agregación de valor.</a:t>
          </a:r>
          <a:endParaRPr lang="es-CO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A4061-407D-41BD-9805-C3C0E7E1E5FD}" type="parTrans" cxnId="{AEA7F42C-8412-40E9-98C9-6CEE4FFB8C96}">
      <dgm:prSet/>
      <dgm:spPr/>
      <dgm:t>
        <a:bodyPr/>
        <a:lstStyle/>
        <a:p>
          <a:endParaRPr lang="es-CO" sz="1100"/>
        </a:p>
      </dgm:t>
    </dgm:pt>
    <dgm:pt modelId="{79C2406F-4BF4-4936-A8E1-D4F9FF3414E3}" type="sibTrans" cxnId="{AEA7F42C-8412-40E9-98C9-6CEE4FFB8C96}">
      <dgm:prSet/>
      <dgm:spPr/>
      <dgm:t>
        <a:bodyPr/>
        <a:lstStyle/>
        <a:p>
          <a:endParaRPr lang="es-CO" sz="1100"/>
        </a:p>
      </dgm:t>
    </dgm:pt>
    <dgm:pt modelId="{507DACD2-A1AA-48D7-B957-D2CEF36D73CC}">
      <dgm:prSet phldrT="[Texto]" custT="1"/>
      <dgm:spPr/>
      <dgm:t>
        <a:bodyPr/>
        <a:lstStyle/>
        <a:p>
          <a:r>
            <a:rPr lang="es-CO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Impulso a la productividad forestal, agroturística e industrial.</a:t>
          </a:r>
        </a:p>
      </dgm:t>
    </dgm:pt>
    <dgm:pt modelId="{D0683453-D0A1-43D3-9CC6-4D7B463E5A43}" type="parTrans" cxnId="{FDBD51B6-36D8-40F5-8F4D-0374E890C686}">
      <dgm:prSet/>
      <dgm:spPr/>
      <dgm:t>
        <a:bodyPr/>
        <a:lstStyle/>
        <a:p>
          <a:endParaRPr lang="es-CO" sz="1100"/>
        </a:p>
      </dgm:t>
    </dgm:pt>
    <dgm:pt modelId="{73AEDA46-9A0D-4A1E-9C46-272D4DCB3923}" type="sibTrans" cxnId="{FDBD51B6-36D8-40F5-8F4D-0374E890C686}">
      <dgm:prSet/>
      <dgm:spPr/>
      <dgm:t>
        <a:bodyPr/>
        <a:lstStyle/>
        <a:p>
          <a:endParaRPr lang="es-CO" sz="1100"/>
        </a:p>
      </dgm:t>
    </dgm:pt>
    <dgm:pt modelId="{EDAD4A61-484C-4801-901E-9F987B0DB99D}">
      <dgm:prSet phldrT="[Texto]" custT="1"/>
      <dgm:spPr/>
      <dgm:t>
        <a:bodyPr/>
        <a:lstStyle/>
        <a:p>
          <a:r>
            <a:rPr lang="es-E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Retos</a:t>
          </a:r>
          <a:endParaRPr lang="es-CO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581E94-9C14-40D3-BA22-925658627B07}" type="parTrans" cxnId="{3193DD39-2F23-4435-8369-20CCF82A5659}">
      <dgm:prSet/>
      <dgm:spPr/>
      <dgm:t>
        <a:bodyPr/>
        <a:lstStyle/>
        <a:p>
          <a:endParaRPr lang="es-CO" sz="1100"/>
        </a:p>
      </dgm:t>
    </dgm:pt>
    <dgm:pt modelId="{9ADC6B9C-F366-4F6B-AE13-55E1C34D2FF7}" type="sibTrans" cxnId="{3193DD39-2F23-4435-8369-20CCF82A5659}">
      <dgm:prSet/>
      <dgm:spPr/>
      <dgm:t>
        <a:bodyPr/>
        <a:lstStyle/>
        <a:p>
          <a:endParaRPr lang="es-CO" sz="1100"/>
        </a:p>
      </dgm:t>
    </dgm:pt>
    <dgm:pt modelId="{0A8A8A16-EBE2-4272-A852-2D2608174BB7}">
      <dgm:prSet custT="1"/>
      <dgm:spPr/>
      <dgm:t>
        <a:bodyPr/>
        <a:lstStyle/>
        <a:p>
          <a:r>
            <a:rPr lang="es-CO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Modernización de la administración y la gestión pública en sus </a:t>
          </a:r>
          <a:r>
            <a:rPr lang="es-CO" sz="11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componentes</a:t>
          </a:r>
          <a:r>
            <a:rPr lang="es-CO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fiscal, administrativo y de gestión.</a:t>
          </a:r>
        </a:p>
      </dgm:t>
    </dgm:pt>
    <dgm:pt modelId="{CB3A1EB9-B345-4C90-B624-561F5B88A653}" type="parTrans" cxnId="{1ACB687F-16BD-4D49-BA62-0197D5FA7B01}">
      <dgm:prSet/>
      <dgm:spPr/>
      <dgm:t>
        <a:bodyPr/>
        <a:lstStyle/>
        <a:p>
          <a:endParaRPr lang="es-CO" sz="1100"/>
        </a:p>
      </dgm:t>
    </dgm:pt>
    <dgm:pt modelId="{ADEEDB10-DD9D-4B24-A724-1F153156A9B5}" type="sibTrans" cxnId="{1ACB687F-16BD-4D49-BA62-0197D5FA7B01}">
      <dgm:prSet/>
      <dgm:spPr/>
      <dgm:t>
        <a:bodyPr/>
        <a:lstStyle/>
        <a:p>
          <a:endParaRPr lang="es-CO" sz="1100"/>
        </a:p>
      </dgm:t>
    </dgm:pt>
    <dgm:pt modelId="{658DBBC2-68A4-47C5-9E9B-41717097A9BC}">
      <dgm:prSet custT="1"/>
      <dgm:spPr/>
      <dgm:t>
        <a:bodyPr/>
        <a:lstStyle/>
        <a:p>
          <a:r>
            <a:rPr lang="es-CO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Calidad de la gestión tributaria, con mejoramiento del recaudo y la arquitectura del sistema tributario departamental.</a:t>
          </a:r>
        </a:p>
      </dgm:t>
    </dgm:pt>
    <dgm:pt modelId="{4BD604F9-04C3-46F2-AB91-792CE1DB2C99}" type="parTrans" cxnId="{113C4288-5AF2-41CE-94C7-279F0E8CDA8F}">
      <dgm:prSet/>
      <dgm:spPr/>
      <dgm:t>
        <a:bodyPr/>
        <a:lstStyle/>
        <a:p>
          <a:endParaRPr lang="es-CO" sz="1100"/>
        </a:p>
      </dgm:t>
    </dgm:pt>
    <dgm:pt modelId="{B5098251-3915-431F-B1B0-76C03DECE3E2}" type="sibTrans" cxnId="{113C4288-5AF2-41CE-94C7-279F0E8CDA8F}">
      <dgm:prSet/>
      <dgm:spPr/>
      <dgm:t>
        <a:bodyPr/>
        <a:lstStyle/>
        <a:p>
          <a:endParaRPr lang="es-CO" sz="1100"/>
        </a:p>
      </dgm:t>
    </dgm:pt>
    <dgm:pt modelId="{0D000215-6E33-4784-B7AE-A4AF92C9156C}">
      <dgm:prSet phldrT="[Texto]" custT="1"/>
      <dgm:spPr/>
      <dgm:t>
        <a:bodyPr/>
        <a:lstStyle/>
        <a:p>
          <a:endParaRPr lang="es-CO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FA3548-4148-42B1-951A-F9AC1B32CA71}" type="parTrans" cxnId="{9C6167ED-5D96-4CDE-BEC8-D64D84BCAAE7}">
      <dgm:prSet/>
      <dgm:spPr/>
      <dgm:t>
        <a:bodyPr/>
        <a:lstStyle/>
        <a:p>
          <a:endParaRPr lang="es-CO" sz="1100"/>
        </a:p>
      </dgm:t>
    </dgm:pt>
    <dgm:pt modelId="{11C51C9F-DBEF-4FA7-A49B-8EF770572388}" type="sibTrans" cxnId="{9C6167ED-5D96-4CDE-BEC8-D64D84BCAAE7}">
      <dgm:prSet/>
      <dgm:spPr/>
      <dgm:t>
        <a:bodyPr/>
        <a:lstStyle/>
        <a:p>
          <a:endParaRPr lang="es-CO" sz="1100"/>
        </a:p>
      </dgm:t>
    </dgm:pt>
    <dgm:pt modelId="{63EBAFA8-C500-4D24-9FA5-4C8C840D674E}">
      <dgm:prSet phldrT="[Texto]" custT="1"/>
      <dgm:spPr/>
      <dgm:t>
        <a:bodyPr/>
        <a:lstStyle/>
        <a:p>
          <a:endParaRPr lang="es-CO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A29831-3D0F-47E4-9DA4-C8BF8F75865D}" type="parTrans" cxnId="{494069B5-F381-4E82-BCA3-3A06076CEA91}">
      <dgm:prSet/>
      <dgm:spPr/>
      <dgm:t>
        <a:bodyPr/>
        <a:lstStyle/>
        <a:p>
          <a:endParaRPr lang="es-CO" sz="1100"/>
        </a:p>
      </dgm:t>
    </dgm:pt>
    <dgm:pt modelId="{BDC0F06C-03A2-4375-9EF5-B74F1BA086D5}" type="sibTrans" cxnId="{494069B5-F381-4E82-BCA3-3A06076CEA91}">
      <dgm:prSet/>
      <dgm:spPr/>
      <dgm:t>
        <a:bodyPr/>
        <a:lstStyle/>
        <a:p>
          <a:endParaRPr lang="es-CO" sz="1100"/>
        </a:p>
      </dgm:t>
    </dgm:pt>
    <dgm:pt modelId="{826DE486-5AA9-4B20-B3D3-2CAF6B28AECC}">
      <dgm:prSet phldrT="[Texto]" custT="1"/>
      <dgm:spPr/>
      <dgm:t>
        <a:bodyPr/>
        <a:lstStyle/>
        <a:p>
          <a:endParaRPr lang="es-CO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A44995-4AA9-48BE-9230-ABEC52FB2836}" type="parTrans" cxnId="{6110193E-15D2-4273-8783-C397A9178295}">
      <dgm:prSet/>
      <dgm:spPr/>
      <dgm:t>
        <a:bodyPr/>
        <a:lstStyle/>
        <a:p>
          <a:endParaRPr lang="es-CO" sz="1100"/>
        </a:p>
      </dgm:t>
    </dgm:pt>
    <dgm:pt modelId="{D7304141-80E1-473C-A373-FEF5DF9542F9}" type="sibTrans" cxnId="{6110193E-15D2-4273-8783-C397A9178295}">
      <dgm:prSet/>
      <dgm:spPr/>
      <dgm:t>
        <a:bodyPr/>
        <a:lstStyle/>
        <a:p>
          <a:endParaRPr lang="es-CO" sz="1100"/>
        </a:p>
      </dgm:t>
    </dgm:pt>
    <dgm:pt modelId="{FF46DA18-D261-45A4-8B74-BB4B8AA986E7}">
      <dgm:prSet phldrT="[Texto]" custT="1"/>
      <dgm:spPr/>
      <dgm:t>
        <a:bodyPr/>
        <a:lstStyle/>
        <a:p>
          <a:endParaRPr lang="es-CO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8492E6-FE2E-4DF0-8860-215C942C7A9F}" type="parTrans" cxnId="{8AAE4095-2E4A-4DA3-8460-B0FBABBEC47E}">
      <dgm:prSet/>
      <dgm:spPr/>
      <dgm:t>
        <a:bodyPr/>
        <a:lstStyle/>
        <a:p>
          <a:endParaRPr lang="es-CO" sz="1100"/>
        </a:p>
      </dgm:t>
    </dgm:pt>
    <dgm:pt modelId="{EC7E7C5F-F9A3-4883-97D6-A2AD18D124C9}" type="sibTrans" cxnId="{8AAE4095-2E4A-4DA3-8460-B0FBABBEC47E}">
      <dgm:prSet/>
      <dgm:spPr/>
      <dgm:t>
        <a:bodyPr/>
        <a:lstStyle/>
        <a:p>
          <a:endParaRPr lang="es-CO" sz="1100"/>
        </a:p>
      </dgm:t>
    </dgm:pt>
    <dgm:pt modelId="{10343234-C3C6-4679-A6F1-246EED0B41BA}">
      <dgm:prSet phldrT="[Texto]" custT="1"/>
      <dgm:spPr/>
      <dgm:t>
        <a:bodyPr/>
        <a:lstStyle/>
        <a:p>
          <a:r>
            <a:rPr lang="es-MX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Infraestructura para la producción en vías de comunicación.</a:t>
          </a:r>
          <a:endParaRPr lang="es-CO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80AF44-DF05-4462-9E3C-CFBA8C36B039}" type="parTrans" cxnId="{3956EA95-77C4-4ECA-9E15-A5779CA5D26A}">
      <dgm:prSet/>
      <dgm:spPr/>
      <dgm:t>
        <a:bodyPr/>
        <a:lstStyle/>
        <a:p>
          <a:endParaRPr lang="es-CO" sz="1100"/>
        </a:p>
      </dgm:t>
    </dgm:pt>
    <dgm:pt modelId="{EDA6E1DC-5803-4BDF-B7E5-112A49BB2D34}" type="sibTrans" cxnId="{3956EA95-77C4-4ECA-9E15-A5779CA5D26A}">
      <dgm:prSet/>
      <dgm:spPr/>
      <dgm:t>
        <a:bodyPr/>
        <a:lstStyle/>
        <a:p>
          <a:endParaRPr lang="es-CO" sz="1100"/>
        </a:p>
      </dgm:t>
    </dgm:pt>
    <dgm:pt modelId="{3E7A1979-E477-40C1-9BB6-4381DFF69BDE}">
      <dgm:prSet phldrT="[Texto]" custT="1"/>
      <dgm:spPr/>
      <dgm:t>
        <a:bodyPr/>
        <a:lstStyle/>
        <a:p>
          <a:r>
            <a:rPr lang="es-MX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Innovación productiva en alcoholes, hierro, acero, polímeros y mezclas de alquilbencenos, derivados de los hidrocarburos.</a:t>
          </a:r>
          <a:endParaRPr lang="es-CO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F14C78-EDD3-448A-8980-65F6B67476B8}" type="parTrans" cxnId="{707510C5-2469-44C5-B7D3-3963CD97CD55}">
      <dgm:prSet/>
      <dgm:spPr/>
      <dgm:t>
        <a:bodyPr/>
        <a:lstStyle/>
        <a:p>
          <a:endParaRPr lang="es-CO" sz="1100"/>
        </a:p>
      </dgm:t>
    </dgm:pt>
    <dgm:pt modelId="{8081DDFB-6753-4796-9992-C6518AEFB3E1}" type="sibTrans" cxnId="{707510C5-2469-44C5-B7D3-3963CD97CD55}">
      <dgm:prSet/>
      <dgm:spPr/>
      <dgm:t>
        <a:bodyPr/>
        <a:lstStyle/>
        <a:p>
          <a:endParaRPr lang="es-CO" sz="1100"/>
        </a:p>
      </dgm:t>
    </dgm:pt>
    <dgm:pt modelId="{B2A48C83-901B-454C-A522-C12E1838F23E}">
      <dgm:prSet phldrT="[Texto]" custT="1"/>
      <dgm:spPr/>
      <dgm:t>
        <a:bodyPr/>
        <a:lstStyle/>
        <a:p>
          <a:endParaRPr lang="es-CO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C14D2-D78A-4F04-BBB2-7926789D31A2}" type="parTrans" cxnId="{33269CAD-2017-496F-B8C1-9A64EA7B3B7E}">
      <dgm:prSet/>
      <dgm:spPr/>
      <dgm:t>
        <a:bodyPr/>
        <a:lstStyle/>
        <a:p>
          <a:endParaRPr lang="es-CO" sz="1100"/>
        </a:p>
      </dgm:t>
    </dgm:pt>
    <dgm:pt modelId="{72713B46-4596-4B8B-A2CA-B0EF81C62749}" type="sibTrans" cxnId="{33269CAD-2017-496F-B8C1-9A64EA7B3B7E}">
      <dgm:prSet/>
      <dgm:spPr/>
      <dgm:t>
        <a:bodyPr/>
        <a:lstStyle/>
        <a:p>
          <a:endParaRPr lang="es-CO" sz="1100"/>
        </a:p>
      </dgm:t>
    </dgm:pt>
    <dgm:pt modelId="{2CFD6DF6-ECA2-4BA3-9D52-F39389F68662}">
      <dgm:prSet custT="1"/>
      <dgm:spPr/>
      <dgm:t>
        <a:bodyPr/>
        <a:lstStyle/>
        <a:p>
          <a:endParaRPr lang="es-CO" sz="11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21A56D-ECDF-433A-956D-0595519B0B02}" type="parTrans" cxnId="{2C1D3231-6B55-418A-B06E-41A8C4FD40FF}">
      <dgm:prSet/>
      <dgm:spPr/>
      <dgm:t>
        <a:bodyPr/>
        <a:lstStyle/>
        <a:p>
          <a:endParaRPr lang="es-CO" sz="1100"/>
        </a:p>
      </dgm:t>
    </dgm:pt>
    <dgm:pt modelId="{26081F72-284B-4D1A-8C28-5B83A2111EE9}" type="sibTrans" cxnId="{2C1D3231-6B55-418A-B06E-41A8C4FD40FF}">
      <dgm:prSet/>
      <dgm:spPr/>
      <dgm:t>
        <a:bodyPr/>
        <a:lstStyle/>
        <a:p>
          <a:endParaRPr lang="es-CO" sz="1100"/>
        </a:p>
      </dgm:t>
    </dgm:pt>
    <dgm:pt modelId="{48FB4ED1-81DB-4333-AD3B-CCA02A5C7765}">
      <dgm:prSet custT="1"/>
      <dgm:spPr/>
      <dgm:t>
        <a:bodyPr/>
        <a:lstStyle/>
        <a:p>
          <a:r>
            <a:rPr lang="es-CO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Calidad del gasto centrada en resultados y garantía de derechos a la ciudadanía.</a:t>
          </a:r>
        </a:p>
      </dgm:t>
    </dgm:pt>
    <dgm:pt modelId="{5FEDC87A-4AF5-4C6E-BBE9-33FB935DE6AF}" type="parTrans" cxnId="{E7E81817-98EB-45AE-8A5E-B6F8D161AE8C}">
      <dgm:prSet/>
      <dgm:spPr/>
      <dgm:t>
        <a:bodyPr/>
        <a:lstStyle/>
        <a:p>
          <a:endParaRPr lang="es-CO" sz="1100"/>
        </a:p>
      </dgm:t>
    </dgm:pt>
    <dgm:pt modelId="{9100E0E5-ECB5-4C73-8131-C36295E5BD81}" type="sibTrans" cxnId="{E7E81817-98EB-45AE-8A5E-B6F8D161AE8C}">
      <dgm:prSet/>
      <dgm:spPr/>
      <dgm:t>
        <a:bodyPr/>
        <a:lstStyle/>
        <a:p>
          <a:endParaRPr lang="es-CO" sz="1100"/>
        </a:p>
      </dgm:t>
    </dgm:pt>
    <dgm:pt modelId="{CEC492D3-8B22-4981-9915-E40A207BB9EE}">
      <dgm:prSet custT="1"/>
      <dgm:spPr/>
      <dgm:t>
        <a:bodyPr/>
        <a:lstStyle/>
        <a:p>
          <a:endParaRPr lang="es-CO" sz="11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DEB70-9931-488E-8502-6EB20CB4AC92}" type="parTrans" cxnId="{1DD60B44-C130-4397-A6B9-8CF6F7FE2750}">
      <dgm:prSet/>
      <dgm:spPr/>
      <dgm:t>
        <a:bodyPr/>
        <a:lstStyle/>
        <a:p>
          <a:endParaRPr lang="es-CO" sz="1100"/>
        </a:p>
      </dgm:t>
    </dgm:pt>
    <dgm:pt modelId="{F766C971-D053-4840-9FA0-CC938DD43E76}" type="sibTrans" cxnId="{1DD60B44-C130-4397-A6B9-8CF6F7FE2750}">
      <dgm:prSet/>
      <dgm:spPr/>
      <dgm:t>
        <a:bodyPr/>
        <a:lstStyle/>
        <a:p>
          <a:endParaRPr lang="es-CO" sz="1100"/>
        </a:p>
      </dgm:t>
    </dgm:pt>
    <dgm:pt modelId="{D7540123-42C6-4330-80E4-E1B048CF5E8F}">
      <dgm:prSet phldrT="[Texto]" custT="1"/>
      <dgm:spPr/>
      <dgm:t>
        <a:bodyPr/>
        <a:lstStyle/>
        <a:p>
          <a:endParaRPr lang="es-CO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83995D-F2DE-4706-BEAE-7594AEB5903A}" type="parTrans" cxnId="{F5466248-6A59-4B7A-8A56-09E87EC89282}">
      <dgm:prSet/>
      <dgm:spPr/>
      <dgm:t>
        <a:bodyPr/>
        <a:lstStyle/>
        <a:p>
          <a:endParaRPr lang="es-CO" sz="1100"/>
        </a:p>
      </dgm:t>
    </dgm:pt>
    <dgm:pt modelId="{31DC93C5-01BF-48C8-8814-3968346C1D28}" type="sibTrans" cxnId="{F5466248-6A59-4B7A-8A56-09E87EC89282}">
      <dgm:prSet/>
      <dgm:spPr/>
      <dgm:t>
        <a:bodyPr/>
        <a:lstStyle/>
        <a:p>
          <a:endParaRPr lang="es-CO" sz="1100"/>
        </a:p>
      </dgm:t>
    </dgm:pt>
    <dgm:pt modelId="{38CC7822-5995-4FBE-BC98-8E76634BB6EE}">
      <dgm:prSet phldrT="[Texto]" custT="1"/>
      <dgm:spPr/>
      <dgm:t>
        <a:bodyPr/>
        <a:lstStyle/>
        <a:p>
          <a:endParaRPr lang="es-CO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45ECD-D51B-4006-AE9A-90AD3D740D67}" type="parTrans" cxnId="{0F34DACB-FC3E-4BC9-938D-F703D6625DE8}">
      <dgm:prSet/>
      <dgm:spPr/>
      <dgm:t>
        <a:bodyPr/>
        <a:lstStyle/>
        <a:p>
          <a:endParaRPr lang="es-CO" sz="1100"/>
        </a:p>
      </dgm:t>
    </dgm:pt>
    <dgm:pt modelId="{7214A38E-9EB4-4C2B-8DEE-525659E008EC}" type="sibTrans" cxnId="{0F34DACB-FC3E-4BC9-938D-F703D6625DE8}">
      <dgm:prSet/>
      <dgm:spPr/>
      <dgm:t>
        <a:bodyPr/>
        <a:lstStyle/>
        <a:p>
          <a:endParaRPr lang="es-CO" sz="1100"/>
        </a:p>
      </dgm:t>
    </dgm:pt>
    <dgm:pt modelId="{F96344FF-A09C-4CD5-9B78-8CD1173ECAB0}">
      <dgm:prSet phldrT="[Texto]" custT="1"/>
      <dgm:spPr/>
      <dgm:t>
        <a:bodyPr/>
        <a:lstStyle/>
        <a:p>
          <a:endParaRPr lang="es-CO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1448A2-084A-49A0-AD95-567CBF09C3B0}" type="parTrans" cxnId="{93589CA9-B93C-494B-A795-CAB6D56A6EB2}">
      <dgm:prSet/>
      <dgm:spPr/>
      <dgm:t>
        <a:bodyPr/>
        <a:lstStyle/>
        <a:p>
          <a:endParaRPr lang="es-CO" sz="1100"/>
        </a:p>
      </dgm:t>
    </dgm:pt>
    <dgm:pt modelId="{3874234E-00BD-442C-8325-A695AE9F1A37}" type="sibTrans" cxnId="{93589CA9-B93C-494B-A795-CAB6D56A6EB2}">
      <dgm:prSet/>
      <dgm:spPr/>
      <dgm:t>
        <a:bodyPr/>
        <a:lstStyle/>
        <a:p>
          <a:endParaRPr lang="es-CO" sz="1100"/>
        </a:p>
      </dgm:t>
    </dgm:pt>
    <dgm:pt modelId="{39F1074F-7B92-4474-BF47-516F9DF574A6}" type="pres">
      <dgm:prSet presAssocID="{BE6F2722-4FCF-4CC3-BC94-3520994FC897}" presName="Name0" presStyleCnt="0">
        <dgm:presLayoutVars>
          <dgm:dir/>
          <dgm:animLvl val="lvl"/>
          <dgm:resizeHandles val="exact"/>
        </dgm:presLayoutVars>
      </dgm:prSet>
      <dgm:spPr/>
    </dgm:pt>
    <dgm:pt modelId="{F3717974-C5A1-4472-B90A-91E6D3202C72}" type="pres">
      <dgm:prSet presAssocID="{1A307317-8C2A-4702-BD62-3D27F778907C}" presName="composite" presStyleCnt="0"/>
      <dgm:spPr/>
    </dgm:pt>
    <dgm:pt modelId="{4BA3FA04-5248-4A29-B4FF-ECA591FC7033}" type="pres">
      <dgm:prSet presAssocID="{1A307317-8C2A-4702-BD62-3D27F778907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22418F9-D298-439C-BF36-A13029CA8661}" type="pres">
      <dgm:prSet presAssocID="{1A307317-8C2A-4702-BD62-3D27F778907C}" presName="desTx" presStyleLbl="alignAccFollowNode1" presStyleIdx="0" presStyleCnt="4" custScaleX="100000" custScaleY="100000" custLinFactNeighborX="-2927">
        <dgm:presLayoutVars>
          <dgm:bulletEnabled val="1"/>
        </dgm:presLayoutVars>
      </dgm:prSet>
      <dgm:spPr/>
    </dgm:pt>
    <dgm:pt modelId="{64CB3299-D89C-4633-BF74-8F84D295CE58}" type="pres">
      <dgm:prSet presAssocID="{5CA47690-85BE-4906-9B62-D76D53A69C29}" presName="space" presStyleCnt="0"/>
      <dgm:spPr/>
    </dgm:pt>
    <dgm:pt modelId="{6F2C1D5E-105E-4A92-94B4-CE63089A8E01}" type="pres">
      <dgm:prSet presAssocID="{1AAF49D9-D8E8-4DCE-AB5D-EE9C2A9A84A1}" presName="composite" presStyleCnt="0"/>
      <dgm:spPr/>
    </dgm:pt>
    <dgm:pt modelId="{C53A923E-8728-48C0-A222-75863F6B2497}" type="pres">
      <dgm:prSet presAssocID="{1AAF49D9-D8E8-4DCE-AB5D-EE9C2A9A84A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CBA2B7E-A71C-438F-BA47-CAC2E3EDD186}" type="pres">
      <dgm:prSet presAssocID="{1AAF49D9-D8E8-4DCE-AB5D-EE9C2A9A84A1}" presName="desTx" presStyleLbl="alignAccFollowNode1" presStyleIdx="1" presStyleCnt="4">
        <dgm:presLayoutVars>
          <dgm:bulletEnabled val="1"/>
        </dgm:presLayoutVars>
      </dgm:prSet>
      <dgm:spPr/>
    </dgm:pt>
    <dgm:pt modelId="{6C0DB6EF-16F4-46A4-A9BE-3E4BFC1D29F5}" type="pres">
      <dgm:prSet presAssocID="{B5C09553-6BAD-44C8-978C-C9C58940CC26}" presName="space" presStyleCnt="0"/>
      <dgm:spPr/>
    </dgm:pt>
    <dgm:pt modelId="{650A05B8-3F4A-4702-A5B0-C332BECA3717}" type="pres">
      <dgm:prSet presAssocID="{A0869AE4-EC5C-432C-A1E9-8AD783004F6F}" presName="composite" presStyleCnt="0"/>
      <dgm:spPr/>
    </dgm:pt>
    <dgm:pt modelId="{B4DB754C-CCD4-4B31-8D5A-70D4C5E7BBDD}" type="pres">
      <dgm:prSet presAssocID="{A0869AE4-EC5C-432C-A1E9-8AD783004F6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C572BA8-270E-43C7-A37A-11BA984D7107}" type="pres">
      <dgm:prSet presAssocID="{A0869AE4-EC5C-432C-A1E9-8AD783004F6F}" presName="desTx" presStyleLbl="alignAccFollowNode1" presStyleIdx="2" presStyleCnt="4">
        <dgm:presLayoutVars>
          <dgm:bulletEnabled val="1"/>
        </dgm:presLayoutVars>
      </dgm:prSet>
      <dgm:spPr/>
    </dgm:pt>
    <dgm:pt modelId="{F2CE43CA-3523-440C-9025-F99098AE0381}" type="pres">
      <dgm:prSet presAssocID="{2AE3576F-C253-4BDF-8C63-340FFC8AF97F}" presName="space" presStyleCnt="0"/>
      <dgm:spPr/>
    </dgm:pt>
    <dgm:pt modelId="{4A23827F-E80E-4A1C-B7CF-0674D153F406}" type="pres">
      <dgm:prSet presAssocID="{EDAD4A61-484C-4801-901E-9F987B0DB99D}" presName="composite" presStyleCnt="0"/>
      <dgm:spPr/>
    </dgm:pt>
    <dgm:pt modelId="{DF4698A8-25FE-4793-AF78-FE079F5E5AB0}" type="pres">
      <dgm:prSet presAssocID="{EDAD4A61-484C-4801-901E-9F987B0DB99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73C3E9D-ABEC-4B7E-B956-A15B6F9052B4}" type="pres">
      <dgm:prSet presAssocID="{EDAD4A61-484C-4801-901E-9F987B0DB99D}" presName="desTx" presStyleLbl="alignAccFollowNode1" presStyleIdx="3" presStyleCnt="4" custScaleY="100000">
        <dgm:presLayoutVars>
          <dgm:bulletEnabled val="1"/>
        </dgm:presLayoutVars>
      </dgm:prSet>
      <dgm:spPr/>
    </dgm:pt>
  </dgm:ptLst>
  <dgm:cxnLst>
    <dgm:cxn modelId="{7EB4BD01-EAAA-4B47-B2C5-231F2DAC4DBB}" type="presOf" srcId="{A0869AE4-EC5C-432C-A1E9-8AD783004F6F}" destId="{B4DB754C-CCD4-4B31-8D5A-70D4C5E7BBDD}" srcOrd="0" destOrd="0" presId="urn:microsoft.com/office/officeart/2005/8/layout/hList1"/>
    <dgm:cxn modelId="{D67C610D-4843-4162-96C9-9F8804002C80}" srcId="{BE6F2722-4FCF-4CC3-BC94-3520994FC897}" destId="{1A307317-8C2A-4702-BD62-3D27F778907C}" srcOrd="0" destOrd="0" parTransId="{63469CF7-EAC1-4006-B40A-20E94A6984C4}" sibTransId="{5CA47690-85BE-4906-9B62-D76D53A69C29}"/>
    <dgm:cxn modelId="{E7E81817-98EB-45AE-8A5E-B6F8D161AE8C}" srcId="{EDAD4A61-484C-4801-901E-9F987B0DB99D}" destId="{48FB4ED1-81DB-4333-AD3B-CCA02A5C7765}" srcOrd="4" destOrd="0" parTransId="{5FEDC87A-4AF5-4C6E-BBE9-33FB935DE6AF}" sibTransId="{9100E0E5-ECB5-4C73-8131-C36295E5BD81}"/>
    <dgm:cxn modelId="{702B541B-03AE-4C26-92CD-0288DC5A7E5B}" type="presOf" srcId="{48FB4ED1-81DB-4333-AD3B-CCA02A5C7765}" destId="{373C3E9D-ABEC-4B7E-B956-A15B6F9052B4}" srcOrd="0" destOrd="4" presId="urn:microsoft.com/office/officeart/2005/8/layout/hList1"/>
    <dgm:cxn modelId="{4603321C-5F09-4F8C-BE26-3A29439FAD17}" type="presOf" srcId="{507DACD2-A1AA-48D7-B957-D2CEF36D73CC}" destId="{9C572BA8-270E-43C7-A37A-11BA984D7107}" srcOrd="0" destOrd="2" presId="urn:microsoft.com/office/officeart/2005/8/layout/hList1"/>
    <dgm:cxn modelId="{6214EA1F-C8B2-47D9-B26F-8B69371DEF70}" type="presOf" srcId="{38CC7822-5995-4FBE-BC98-8E76634BB6EE}" destId="{322418F9-D298-439C-BF36-A13029CA8661}" srcOrd="0" destOrd="3" presId="urn:microsoft.com/office/officeart/2005/8/layout/hList1"/>
    <dgm:cxn modelId="{E587F72A-207D-4D67-BFF1-CF69BAFCDB2D}" type="presOf" srcId="{BE6F2722-4FCF-4CC3-BC94-3520994FC897}" destId="{39F1074F-7B92-4474-BF47-516F9DF574A6}" srcOrd="0" destOrd="0" presId="urn:microsoft.com/office/officeart/2005/8/layout/hList1"/>
    <dgm:cxn modelId="{03F8B02C-A438-4E14-A35A-9E71A44B7828}" srcId="{1AAF49D9-D8E8-4DCE-AB5D-EE9C2A9A84A1}" destId="{EC7E9F38-D4FB-4CF1-81F7-AC0BF3B3C695}" srcOrd="2" destOrd="0" parTransId="{467A3E3E-1449-4729-88C5-53A8A8D37430}" sibTransId="{B42E1056-0BBF-41D6-9570-E9716983D469}"/>
    <dgm:cxn modelId="{AEA7F42C-8412-40E9-98C9-6CEE4FFB8C96}" srcId="{A0869AE4-EC5C-432C-A1E9-8AD783004F6F}" destId="{04A66786-677F-496C-8D4A-1E5505D4CDDD}" srcOrd="0" destOrd="0" parTransId="{9C2A4061-407D-41BD-9805-C3C0E7E1E5FD}" sibTransId="{79C2406F-4BF4-4936-A8E1-D4F9FF3414E3}"/>
    <dgm:cxn modelId="{2C1D3231-6B55-418A-B06E-41A8C4FD40FF}" srcId="{EDAD4A61-484C-4801-901E-9F987B0DB99D}" destId="{2CFD6DF6-ECA2-4BA3-9D52-F39389F68662}" srcOrd="1" destOrd="0" parTransId="{3D21A56D-ECDF-433A-956D-0595519B0B02}" sibTransId="{26081F72-284B-4D1A-8C28-5B83A2111EE9}"/>
    <dgm:cxn modelId="{566EEE33-C7A6-4728-BD97-A1892B66B264}" type="presOf" srcId="{9A911EE0-DA6D-4701-B4B2-969BB897588F}" destId="{322418F9-D298-439C-BF36-A13029CA8661}" srcOrd="0" destOrd="0" presId="urn:microsoft.com/office/officeart/2005/8/layout/hList1"/>
    <dgm:cxn modelId="{3193DD39-2F23-4435-8369-20CCF82A5659}" srcId="{BE6F2722-4FCF-4CC3-BC94-3520994FC897}" destId="{EDAD4A61-484C-4801-901E-9F987B0DB99D}" srcOrd="3" destOrd="0" parTransId="{7E581E94-9C14-40D3-BA22-925658627B07}" sibTransId="{9ADC6B9C-F366-4F6B-AE13-55E1C34D2FF7}"/>
    <dgm:cxn modelId="{6110193E-15D2-4273-8783-C397A9178295}" srcId="{A0869AE4-EC5C-432C-A1E9-8AD783004F6F}" destId="{826DE486-5AA9-4B20-B3D3-2CAF6B28AECC}" srcOrd="1" destOrd="0" parTransId="{D9A44995-4AA9-48BE-9230-ABEC52FB2836}" sibTransId="{D7304141-80E1-473C-A373-FEF5DF9542F9}"/>
    <dgm:cxn modelId="{ACCEC55B-2E22-4E01-A788-CC94AD5F200F}" type="presOf" srcId="{0D000215-6E33-4784-B7AE-A4AF92C9156C}" destId="{BCBA2B7E-A71C-438F-BA47-CAC2E3EDD186}" srcOrd="0" destOrd="1" presId="urn:microsoft.com/office/officeart/2005/8/layout/hList1"/>
    <dgm:cxn modelId="{1DD60B44-C130-4397-A6B9-8CF6F7FE2750}" srcId="{EDAD4A61-484C-4801-901E-9F987B0DB99D}" destId="{CEC492D3-8B22-4981-9915-E40A207BB9EE}" srcOrd="3" destOrd="0" parTransId="{F88DEB70-9931-488E-8502-6EB20CB4AC92}" sibTransId="{F766C971-D053-4840-9FA0-CC938DD43E76}"/>
    <dgm:cxn modelId="{F5466248-6A59-4B7A-8A56-09E87EC89282}" srcId="{1A307317-8C2A-4702-BD62-3D27F778907C}" destId="{D7540123-42C6-4330-80E4-E1B048CF5E8F}" srcOrd="1" destOrd="0" parTransId="{2B83995D-F2DE-4706-BEAE-7594AEB5903A}" sibTransId="{31DC93C5-01BF-48C8-8814-3968346C1D28}"/>
    <dgm:cxn modelId="{08378548-3B4C-4297-B66D-AB440CBE8351}" type="presOf" srcId="{2CFD6DF6-ECA2-4BA3-9D52-F39389F68662}" destId="{373C3E9D-ABEC-4B7E-B956-A15B6F9052B4}" srcOrd="0" destOrd="1" presId="urn:microsoft.com/office/officeart/2005/8/layout/hList1"/>
    <dgm:cxn modelId="{B5E8B769-4732-4631-BEE6-168ACD1B8BCB}" srcId="{1A307317-8C2A-4702-BD62-3D27F778907C}" destId="{9A911EE0-DA6D-4701-B4B2-969BB897588F}" srcOrd="0" destOrd="0" parTransId="{DF8603FA-F070-423E-A91C-E7AF2777B6E9}" sibTransId="{C0C404C0-DC16-493F-A84B-4BA7A443CFE2}"/>
    <dgm:cxn modelId="{971F5C4B-C1F3-40CC-803D-9A5F4AA362A8}" type="presOf" srcId="{CEC492D3-8B22-4981-9915-E40A207BB9EE}" destId="{373C3E9D-ABEC-4B7E-B956-A15B6F9052B4}" srcOrd="0" destOrd="3" presId="urn:microsoft.com/office/officeart/2005/8/layout/hList1"/>
    <dgm:cxn modelId="{15C52E4C-D463-4551-ABB8-0CD91398CB5C}" type="presOf" srcId="{10343234-C3C6-4679-A6F1-246EED0B41BA}" destId="{9C572BA8-270E-43C7-A37A-11BA984D7107}" srcOrd="0" destOrd="6" presId="urn:microsoft.com/office/officeart/2005/8/layout/hList1"/>
    <dgm:cxn modelId="{D3060755-5CEB-41AB-9CA0-65915F0B5A1D}" type="presOf" srcId="{FF46DA18-D261-45A4-8B74-BB4B8AA986E7}" destId="{9C572BA8-270E-43C7-A37A-11BA984D7107}" srcOrd="0" destOrd="5" presId="urn:microsoft.com/office/officeart/2005/8/layout/hList1"/>
    <dgm:cxn modelId="{0565B157-7012-4F15-8C3A-46C15E4C258C}" type="presOf" srcId="{D7540123-42C6-4330-80E4-E1B048CF5E8F}" destId="{322418F9-D298-439C-BF36-A13029CA8661}" srcOrd="0" destOrd="1" presId="urn:microsoft.com/office/officeart/2005/8/layout/hList1"/>
    <dgm:cxn modelId="{1ACB687F-16BD-4D49-BA62-0197D5FA7B01}" srcId="{EDAD4A61-484C-4801-901E-9F987B0DB99D}" destId="{0A8A8A16-EBE2-4272-A852-2D2608174BB7}" srcOrd="0" destOrd="0" parTransId="{CB3A1EB9-B345-4C90-B624-561F5B88A653}" sibTransId="{ADEEDB10-DD9D-4B24-A724-1F153156A9B5}"/>
    <dgm:cxn modelId="{113C4288-5AF2-41CE-94C7-279F0E8CDA8F}" srcId="{EDAD4A61-484C-4801-901E-9F987B0DB99D}" destId="{658DBBC2-68A4-47C5-9E9B-41717097A9BC}" srcOrd="2" destOrd="0" parTransId="{4BD604F9-04C3-46F2-AB91-792CE1DB2C99}" sibTransId="{B5098251-3915-431F-B1B0-76C03DECE3E2}"/>
    <dgm:cxn modelId="{90C76A8A-D85B-433C-9D76-971F0AC91931}" type="presOf" srcId="{F96344FF-A09C-4CD5-9B78-8CD1173ECAB0}" destId="{322418F9-D298-439C-BF36-A13029CA8661}" srcOrd="0" destOrd="4" presId="urn:microsoft.com/office/officeart/2005/8/layout/hList1"/>
    <dgm:cxn modelId="{79BBDC90-C488-4493-BE04-A17158CD6081}" type="presOf" srcId="{1A307317-8C2A-4702-BD62-3D27F778907C}" destId="{4BA3FA04-5248-4A29-B4FF-ECA591FC7033}" srcOrd="0" destOrd="0" presId="urn:microsoft.com/office/officeart/2005/8/layout/hList1"/>
    <dgm:cxn modelId="{8AAE4095-2E4A-4DA3-8460-B0FBABBEC47E}" srcId="{A0869AE4-EC5C-432C-A1E9-8AD783004F6F}" destId="{FF46DA18-D261-45A4-8B74-BB4B8AA986E7}" srcOrd="5" destOrd="0" parTransId="{B58492E6-FE2E-4DF0-8860-215C942C7A9F}" sibTransId="{EC7E7C5F-F9A3-4883-97D6-A2AD18D124C9}"/>
    <dgm:cxn modelId="{3956EA95-77C4-4ECA-9E15-A5779CA5D26A}" srcId="{A0869AE4-EC5C-432C-A1E9-8AD783004F6F}" destId="{10343234-C3C6-4679-A6F1-246EED0B41BA}" srcOrd="6" destOrd="0" parTransId="{B380AF44-DF05-4462-9E3C-CFBA8C36B039}" sibTransId="{EDA6E1DC-5803-4BDF-B7E5-112A49BB2D34}"/>
    <dgm:cxn modelId="{C00AE49B-A9B4-4EA2-AC34-1293538E8C94}" type="presOf" srcId="{04A66786-677F-496C-8D4A-1E5505D4CDDD}" destId="{9C572BA8-270E-43C7-A37A-11BA984D7107}" srcOrd="0" destOrd="0" presId="urn:microsoft.com/office/officeart/2005/8/layout/hList1"/>
    <dgm:cxn modelId="{A3677CA4-F9A0-4DB6-9D3C-CCD45168095C}" type="presOf" srcId="{0A8A8A16-EBE2-4272-A852-2D2608174BB7}" destId="{373C3E9D-ABEC-4B7E-B956-A15B6F9052B4}" srcOrd="0" destOrd="0" presId="urn:microsoft.com/office/officeart/2005/8/layout/hList1"/>
    <dgm:cxn modelId="{93589CA9-B93C-494B-A795-CAB6D56A6EB2}" srcId="{1A307317-8C2A-4702-BD62-3D27F778907C}" destId="{F96344FF-A09C-4CD5-9B78-8CD1173ECAB0}" srcOrd="4" destOrd="0" parTransId="{D61448A2-084A-49A0-AD95-567CBF09C3B0}" sibTransId="{3874234E-00BD-442C-8325-A695AE9F1A37}"/>
    <dgm:cxn modelId="{33269CAD-2017-496F-B8C1-9A64EA7B3B7E}" srcId="{A0869AE4-EC5C-432C-A1E9-8AD783004F6F}" destId="{B2A48C83-901B-454C-A522-C12E1838F23E}" srcOrd="3" destOrd="0" parTransId="{384C14D2-D78A-4F04-BBB2-7926789D31A2}" sibTransId="{72713B46-4596-4B8B-A2CA-B0EF81C62749}"/>
    <dgm:cxn modelId="{FD3F64B2-DB08-458F-A622-B1F46609200C}" type="presOf" srcId="{B2A48C83-901B-454C-A522-C12E1838F23E}" destId="{9C572BA8-270E-43C7-A37A-11BA984D7107}" srcOrd="0" destOrd="3" presId="urn:microsoft.com/office/officeart/2005/8/layout/hList1"/>
    <dgm:cxn modelId="{C7FC76B3-E878-4849-9327-2E5F8D7D5E6B}" srcId="{BE6F2722-4FCF-4CC3-BC94-3520994FC897}" destId="{1AAF49D9-D8E8-4DCE-AB5D-EE9C2A9A84A1}" srcOrd="1" destOrd="0" parTransId="{7CA51082-9CDC-4C12-AB63-3C2505FBC702}" sibTransId="{B5C09553-6BAD-44C8-978C-C9C58940CC26}"/>
    <dgm:cxn modelId="{044E5EB5-251E-40A4-ABD5-6B8276177EDF}" type="presOf" srcId="{826DE486-5AA9-4B20-B3D3-2CAF6B28AECC}" destId="{9C572BA8-270E-43C7-A37A-11BA984D7107}" srcOrd="0" destOrd="1" presId="urn:microsoft.com/office/officeart/2005/8/layout/hList1"/>
    <dgm:cxn modelId="{494069B5-F381-4E82-BCA3-3A06076CEA91}" srcId="{1AAF49D9-D8E8-4DCE-AB5D-EE9C2A9A84A1}" destId="{63EBAFA8-C500-4D24-9FA5-4C8C840D674E}" srcOrd="3" destOrd="0" parTransId="{A6A29831-3D0F-47E4-9DA4-C8BF8F75865D}" sibTransId="{BDC0F06C-03A2-4375-9EF5-B74F1BA086D5}"/>
    <dgm:cxn modelId="{FDBD51B6-36D8-40F5-8F4D-0374E890C686}" srcId="{A0869AE4-EC5C-432C-A1E9-8AD783004F6F}" destId="{507DACD2-A1AA-48D7-B957-D2CEF36D73CC}" srcOrd="2" destOrd="0" parTransId="{D0683453-D0A1-43D3-9CC6-4D7B463E5A43}" sibTransId="{73AEDA46-9A0D-4A1E-9C46-272D4DCB3923}"/>
    <dgm:cxn modelId="{A8A969C1-7CB2-4CAE-ADF9-49FD5A7BEB52}" type="presOf" srcId="{3E7A1979-E477-40C1-9BB6-4381DFF69BDE}" destId="{9C572BA8-270E-43C7-A37A-11BA984D7107}" srcOrd="0" destOrd="4" presId="urn:microsoft.com/office/officeart/2005/8/layout/hList1"/>
    <dgm:cxn modelId="{707510C5-2469-44C5-B7D3-3963CD97CD55}" srcId="{A0869AE4-EC5C-432C-A1E9-8AD783004F6F}" destId="{3E7A1979-E477-40C1-9BB6-4381DFF69BDE}" srcOrd="4" destOrd="0" parTransId="{2CF14C78-EDD3-448A-8980-65F6B67476B8}" sibTransId="{8081DDFB-6753-4796-9992-C6518AEFB3E1}"/>
    <dgm:cxn modelId="{12DAAEC7-5A25-4C53-94B7-B6E7711E8450}" srcId="{1A307317-8C2A-4702-BD62-3D27F778907C}" destId="{0075022D-C41B-4330-996A-C1BF0BA1D1AE}" srcOrd="2" destOrd="0" parTransId="{50179A5A-7E6C-4BAD-8CC3-46D15ACC20B3}" sibTransId="{36492E0B-DED6-4CBC-9EDF-1E26CA5925C7}"/>
    <dgm:cxn modelId="{0F34DACB-FC3E-4BC9-938D-F703D6625DE8}" srcId="{1A307317-8C2A-4702-BD62-3D27F778907C}" destId="{38CC7822-5995-4FBE-BC98-8E76634BB6EE}" srcOrd="3" destOrd="0" parTransId="{A1A45ECD-D51B-4006-AE9A-90AD3D740D67}" sibTransId="{7214A38E-9EB4-4C2B-8DEE-525659E008EC}"/>
    <dgm:cxn modelId="{95135DD8-3A0C-4E40-9954-1E924B372C21}" srcId="{1AAF49D9-D8E8-4DCE-AB5D-EE9C2A9A84A1}" destId="{1F5B38AF-6C33-4CD8-97A7-E40823EBFEC4}" srcOrd="0" destOrd="0" parTransId="{38791044-3BFC-4D5C-B1F2-A0ACBBCE6D0B}" sibTransId="{42C97E82-81BC-4A9F-8211-FA9D0A5C0008}"/>
    <dgm:cxn modelId="{1465ACE3-F082-44E8-86EF-95809B1D09AB}" type="presOf" srcId="{EC7E9F38-D4FB-4CF1-81F7-AC0BF3B3C695}" destId="{BCBA2B7E-A71C-438F-BA47-CAC2E3EDD186}" srcOrd="0" destOrd="2" presId="urn:microsoft.com/office/officeart/2005/8/layout/hList1"/>
    <dgm:cxn modelId="{33175FE6-0406-4887-B671-F329F86F4766}" type="presOf" srcId="{658DBBC2-68A4-47C5-9E9B-41717097A9BC}" destId="{373C3E9D-ABEC-4B7E-B956-A15B6F9052B4}" srcOrd="0" destOrd="2" presId="urn:microsoft.com/office/officeart/2005/8/layout/hList1"/>
    <dgm:cxn modelId="{9C6167ED-5D96-4CDE-BEC8-D64D84BCAAE7}" srcId="{1AAF49D9-D8E8-4DCE-AB5D-EE9C2A9A84A1}" destId="{0D000215-6E33-4784-B7AE-A4AF92C9156C}" srcOrd="1" destOrd="0" parTransId="{76FA3548-4148-42B1-951A-F9AC1B32CA71}" sibTransId="{11C51C9F-DBEF-4FA7-A49B-8EF770572388}"/>
    <dgm:cxn modelId="{D178B7F0-AC71-4B0C-93DB-D057892B7959}" type="presOf" srcId="{1F5B38AF-6C33-4CD8-97A7-E40823EBFEC4}" destId="{BCBA2B7E-A71C-438F-BA47-CAC2E3EDD186}" srcOrd="0" destOrd="0" presId="urn:microsoft.com/office/officeart/2005/8/layout/hList1"/>
    <dgm:cxn modelId="{CD8EF6F0-3155-4002-9497-F2F9E3AAE7B4}" type="presOf" srcId="{1AAF49D9-D8E8-4DCE-AB5D-EE9C2A9A84A1}" destId="{C53A923E-8728-48C0-A222-75863F6B2497}" srcOrd="0" destOrd="0" presId="urn:microsoft.com/office/officeart/2005/8/layout/hList1"/>
    <dgm:cxn modelId="{D81F16F4-945D-4119-861B-42B909129ED6}" srcId="{BE6F2722-4FCF-4CC3-BC94-3520994FC897}" destId="{A0869AE4-EC5C-432C-A1E9-8AD783004F6F}" srcOrd="2" destOrd="0" parTransId="{1DBC2909-6955-4AEA-8230-9061C8ACC30A}" sibTransId="{2AE3576F-C253-4BDF-8C63-340FFC8AF97F}"/>
    <dgm:cxn modelId="{34E7E7F8-488D-4BCE-ADCA-E1D764381235}" type="presOf" srcId="{0075022D-C41B-4330-996A-C1BF0BA1D1AE}" destId="{322418F9-D298-439C-BF36-A13029CA8661}" srcOrd="0" destOrd="2" presId="urn:microsoft.com/office/officeart/2005/8/layout/hList1"/>
    <dgm:cxn modelId="{A94D3AFC-5E7A-46E7-A66B-54A47AA0B226}" type="presOf" srcId="{EDAD4A61-484C-4801-901E-9F987B0DB99D}" destId="{DF4698A8-25FE-4793-AF78-FE079F5E5AB0}" srcOrd="0" destOrd="0" presId="urn:microsoft.com/office/officeart/2005/8/layout/hList1"/>
    <dgm:cxn modelId="{16E4F0FD-519A-4898-8774-2487099C0584}" type="presOf" srcId="{63EBAFA8-C500-4D24-9FA5-4C8C840D674E}" destId="{BCBA2B7E-A71C-438F-BA47-CAC2E3EDD186}" srcOrd="0" destOrd="3" presId="urn:microsoft.com/office/officeart/2005/8/layout/hList1"/>
    <dgm:cxn modelId="{2C508CEC-A4E7-4AE8-90F3-DBE9BFCAF4F4}" type="presParOf" srcId="{39F1074F-7B92-4474-BF47-516F9DF574A6}" destId="{F3717974-C5A1-4472-B90A-91E6D3202C72}" srcOrd="0" destOrd="0" presId="urn:microsoft.com/office/officeart/2005/8/layout/hList1"/>
    <dgm:cxn modelId="{CFA73891-46C1-4356-8678-A4E3F420F8E0}" type="presParOf" srcId="{F3717974-C5A1-4472-B90A-91E6D3202C72}" destId="{4BA3FA04-5248-4A29-B4FF-ECA591FC7033}" srcOrd="0" destOrd="0" presId="urn:microsoft.com/office/officeart/2005/8/layout/hList1"/>
    <dgm:cxn modelId="{A1564BA9-4481-47D1-B3E4-0A806551E4A9}" type="presParOf" srcId="{F3717974-C5A1-4472-B90A-91E6D3202C72}" destId="{322418F9-D298-439C-BF36-A13029CA8661}" srcOrd="1" destOrd="0" presId="urn:microsoft.com/office/officeart/2005/8/layout/hList1"/>
    <dgm:cxn modelId="{EDBAB6EA-33C0-4D37-AF53-308F81C891DD}" type="presParOf" srcId="{39F1074F-7B92-4474-BF47-516F9DF574A6}" destId="{64CB3299-D89C-4633-BF74-8F84D295CE58}" srcOrd="1" destOrd="0" presId="urn:microsoft.com/office/officeart/2005/8/layout/hList1"/>
    <dgm:cxn modelId="{B030DC48-5BCA-4F65-94FC-A0AACDAC589C}" type="presParOf" srcId="{39F1074F-7B92-4474-BF47-516F9DF574A6}" destId="{6F2C1D5E-105E-4A92-94B4-CE63089A8E01}" srcOrd="2" destOrd="0" presId="urn:microsoft.com/office/officeart/2005/8/layout/hList1"/>
    <dgm:cxn modelId="{B75B5C84-A22E-444E-B238-AD669769DF5D}" type="presParOf" srcId="{6F2C1D5E-105E-4A92-94B4-CE63089A8E01}" destId="{C53A923E-8728-48C0-A222-75863F6B2497}" srcOrd="0" destOrd="0" presId="urn:microsoft.com/office/officeart/2005/8/layout/hList1"/>
    <dgm:cxn modelId="{99F9C093-BC0B-4CFB-9ECB-4AB25C9EE7B1}" type="presParOf" srcId="{6F2C1D5E-105E-4A92-94B4-CE63089A8E01}" destId="{BCBA2B7E-A71C-438F-BA47-CAC2E3EDD186}" srcOrd="1" destOrd="0" presId="urn:microsoft.com/office/officeart/2005/8/layout/hList1"/>
    <dgm:cxn modelId="{0E4B956D-96AE-4795-8198-88873C0E2AA8}" type="presParOf" srcId="{39F1074F-7B92-4474-BF47-516F9DF574A6}" destId="{6C0DB6EF-16F4-46A4-A9BE-3E4BFC1D29F5}" srcOrd="3" destOrd="0" presId="urn:microsoft.com/office/officeart/2005/8/layout/hList1"/>
    <dgm:cxn modelId="{9B1F71A6-2A4C-4FAB-AEDE-27827F74C141}" type="presParOf" srcId="{39F1074F-7B92-4474-BF47-516F9DF574A6}" destId="{650A05B8-3F4A-4702-A5B0-C332BECA3717}" srcOrd="4" destOrd="0" presId="urn:microsoft.com/office/officeart/2005/8/layout/hList1"/>
    <dgm:cxn modelId="{A6CC4B36-DDA2-47EA-80DA-27B23D9EA9F4}" type="presParOf" srcId="{650A05B8-3F4A-4702-A5B0-C332BECA3717}" destId="{B4DB754C-CCD4-4B31-8D5A-70D4C5E7BBDD}" srcOrd="0" destOrd="0" presId="urn:microsoft.com/office/officeart/2005/8/layout/hList1"/>
    <dgm:cxn modelId="{4C082054-58D2-470D-AE38-06BFA24F99ED}" type="presParOf" srcId="{650A05B8-3F4A-4702-A5B0-C332BECA3717}" destId="{9C572BA8-270E-43C7-A37A-11BA984D7107}" srcOrd="1" destOrd="0" presId="urn:microsoft.com/office/officeart/2005/8/layout/hList1"/>
    <dgm:cxn modelId="{4D12846E-E062-4317-9349-6C17FD60966D}" type="presParOf" srcId="{39F1074F-7B92-4474-BF47-516F9DF574A6}" destId="{F2CE43CA-3523-440C-9025-F99098AE0381}" srcOrd="5" destOrd="0" presId="urn:microsoft.com/office/officeart/2005/8/layout/hList1"/>
    <dgm:cxn modelId="{E1F9C035-6115-411B-9CAA-7796130F61AD}" type="presParOf" srcId="{39F1074F-7B92-4474-BF47-516F9DF574A6}" destId="{4A23827F-E80E-4A1C-B7CF-0674D153F406}" srcOrd="6" destOrd="0" presId="urn:microsoft.com/office/officeart/2005/8/layout/hList1"/>
    <dgm:cxn modelId="{89118ED8-4FC4-4E3F-AC4A-4BC57B6BB840}" type="presParOf" srcId="{4A23827F-E80E-4A1C-B7CF-0674D153F406}" destId="{DF4698A8-25FE-4793-AF78-FE079F5E5AB0}" srcOrd="0" destOrd="0" presId="urn:microsoft.com/office/officeart/2005/8/layout/hList1"/>
    <dgm:cxn modelId="{82376DD2-D580-4766-9054-F9572DD68348}" type="presParOf" srcId="{4A23827F-E80E-4A1C-B7CF-0674D153F406}" destId="{373C3E9D-ABEC-4B7E-B956-A15B6F9052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3FA04-5248-4A29-B4FF-ECA591FC7033}">
      <dsp:nvSpPr>
        <dsp:cNvPr id="0" name=""/>
        <dsp:cNvSpPr/>
      </dsp:nvSpPr>
      <dsp:spPr>
        <a:xfrm>
          <a:off x="3055" y="1718439"/>
          <a:ext cx="1837531" cy="730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Lucha contra la pobreza e inclusión social</a:t>
          </a:r>
          <a:endParaRPr lang="es-CO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5" y="1718439"/>
        <a:ext cx="1837531" cy="730068"/>
      </dsp:txXfrm>
    </dsp:sp>
    <dsp:sp modelId="{322418F9-D298-439C-BF36-A13029CA8661}">
      <dsp:nvSpPr>
        <dsp:cNvPr id="0" name=""/>
        <dsp:cNvSpPr/>
      </dsp:nvSpPr>
      <dsp:spPr>
        <a:xfrm>
          <a:off x="0" y="2448507"/>
          <a:ext cx="1837531" cy="12517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Pobreza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Demografía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Educación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Salud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Servicios públicos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Vivienda</a:t>
          </a:r>
        </a:p>
      </dsp:txBody>
      <dsp:txXfrm>
        <a:off x="0" y="2448507"/>
        <a:ext cx="1837531" cy="1251719"/>
      </dsp:txXfrm>
    </dsp:sp>
    <dsp:sp modelId="{C53A923E-8728-48C0-A222-75863F6B2497}">
      <dsp:nvSpPr>
        <dsp:cNvPr id="0" name=""/>
        <dsp:cNvSpPr/>
      </dsp:nvSpPr>
      <dsp:spPr>
        <a:xfrm>
          <a:off x="2097841" y="1718439"/>
          <a:ext cx="1837531" cy="730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Seguridad en las regiones como condición para la convivencia</a:t>
          </a:r>
        </a:p>
      </dsp:txBody>
      <dsp:txXfrm>
        <a:off x="2097841" y="1718439"/>
        <a:ext cx="1837531" cy="730068"/>
      </dsp:txXfrm>
    </dsp:sp>
    <dsp:sp modelId="{BCBA2B7E-A71C-438F-BA47-CAC2E3EDD186}">
      <dsp:nvSpPr>
        <dsp:cNvPr id="0" name=""/>
        <dsp:cNvSpPr/>
      </dsp:nvSpPr>
      <dsp:spPr>
        <a:xfrm>
          <a:off x="2097841" y="2448507"/>
          <a:ext cx="1837531" cy="12517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Seguridad Nacional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Seguridad Cooperativa</a:t>
          </a:r>
        </a:p>
      </dsp:txBody>
      <dsp:txXfrm>
        <a:off x="2097841" y="2448507"/>
        <a:ext cx="1837531" cy="1251719"/>
      </dsp:txXfrm>
    </dsp:sp>
    <dsp:sp modelId="{B4DB754C-CCD4-4B31-8D5A-70D4C5E7BBDD}">
      <dsp:nvSpPr>
        <dsp:cNvPr id="0" name=""/>
        <dsp:cNvSpPr/>
      </dsp:nvSpPr>
      <dsp:spPr>
        <a:xfrm>
          <a:off x="4192627" y="1718439"/>
          <a:ext cx="1837531" cy="730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Desarrollo de la empresa como medio para buscar la prosperidad y luchar contra el desempleo</a:t>
          </a:r>
          <a:endParaRPr lang="es-CO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2627" y="1718439"/>
        <a:ext cx="1837531" cy="730068"/>
      </dsp:txXfrm>
    </dsp:sp>
    <dsp:sp modelId="{9C572BA8-270E-43C7-A37A-11BA984D7107}">
      <dsp:nvSpPr>
        <dsp:cNvPr id="0" name=""/>
        <dsp:cNvSpPr/>
      </dsp:nvSpPr>
      <dsp:spPr>
        <a:xfrm>
          <a:off x="4192627" y="2448507"/>
          <a:ext cx="1837531" cy="12517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Medio ambiente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Instituciones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Competitividad, emprendimiento e innovación,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Tejido empresarial</a:t>
          </a:r>
        </a:p>
      </dsp:txBody>
      <dsp:txXfrm>
        <a:off x="4192627" y="2448507"/>
        <a:ext cx="1837531" cy="1251719"/>
      </dsp:txXfrm>
    </dsp:sp>
    <dsp:sp modelId="{DF4698A8-25FE-4793-AF78-FE079F5E5AB0}">
      <dsp:nvSpPr>
        <dsp:cNvPr id="0" name=""/>
        <dsp:cNvSpPr/>
      </dsp:nvSpPr>
      <dsp:spPr>
        <a:xfrm>
          <a:off x="6287412" y="1718439"/>
          <a:ext cx="1837531" cy="730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Eficiencia del Estado y lucha contra la corrupción</a:t>
          </a:r>
          <a:endParaRPr lang="es-CO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7412" y="1718439"/>
        <a:ext cx="1837531" cy="730068"/>
      </dsp:txXfrm>
    </dsp:sp>
    <dsp:sp modelId="{373C3E9D-ABEC-4B7E-B956-A15B6F9052B4}">
      <dsp:nvSpPr>
        <dsp:cNvPr id="0" name=""/>
        <dsp:cNvSpPr/>
      </dsp:nvSpPr>
      <dsp:spPr>
        <a:xfrm>
          <a:off x="6287412" y="2448507"/>
          <a:ext cx="1837531" cy="12517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Desempeño en gestión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Desempeño en resultados</a:t>
          </a:r>
        </a:p>
      </dsp:txBody>
      <dsp:txXfrm>
        <a:off x="6287412" y="2448507"/>
        <a:ext cx="1837531" cy="1251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3FA04-5248-4A29-B4FF-ECA591FC7033}">
      <dsp:nvSpPr>
        <dsp:cNvPr id="0" name=""/>
        <dsp:cNvSpPr/>
      </dsp:nvSpPr>
      <dsp:spPr>
        <a:xfrm>
          <a:off x="3055" y="1718439"/>
          <a:ext cx="1837531" cy="730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Lucha contra la pobreza e inclusión social</a:t>
          </a:r>
          <a:endParaRPr lang="es-CO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5" y="1718439"/>
        <a:ext cx="1837531" cy="730068"/>
      </dsp:txXfrm>
    </dsp:sp>
    <dsp:sp modelId="{322418F9-D298-439C-BF36-A13029CA8661}">
      <dsp:nvSpPr>
        <dsp:cNvPr id="0" name=""/>
        <dsp:cNvSpPr/>
      </dsp:nvSpPr>
      <dsp:spPr>
        <a:xfrm>
          <a:off x="0" y="2448507"/>
          <a:ext cx="1837531" cy="12517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Pobreza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Demografía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Educación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Salud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Servicios públicos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Vivienda</a:t>
          </a:r>
        </a:p>
      </dsp:txBody>
      <dsp:txXfrm>
        <a:off x="0" y="2448507"/>
        <a:ext cx="1837531" cy="1251719"/>
      </dsp:txXfrm>
    </dsp:sp>
    <dsp:sp modelId="{C53A923E-8728-48C0-A222-75863F6B2497}">
      <dsp:nvSpPr>
        <dsp:cNvPr id="0" name=""/>
        <dsp:cNvSpPr/>
      </dsp:nvSpPr>
      <dsp:spPr>
        <a:xfrm>
          <a:off x="2097841" y="1718439"/>
          <a:ext cx="1837531" cy="730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Seguridad en las regiones como condición para la convivencia</a:t>
          </a:r>
        </a:p>
      </dsp:txBody>
      <dsp:txXfrm>
        <a:off x="2097841" y="1718439"/>
        <a:ext cx="1837531" cy="730068"/>
      </dsp:txXfrm>
    </dsp:sp>
    <dsp:sp modelId="{BCBA2B7E-A71C-438F-BA47-CAC2E3EDD186}">
      <dsp:nvSpPr>
        <dsp:cNvPr id="0" name=""/>
        <dsp:cNvSpPr/>
      </dsp:nvSpPr>
      <dsp:spPr>
        <a:xfrm>
          <a:off x="2097841" y="2448507"/>
          <a:ext cx="1837531" cy="12517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Seguridad Nacional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Seguridad Cooperativa</a:t>
          </a:r>
        </a:p>
      </dsp:txBody>
      <dsp:txXfrm>
        <a:off x="2097841" y="2448507"/>
        <a:ext cx="1837531" cy="1251719"/>
      </dsp:txXfrm>
    </dsp:sp>
    <dsp:sp modelId="{B4DB754C-CCD4-4B31-8D5A-70D4C5E7BBDD}">
      <dsp:nvSpPr>
        <dsp:cNvPr id="0" name=""/>
        <dsp:cNvSpPr/>
      </dsp:nvSpPr>
      <dsp:spPr>
        <a:xfrm>
          <a:off x="4192627" y="1718439"/>
          <a:ext cx="1837531" cy="730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Desarrollo de la empresa como medio para buscar la prosperidad y luchar contra el desempleo</a:t>
          </a:r>
          <a:endParaRPr lang="es-CO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2627" y="1718439"/>
        <a:ext cx="1837531" cy="730068"/>
      </dsp:txXfrm>
    </dsp:sp>
    <dsp:sp modelId="{9C572BA8-270E-43C7-A37A-11BA984D7107}">
      <dsp:nvSpPr>
        <dsp:cNvPr id="0" name=""/>
        <dsp:cNvSpPr/>
      </dsp:nvSpPr>
      <dsp:spPr>
        <a:xfrm>
          <a:off x="4192627" y="2448507"/>
          <a:ext cx="1837531" cy="12517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Medio ambiente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Instituciones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Competitividad, emprendimiento e innovación,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Tejido empresarial</a:t>
          </a:r>
        </a:p>
      </dsp:txBody>
      <dsp:txXfrm>
        <a:off x="4192627" y="2448507"/>
        <a:ext cx="1837531" cy="1251719"/>
      </dsp:txXfrm>
    </dsp:sp>
    <dsp:sp modelId="{DF4698A8-25FE-4793-AF78-FE079F5E5AB0}">
      <dsp:nvSpPr>
        <dsp:cNvPr id="0" name=""/>
        <dsp:cNvSpPr/>
      </dsp:nvSpPr>
      <dsp:spPr>
        <a:xfrm>
          <a:off x="6287412" y="1718439"/>
          <a:ext cx="1837531" cy="730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Eficiencia del Estado y lucha contra la corrupción</a:t>
          </a:r>
          <a:endParaRPr lang="es-CO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7412" y="1718439"/>
        <a:ext cx="1837531" cy="730068"/>
      </dsp:txXfrm>
    </dsp:sp>
    <dsp:sp modelId="{373C3E9D-ABEC-4B7E-B956-A15B6F9052B4}">
      <dsp:nvSpPr>
        <dsp:cNvPr id="0" name=""/>
        <dsp:cNvSpPr/>
      </dsp:nvSpPr>
      <dsp:spPr>
        <a:xfrm>
          <a:off x="6287412" y="2448507"/>
          <a:ext cx="1837531" cy="12517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Desempeño en gestión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Desempeño en resultados</a:t>
          </a:r>
        </a:p>
      </dsp:txBody>
      <dsp:txXfrm>
        <a:off x="6287412" y="2448507"/>
        <a:ext cx="1837531" cy="1251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3FA04-5248-4A29-B4FF-ECA591FC7033}">
      <dsp:nvSpPr>
        <dsp:cNvPr id="0" name=""/>
        <dsp:cNvSpPr/>
      </dsp:nvSpPr>
      <dsp:spPr>
        <a:xfrm>
          <a:off x="3055" y="736002"/>
          <a:ext cx="1837531" cy="735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Retos</a:t>
          </a:r>
        </a:p>
      </dsp:txBody>
      <dsp:txXfrm>
        <a:off x="3055" y="736002"/>
        <a:ext cx="1837531" cy="735012"/>
      </dsp:txXfrm>
    </dsp:sp>
    <dsp:sp modelId="{322418F9-D298-439C-BF36-A13029CA8661}">
      <dsp:nvSpPr>
        <dsp:cNvPr id="0" name=""/>
        <dsp:cNvSpPr/>
      </dsp:nvSpPr>
      <dsp:spPr>
        <a:xfrm>
          <a:off x="0" y="1471014"/>
          <a:ext cx="1837531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Lucha contra la informalidad del 80,9% a través de transformaciones en el modelo productivo del departamento.</a:t>
          </a:r>
          <a:endParaRPr lang="es-CO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Creación de condiciones de bienestar con énfasis en servicios públicos domiciliarios y educación de calidad en secundaria y educación superior.</a:t>
          </a:r>
          <a:endParaRPr lang="es-CO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71014"/>
        <a:ext cx="1837531" cy="3211649"/>
      </dsp:txXfrm>
    </dsp:sp>
    <dsp:sp modelId="{C53A923E-8728-48C0-A222-75863F6B2497}">
      <dsp:nvSpPr>
        <dsp:cNvPr id="0" name=""/>
        <dsp:cNvSpPr/>
      </dsp:nvSpPr>
      <dsp:spPr>
        <a:xfrm>
          <a:off x="2097841" y="736002"/>
          <a:ext cx="1837531" cy="735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Retos	</a:t>
          </a:r>
        </a:p>
      </dsp:txBody>
      <dsp:txXfrm>
        <a:off x="2097841" y="736002"/>
        <a:ext cx="1837531" cy="735012"/>
      </dsp:txXfrm>
    </dsp:sp>
    <dsp:sp modelId="{BCBA2B7E-A71C-438F-BA47-CAC2E3EDD186}">
      <dsp:nvSpPr>
        <dsp:cNvPr id="0" name=""/>
        <dsp:cNvSpPr/>
      </dsp:nvSpPr>
      <dsp:spPr>
        <a:xfrm>
          <a:off x="2097841" y="1471014"/>
          <a:ext cx="1837531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Lucha contra el terrorismo y la presencia de grupos armados ilegales.</a:t>
          </a:r>
          <a:endParaRPr lang="es-CO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Seguridad y convivencia ciudadanas.</a:t>
          </a:r>
          <a:endParaRPr lang="es-CO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7841" y="1471014"/>
        <a:ext cx="1837531" cy="3211649"/>
      </dsp:txXfrm>
    </dsp:sp>
    <dsp:sp modelId="{B4DB754C-CCD4-4B31-8D5A-70D4C5E7BBDD}">
      <dsp:nvSpPr>
        <dsp:cNvPr id="0" name=""/>
        <dsp:cNvSpPr/>
      </dsp:nvSpPr>
      <dsp:spPr>
        <a:xfrm>
          <a:off x="4192627" y="736002"/>
          <a:ext cx="1837531" cy="735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Retos</a:t>
          </a:r>
          <a:endParaRPr lang="es-CO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2627" y="736002"/>
        <a:ext cx="1837531" cy="735012"/>
      </dsp:txXfrm>
    </dsp:sp>
    <dsp:sp modelId="{9C572BA8-270E-43C7-A37A-11BA984D7107}">
      <dsp:nvSpPr>
        <dsp:cNvPr id="0" name=""/>
        <dsp:cNvSpPr/>
      </dsp:nvSpPr>
      <dsp:spPr>
        <a:xfrm>
          <a:off x="4192627" y="1471014"/>
          <a:ext cx="1837531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Industrialización del Casanare con diversificación de las ramas de la producción, complejización de la industria departamental y agregación de valor.</a:t>
          </a:r>
          <a:endParaRPr lang="es-CO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Impulso a la productividad forestal, agroturística e industrial.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Innovación productiva en alcoholes, hierro, acero, polímeros y mezclas de alquilbencenos, derivados de los hidrocarburos.</a:t>
          </a:r>
          <a:endParaRPr lang="es-CO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Infraestructura para la producción en vías de comunicación.</a:t>
          </a:r>
          <a:endParaRPr lang="es-CO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2627" y="1471014"/>
        <a:ext cx="1837531" cy="3211649"/>
      </dsp:txXfrm>
    </dsp:sp>
    <dsp:sp modelId="{DF4698A8-25FE-4793-AF78-FE079F5E5AB0}">
      <dsp:nvSpPr>
        <dsp:cNvPr id="0" name=""/>
        <dsp:cNvSpPr/>
      </dsp:nvSpPr>
      <dsp:spPr>
        <a:xfrm>
          <a:off x="6287412" y="736002"/>
          <a:ext cx="1837531" cy="735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Retos</a:t>
          </a:r>
          <a:endParaRPr lang="es-CO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7412" y="736002"/>
        <a:ext cx="1837531" cy="735012"/>
      </dsp:txXfrm>
    </dsp:sp>
    <dsp:sp modelId="{373C3E9D-ABEC-4B7E-B956-A15B6F9052B4}">
      <dsp:nvSpPr>
        <dsp:cNvPr id="0" name=""/>
        <dsp:cNvSpPr/>
      </dsp:nvSpPr>
      <dsp:spPr>
        <a:xfrm>
          <a:off x="6287412" y="1471014"/>
          <a:ext cx="1837531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Modernización de la administración y la gestión pública en sus </a:t>
          </a:r>
          <a:r>
            <a:rPr lang="es-CO" sz="11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componentes</a:t>
          </a:r>
          <a:r>
            <a:rPr lang="es-CO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fiscal, administrativo y de gestión.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1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Calidad de la gestión tributaria, con mejoramiento del recaudo y la arquitectura del sistema tributario departamental.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1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Calidad del gasto centrada en resultados y garantía de derechos a la ciudadanía.</a:t>
          </a:r>
        </a:p>
      </dsp:txBody>
      <dsp:txXfrm>
        <a:off x="6287412" y="1471014"/>
        <a:ext cx="1837531" cy="3211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11/11/2022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756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11/11/2022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7565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11/11/2022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0258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11/11/2022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436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11/11/2022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028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11/11/2022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5531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11/11/2022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9398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11/11/2022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164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11/11/2022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00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11/11/2022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62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11/11/2022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0819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BF8EE-F2BE-4770-9E4A-C45FA973C0E6}" type="datetimeFigureOut">
              <a:rPr lang="es-CO" smtClean="0"/>
              <a:t>11/11/2022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E04C-03B2-4B5C-9CBD-1F2202D3EC2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8181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botero@urosario.edu.c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lejandro.cortes@urosario.edu.c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botero@urosario.edu.c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lejandro.cortes@urosario.edu.co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Diagnóstico departamental y de ciudad capital del departamento del Casanare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955E2AC-7043-C8AE-3502-8966EC289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764" y="4395768"/>
            <a:ext cx="39713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Maria Elena Botero Ospina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maria.botero@urosario.edu.co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Alejandro Cortes Prieto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alejandro.cortes@urosario.edu.co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3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959BB9B-C2CE-7437-7C5F-9A63E9799CBA}"/>
              </a:ext>
            </a:extLst>
          </p:cNvPr>
          <p:cNvSpPr txBox="1"/>
          <p:nvPr/>
        </p:nvSpPr>
        <p:spPr>
          <a:xfrm>
            <a:off x="815745" y="2112891"/>
            <a:ext cx="4649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Descomposición del Índice de Pobreza Multidimensional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3EA2C6A-E564-B44D-A7B5-CC12FD82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304" y="1716046"/>
            <a:ext cx="3832412" cy="5132984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Existe u</a:t>
            </a:r>
            <a:r>
              <a:rPr lang="es-CO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 fuerte presencia de informalidad  en el trabado de la sociedad casanareña.</a:t>
            </a:r>
            <a:endParaRPr lang="es-CO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Persisten un preocupante bajo logro educativo y altos índices de rezago escolar.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Las condiciones de vivienda presentan deficiencia en el material de sus paredes exteriores.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latin typeface="Times New Roman" panose="02020603050405020304" pitchFamily="18" charset="0"/>
                <a:ea typeface="Arial" panose="020B0604020202020204" pitchFamily="34" charset="0"/>
              </a:rPr>
              <a:t>Baja </a:t>
            </a:r>
            <a:r>
              <a:rPr lang="es-ES" sz="1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cobertura de acueducto (56,7%) frente a la media nacional (74,4%).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Baja cobertura de alcantarillado (54,8%) frente la media nacional (66%). </a:t>
            </a:r>
            <a:endParaRPr lang="es-CO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s-CO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AD22CCE-A9C0-37DC-2041-AAEB5DE62660}"/>
              </a:ext>
            </a:extLst>
          </p:cNvPr>
          <p:cNvSpPr txBox="1"/>
          <p:nvPr/>
        </p:nvSpPr>
        <p:spPr>
          <a:xfrm>
            <a:off x="10275218" y="104576"/>
            <a:ext cx="1511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Lucha contra la pobreza e inclusión social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2BB3D2-DF65-88AF-96BA-B266EE45D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1" r="434"/>
          <a:stretch/>
        </p:blipFill>
        <p:spPr>
          <a:xfrm>
            <a:off x="92156" y="2359112"/>
            <a:ext cx="6096294" cy="239218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013239D-90AD-018D-1154-1E48BA5B2027}"/>
              </a:ext>
            </a:extLst>
          </p:cNvPr>
          <p:cNvSpPr txBox="1"/>
          <p:nvPr/>
        </p:nvSpPr>
        <p:spPr>
          <a:xfrm>
            <a:off x="887463" y="4751297"/>
            <a:ext cx="4649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Descomposición del Índice de Pobreza Multidimensional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508565A7-3E46-3F29-D036-F8F3AB03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33" y="123613"/>
            <a:ext cx="9247100" cy="110265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1: </a:t>
            </a:r>
            <a:r>
              <a:rPr lang="es-CO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Lucha contra la informalidad del 80,9% a través de transformaciones en el modelo productivo del departamento.</a:t>
            </a:r>
          </a:p>
        </p:txBody>
      </p:sp>
    </p:spTree>
    <p:extLst>
      <p:ext uri="{BB962C8B-B14F-4D97-AF65-F5344CB8AC3E}">
        <p14:creationId xmlns:p14="http://schemas.microsoft.com/office/powerpoint/2010/main" val="60305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3EA2C6A-E564-B44D-A7B5-CC12FD82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6" y="1408668"/>
            <a:ext cx="5703216" cy="4365344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</a:pPr>
            <a:r>
              <a:rPr lang="es-ES" sz="1800" dirty="0">
                <a:latin typeface="Times New Roman" panose="02020603050405020304" pitchFamily="18" charset="0"/>
                <a:ea typeface="Arial" panose="020B0604020202020204" pitchFamily="34" charset="0"/>
              </a:rPr>
              <a:t>E</a:t>
            </a: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 modelo productivo departamental debe generar condiciones de inclusión económica para la población económicamente activa. 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latin typeface="Times New Roman" panose="02020603050405020304" pitchFamily="18" charset="0"/>
                <a:ea typeface="Arial" panose="020B0604020202020204" pitchFamily="34" charset="0"/>
              </a:rPr>
              <a:t>Las </a:t>
            </a: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condiciones de vida de los jóvenes deben garantizar la asistencia a las instituciones educativas, en tanto que el bajo logro educativo implica que los miembros del hogar tienen menos de 9 años de educación.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latin typeface="Times New Roman" panose="02020603050405020304" pitchFamily="18" charset="0"/>
                <a:ea typeface="Arial" panose="020B0604020202020204" pitchFamily="34" charset="0"/>
              </a:rPr>
              <a:t>E</a:t>
            </a: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 rezago escolar de las personas entre 7 y 17 años necesita ser subsanado para hacer de la educación un motor real de desarrollo.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latin typeface="Times New Roman" panose="02020603050405020304" pitchFamily="18" charset="0"/>
                <a:ea typeface="Arial" panose="020B0604020202020204" pitchFamily="34" charset="0"/>
              </a:rPr>
              <a:t>S</a:t>
            </a: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 requiere establecer una estrategia completa dirigida a crear empleos dignos en marcos de formalidad laboral que permita a las personas y familias obtener ingresos adecuados y sostenidos en el tiempo.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s-CO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BD65B290-24B0-99DA-58D2-E05D7659E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78330"/>
              </p:ext>
            </p:extLst>
          </p:nvPr>
        </p:nvGraphicFramePr>
        <p:xfrm>
          <a:off x="6096000" y="2213006"/>
          <a:ext cx="3727777" cy="2611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777">
                  <a:extLst>
                    <a:ext uri="{9D8B030D-6E8A-4147-A177-3AD203B41FA5}">
                      <a16:colId xmlns:a16="http://schemas.microsoft.com/office/drawing/2014/main" val="2895713856"/>
                    </a:ext>
                  </a:extLst>
                </a:gridCol>
              </a:tblGrid>
              <a:tr h="529037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Posibles fuentes de financiamiento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890265"/>
                  </a:ext>
                </a:extLst>
              </a:tr>
              <a:tr h="913131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Recursos propios (departamento y municipios)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89966"/>
                  </a:ext>
                </a:extLst>
              </a:tr>
              <a:tr h="529037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Programa de Formalización (Banco Mundial)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342887"/>
                  </a:ext>
                </a:extLst>
              </a:tr>
              <a:tr h="529037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Ministerio de Educación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98119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827539E-14D9-22CA-D945-E677FC0148F4}"/>
              </a:ext>
            </a:extLst>
          </p:cNvPr>
          <p:cNvSpPr txBox="1"/>
          <p:nvPr/>
        </p:nvSpPr>
        <p:spPr>
          <a:xfrm>
            <a:off x="10275218" y="104576"/>
            <a:ext cx="1511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Lucha contra la pobreza e inclusión social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4B34611-0110-30CA-9199-13242FB1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33" y="123613"/>
            <a:ext cx="9247100" cy="110265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1: </a:t>
            </a:r>
            <a:r>
              <a:rPr lang="es-CO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Lucha contra la informalidad del 80,9% a través de transformaciones en el modelo productivo del departamento.</a:t>
            </a:r>
          </a:p>
        </p:txBody>
      </p:sp>
    </p:spTree>
    <p:extLst>
      <p:ext uri="{BB962C8B-B14F-4D97-AF65-F5344CB8AC3E}">
        <p14:creationId xmlns:p14="http://schemas.microsoft.com/office/powerpoint/2010/main" val="71521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C038771-A76D-2D23-4BA7-28EE92E3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4" y="113520"/>
            <a:ext cx="9247100" cy="110265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2:</a:t>
            </a:r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Creación de condiciones de bienestar con énfasis en servicios públicos domiciliarios y educación de calidad en secundaria y educación superior.</a:t>
            </a: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3FF4B6-22C8-C2B2-B15F-C97C59439C75}"/>
              </a:ext>
            </a:extLst>
          </p:cNvPr>
          <p:cNvSpPr txBox="1"/>
          <p:nvPr/>
        </p:nvSpPr>
        <p:spPr>
          <a:xfrm>
            <a:off x="10275218" y="104576"/>
            <a:ext cx="1511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Lucha contra la pobreza e inclusión social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F11B083-02A1-CC14-5EEA-21C91DBDC1A6}"/>
              </a:ext>
            </a:extLst>
          </p:cNvPr>
          <p:cNvSpPr txBox="1"/>
          <p:nvPr/>
        </p:nvSpPr>
        <p:spPr>
          <a:xfrm>
            <a:off x="2777052" y="5395600"/>
            <a:ext cx="5198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DNP, Terridata (2020)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9BD658-3246-C03A-8EF0-934441F32C9C}"/>
              </a:ext>
            </a:extLst>
          </p:cNvPr>
          <p:cNvSpPr txBox="1"/>
          <p:nvPr/>
        </p:nvSpPr>
        <p:spPr>
          <a:xfrm>
            <a:off x="3023026" y="1717492"/>
            <a:ext cx="470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Coberturas de acueducto y alcantarillado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4B5F7A9-CB72-34C7-5D9B-41F43BFD4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9"/>
          <a:stretch/>
        </p:blipFill>
        <p:spPr>
          <a:xfrm>
            <a:off x="1598892" y="1963713"/>
            <a:ext cx="7554524" cy="330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0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C038771-A76D-2D23-4BA7-28EE92E3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73" y="80690"/>
            <a:ext cx="9247100" cy="110265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2:</a:t>
            </a:r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Creación de condiciones de bienestar con énfasis en servicios públicos domiciliarios y educación de calidad en secundaria y educación superior.</a:t>
            </a: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3FF4B6-22C8-C2B2-B15F-C97C59439C75}"/>
              </a:ext>
            </a:extLst>
          </p:cNvPr>
          <p:cNvSpPr txBox="1"/>
          <p:nvPr/>
        </p:nvSpPr>
        <p:spPr>
          <a:xfrm>
            <a:off x="10275218" y="104576"/>
            <a:ext cx="1511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Lucha contra la pobreza e inclusión social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F11B083-02A1-CC14-5EEA-21C91DBDC1A6}"/>
              </a:ext>
            </a:extLst>
          </p:cNvPr>
          <p:cNvSpPr txBox="1"/>
          <p:nvPr/>
        </p:nvSpPr>
        <p:spPr>
          <a:xfrm>
            <a:off x="2638520" y="5464872"/>
            <a:ext cx="5198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DNP, Terridata (2020)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9BD658-3246-C03A-8EF0-934441F32C9C}"/>
              </a:ext>
            </a:extLst>
          </p:cNvPr>
          <p:cNvSpPr txBox="1"/>
          <p:nvPr/>
        </p:nvSpPr>
        <p:spPr>
          <a:xfrm>
            <a:off x="2884495" y="1393128"/>
            <a:ext cx="470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Coberturas de educación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B42277F-4B6E-3A81-8ABF-AD6783582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233" y="1930530"/>
            <a:ext cx="6750773" cy="34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1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3EA2C6A-E564-B44D-A7B5-CC12FD82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6" y="1408668"/>
            <a:ext cx="5703216" cy="4365344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</a:pPr>
            <a:r>
              <a:rPr lang="es-ES" sz="1800" dirty="0">
                <a:latin typeface="Times New Roman" panose="02020603050405020304" pitchFamily="18" charset="0"/>
                <a:ea typeface="Arial" panose="020B0604020202020204" pitchFamily="34" charset="0"/>
              </a:rPr>
              <a:t>A pesar de que el crecimiento poblacional del departamento y su ciudad capital no es acelerado, existe una gran distancia entre la cobertura actual de servicios públicos y la cobertura universal.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latin typeface="Times New Roman" panose="02020603050405020304" pitchFamily="18" charset="0"/>
                <a:ea typeface="Arial" panose="020B0604020202020204" pitchFamily="34" charset="0"/>
              </a:rPr>
              <a:t>L</a:t>
            </a: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educación (con cobertura del 36,13% frente al 51,58% del país) refleja la necesidad de fortalecer al SENA como una alternativa de formación para los jóvenes casanareños.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Es necesario el fortalecimiento de Unitrópico como institución pública de educación superior del departamento.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Se precisa la ampliación de la cobertura de programas en Utopía como centro de educación superior especializado en formación universitaria para el sector agropecuario.</a:t>
            </a:r>
            <a:endParaRPr lang="es-CO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s-CO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27539E-14D9-22CA-D945-E677FC0148F4}"/>
              </a:ext>
            </a:extLst>
          </p:cNvPr>
          <p:cNvSpPr txBox="1"/>
          <p:nvPr/>
        </p:nvSpPr>
        <p:spPr>
          <a:xfrm>
            <a:off x="10275218" y="104576"/>
            <a:ext cx="1511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Lucha contra la pobreza e inclusión social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AD69844-F079-A923-FD1D-D6D7E3A7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4" y="113520"/>
            <a:ext cx="9247100" cy="110265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2:</a:t>
            </a:r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Creación de condiciones de bienestar con énfasis en servicios públicos domiciliarios y educación de calidad en secundaria y educación superior.</a:t>
            </a: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C36E3618-8907-1695-3C69-94159E265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397591"/>
              </p:ext>
            </p:extLst>
          </p:nvPr>
        </p:nvGraphicFramePr>
        <p:xfrm>
          <a:off x="6096000" y="1842520"/>
          <a:ext cx="3727777" cy="349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777">
                  <a:extLst>
                    <a:ext uri="{9D8B030D-6E8A-4147-A177-3AD203B41FA5}">
                      <a16:colId xmlns:a16="http://schemas.microsoft.com/office/drawing/2014/main" val="2895713856"/>
                    </a:ext>
                  </a:extLst>
                </a:gridCol>
              </a:tblGrid>
              <a:tr h="420271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Posibles fuentes de financiamiento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890265"/>
                  </a:ext>
                </a:extLst>
              </a:tr>
              <a:tr h="72539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Recursos propios (departamento y municipios)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89966"/>
                  </a:ext>
                </a:extLst>
              </a:tr>
              <a:tr h="420271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SGP (sector de aguas)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342887"/>
                  </a:ext>
                </a:extLst>
              </a:tr>
              <a:tr h="420271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Ministerio de vivienda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981192"/>
                  </a:ext>
                </a:extLst>
              </a:tr>
              <a:tr h="34520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Ministerio de educación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912860"/>
                  </a:ext>
                </a:extLst>
              </a:tr>
              <a:tr h="420271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Cooperación privada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201126"/>
                  </a:ext>
                </a:extLst>
              </a:tr>
              <a:tr h="72539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Banco Mundial (lucha contra la informalidad)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18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603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089692"/>
            <a:ext cx="9144000" cy="1944425"/>
          </a:xfrm>
        </p:spPr>
        <p:txBody>
          <a:bodyPr>
            <a:normAutofit fontScale="90000"/>
          </a:bodyPr>
          <a:lstStyle/>
          <a:p>
            <a:br>
              <a:rPr lang="es-MX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Retos: </a:t>
            </a:r>
            <a:r>
              <a:rPr lang="es-E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Seguridad en las regiones como condición para la convivencia.</a:t>
            </a:r>
            <a:br>
              <a:rPr lang="es-E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35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C038771-A76D-2D23-4BA7-28EE92E3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069" y="12787"/>
            <a:ext cx="10112762" cy="110265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br>
              <a:rPr lang="es-E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1. Lucha contra el terrorismo y la presencia de grupos armados ilegales.</a:t>
            </a:r>
            <a:br>
              <a:rPr lang="es-CO" sz="3200" b="1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</a:b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3EA2C6A-E564-B44D-A7B5-CC12FD82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72" y="1575898"/>
            <a:ext cx="4023394" cy="443840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 departamento no ha logrado superar las dinámicas delictivas y terroristas de los grupos armados ilegales.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Existe 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alta y media incidencia de grupos narco-paramilitares, ELN, grupos Post-Farc y grupos de delincuencia organizada, en más del </a:t>
            </a: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74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% del departamento.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 evidente el resultado de la fallida implementación del Acuerdo de Paz, que ha facilitado el rearme de los grupos y el copamiento ilegal de los territorios no atendidos por la institucionalidad estatal.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s-CO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45E82E-520A-548A-B6F9-3598778174F6}"/>
              </a:ext>
            </a:extLst>
          </p:cNvPr>
          <p:cNvSpPr txBox="1"/>
          <p:nvPr/>
        </p:nvSpPr>
        <p:spPr>
          <a:xfrm>
            <a:off x="10275218" y="104576"/>
            <a:ext cx="1511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Seguridad en las regiones como condición para la convivencia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B8B6D3-4C15-ECF3-C476-4786BD59314F}"/>
              </a:ext>
            </a:extLst>
          </p:cNvPr>
          <p:cNvSpPr txBox="1"/>
          <p:nvPr/>
        </p:nvSpPr>
        <p:spPr>
          <a:xfrm>
            <a:off x="5411197" y="5258854"/>
            <a:ext cx="36059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elaboración propia con estadísticas de INDEPAZ (2021)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C1AC50-234C-BC7C-DE38-3652AA6F9F8C}"/>
              </a:ext>
            </a:extLst>
          </p:cNvPr>
          <p:cNvSpPr txBox="1"/>
          <p:nvPr/>
        </p:nvSpPr>
        <p:spPr>
          <a:xfrm>
            <a:off x="5329584" y="1309617"/>
            <a:ext cx="36059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Incidencia de grupos armados en el Casanare</a:t>
            </a:r>
          </a:p>
        </p:txBody>
      </p:sp>
      <p:pic>
        <p:nvPicPr>
          <p:cNvPr id="10" name="Imagen 9" descr="Mapa&#10;&#10;Descripción generada automáticamente">
            <a:extLst>
              <a:ext uri="{FF2B5EF4-FFF2-40B4-BE49-F238E27FC236}">
                <a16:creationId xmlns:a16="http://schemas.microsoft.com/office/drawing/2014/main" id="{1CAFD4E6-9245-DB63-5D7F-15D450A6C8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/>
          <a:stretch/>
        </p:blipFill>
        <p:spPr>
          <a:xfrm>
            <a:off x="4602480" y="1654603"/>
            <a:ext cx="5223418" cy="36285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53574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45E82E-520A-548A-B6F9-3598778174F6}"/>
              </a:ext>
            </a:extLst>
          </p:cNvPr>
          <p:cNvSpPr txBox="1"/>
          <p:nvPr/>
        </p:nvSpPr>
        <p:spPr>
          <a:xfrm>
            <a:off x="10275218" y="104576"/>
            <a:ext cx="1511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Seguridad en las regiones como condición para la convivencia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B8B6D3-4C15-ECF3-C476-4786BD59314F}"/>
              </a:ext>
            </a:extLst>
          </p:cNvPr>
          <p:cNvSpPr txBox="1"/>
          <p:nvPr/>
        </p:nvSpPr>
        <p:spPr>
          <a:xfrm>
            <a:off x="3234087" y="5169465"/>
            <a:ext cx="36059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elaboración propia con estadísticas de INDEPAZ (2021)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C1AC50-234C-BC7C-DE38-3652AA6F9F8C}"/>
              </a:ext>
            </a:extLst>
          </p:cNvPr>
          <p:cNvSpPr txBox="1"/>
          <p:nvPr/>
        </p:nvSpPr>
        <p:spPr>
          <a:xfrm>
            <a:off x="3276160" y="1328064"/>
            <a:ext cx="36059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Incidencia de grupos armados en </a:t>
            </a:r>
            <a:r>
              <a:rPr lang="es-MX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Casanare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Imagen 6" descr="Mapa&#10;&#10;Descripción generada automáticamente">
            <a:extLst>
              <a:ext uri="{FF2B5EF4-FFF2-40B4-BE49-F238E27FC236}">
                <a16:creationId xmlns:a16="http://schemas.microsoft.com/office/drawing/2014/main" id="{75743419-3C81-D078-26EF-7630150BBB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"/>
          <a:stretch/>
        </p:blipFill>
        <p:spPr>
          <a:xfrm>
            <a:off x="171978" y="1838225"/>
            <a:ext cx="4865101" cy="33135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n 8" descr="Mapa&#10;&#10;Descripción generada automáticamente">
            <a:extLst>
              <a:ext uri="{FF2B5EF4-FFF2-40B4-BE49-F238E27FC236}">
                <a16:creationId xmlns:a16="http://schemas.microsoft.com/office/drawing/2014/main" id="{7275CAFC-8BF3-907D-51D3-68BE529436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"/>
          <a:stretch/>
        </p:blipFill>
        <p:spPr>
          <a:xfrm>
            <a:off x="5079152" y="1838227"/>
            <a:ext cx="4865103" cy="33135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46681011-C382-E08B-2C3A-1F9F172E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069" y="12787"/>
            <a:ext cx="10112762" cy="110265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br>
              <a:rPr lang="es-E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1. Lucha contra el terrorismo y la presencia de grupos armados ilegales.</a:t>
            </a:r>
            <a:br>
              <a:rPr lang="es-CO" sz="3200" b="1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</a:b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09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3EA2C6A-E564-B44D-A7B5-CC12FD82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4" y="2298986"/>
            <a:ext cx="4524865" cy="160323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 requiere un programa de intervención en seguridad que incluya a las autoridades municipales, departamentales y nacionales, responsables del orden público y la seguridad territorial.</a:t>
            </a:r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D07B82DB-A205-04C6-8DA4-B71A15F244A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186345"/>
          <a:ext cx="3727777" cy="1998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777">
                  <a:extLst>
                    <a:ext uri="{9D8B030D-6E8A-4147-A177-3AD203B41FA5}">
                      <a16:colId xmlns:a16="http://schemas.microsoft.com/office/drawing/2014/main" val="2895713856"/>
                    </a:ext>
                  </a:extLst>
                </a:gridCol>
              </a:tblGrid>
              <a:tr h="529037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Posibles fuentes de financiamiento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890265"/>
                  </a:ext>
                </a:extLst>
              </a:tr>
              <a:tr h="680745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Recursos de la política general de defensa y seguridad nacional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89966"/>
                  </a:ext>
                </a:extLst>
              </a:tr>
              <a:tr h="394447">
                <a:tc>
                  <a:txBody>
                    <a:bodyPr/>
                    <a:lstStyle/>
                    <a:p>
                      <a:pPr algn="ctr"/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Ministerio de Defensa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342887"/>
                  </a:ext>
                </a:extLst>
              </a:tr>
              <a:tr h="394447">
                <a:tc>
                  <a:txBody>
                    <a:bodyPr/>
                    <a:lstStyle/>
                    <a:p>
                      <a:pPr algn="ctr"/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Ministerio del Interior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98119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CBED4D6-A0D7-86EE-AC7A-28FA96E7F3A4}"/>
              </a:ext>
            </a:extLst>
          </p:cNvPr>
          <p:cNvSpPr txBox="1"/>
          <p:nvPr/>
        </p:nvSpPr>
        <p:spPr>
          <a:xfrm>
            <a:off x="10275218" y="104576"/>
            <a:ext cx="1511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Seguridad en las regiones como condición para la convivencia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F6290F0-4B8C-D0D8-DDD2-55A920C4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069" y="12787"/>
            <a:ext cx="10112762" cy="110265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br>
              <a:rPr lang="es-E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1. Lucha contra el terrorismo y la presencia de grupos armados ilegales.</a:t>
            </a:r>
            <a:br>
              <a:rPr lang="es-CO" sz="3200" b="1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</a:b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19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3EA2C6A-E564-B44D-A7B5-CC12FD82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38" y="2226347"/>
            <a:ext cx="4023394" cy="443840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 relacionamiento entre ciudadanos está marcado por la conflictividad, ocasionando rupturas sobre el tejido social que puede ser utilizado como motor de desarrollo.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La extorsión viene avanzando como un delito silencioso.</a:t>
            </a:r>
            <a:endParaRPr lang="es-CO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CO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45E82E-520A-548A-B6F9-3598778174F6}"/>
              </a:ext>
            </a:extLst>
          </p:cNvPr>
          <p:cNvSpPr txBox="1"/>
          <p:nvPr/>
        </p:nvSpPr>
        <p:spPr>
          <a:xfrm>
            <a:off x="10275218" y="104576"/>
            <a:ext cx="1511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Seguridad en las regiones como condición para la convivencia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1FA6C60-E5DF-56BD-E178-B570F4A7EBB1}"/>
              </a:ext>
            </a:extLst>
          </p:cNvPr>
          <p:cNvSpPr txBox="1"/>
          <p:nvPr/>
        </p:nvSpPr>
        <p:spPr>
          <a:xfrm>
            <a:off x="5816337" y="1764434"/>
            <a:ext cx="2969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Delitos predominantes en el departamento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D75261-FCFE-8FF8-9775-8F4F68BAEEBB}"/>
              </a:ext>
            </a:extLst>
          </p:cNvPr>
          <p:cNvSpPr txBox="1"/>
          <p:nvPr/>
        </p:nvSpPr>
        <p:spPr>
          <a:xfrm>
            <a:off x="5572438" y="5220073"/>
            <a:ext cx="3605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elaboración propia con base en estadística delictiva, Policía Nacional (2018-2021)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0909A0-5D46-ED3D-35E9-65A99F0B423D}"/>
              </a:ext>
            </a:extLst>
          </p:cNvPr>
          <p:cNvSpPr txBox="1"/>
          <p:nvPr/>
        </p:nvSpPr>
        <p:spPr>
          <a:xfrm>
            <a:off x="5632537" y="1514906"/>
            <a:ext cx="36059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Histórico de incidencia de los principales 4 delitos en el Casanare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4BA485F-93B6-EAAB-6DF5-28BC80838A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982935"/>
              </p:ext>
            </p:extLst>
          </p:nvPr>
        </p:nvGraphicFramePr>
        <p:xfrm>
          <a:off x="5268170" y="2087688"/>
          <a:ext cx="4214521" cy="300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ítulo 1">
            <a:extLst>
              <a:ext uri="{FF2B5EF4-FFF2-40B4-BE49-F238E27FC236}">
                <a16:creationId xmlns:a16="http://schemas.microsoft.com/office/drawing/2014/main" id="{4064DA18-65D3-3A50-E2B3-C7B23A40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069" y="12787"/>
            <a:ext cx="10112762" cy="110265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br>
              <a:rPr lang="es-E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2. Seguridad y convivencia ciudadanas.</a:t>
            </a:r>
            <a:br>
              <a:rPr lang="es-CO" sz="3200" b="1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</a:b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C038771-A76D-2D23-4BA7-28EE92E3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CO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E4A0867-9E07-94DE-723C-C087C435C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680"/>
            <a:ext cx="909550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Contexto del departamento del Casanare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Panorama, retos y oportunidades del departamento y su ciudad capital.</a:t>
            </a:r>
          </a:p>
          <a:p>
            <a:pPr marL="457200" lvl="1" indent="0">
              <a:buNone/>
            </a:pPr>
            <a:r>
              <a:rPr lang="es-E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Lucha contra la pobreza e inclusión social.</a:t>
            </a:r>
          </a:p>
          <a:p>
            <a:pPr marL="457200" lvl="1" indent="0">
              <a:buNone/>
            </a:pPr>
            <a:r>
              <a:rPr lang="es-E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Seguridad en las regiones como condición para la convivencia.</a:t>
            </a:r>
          </a:p>
          <a:p>
            <a:pPr marL="457200" lvl="1" indent="0">
              <a:buNone/>
            </a:pPr>
            <a:r>
              <a:rPr lang="es-E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Desarrollo de la empresa como medio para buscar la prosperidad y luchar contra el desempleo. </a:t>
            </a:r>
          </a:p>
          <a:p>
            <a:pPr marL="457200" lvl="1" indent="0">
              <a:buNone/>
            </a:pPr>
            <a:r>
              <a:rPr lang="es-E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Eficiencia del Estado y lucha contra la corrupción.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CO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43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D07B82DB-A205-04C6-8DA4-B71A15F244AC}"/>
              </a:ext>
            </a:extLst>
          </p:cNvPr>
          <p:cNvGraphicFramePr>
            <a:graphicFrameLocks noGrp="1"/>
          </p:cNvGraphicFramePr>
          <p:nvPr/>
        </p:nvGraphicFramePr>
        <p:xfrm>
          <a:off x="5730240" y="2232065"/>
          <a:ext cx="3727777" cy="185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777">
                  <a:extLst>
                    <a:ext uri="{9D8B030D-6E8A-4147-A177-3AD203B41FA5}">
                      <a16:colId xmlns:a16="http://schemas.microsoft.com/office/drawing/2014/main" val="2895713856"/>
                    </a:ext>
                  </a:extLst>
                </a:gridCol>
              </a:tblGrid>
              <a:tr h="529037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Posibles fuentes de financiamiento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890265"/>
                  </a:ext>
                </a:extLst>
              </a:tr>
              <a:tr h="411866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Recursos propios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89966"/>
                  </a:ext>
                </a:extLst>
              </a:tr>
              <a:tr h="394447">
                <a:tc>
                  <a:txBody>
                    <a:bodyPr/>
                    <a:lstStyle/>
                    <a:p>
                      <a:pPr algn="ctr"/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Ministerio del interior (Dirección para la Seguridad y la Convivencia Ciudadana)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342887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CBED4D6-A0D7-86EE-AC7A-28FA96E7F3A4}"/>
              </a:ext>
            </a:extLst>
          </p:cNvPr>
          <p:cNvSpPr txBox="1"/>
          <p:nvPr/>
        </p:nvSpPr>
        <p:spPr>
          <a:xfrm>
            <a:off x="10275218" y="104576"/>
            <a:ext cx="1511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Seguridad en las regiones como condición para la convivencia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5E90461-8A73-D562-BD6B-1C63D0D3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60" y="1866682"/>
            <a:ext cx="4524865" cy="312463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 requiere una estrategia de convivencia ciudadana, que centrada en la educación en valores y la construcción de un tejido social sólido, propenda por la formulación de acciones ciudadanas orientadas al fortalecimiento de la comunidad.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Se requiere el fortalecimiento institucional 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 contribuir al logro de condiciones reales de convivencia.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EDCB97A-76BB-D99F-3204-ABACD2F5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069" y="12787"/>
            <a:ext cx="10112762" cy="110265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br>
              <a:rPr lang="es-E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2. Seguridad y convivencia ciudadanas.</a:t>
            </a:r>
            <a:br>
              <a:rPr lang="es-CO" sz="3200" b="1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</a:b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89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502504"/>
            <a:ext cx="9144000" cy="2728837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 Desarrollo de la empresa como medio para buscar la prosperidad y luchar contra el desempleo</a:t>
            </a:r>
          </a:p>
        </p:txBody>
      </p:sp>
    </p:spTree>
    <p:extLst>
      <p:ext uri="{BB962C8B-B14F-4D97-AF65-F5344CB8AC3E}">
        <p14:creationId xmlns:p14="http://schemas.microsoft.com/office/powerpoint/2010/main" val="4072413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3EA2C6A-E564-B44D-A7B5-CC12FD82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12" y="1694779"/>
            <a:ext cx="4023394" cy="4687167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canasta productiva departamental se encuentra basada en la extracción de recursos minero-energéticos y en la producción agropecuaria.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El tejido empresarial presenta debilidad impidiendo el logro de la innovación, la tecnificación y los encadenamientos productivos.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 100% de los ocupados pertenece principalmente  a las ramas de elaboración de productos derivados del almidón, aceites y grasas e industrias manufactureras.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CO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45E82E-520A-548A-B6F9-3598778174F6}"/>
              </a:ext>
            </a:extLst>
          </p:cNvPr>
          <p:cNvSpPr txBox="1"/>
          <p:nvPr/>
        </p:nvSpPr>
        <p:spPr>
          <a:xfrm>
            <a:off x="10202066" y="104576"/>
            <a:ext cx="1511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Desarrollo de la empresa como medio para buscar la prosperidad y luchar contra el desempleo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E0D7BFB-9859-B344-2521-D6E4ADFF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1" y="393111"/>
            <a:ext cx="9739259" cy="1102659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1: </a:t>
            </a:r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Industrialización del Casanare con diversificación de las ramas de la producción, complejización de la industria departamental y agregación de valor.</a:t>
            </a:r>
            <a:b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EB73F2-1C68-FEEA-99B0-81D89C283CE1}"/>
              </a:ext>
            </a:extLst>
          </p:cNvPr>
          <p:cNvSpPr txBox="1"/>
          <p:nvPr/>
        </p:nvSpPr>
        <p:spPr>
          <a:xfrm>
            <a:off x="6261574" y="1601417"/>
            <a:ext cx="2969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Composición sectorial del PIB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C1DD4C-367E-2D9F-6704-26C1DFC86009}"/>
              </a:ext>
            </a:extLst>
          </p:cNvPr>
          <p:cNvSpPr txBox="1"/>
          <p:nvPr/>
        </p:nvSpPr>
        <p:spPr>
          <a:xfrm>
            <a:off x="4823676" y="5703722"/>
            <a:ext cx="4689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Perfil económico departamental del Casanare, Ministerio de Comercio Industria y Turismo (2022)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Imagen 4" descr="Escala de tiempo&#10;&#10;Descripción generada automáticamente">
            <a:extLst>
              <a:ext uri="{FF2B5EF4-FFF2-40B4-BE49-F238E27FC236}">
                <a16:creationId xmlns:a16="http://schemas.microsoft.com/office/drawing/2014/main" id="{2B21666D-31F1-19A9-17EA-A170871B6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58" y="1878416"/>
            <a:ext cx="4722122" cy="382530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14380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16335DF6-8A05-B6ED-007C-5749659D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1" y="393111"/>
            <a:ext cx="9739259" cy="1102659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1: </a:t>
            </a:r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Industrialización del Casanare con diversificación de las ramas de la producción, complejización de la industria departamental y agregación de valor.</a:t>
            </a:r>
            <a:b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45E82E-520A-548A-B6F9-3598778174F6}"/>
              </a:ext>
            </a:extLst>
          </p:cNvPr>
          <p:cNvSpPr txBox="1"/>
          <p:nvPr/>
        </p:nvSpPr>
        <p:spPr>
          <a:xfrm>
            <a:off x="10202066" y="104576"/>
            <a:ext cx="1511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Desarrollo de la empresa como medio para buscar la prosperidad y luchar contra el desempleo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038B455-BC49-6877-D104-471877BF5E4E}"/>
              </a:ext>
            </a:extLst>
          </p:cNvPr>
          <p:cNvSpPr txBox="1"/>
          <p:nvPr/>
        </p:nvSpPr>
        <p:spPr>
          <a:xfrm>
            <a:off x="3856937" y="1631550"/>
            <a:ext cx="26990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Participación de ocupados por rama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C1DD4C-367E-2D9F-6704-26C1DFC86009}"/>
              </a:ext>
            </a:extLst>
          </p:cNvPr>
          <p:cNvSpPr txBox="1"/>
          <p:nvPr/>
        </p:nvSpPr>
        <p:spPr>
          <a:xfrm>
            <a:off x="2449664" y="5555828"/>
            <a:ext cx="5667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Perfil económico departamental del Casanare, Ministerio de Comercio Industria y Turismo (2022)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65C94C-99A8-55A5-7177-87345A867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86" b="16268"/>
          <a:stretch/>
        </p:blipFill>
        <p:spPr bwMode="auto">
          <a:xfrm>
            <a:off x="1366887" y="1981251"/>
            <a:ext cx="7833216" cy="3374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2988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16335DF6-8A05-B6ED-007C-5749659D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1" y="393111"/>
            <a:ext cx="9739259" cy="1102659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1: </a:t>
            </a:r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Industrialización del Casanare con diversificación de las ramas de la producción, complejización de la industria departamental y agregación de valor.</a:t>
            </a:r>
            <a:b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45E82E-520A-548A-B6F9-3598778174F6}"/>
              </a:ext>
            </a:extLst>
          </p:cNvPr>
          <p:cNvSpPr txBox="1"/>
          <p:nvPr/>
        </p:nvSpPr>
        <p:spPr>
          <a:xfrm>
            <a:off x="10202066" y="104576"/>
            <a:ext cx="1511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Desarrollo de la empresa como medio para buscar la prosperidad y luchar contra el desempleo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038B455-BC49-6877-D104-471877BF5E4E}"/>
              </a:ext>
            </a:extLst>
          </p:cNvPr>
          <p:cNvSpPr txBox="1"/>
          <p:nvPr/>
        </p:nvSpPr>
        <p:spPr>
          <a:xfrm>
            <a:off x="3856937" y="1631550"/>
            <a:ext cx="26990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Participación de ocupados por rama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C1DD4C-367E-2D9F-6704-26C1DFC86009}"/>
              </a:ext>
            </a:extLst>
          </p:cNvPr>
          <p:cNvSpPr txBox="1"/>
          <p:nvPr/>
        </p:nvSpPr>
        <p:spPr>
          <a:xfrm>
            <a:off x="2449664" y="5555828"/>
            <a:ext cx="5667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Perfil económico departamental del Casanare, Ministerio de Comercio Industria y Turismo (2022)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CB0A4AD-498C-926B-E876-94A627056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785" y="1960928"/>
            <a:ext cx="7689091" cy="33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50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16335DF6-8A05-B6ED-007C-5749659D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1" y="393111"/>
            <a:ext cx="9739259" cy="1102659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1: </a:t>
            </a:r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Industrialización del Casanare con diversificación de las ramas de la producción, complejización de la industria departamental y agregación de valor.</a:t>
            </a:r>
            <a:b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45E82E-520A-548A-B6F9-3598778174F6}"/>
              </a:ext>
            </a:extLst>
          </p:cNvPr>
          <p:cNvSpPr txBox="1"/>
          <p:nvPr/>
        </p:nvSpPr>
        <p:spPr>
          <a:xfrm>
            <a:off x="10202066" y="104576"/>
            <a:ext cx="1511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Desarrollo de la empresa como medio para buscar la prosperidad y luchar contra el desempleo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038B455-BC49-6877-D104-471877BF5E4E}"/>
              </a:ext>
            </a:extLst>
          </p:cNvPr>
          <p:cNvSpPr txBox="1"/>
          <p:nvPr/>
        </p:nvSpPr>
        <p:spPr>
          <a:xfrm>
            <a:off x="3856937" y="1631550"/>
            <a:ext cx="26990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Participación de ocupados por rama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C1DD4C-367E-2D9F-6704-26C1DFC86009}"/>
              </a:ext>
            </a:extLst>
          </p:cNvPr>
          <p:cNvSpPr txBox="1"/>
          <p:nvPr/>
        </p:nvSpPr>
        <p:spPr>
          <a:xfrm>
            <a:off x="2413806" y="5747965"/>
            <a:ext cx="5667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Perfil económico departamental del Casanare, Ministerio de Comercio Industria y Turismo (2022)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C5ECDA-E098-455E-3992-CC77612AA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79" y="1908549"/>
            <a:ext cx="8353065" cy="363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00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D07B82DB-A205-04C6-8DA4-B71A15F24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219232"/>
              </p:ext>
            </p:extLst>
          </p:nvPr>
        </p:nvGraphicFramePr>
        <p:xfrm>
          <a:off x="5721305" y="2746268"/>
          <a:ext cx="3727777" cy="1941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777">
                  <a:extLst>
                    <a:ext uri="{9D8B030D-6E8A-4147-A177-3AD203B41FA5}">
                      <a16:colId xmlns:a16="http://schemas.microsoft.com/office/drawing/2014/main" val="2895713856"/>
                    </a:ext>
                  </a:extLst>
                </a:gridCol>
              </a:tblGrid>
              <a:tr h="492751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Posibles fuentes de financiamiento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890265"/>
                  </a:ext>
                </a:extLst>
              </a:tr>
              <a:tr h="383616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Recursos propios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89966"/>
                  </a:ext>
                </a:extLst>
              </a:tr>
              <a:tr h="425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Cámara de Comercio del Casanare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655879"/>
                  </a:ext>
                </a:extLst>
              </a:tr>
              <a:tr h="596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Ministerio de Comercio, Industria y Turismo (Ley de Emprendimiento)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607645"/>
                  </a:ext>
                </a:extLst>
              </a:tr>
            </a:tbl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5E90461-8A73-D562-BD6B-1C63D0D3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4" y="1872707"/>
            <a:ext cx="4651029" cy="368910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s-ES" sz="1800" dirty="0">
                <a:latin typeface="Times New Roman" panose="02020603050405020304" pitchFamily="18" charset="0"/>
                <a:ea typeface="Arial" panose="020B0604020202020204" pitchFamily="34" charset="0"/>
              </a:rPr>
              <a:t>Se necesita una estrategia de industrialización de la producción.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latin typeface="Times New Roman" panose="02020603050405020304" pitchFamily="18" charset="0"/>
                <a:ea typeface="Arial" panose="020B0604020202020204" pitchFamily="34" charset="0"/>
              </a:rPr>
              <a:t>Hay un potencial de diversificación delos sectores productivos.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latin typeface="Times New Roman" panose="02020603050405020304" pitchFamily="18" charset="0"/>
                <a:ea typeface="Arial" panose="020B0604020202020204" pitchFamily="34" charset="0"/>
              </a:rPr>
              <a:t>Se requieren estrategias de complejización de actividades y agregación de valor.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latin typeface="Times New Roman" panose="02020603050405020304" pitchFamily="18" charset="0"/>
                <a:ea typeface="Arial" panose="020B0604020202020204" pitchFamily="34" charset="0"/>
              </a:rPr>
              <a:t>La planificación requiere el fortalecimiento empresarial y de unidades productivas a fin de crear y mantener el empleo y la inversión en sus diversos municipios.</a:t>
            </a:r>
            <a:endParaRPr lang="es-CO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91A7BA-8A39-811E-C8D1-78F68BD9E690}"/>
              </a:ext>
            </a:extLst>
          </p:cNvPr>
          <p:cNvSpPr txBox="1"/>
          <p:nvPr/>
        </p:nvSpPr>
        <p:spPr>
          <a:xfrm>
            <a:off x="10202066" y="104576"/>
            <a:ext cx="1511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Desarrollo de la empresa como medio para buscar la prosperidad y luchar contra el desempleo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5B4A3E3-9A18-7D4E-7788-3A6AFDE09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1" y="393111"/>
            <a:ext cx="9739259" cy="1102659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1: </a:t>
            </a:r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Industrialización del Casanare con diversificación de las ramas de la producción, complejización de la industria departamental y agregación de valor.</a:t>
            </a:r>
            <a:b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40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3EA2C6A-E564-B44D-A7B5-CC12FD82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49" y="1383691"/>
            <a:ext cx="6793074" cy="4687167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</a:pPr>
            <a:r>
              <a:rPr lang="es-ES" sz="1800" dirty="0">
                <a:latin typeface="Times New Roman" panose="02020603050405020304" pitchFamily="18" charset="0"/>
              </a:rPr>
              <a:t>Impulsar la productividad y mejorar la eficiencia de los clústeres y las cadenas de valor agropecuarias, agroindustriales y turísticas, mediante la activación de la producción de bienes y servicios basados en el uso sostenible de la biodiversidad y el turismo llanero.  </a:t>
            </a:r>
            <a:endParaRPr lang="es-CO" sz="1800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ES" sz="1800" dirty="0">
                <a:latin typeface="Times New Roman" panose="02020603050405020304" pitchFamily="18" charset="0"/>
              </a:rPr>
              <a:t>Se requiere la consolidación de la estructura ecológica principal.</a:t>
            </a:r>
          </a:p>
          <a:p>
            <a:pPr>
              <a:lnSpc>
                <a:spcPct val="115000"/>
              </a:lnSpc>
            </a:pPr>
            <a:r>
              <a:rPr lang="es-ES" sz="1800" dirty="0">
                <a:latin typeface="Times New Roman" panose="02020603050405020304" pitchFamily="18" charset="0"/>
              </a:rPr>
              <a:t>Es precisa una correcta gestión del recurso hídrico para el desarrollo productivo sostenible de la región a través del control de la deforestación y la degradación de los ecosistemas estratégicos.</a:t>
            </a:r>
          </a:p>
          <a:p>
            <a:pPr>
              <a:lnSpc>
                <a:spcPct val="115000"/>
              </a:lnSpc>
            </a:pPr>
            <a:r>
              <a:rPr lang="es-ES" sz="1800" dirty="0">
                <a:latin typeface="Times New Roman" panose="02020603050405020304" pitchFamily="18" charset="0"/>
              </a:rPr>
              <a:t> Se debe definir la frontera agrícola.</a:t>
            </a:r>
          </a:p>
          <a:p>
            <a:pPr>
              <a:lnSpc>
                <a:spcPct val="115000"/>
              </a:lnSpc>
            </a:pPr>
            <a:r>
              <a:rPr lang="es-ES" sz="1800" dirty="0">
                <a:latin typeface="Times New Roman" panose="02020603050405020304" pitchFamily="18" charset="0"/>
              </a:rPr>
              <a:t>hay que trabajar en la dotación y conexión intermodal y digital de la región con los mercados nacionales e internacionales: para superar la desarticulación, aislamiento y desconexión.</a:t>
            </a:r>
            <a:endParaRPr lang="es-CO" sz="1800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s-CO" sz="1800" dirty="0">
              <a:latin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45E82E-520A-548A-B6F9-3598778174F6}"/>
              </a:ext>
            </a:extLst>
          </p:cNvPr>
          <p:cNvSpPr txBox="1"/>
          <p:nvPr/>
        </p:nvSpPr>
        <p:spPr>
          <a:xfrm>
            <a:off x="10202066" y="104576"/>
            <a:ext cx="1511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Desarrollo de la empresa como medio para buscar la prosperidad y luchar contra el desempleo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E0D7BFB-9859-B344-2521-D6E4ADFF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072" y="48014"/>
            <a:ext cx="9739259" cy="1102659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2: </a:t>
            </a:r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Impulso a la productividad forestal, agroturística e industrial.</a:t>
            </a: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87C8493D-76C4-8892-968E-0B67CBCC4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006270"/>
              </p:ext>
            </p:extLst>
          </p:nvPr>
        </p:nvGraphicFramePr>
        <p:xfrm>
          <a:off x="7202079" y="2139912"/>
          <a:ext cx="2564090" cy="285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090">
                  <a:extLst>
                    <a:ext uri="{9D8B030D-6E8A-4147-A177-3AD203B41FA5}">
                      <a16:colId xmlns:a16="http://schemas.microsoft.com/office/drawing/2014/main" val="2895713856"/>
                    </a:ext>
                  </a:extLst>
                </a:gridCol>
              </a:tblGrid>
              <a:tr h="492751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Posibles fuentes de financiamiento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890265"/>
                  </a:ext>
                </a:extLst>
              </a:tr>
              <a:tr h="383616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Recursos propios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89966"/>
                  </a:ext>
                </a:extLst>
              </a:tr>
              <a:tr h="425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Agencia Nacional de Infraestructura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655879"/>
                  </a:ext>
                </a:extLst>
              </a:tr>
              <a:tr h="596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MinTIC (Fondo Único de Tecnologías de la Información y las Comunicaciones)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607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149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3EA2C6A-E564-B44D-A7B5-CC12FD82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51" y="2139912"/>
            <a:ext cx="6793074" cy="2852496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Casanare es un departamento con producción importante de hidrocarburos, hierro y acero, pero la estructura productiva departamental no incorpora valor a través de la transformación de estos. 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latin typeface="Times New Roman" panose="02020603050405020304" pitchFamily="18" charset="0"/>
                <a:ea typeface="Arial" panose="020B0604020202020204" pitchFamily="34" charset="0"/>
              </a:rPr>
              <a:t>S</a:t>
            </a: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 requiere incorporar a la canasta de bienes producidos en el departamento alcoholes acíclicos, hierro y acero sin alear, polímeros de etileno y mezclas de alquilbencenos como usos de los derivados de la industria de hidrocarburos </a:t>
            </a:r>
            <a:endParaRPr lang="es-CO" sz="1800" dirty="0">
              <a:latin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45E82E-520A-548A-B6F9-3598778174F6}"/>
              </a:ext>
            </a:extLst>
          </p:cNvPr>
          <p:cNvSpPr txBox="1"/>
          <p:nvPr/>
        </p:nvSpPr>
        <p:spPr>
          <a:xfrm>
            <a:off x="10202066" y="104576"/>
            <a:ext cx="1511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Desarrollo de la empresa como medio para buscar la prosperidad y luchar contra el desempleo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E0D7BFB-9859-B344-2521-D6E4ADFF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072" y="48014"/>
            <a:ext cx="9739259" cy="1102659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3: </a:t>
            </a:r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Innovación productiva en alcoholes, hierro, acero, polímeros y mezclas de alquilbencenos, derivados de los hidrocarburos.</a:t>
            </a: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87C8493D-76C4-8892-968E-0B67CBCC4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4330"/>
              </p:ext>
            </p:extLst>
          </p:nvPr>
        </p:nvGraphicFramePr>
        <p:xfrm>
          <a:off x="7252879" y="1920240"/>
          <a:ext cx="256409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090">
                  <a:extLst>
                    <a:ext uri="{9D8B030D-6E8A-4147-A177-3AD203B41FA5}">
                      <a16:colId xmlns:a16="http://schemas.microsoft.com/office/drawing/2014/main" val="2895713856"/>
                    </a:ext>
                  </a:extLst>
                </a:gridCol>
              </a:tblGrid>
              <a:tr h="492751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Posibles fuentes de financiamiento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890265"/>
                  </a:ext>
                </a:extLst>
              </a:tr>
              <a:tr h="383616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Sistema General de Regalías (Fondo para la Ciencia y la Tecnología)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89966"/>
                  </a:ext>
                </a:extLst>
              </a:tr>
              <a:tr h="425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Política de Industrial de Colombia-Política de Desarrollo Empresarial (Pilar de transformación productiva de sectores y regiones)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655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059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3EA2C6A-E564-B44D-A7B5-CC12FD82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51" y="1640199"/>
            <a:ext cx="6793074" cy="3577601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El transporte terrestre tiene interrupciones importantes en épocas de lluvia a lo largo del año sobre la sabana que abarca gran extensión del territorio.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latin typeface="Times New Roman" panose="02020603050405020304" pitchFamily="18" charset="0"/>
                <a:ea typeface="Arial" panose="020B0604020202020204" pitchFamily="34" charset="0"/>
              </a:rPr>
              <a:t>Se deben subsanar las </a:t>
            </a: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dificultades del transporte desde y hacia algunos municipios sobre todo en el área rural.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Es necesario el fortalecimiento de la gestión del riesgo para evitar el deterioro de la malla vial, especialmente en vías que no están pavimentadas.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Se requiere una estrategia de construcción y mejoramiento de vías secundarias y terciarias. 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Para ello se pueden usar recursos del Sistema General de Regalías en su Fondo de Desarrollo Regional, complementado con recursos del Fondo Nacional para el Desarrollo de Infraestructura (Fondes) y el presupuesto del Instituto Nacional de Vías (Invias).</a:t>
            </a:r>
            <a:endParaRPr lang="es-CO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es-CO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45E82E-520A-548A-B6F9-3598778174F6}"/>
              </a:ext>
            </a:extLst>
          </p:cNvPr>
          <p:cNvSpPr txBox="1"/>
          <p:nvPr/>
        </p:nvSpPr>
        <p:spPr>
          <a:xfrm>
            <a:off x="10202066" y="104576"/>
            <a:ext cx="1511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Desarrollo de la empresa como medio para buscar la prosperidad y luchar contra el desempleo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E0D7BFB-9859-B344-2521-D6E4ADFF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072" y="48014"/>
            <a:ext cx="9739259" cy="1102659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4: </a:t>
            </a:r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Infraestructura para la producción en vías de comunicación.</a:t>
            </a: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87C8493D-76C4-8892-968E-0B67CBCC4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098273"/>
              </p:ext>
            </p:extLst>
          </p:nvPr>
        </p:nvGraphicFramePr>
        <p:xfrm>
          <a:off x="7244413" y="2118950"/>
          <a:ext cx="2564090" cy="2894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090">
                  <a:extLst>
                    <a:ext uri="{9D8B030D-6E8A-4147-A177-3AD203B41FA5}">
                      <a16:colId xmlns:a16="http://schemas.microsoft.com/office/drawing/2014/main" val="2895713856"/>
                    </a:ext>
                  </a:extLst>
                </a:gridCol>
              </a:tblGrid>
              <a:tr h="492751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Posibles fuentes de financiamiento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890265"/>
                  </a:ext>
                </a:extLst>
              </a:tr>
              <a:tr h="383616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Sistema General de Regalías (Fondo de Desarrollo Regional)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89966"/>
                  </a:ext>
                </a:extLst>
              </a:tr>
              <a:tr h="425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Fondo Nacional para el Desarrollo de Infraestructura.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655879"/>
                  </a:ext>
                </a:extLst>
              </a:tr>
              <a:tr h="425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Invías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833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44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089693"/>
            <a:ext cx="9144000" cy="954108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Contexto del departamento del Casanare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955E2AC-7043-C8AE-3502-8966EC289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764" y="4395768"/>
            <a:ext cx="39713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Maria Elena Botero Ospina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maria.botero@urosario.edu.co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Alejandro Cortes Prieto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alejandro.cortes@urosario.edu.co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96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63869"/>
            <a:ext cx="9144000" cy="2029589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 Eficiencia del Estado y lucha contra la corrupción.</a:t>
            </a:r>
          </a:p>
        </p:txBody>
      </p:sp>
    </p:spTree>
    <p:extLst>
      <p:ext uri="{BB962C8B-B14F-4D97-AF65-F5344CB8AC3E}">
        <p14:creationId xmlns:p14="http://schemas.microsoft.com/office/powerpoint/2010/main" val="148488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E0D7BFB-9859-B344-2521-D6E4ADFF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43" y="44989"/>
            <a:ext cx="10197604" cy="1102659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1: Modernización de la administración y la gestión pública en sus componentes fiscal, administrativo y de gestión.</a:t>
            </a: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6EC57FA-BFB4-F6E2-089E-01C37276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4" y="1354232"/>
            <a:ext cx="4524865" cy="4475068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 componente de gestión demuestra solvencia, no obstante demuestra deficiencias en la capacidad de movilizar recursos.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El componente de resultados refleja deficiencias en educación, trabajo y niñez y juventud.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Destaca el puntaje obtenido en salud.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MDD: 67,37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MDM: 67,06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AAECD1-9929-DD4D-A837-C43A3EA1E269}"/>
              </a:ext>
            </a:extLst>
          </p:cNvPr>
          <p:cNvSpPr txBox="1"/>
          <p:nvPr/>
        </p:nvSpPr>
        <p:spPr>
          <a:xfrm>
            <a:off x="5614718" y="5764530"/>
            <a:ext cx="3605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elaboración propia con base en Índice de Desempeño Departamental, DNP (2020)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619473-300E-77C1-595D-1A82410DB440}"/>
              </a:ext>
            </a:extLst>
          </p:cNvPr>
          <p:cNvSpPr txBox="1"/>
          <p:nvPr/>
        </p:nvSpPr>
        <p:spPr>
          <a:xfrm>
            <a:off x="5550399" y="1016322"/>
            <a:ext cx="36059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Medición de Desempeño Departamental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4D2599E-74AB-1361-94E7-A2FD948FE34E}"/>
              </a:ext>
            </a:extLst>
          </p:cNvPr>
          <p:cNvSpPr txBox="1"/>
          <p:nvPr/>
        </p:nvSpPr>
        <p:spPr>
          <a:xfrm>
            <a:off x="10202066" y="104576"/>
            <a:ext cx="151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Eficiencia del Estado y lucha contra la corrupción.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A8CDDF0-73BE-0EB6-00F3-C5473CE42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563271"/>
              </p:ext>
            </p:extLst>
          </p:nvPr>
        </p:nvGraphicFramePr>
        <p:xfrm>
          <a:off x="5454914" y="1294858"/>
          <a:ext cx="3925590" cy="210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DD32B12-8B65-7954-E504-5CC86B9AA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9037750"/>
              </p:ext>
            </p:extLst>
          </p:nvPr>
        </p:nvGraphicFramePr>
        <p:xfrm>
          <a:off x="5454912" y="3429000"/>
          <a:ext cx="3925591" cy="2224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8235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D07B82DB-A205-04C6-8DA4-B71A15F24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525791"/>
              </p:ext>
            </p:extLst>
          </p:nvPr>
        </p:nvGraphicFramePr>
        <p:xfrm>
          <a:off x="5730240" y="2232065"/>
          <a:ext cx="3727777" cy="1535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777">
                  <a:extLst>
                    <a:ext uri="{9D8B030D-6E8A-4147-A177-3AD203B41FA5}">
                      <a16:colId xmlns:a16="http://schemas.microsoft.com/office/drawing/2014/main" val="2895713856"/>
                    </a:ext>
                  </a:extLst>
                </a:gridCol>
              </a:tblGrid>
              <a:tr h="492751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Posibles fuentes de financiamiento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890265"/>
                  </a:ext>
                </a:extLst>
              </a:tr>
              <a:tr h="383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Recursos propios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89966"/>
                  </a:ext>
                </a:extLst>
              </a:tr>
              <a:tr h="383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Departamento Administrativo de la Gestión Pública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049124"/>
                  </a:ext>
                </a:extLst>
              </a:tr>
            </a:tbl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5E90461-8A73-D562-BD6B-1C63D0D3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4" y="1354230"/>
            <a:ext cx="4524865" cy="457031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 departamento requiere una reforma profunda de su componente de gestión pública.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eestructuración de la administración departamental y la modernización de las administraciones públicas municipales.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istemas de desarrollo administrativo y gestión de la calidad, articulados con el sistema de control interno, para tener procesos sencillos y eficientes.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Búsqueda de aplicabilidad de los principios de concurrencia y subsidiariedad.</a:t>
            </a:r>
            <a:endParaRPr lang="es-CO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FE5E31-8D12-F414-6995-C6BE5D985311}"/>
              </a:ext>
            </a:extLst>
          </p:cNvPr>
          <p:cNvSpPr txBox="1"/>
          <p:nvPr/>
        </p:nvSpPr>
        <p:spPr>
          <a:xfrm>
            <a:off x="10202066" y="104576"/>
            <a:ext cx="151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Eficiencia del Estado y lucha contra la corrupción.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10B794C-99A4-BA0E-30F4-51AA2EE81774}"/>
              </a:ext>
            </a:extLst>
          </p:cNvPr>
          <p:cNvSpPr txBox="1">
            <a:spLocks/>
          </p:cNvSpPr>
          <p:nvPr/>
        </p:nvSpPr>
        <p:spPr>
          <a:xfrm>
            <a:off x="-11943" y="44989"/>
            <a:ext cx="10197604" cy="1102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1: Modernización de la administración y la gestión pública en sus componentes fiscal, administrativo y de gestión.</a:t>
            </a: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27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E0D7BFB-9859-B344-2521-D6E4ADFF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7513" y="0"/>
            <a:ext cx="10329579" cy="1102659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2: Calidad de la gestión tributaria, con mejoramiento del recaudo y la arquitectura del sistema tributario departamental.</a:t>
            </a: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6EC57FA-BFB4-F6E2-089E-01C37276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88" y="1259963"/>
            <a:ext cx="3914756" cy="4971155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 departamento y sus municipios tienen grandes retos fiscales, especialmente en su capacidad de recaudo </a:t>
            </a: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(41,14/100)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Dificultades en la capacidad de ahorro.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Deficiencias en gestión financiera y presupuestal.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latin typeface="Times New Roman" panose="02020603050405020304" pitchFamily="18" charset="0"/>
                <a:ea typeface="Arial" panose="020B0604020202020204" pitchFamily="34" charset="0"/>
              </a:rPr>
              <a:t>D</a:t>
            </a: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 los 19 municipios, 3 (16%) tienen actualizado su catastro rural y 16 (84%) desactualizado.</a:t>
            </a:r>
            <a:endParaRPr lang="es-CO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Insuficiente arquitectura del sistema tributario.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ADE97AD-D834-E212-9569-D6720F773922}"/>
              </a:ext>
            </a:extLst>
          </p:cNvPr>
          <p:cNvSpPr txBox="1"/>
          <p:nvPr/>
        </p:nvSpPr>
        <p:spPr>
          <a:xfrm>
            <a:off x="5523890" y="3473407"/>
            <a:ext cx="3605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Índice de Competitividad Departamental, Concejo Privado de Competitividad y Universidad del Rosario (2022)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4CB1B2-9BCB-5E92-6281-B02570D9F7A7}"/>
              </a:ext>
            </a:extLst>
          </p:cNvPr>
          <p:cNvSpPr txBox="1"/>
          <p:nvPr/>
        </p:nvSpPr>
        <p:spPr>
          <a:xfrm>
            <a:off x="5523890" y="2280486"/>
            <a:ext cx="3605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Índice de Competitividad de Gestión Fiscal del departamento del Casanare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350A72-DB3C-1CAB-4FA3-316444A79A38}"/>
              </a:ext>
            </a:extLst>
          </p:cNvPr>
          <p:cNvSpPr txBox="1"/>
          <p:nvPr/>
        </p:nvSpPr>
        <p:spPr>
          <a:xfrm>
            <a:off x="10202066" y="104576"/>
            <a:ext cx="151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Eficiencia del Estado y lucha contra la corrupción.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C05BDD-EE00-E71B-2923-F44754DBD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774" y="2680596"/>
            <a:ext cx="5262213" cy="7484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86936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D07B82DB-A205-04C6-8DA4-B71A15F244AC}"/>
              </a:ext>
            </a:extLst>
          </p:cNvPr>
          <p:cNvGraphicFramePr>
            <a:graphicFrameLocks noGrp="1"/>
          </p:cNvGraphicFramePr>
          <p:nvPr/>
        </p:nvGraphicFramePr>
        <p:xfrm>
          <a:off x="5730240" y="2232065"/>
          <a:ext cx="3727777" cy="2122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777">
                  <a:extLst>
                    <a:ext uri="{9D8B030D-6E8A-4147-A177-3AD203B41FA5}">
                      <a16:colId xmlns:a16="http://schemas.microsoft.com/office/drawing/2014/main" val="2895713856"/>
                    </a:ext>
                  </a:extLst>
                </a:gridCol>
              </a:tblGrid>
              <a:tr h="492751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Posibles fuentes de financiamiento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890265"/>
                  </a:ext>
                </a:extLst>
              </a:tr>
              <a:tr h="383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Recursos propios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89966"/>
                  </a:ext>
                </a:extLst>
              </a:tr>
              <a:tr h="383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Dirección de Apoyo Fiscal, del Ministerio de Hacienda y Crédito Público (Apoyo técnico y administrativo)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40916"/>
                  </a:ext>
                </a:extLst>
              </a:tr>
            </a:tbl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5E90461-8A73-D562-BD6B-1C63D0D3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4" y="1354230"/>
            <a:ext cx="4524865" cy="4570319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</a:pPr>
            <a:r>
              <a:rPr lang="es-ES" sz="1800" dirty="0">
                <a:latin typeface="Times New Roman" panose="02020603050405020304" pitchFamily="18" charset="0"/>
                <a:ea typeface="Arial" panose="020B0604020202020204" pitchFamily="34" charset="0"/>
              </a:rPr>
              <a:t>S</a:t>
            </a: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 requiere la implementación de un programa de modernización fiscal departamental y municipal.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Es necesario diagnosticar la arquitectura tributaria territorial. 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Los estatutos tributarios de las entidades territoriales deben ser actualizados.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Son necesarios mecanismos para el recaudo activo de los tributos, tasas y contribuciones que deben ser cobradas por el departamento y los municipios.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Se deben formular acciones para fortalecer la gestión presupuestal en todas sus dimensiones. </a:t>
            </a:r>
            <a:endParaRPr lang="es-CO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FE5E31-8D12-F414-6995-C6BE5D985311}"/>
              </a:ext>
            </a:extLst>
          </p:cNvPr>
          <p:cNvSpPr txBox="1"/>
          <p:nvPr/>
        </p:nvSpPr>
        <p:spPr>
          <a:xfrm>
            <a:off x="10202066" y="104576"/>
            <a:ext cx="151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Eficiencia del Estado y lucha contra la corrupción.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7E2FD8E-15AC-F1C1-6069-AF52E61A600F}"/>
              </a:ext>
            </a:extLst>
          </p:cNvPr>
          <p:cNvSpPr txBox="1">
            <a:spLocks/>
          </p:cNvSpPr>
          <p:nvPr/>
        </p:nvSpPr>
        <p:spPr>
          <a:xfrm>
            <a:off x="-127513" y="0"/>
            <a:ext cx="10329579" cy="1102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2: Calidad de la gestión tributaria, con mejoramiento del recaudo y la arquitectura del sistema tributario departamental.</a:t>
            </a: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93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E0D7BFB-9859-B344-2521-D6E4ADFF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43" y="44989"/>
            <a:ext cx="10079770" cy="1102659"/>
          </a:xfrm>
        </p:spPr>
        <p:txBody>
          <a:bodyPr>
            <a:normAutofit/>
          </a:bodyPr>
          <a:lstStyle/>
          <a:p>
            <a:pPr algn="ctr"/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3: Calidad del gasto centrada en resultados y garantía de derechos a la ciudadanía</a:t>
            </a: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AAECD1-9929-DD4D-A837-C43A3EA1E269}"/>
              </a:ext>
            </a:extLst>
          </p:cNvPr>
          <p:cNvSpPr txBox="1"/>
          <p:nvPr/>
        </p:nvSpPr>
        <p:spPr>
          <a:xfrm>
            <a:off x="5661852" y="4613434"/>
            <a:ext cx="3605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elaboración propia con base en Índice de Desempeño Departamental, DNP (2020)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619473-300E-77C1-595D-1A82410DB440}"/>
              </a:ext>
            </a:extLst>
          </p:cNvPr>
          <p:cNvSpPr txBox="1"/>
          <p:nvPr/>
        </p:nvSpPr>
        <p:spPr>
          <a:xfrm>
            <a:off x="5578679" y="1083032"/>
            <a:ext cx="36059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Medición de Desempeño Departamental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4D2599E-74AB-1361-94E7-A2FD948FE34E}"/>
              </a:ext>
            </a:extLst>
          </p:cNvPr>
          <p:cNvSpPr txBox="1"/>
          <p:nvPr/>
        </p:nvSpPr>
        <p:spPr>
          <a:xfrm>
            <a:off x="10202066" y="104576"/>
            <a:ext cx="151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Eficiencia del Estado y lucha contra la corrupción.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DD32B12-8B65-7954-E504-5CC86B9AA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399743"/>
              </p:ext>
            </p:extLst>
          </p:nvPr>
        </p:nvGraphicFramePr>
        <p:xfrm>
          <a:off x="5379499" y="1371961"/>
          <a:ext cx="4320683" cy="3132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A1B8BFE-C9E9-BE98-3BD8-AF977F7AA28C}"/>
              </a:ext>
            </a:extLst>
          </p:cNvPr>
          <p:cNvSpPr txBox="1">
            <a:spLocks/>
          </p:cNvSpPr>
          <p:nvPr/>
        </p:nvSpPr>
        <p:spPr>
          <a:xfrm>
            <a:off x="561995" y="1354232"/>
            <a:ext cx="3914756" cy="42383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La ineficiencia en el gasto público se traduce en planificación en ausencia de ejecución.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 de los logros en salud, el trabajo, no se logra valor público en trabajo, educación, niñez y juventud 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Esto se traduce en la vulneración de derechos, dadas las dificultades para entregar bienes y servicios oportunos, en las cantidades y con las calidades requeridas.</a:t>
            </a:r>
          </a:p>
        </p:txBody>
      </p:sp>
    </p:spTree>
    <p:extLst>
      <p:ext uri="{BB962C8B-B14F-4D97-AF65-F5344CB8AC3E}">
        <p14:creationId xmlns:p14="http://schemas.microsoft.com/office/powerpoint/2010/main" val="783302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D07B82DB-A205-04C6-8DA4-B71A15F244AC}"/>
              </a:ext>
            </a:extLst>
          </p:cNvPr>
          <p:cNvGraphicFramePr>
            <a:graphicFrameLocks noGrp="1"/>
          </p:cNvGraphicFramePr>
          <p:nvPr/>
        </p:nvGraphicFramePr>
        <p:xfrm>
          <a:off x="5730240" y="2232065"/>
          <a:ext cx="3727777" cy="2122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777">
                  <a:extLst>
                    <a:ext uri="{9D8B030D-6E8A-4147-A177-3AD203B41FA5}">
                      <a16:colId xmlns:a16="http://schemas.microsoft.com/office/drawing/2014/main" val="2895713856"/>
                    </a:ext>
                  </a:extLst>
                </a:gridCol>
              </a:tblGrid>
              <a:tr h="492751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Posibles fuentes de financiamiento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890265"/>
                  </a:ext>
                </a:extLst>
              </a:tr>
              <a:tr h="383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Recursos propios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89966"/>
                  </a:ext>
                </a:extLst>
              </a:tr>
              <a:tr h="383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Dirección de Apoyo Fiscal, del Ministerio de Hacienda y Crédito Público (Apoyo técnico y administrativo)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40916"/>
                  </a:ext>
                </a:extLst>
              </a:tr>
            </a:tbl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5E90461-8A73-D562-BD6B-1C63D0D3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4" y="1354230"/>
            <a:ext cx="4524865" cy="484654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 requiere un estudio de la calidad del gasto departamental y municipal.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 mejora de los sistemas de compra y contratación pública.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 análisis de la política fiscal del departamento y sus municipios.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istemas de monitoreo de evaluación y resultados de los gastos de funcionamiento e inversión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esarrollo de innovaciones presupuestales con mayor incidencia en la calidad del gasto público: desarrollo de los códigos presupuestales de las entidades territoriales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FE5E31-8D12-F414-6995-C6BE5D985311}"/>
              </a:ext>
            </a:extLst>
          </p:cNvPr>
          <p:cNvSpPr txBox="1"/>
          <p:nvPr/>
        </p:nvSpPr>
        <p:spPr>
          <a:xfrm>
            <a:off x="10202066" y="104576"/>
            <a:ext cx="151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Eficiencia del Estado y lucha contra la corrupción.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B2800E0-FD00-1D59-8627-5AF9A1DF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43" y="44989"/>
            <a:ext cx="10079770" cy="1102659"/>
          </a:xfrm>
        </p:spPr>
        <p:txBody>
          <a:bodyPr>
            <a:normAutofit/>
          </a:bodyPr>
          <a:lstStyle/>
          <a:p>
            <a:pPr algn="ctr"/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3: Calidad del gasto centrada en resultados y garantía de derechos a la ciudadanía</a:t>
            </a: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64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3BF2CD94-8092-0422-FB42-4379A8A89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9986426"/>
              </p:ext>
            </p:extLst>
          </p:nvPr>
        </p:nvGraphicFramePr>
        <p:xfrm>
          <a:off x="1116107" y="-15514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DE548C8-93AD-DC3F-F510-B260F3766D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993540"/>
              </p:ext>
            </p:extLst>
          </p:nvPr>
        </p:nvGraphicFramePr>
        <p:xfrm>
          <a:off x="1116107" y="15336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DE0840E-03B9-F1A5-D018-6697E69C024B}"/>
              </a:ext>
            </a:extLst>
          </p:cNvPr>
          <p:cNvSpPr txBox="1"/>
          <p:nvPr/>
        </p:nvSpPr>
        <p:spPr>
          <a:xfrm>
            <a:off x="10094490" y="104576"/>
            <a:ext cx="1989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Retos por eje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31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50740"/>
            <a:ext cx="9144000" cy="1478260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Conclusiones</a:t>
            </a:r>
          </a:p>
        </p:txBody>
      </p:sp>
    </p:spTree>
    <p:extLst>
      <p:ext uri="{BB962C8B-B14F-4D97-AF65-F5344CB8AC3E}">
        <p14:creationId xmlns:p14="http://schemas.microsoft.com/office/powerpoint/2010/main" val="2027056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E0D7BFB-9859-B344-2521-D6E4ADFF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3983" y="583169"/>
            <a:ext cx="11281685" cy="1102659"/>
          </a:xfrm>
        </p:spPr>
        <p:txBody>
          <a:bodyPr>
            <a:normAutofit/>
          </a:bodyPr>
          <a:lstStyle/>
          <a:p>
            <a:pPr algn="ctr"/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 prosperidad amanece en el llano”</a:t>
            </a: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6EC57FA-BFB4-F6E2-089E-01C37276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054" y="2164421"/>
            <a:ext cx="6869746" cy="4238351"/>
          </a:xfrm>
          <a:ln>
            <a:noFill/>
          </a:ln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El territorio tiene potencialidades poblacionales, naturales y geoestratégicas para construir calidad de vida y bienestar para todos.</a:t>
            </a:r>
            <a:endParaRPr lang="es-CO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El trabajo en la provisión de bienes y servicios públicos para la vida digna, la justicia social, y la inclusión son prioridad en todas sus entidades territoriales.</a:t>
            </a:r>
            <a:endParaRPr lang="es-CO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Las soluciones a la informalidad de las relaciones de producción deben basarse, en el ethos cultural de los llaneros. </a:t>
            </a:r>
            <a:endParaRPr lang="es-CO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3D8737F-A2BB-1C24-6CD7-7EB0E163A68B}"/>
              </a:ext>
            </a:extLst>
          </p:cNvPr>
          <p:cNvSpPr txBox="1"/>
          <p:nvPr/>
        </p:nvSpPr>
        <p:spPr>
          <a:xfrm>
            <a:off x="10275218" y="104576"/>
            <a:ext cx="1511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Lucha contra la pobreza e inclusión social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74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C038771-A76D-2D23-4BA7-28EE92E3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3349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Casanare:</a:t>
            </a:r>
            <a:endParaRPr lang="es-CO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E4A0867-9E07-94DE-723C-C087C435C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659"/>
            <a:ext cx="3832412" cy="4747501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Área de 44.640 km2 (3,19% del territorio nacional), distribuidas en 19 municipios. 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latin typeface="Times New Roman" panose="02020603050405020304" pitchFamily="18" charset="0"/>
                <a:ea typeface="Arial" panose="020B0604020202020204" pitchFamily="34" charset="0"/>
              </a:rPr>
              <a:t>T</a:t>
            </a: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res subregiones para efectos de planificación de acuerdo con el DNP (2019) </a:t>
            </a:r>
          </a:p>
          <a:p>
            <a:pPr algn="just">
              <a:lnSpc>
                <a:spcPct val="115000"/>
              </a:lnSpc>
            </a:pPr>
            <a:r>
              <a:rPr lang="es-E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Subregión norte: </a:t>
            </a: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Hato Corozal, La Salina, Nunchía, Orocué, Paz de Ariporo, Pore, Sácama, San Luis de Palenque, Támara y Trinidad, todos catalogados como municipios de desarrollo intermedio. </a:t>
            </a:r>
          </a:p>
          <a:p>
            <a:pPr algn="just">
              <a:lnSpc>
                <a:spcPct val="115000"/>
              </a:lnSpc>
            </a:pPr>
            <a:r>
              <a:rPr lang="es-ES" sz="1800" b="1" dirty="0">
                <a:latin typeface="Times New Roman" panose="02020603050405020304" pitchFamily="18" charset="0"/>
                <a:ea typeface="Arial" panose="020B0604020202020204" pitchFamily="34" charset="0"/>
              </a:rPr>
              <a:t>S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ubregión centro: </a:t>
            </a: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Yopal, Aguazul, Chámeza, Maní y Recetor, todos catalogados en desarrollo intermedio, con excepción de Yopal que se ubica en desarrollo robusto </a:t>
            </a:r>
          </a:p>
          <a:p>
            <a:pPr algn="just">
              <a:lnSpc>
                <a:spcPct val="115000"/>
              </a:lnSpc>
            </a:pPr>
            <a:r>
              <a:rPr lang="es-E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Subregión sur:</a:t>
            </a:r>
            <a:r>
              <a:rPr lang="es-ES" sz="1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Monterrey, Sabanalarga, Tauramena y Villanueva, en nivel intermedio de desarrollo, con excepción de Tauramena que se considera en desarrollo robusto.</a:t>
            </a:r>
            <a:endParaRPr lang="es-CO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s-CO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CO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EF014E-6D36-1A87-20F2-B25F60FD0631}"/>
              </a:ext>
            </a:extLst>
          </p:cNvPr>
          <p:cNvSpPr txBox="1"/>
          <p:nvPr/>
        </p:nvSpPr>
        <p:spPr>
          <a:xfrm>
            <a:off x="6783925" y="5310477"/>
            <a:ext cx="1292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IGAC 2022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72446-DECE-C8FD-D862-F1677E49D369}"/>
              </a:ext>
            </a:extLst>
          </p:cNvPr>
          <p:cNvSpPr txBox="1"/>
          <p:nvPr/>
        </p:nvSpPr>
        <p:spPr>
          <a:xfrm>
            <a:off x="6655893" y="1281923"/>
            <a:ext cx="1654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Mapa político del Casanare</a:t>
            </a:r>
          </a:p>
        </p:txBody>
      </p:sp>
      <p:pic>
        <p:nvPicPr>
          <p:cNvPr id="4" name="Imagen 3" descr="Mapa para imprimir de Casanare Mapa político de Casanare ...">
            <a:extLst>
              <a:ext uri="{FF2B5EF4-FFF2-40B4-BE49-F238E27FC236}">
                <a16:creationId xmlns:a16="http://schemas.microsoft.com/office/drawing/2014/main" id="{AAD6D135-DD9B-CF46-3B3D-0405D94AB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48" y="1637852"/>
            <a:ext cx="4915723" cy="3579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219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E0D7BFB-9859-B344-2521-D6E4ADFF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4" y="642517"/>
            <a:ext cx="9909988" cy="1102659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 mí llano su dolor comprende el alcaraván, y hasta los güéreres van buscando un mundo mejor” (Getulio Vargas Varón)</a:t>
            </a:r>
            <a:b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6EC57FA-BFB4-F6E2-089E-01C37276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054" y="2098432"/>
            <a:ext cx="6869746" cy="4238351"/>
          </a:xfrm>
          <a:ln>
            <a:noFill/>
          </a:ln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El cumplimiento de los acuerdos de paz construye paz social y presencia estatal en el territorio, de lo contrario el vaciamiento de poder habilita la presencia de grupos armados ilegales.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La responsabilidad de la seguridad del territorio es compartida entre la nación, el departamento y los municipios, que son corresponsables de la garantía de los derechos humanos y de seguridad de los ciudadanos.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La acción preventiva y de contención es vital para evitar el enfrentamiento.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Prevenir y disuadir, pero también intervenir.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030675-0C47-9498-DDF9-5A4DF30C3C3D}"/>
              </a:ext>
            </a:extLst>
          </p:cNvPr>
          <p:cNvSpPr txBox="1"/>
          <p:nvPr/>
        </p:nvSpPr>
        <p:spPr>
          <a:xfrm>
            <a:off x="10275218" y="104576"/>
            <a:ext cx="1511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Seguridad en las regiones como condición para la convivencia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581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E0D7BFB-9859-B344-2521-D6E4ADFF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4" y="642517"/>
            <a:ext cx="9909988" cy="1102659"/>
          </a:xfrm>
        </p:spPr>
        <p:txBody>
          <a:bodyPr>
            <a:normAutofit/>
          </a:bodyPr>
          <a:lstStyle/>
          <a:p>
            <a:pPr algn="ctr"/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“Casanare convive”</a:t>
            </a:r>
            <a:b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6EC57FA-BFB4-F6E2-089E-01C37276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054" y="2098432"/>
            <a:ext cx="6869746" cy="4238351"/>
          </a:xfrm>
          <a:ln>
            <a:noFill/>
          </a:ln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De la riña a la cárcel hay solo un paso.</a:t>
            </a:r>
            <a:endParaRPr lang="es-CO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Las personas se respetan independientemente de su género, raza, etnia, ideología, y religión.</a:t>
            </a:r>
            <a:endParaRPr lang="es-CO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Los hogares son lugares para la vida, el amor y la fraternidad, donde la violencia no convive.</a:t>
            </a:r>
            <a:endParaRPr lang="es-CO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MX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030675-0C47-9498-DDF9-5A4DF30C3C3D}"/>
              </a:ext>
            </a:extLst>
          </p:cNvPr>
          <p:cNvSpPr txBox="1"/>
          <p:nvPr/>
        </p:nvSpPr>
        <p:spPr>
          <a:xfrm>
            <a:off x="10275218" y="104576"/>
            <a:ext cx="1511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Seguridad en las regiones como condición para la convivencia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00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E0D7BFB-9859-B344-2521-D6E4ADFF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4" y="642517"/>
            <a:ext cx="9909988" cy="1102659"/>
          </a:xfrm>
        </p:spPr>
        <p:txBody>
          <a:bodyPr>
            <a:normAutofit/>
          </a:bodyPr>
          <a:lstStyle/>
          <a:p>
            <a:pPr algn="ctr"/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 buen llanero no se le va el lazo”</a:t>
            </a:r>
            <a:b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6EC57FA-BFB4-F6E2-089E-01C37276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054" y="2098432"/>
            <a:ext cx="6869746" cy="4238351"/>
          </a:xfrm>
          <a:ln>
            <a:noFill/>
          </a:ln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Un tejido empresarial consolidado da soporte la vida digna.</a:t>
            </a:r>
            <a:endParaRPr lang="es-CO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La empresa se tecnifica, diversifica e innova.</a:t>
            </a:r>
            <a:endParaRPr lang="es-CO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Empresas fuertes = Entorno económico próspero.</a:t>
            </a:r>
            <a:endParaRPr lang="es-CO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 Conocimiento de los mercados, + Oportunidades sociales. </a:t>
            </a:r>
            <a:endParaRPr lang="es-CO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Empleo digno es empresa próspera.</a:t>
            </a:r>
            <a:endParaRPr lang="es-CO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MX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3DD786-3617-1FBB-B07E-EE29C3A4CFD2}"/>
              </a:ext>
            </a:extLst>
          </p:cNvPr>
          <p:cNvSpPr txBox="1"/>
          <p:nvPr/>
        </p:nvSpPr>
        <p:spPr>
          <a:xfrm>
            <a:off x="10202066" y="104576"/>
            <a:ext cx="1511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Desarrollo de la empresa como medio para buscar la prosperidad y luchar contra el desempleo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4312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45E82E-520A-548A-B6F9-3598778174F6}"/>
              </a:ext>
            </a:extLst>
          </p:cNvPr>
          <p:cNvSpPr txBox="1"/>
          <p:nvPr/>
        </p:nvSpPr>
        <p:spPr>
          <a:xfrm>
            <a:off x="10202066" y="104576"/>
            <a:ext cx="1511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Desarrollo de la empresa como medio para buscar la prosperidad y luchar contra el desempleo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E0D7BFB-9859-B344-2521-D6E4ADFF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6" y="568909"/>
            <a:ext cx="9814523" cy="1102659"/>
          </a:xfrm>
        </p:spPr>
        <p:txBody>
          <a:bodyPr>
            <a:normAutofit/>
          </a:bodyPr>
          <a:lstStyle/>
          <a:p>
            <a:pPr algn="ctr"/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“Los territorios no compiten, pero crean condiciones para la competitividad de sus empresas”</a:t>
            </a: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6EC57FA-BFB4-F6E2-089E-01C37276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054" y="2164421"/>
            <a:ext cx="6869746" cy="4238351"/>
          </a:xfrm>
          <a:ln>
            <a:noFill/>
          </a:ln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Infraestructura para la competitividad.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Bienes públicos para la competitividad.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Fomento y financiamiento para la competitividad.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Formación en capital humano para la competitividad.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Gobierno eficiente para la competitividad.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CO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22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E0D7BFB-9859-B344-2521-D6E4ADFF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6" y="568909"/>
            <a:ext cx="9814523" cy="1102659"/>
          </a:xfrm>
        </p:spPr>
        <p:txBody>
          <a:bodyPr>
            <a:normAutofit/>
          </a:bodyPr>
          <a:lstStyle/>
          <a:p>
            <a:pPr algn="ctr"/>
            <a:r>
              <a:rPr lang="es-MX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“Estado Casanareño: recio y legítimo”</a:t>
            </a:r>
            <a:endParaRPr lang="es-CO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6EC57FA-BFB4-F6E2-089E-01C37276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054" y="2164421"/>
            <a:ext cx="6869746" cy="4238351"/>
          </a:xfrm>
          <a:ln>
            <a:noFill/>
          </a:ln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Legitimidad basada en resultados y generación de valor público.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Eficiencia, capacidad de respuesta y garantía de derechos.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Mis impuestos construyen bienestar.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Gasto público pertinente, focalizado y transparente.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A87B6B1-A59C-EEBA-7D73-719BB295354A}"/>
              </a:ext>
            </a:extLst>
          </p:cNvPr>
          <p:cNvSpPr txBox="1"/>
          <p:nvPr/>
        </p:nvSpPr>
        <p:spPr>
          <a:xfrm>
            <a:off x="10202066" y="104576"/>
            <a:ext cx="151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Eficiencia del Estado y lucha contra la corrupción.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1568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50740"/>
            <a:ext cx="9144000" cy="1478260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83351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C038771-A76D-2D23-4BA7-28EE92E3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3349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Casanare:</a:t>
            </a:r>
            <a:endParaRPr lang="es-CO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E4A0867-9E07-94DE-723C-C087C435C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659"/>
            <a:ext cx="3832412" cy="5132984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En proyecciones DANE 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cuenta con </a:t>
            </a: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442.068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295.434 personas viven en cabeceras municipales y 125.070 en áreas rurales.</a:t>
            </a:r>
            <a:endParaRPr lang="es-CO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Yopal cuenta con una población total de </a:t>
            </a:r>
            <a:r>
              <a:rPr lang="es-E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177.688. (152.421 en área urbana 25.267 en área rural).</a:t>
            </a:r>
            <a:endParaRPr lang="es-CO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participación del departamento en el PIB nacional para el año 2021 fue del 1,46%.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s-CO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FDF9991-26E2-D6A4-3A4B-75A9175DAEB7}"/>
              </a:ext>
            </a:extLst>
          </p:cNvPr>
          <p:cNvSpPr txBox="1">
            <a:spLocks/>
          </p:cNvSpPr>
          <p:nvPr/>
        </p:nvSpPr>
        <p:spPr>
          <a:xfrm>
            <a:off x="5401236" y="1102659"/>
            <a:ext cx="3832412" cy="1048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Se evidencia una economía volcada a la explotación de minas y canteras.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AFBEDD-AD77-F2FA-AB94-CD53D10FBABD}"/>
              </a:ext>
            </a:extLst>
          </p:cNvPr>
          <p:cNvSpPr txBox="1"/>
          <p:nvPr/>
        </p:nvSpPr>
        <p:spPr>
          <a:xfrm>
            <a:off x="5063715" y="5882030"/>
            <a:ext cx="4689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Perfil económico departamental del Casanare, Ministerio de Comercio Industria y Turismo (2022)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BCFC-58F3-8E13-1D5C-CF9B92B763D5}"/>
              </a:ext>
            </a:extLst>
          </p:cNvPr>
          <p:cNvSpPr txBox="1"/>
          <p:nvPr/>
        </p:nvSpPr>
        <p:spPr>
          <a:xfrm>
            <a:off x="4881282" y="1937564"/>
            <a:ext cx="4689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Composición sectorial del PIB 2021</a:t>
            </a:r>
            <a:endParaRPr kumimoji="0" lang="es-CO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Imagen 7" descr="Escala de tiempo&#10;&#10;Descripción generada automáticamente">
            <a:extLst>
              <a:ext uri="{FF2B5EF4-FFF2-40B4-BE49-F238E27FC236}">
                <a16:creationId xmlns:a16="http://schemas.microsoft.com/office/drawing/2014/main" id="{F9B960F4-4E00-E4EF-B6C0-E5C341F2B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895" y="2183785"/>
            <a:ext cx="4565272" cy="369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7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089693"/>
            <a:ext cx="9144000" cy="954108"/>
          </a:xfrm>
        </p:spPr>
        <p:txBody>
          <a:bodyPr>
            <a:normAutofit fontScale="90000"/>
          </a:bodyPr>
          <a:lstStyle/>
          <a:p>
            <a:r>
              <a:rPr lang="es-MX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Panorama, retos y oportunidades del departamento y su ciudad capital.</a:t>
            </a:r>
          </a:p>
        </p:txBody>
      </p:sp>
    </p:spTree>
    <p:extLst>
      <p:ext uri="{BB962C8B-B14F-4D97-AF65-F5344CB8AC3E}">
        <p14:creationId xmlns:p14="http://schemas.microsoft.com/office/powerpoint/2010/main" val="165526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C038771-A76D-2D23-4BA7-28EE92E3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Metodología:</a:t>
            </a:r>
            <a:endParaRPr lang="es-CO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3BF2CD94-8092-0422-FB42-4379A8A89AF3}"/>
              </a:ext>
            </a:extLst>
          </p:cNvPr>
          <p:cNvGraphicFramePr/>
          <p:nvPr/>
        </p:nvGraphicFramePr>
        <p:xfrm>
          <a:off x="1063811" y="1613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184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38681"/>
            <a:ext cx="9144000" cy="1774096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Retos: Lucha contra la pobreza e inclusión social. </a:t>
            </a:r>
          </a:p>
        </p:txBody>
      </p:sp>
    </p:spTree>
    <p:extLst>
      <p:ext uri="{BB962C8B-B14F-4D97-AF65-F5344CB8AC3E}">
        <p14:creationId xmlns:p14="http://schemas.microsoft.com/office/powerpoint/2010/main" val="353509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C038771-A76D-2D23-4BA7-28EE92E3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450" y="91195"/>
            <a:ext cx="9247100" cy="110265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1: </a:t>
            </a:r>
            <a:r>
              <a:rPr lang="es-CO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Lucha contra la informalidad del 80,9% a través de transformaciones en el modelo productivo del departamento.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5DBC81-82FE-6C60-2DA1-00661F6B5B6C}"/>
              </a:ext>
            </a:extLst>
          </p:cNvPr>
          <p:cNvSpPr txBox="1"/>
          <p:nvPr/>
        </p:nvSpPr>
        <p:spPr>
          <a:xfrm>
            <a:off x="3771442" y="1279804"/>
            <a:ext cx="4649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Comparativa de pobreza multidimensional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B662A3-3F95-221B-94F3-B8C5C0C0DB96}"/>
              </a:ext>
            </a:extLst>
          </p:cNvPr>
          <p:cNvSpPr txBox="1"/>
          <p:nvPr/>
        </p:nvSpPr>
        <p:spPr>
          <a:xfrm>
            <a:off x="3771442" y="6449544"/>
            <a:ext cx="4649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DANE pobreza multidimensional resultados 2021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285C3A-927E-2A3E-51B2-0EB89FBA5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2" y="1745770"/>
            <a:ext cx="11775216" cy="45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4086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3796</Words>
  <Application>Microsoft Office PowerPoint</Application>
  <PresentationFormat>Panorámica</PresentationFormat>
  <Paragraphs>320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Symbol</vt:lpstr>
      <vt:lpstr>Times New Roman</vt:lpstr>
      <vt:lpstr>1_Tema de Office</vt:lpstr>
      <vt:lpstr>Diagnóstico departamental y de ciudad capital del departamento del Casanare</vt:lpstr>
      <vt:lpstr>Contenido</vt:lpstr>
      <vt:lpstr>1. Contexto del departamento del Casanare</vt:lpstr>
      <vt:lpstr>Casanare:</vt:lpstr>
      <vt:lpstr>Casanare:</vt:lpstr>
      <vt:lpstr>2. Panorama, retos y oportunidades del departamento y su ciudad capital.</vt:lpstr>
      <vt:lpstr>Metodología:</vt:lpstr>
      <vt:lpstr>2.1 Retos: Lucha contra la pobreza e inclusión social. </vt:lpstr>
      <vt:lpstr>Reto 1: Lucha contra la informalidad del 80,9% a través de transformaciones en el modelo productivo del departamento.</vt:lpstr>
      <vt:lpstr>Reto 1: Lucha contra la informalidad del 80,9% a través de transformaciones en el modelo productivo del departamento.</vt:lpstr>
      <vt:lpstr>Reto 1: Lucha contra la informalidad del 80,9% a través de transformaciones en el modelo productivo del departamento.</vt:lpstr>
      <vt:lpstr>Reto 2:Creación de condiciones de bienestar con énfasis en servicios públicos domiciliarios y educación de calidad en secundaria y educación superior.</vt:lpstr>
      <vt:lpstr>Reto 2:Creación de condiciones de bienestar con énfasis en servicios públicos domiciliarios y educación de calidad en secundaria y educación superior.</vt:lpstr>
      <vt:lpstr>Reto 2:Creación de condiciones de bienestar con énfasis en servicios públicos domiciliarios y educación de calidad en secundaria y educación superior.</vt:lpstr>
      <vt:lpstr>  2.2 Retos: Seguridad en las regiones como condición para la convivencia. </vt:lpstr>
      <vt:lpstr> Reto 1. Lucha contra el terrorismo y la presencia de grupos armados ilegales. </vt:lpstr>
      <vt:lpstr> Reto 1. Lucha contra el terrorismo y la presencia de grupos armados ilegales. </vt:lpstr>
      <vt:lpstr> Reto 1. Lucha contra el terrorismo y la presencia de grupos armados ilegales. </vt:lpstr>
      <vt:lpstr> Reto 2. Seguridad y convivencia ciudadanas. </vt:lpstr>
      <vt:lpstr> Reto 2. Seguridad y convivencia ciudadanas. </vt:lpstr>
      <vt:lpstr>2.3 Desarrollo de la empresa como medio para buscar la prosperidad y luchar contra el desempleo</vt:lpstr>
      <vt:lpstr> Reto 1: Industrialización del Casanare con diversificación de las ramas de la producción, complejización de la industria departamental y agregación de valor.  </vt:lpstr>
      <vt:lpstr> Reto 1: Industrialización del Casanare con diversificación de las ramas de la producción, complejización de la industria departamental y agregación de valor.  </vt:lpstr>
      <vt:lpstr> Reto 1: Industrialización del Casanare con diversificación de las ramas de la producción, complejización de la industria departamental y agregación de valor.  </vt:lpstr>
      <vt:lpstr> Reto 1: Industrialización del Casanare con diversificación de las ramas de la producción, complejización de la industria departamental y agregación de valor.  </vt:lpstr>
      <vt:lpstr> Reto 1: Industrialización del Casanare con diversificación de las ramas de la producción, complejización de la industria departamental y agregación de valor.  </vt:lpstr>
      <vt:lpstr> Reto 2: Impulso a la productividad forestal, agroturística e industrial.</vt:lpstr>
      <vt:lpstr> Reto 3: Innovación productiva en alcoholes, hierro, acero, polímeros y mezclas de alquilbencenos, derivados de los hidrocarburos.</vt:lpstr>
      <vt:lpstr> Reto 4: Infraestructura para la producción en vías de comunicación.</vt:lpstr>
      <vt:lpstr>2.4 Eficiencia del Estado y lucha contra la corrupción.</vt:lpstr>
      <vt:lpstr>Reto 1: Modernización de la administración y la gestión pública en sus componentes fiscal, administrativo y de gestión.</vt:lpstr>
      <vt:lpstr>Presentación de PowerPoint</vt:lpstr>
      <vt:lpstr>Reto 2: Calidad de la gestión tributaria, con mejoramiento del recaudo y la arquitectura del sistema tributario departamental.</vt:lpstr>
      <vt:lpstr>Presentación de PowerPoint</vt:lpstr>
      <vt:lpstr>Reto 3: Calidad del gasto centrada en resultados y garantía de derechos a la ciudadanía</vt:lpstr>
      <vt:lpstr>Reto 3: Calidad del gasto centrada en resultados y garantía de derechos a la ciudadanía</vt:lpstr>
      <vt:lpstr>Presentación de PowerPoint</vt:lpstr>
      <vt:lpstr>3. Conclusiones</vt:lpstr>
      <vt:lpstr>“La prosperidad amanece en el llano”</vt:lpstr>
      <vt:lpstr>“De mí llano su dolor comprende el alcaraván, y hasta los güéreres van buscando un mundo mejor” (Getulio Vargas Varón) </vt:lpstr>
      <vt:lpstr>“Casanare convive” </vt:lpstr>
      <vt:lpstr>“Al buen llanero no se le va el lazo” </vt:lpstr>
      <vt:lpstr>“Los territorios no compiten, pero crean condiciones para la competitividad de sus empresas”</vt:lpstr>
      <vt:lpstr>“Estado Casanareño: recio y legítimo”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Cortes Prieto</dc:creator>
  <cp:lastModifiedBy>Alejandro Cortés Prieto</cp:lastModifiedBy>
  <cp:revision>6</cp:revision>
  <dcterms:created xsi:type="dcterms:W3CDTF">2022-10-03T21:22:41Z</dcterms:created>
  <dcterms:modified xsi:type="dcterms:W3CDTF">2022-11-12T01:14:29Z</dcterms:modified>
</cp:coreProperties>
</file>