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Lst>
  <p:notesMasterIdLst>
    <p:notesMasterId r:id="rId92"/>
  </p:notesMasterIdLst>
  <p:sldIdLst>
    <p:sldId id="256" r:id="rId5"/>
    <p:sldId id="257" r:id="rId6"/>
    <p:sldId id="258" r:id="rId7"/>
    <p:sldId id="259" r:id="rId8"/>
    <p:sldId id="352" r:id="rId9"/>
    <p:sldId id="339" r:id="rId10"/>
    <p:sldId id="353" r:id="rId11"/>
    <p:sldId id="263" r:id="rId12"/>
    <p:sldId id="335" r:id="rId13"/>
    <p:sldId id="264" r:id="rId14"/>
    <p:sldId id="265" r:id="rId15"/>
    <p:sldId id="261" r:id="rId16"/>
    <p:sldId id="266" r:id="rId17"/>
    <p:sldId id="267" r:id="rId18"/>
    <p:sldId id="275" r:id="rId19"/>
    <p:sldId id="276" r:id="rId20"/>
    <p:sldId id="280" r:id="rId21"/>
    <p:sldId id="281" r:id="rId22"/>
    <p:sldId id="279" r:id="rId23"/>
    <p:sldId id="282" r:id="rId24"/>
    <p:sldId id="277" r:id="rId25"/>
    <p:sldId id="278" r:id="rId26"/>
    <p:sldId id="356" r:id="rId27"/>
    <p:sldId id="268" r:id="rId28"/>
    <p:sldId id="269" r:id="rId29"/>
    <p:sldId id="270" r:id="rId30"/>
    <p:sldId id="271" r:id="rId31"/>
    <p:sldId id="272" r:id="rId32"/>
    <p:sldId id="274" r:id="rId33"/>
    <p:sldId id="283" r:id="rId34"/>
    <p:sldId id="336" r:id="rId35"/>
    <p:sldId id="337" r:id="rId36"/>
    <p:sldId id="344" r:id="rId37"/>
    <p:sldId id="284" r:id="rId38"/>
    <p:sldId id="285" r:id="rId39"/>
    <p:sldId id="286" r:id="rId40"/>
    <p:sldId id="287" r:id="rId41"/>
    <p:sldId id="288" r:id="rId42"/>
    <p:sldId id="289" r:id="rId43"/>
    <p:sldId id="290" r:id="rId44"/>
    <p:sldId id="291" r:id="rId45"/>
    <p:sldId id="292" r:id="rId46"/>
    <p:sldId id="342" r:id="rId47"/>
    <p:sldId id="343" r:id="rId48"/>
    <p:sldId id="338" r:id="rId49"/>
    <p:sldId id="293" r:id="rId50"/>
    <p:sldId id="294" r:id="rId51"/>
    <p:sldId id="295" r:id="rId52"/>
    <p:sldId id="298" r:id="rId53"/>
    <p:sldId id="299" r:id="rId54"/>
    <p:sldId id="366" r:id="rId55"/>
    <p:sldId id="301" r:id="rId56"/>
    <p:sldId id="302" r:id="rId57"/>
    <p:sldId id="305" r:id="rId58"/>
    <p:sldId id="306" r:id="rId59"/>
    <p:sldId id="308" r:id="rId60"/>
    <p:sldId id="309" r:id="rId61"/>
    <p:sldId id="313" r:id="rId62"/>
    <p:sldId id="314" r:id="rId63"/>
    <p:sldId id="316" r:id="rId64"/>
    <p:sldId id="340" r:id="rId65"/>
    <p:sldId id="323" r:id="rId66"/>
    <p:sldId id="325" r:id="rId67"/>
    <p:sldId id="326" r:id="rId68"/>
    <p:sldId id="327" r:id="rId69"/>
    <p:sldId id="345" r:id="rId70"/>
    <p:sldId id="346" r:id="rId71"/>
    <p:sldId id="347" r:id="rId72"/>
    <p:sldId id="328" r:id="rId73"/>
    <p:sldId id="329" r:id="rId74"/>
    <p:sldId id="357" r:id="rId75"/>
    <p:sldId id="330" r:id="rId76"/>
    <p:sldId id="358" r:id="rId77"/>
    <p:sldId id="359" r:id="rId78"/>
    <p:sldId id="360" r:id="rId79"/>
    <p:sldId id="363" r:id="rId80"/>
    <p:sldId id="362" r:id="rId81"/>
    <p:sldId id="349" r:id="rId82"/>
    <p:sldId id="350" r:id="rId83"/>
    <p:sldId id="351" r:id="rId84"/>
    <p:sldId id="331" r:id="rId85"/>
    <p:sldId id="364" r:id="rId86"/>
    <p:sldId id="332" r:id="rId87"/>
    <p:sldId id="333" r:id="rId88"/>
    <p:sldId id="334" r:id="rId89"/>
    <p:sldId id="348" r:id="rId90"/>
    <p:sldId id="365" r:id="rId9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5F579B13-3EB4-44F1-B54C-33355137EA52}">
          <p14:sldIdLst>
            <p14:sldId id="256"/>
            <p14:sldId id="257"/>
          </p14:sldIdLst>
        </p14:section>
        <p14:section name="intro" id="{2286EC4F-A06E-4E68-A6E2-949183059D23}">
          <p14:sldIdLst>
            <p14:sldId id="258"/>
            <p14:sldId id="259"/>
            <p14:sldId id="352"/>
            <p14:sldId id="339"/>
            <p14:sldId id="353"/>
            <p14:sldId id="263"/>
            <p14:sldId id="335"/>
          </p14:sldIdLst>
        </p14:section>
        <p14:section name="EJE 1" id="{C509D1D6-41FD-4215-AE14-B7E2EC77244C}">
          <p14:sldIdLst>
            <p14:sldId id="264"/>
            <p14:sldId id="265"/>
            <p14:sldId id="261"/>
            <p14:sldId id="266"/>
            <p14:sldId id="267"/>
            <p14:sldId id="275"/>
            <p14:sldId id="276"/>
            <p14:sldId id="280"/>
            <p14:sldId id="281"/>
            <p14:sldId id="279"/>
            <p14:sldId id="282"/>
            <p14:sldId id="277"/>
            <p14:sldId id="278"/>
            <p14:sldId id="356"/>
            <p14:sldId id="268"/>
            <p14:sldId id="269"/>
            <p14:sldId id="270"/>
            <p14:sldId id="271"/>
            <p14:sldId id="272"/>
            <p14:sldId id="274"/>
            <p14:sldId id="283"/>
            <p14:sldId id="336"/>
            <p14:sldId id="337"/>
            <p14:sldId id="344"/>
          </p14:sldIdLst>
        </p14:section>
        <p14:section name="EJE 2" id="{C349D6B2-548A-404D-8388-255F606BCCBA}">
          <p14:sldIdLst>
            <p14:sldId id="284"/>
            <p14:sldId id="285"/>
            <p14:sldId id="286"/>
            <p14:sldId id="287"/>
            <p14:sldId id="288"/>
            <p14:sldId id="289"/>
            <p14:sldId id="290"/>
            <p14:sldId id="291"/>
            <p14:sldId id="292"/>
            <p14:sldId id="342"/>
            <p14:sldId id="343"/>
            <p14:sldId id="338"/>
          </p14:sldIdLst>
        </p14:section>
        <p14:section name="EJE 3" id="{4E857E12-0A2B-4A25-88F3-E2958D7CFEA3}">
          <p14:sldIdLst>
            <p14:sldId id="293"/>
            <p14:sldId id="294"/>
            <p14:sldId id="295"/>
            <p14:sldId id="298"/>
            <p14:sldId id="299"/>
            <p14:sldId id="366"/>
            <p14:sldId id="301"/>
            <p14:sldId id="302"/>
            <p14:sldId id="305"/>
            <p14:sldId id="306"/>
            <p14:sldId id="308"/>
            <p14:sldId id="309"/>
            <p14:sldId id="313"/>
            <p14:sldId id="314"/>
            <p14:sldId id="316"/>
            <p14:sldId id="340"/>
            <p14:sldId id="323"/>
            <p14:sldId id="325"/>
            <p14:sldId id="326"/>
            <p14:sldId id="327"/>
            <p14:sldId id="345"/>
            <p14:sldId id="346"/>
            <p14:sldId id="347"/>
          </p14:sldIdLst>
        </p14:section>
        <p14:section name="EJE 4" id="{B05A35FD-DB56-427E-9B3D-8E252C410ECC}">
          <p14:sldIdLst>
            <p14:sldId id="328"/>
            <p14:sldId id="329"/>
            <p14:sldId id="357"/>
            <p14:sldId id="330"/>
            <p14:sldId id="358"/>
            <p14:sldId id="359"/>
            <p14:sldId id="360"/>
            <p14:sldId id="363"/>
            <p14:sldId id="362"/>
            <p14:sldId id="349"/>
            <p14:sldId id="350"/>
            <p14:sldId id="351"/>
          </p14:sldIdLst>
        </p14:section>
        <p14:section name="CONCLUSIONES" id="{9CB4B973-0C8B-4698-B2A9-423CF1B64BDD}">
          <p14:sldIdLst>
            <p14:sldId id="331"/>
            <p14:sldId id="364"/>
            <p14:sldId id="332"/>
            <p14:sldId id="333"/>
            <p14:sldId id="334"/>
            <p14:sldId id="348"/>
            <p14:sldId id="365"/>
          </p14:sldIdLst>
        </p14:section>
      </p14:sectionLst>
    </p:ex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geSxNnDQ+d7ggRb7q/OG+VN3rO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17908D-7993-4C76-AFB3-723B5261D4EA}">
  <a:tblStyle styleId="{5617908D-7993-4C76-AFB3-723B5261D4E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12AB40C-9D3A-49BC-B5A7-EBF19365AFA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customschemas.google.com/relationships/presentationmetadata" Target="meta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userId="4dc472f3405886df" providerId="LiveId" clId="{ABE49DA2-3A75-4FBA-9784-FC19C0DA004F}"/>
    <pc:docChg chg="delSld modSection">
      <pc:chgData name="cecilia" userId="4dc472f3405886df" providerId="LiveId" clId="{ABE49DA2-3A75-4FBA-9784-FC19C0DA004F}" dt="2022-11-25T22:58:50.789" v="1" actId="47"/>
      <pc:docMkLst>
        <pc:docMk/>
      </pc:docMkLst>
      <pc:sldChg chg="del">
        <pc:chgData name="cecilia" userId="4dc472f3405886df" providerId="LiveId" clId="{ABE49DA2-3A75-4FBA-9784-FC19C0DA004F}" dt="2022-11-25T22:58:48.417" v="0" actId="47"/>
        <pc:sldMkLst>
          <pc:docMk/>
          <pc:sldMk cId="2175423245" sldId="354"/>
        </pc:sldMkLst>
      </pc:sldChg>
      <pc:sldChg chg="del">
        <pc:chgData name="cecilia" userId="4dc472f3405886df" providerId="LiveId" clId="{ABE49DA2-3A75-4FBA-9784-FC19C0DA004F}" dt="2022-11-25T22:58:50.789" v="1" actId="47"/>
        <pc:sldMkLst>
          <pc:docMk/>
          <pc:sldMk cId="3129988927" sldId="35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4dc472f3405886df/Documentos/CENTRO%20DEM/ATLANTICO/RANKIN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Hoja1!$B$4</c:f>
              <c:strCache>
                <c:ptCount val="1"/>
                <c:pt idx="0">
                  <c:v>Atlantico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9"/>
              <c:layout>
                <c:manualLayout>
                  <c:x val="-5.2690288713910759E-3"/>
                  <c:y val="8.105314960629916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DF-4C34-B478-7D52B006C7C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Hoja1!$C$3:$L$3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Hoja1!$C$4:$L$4</c:f>
              <c:numCache>
                <c:formatCode>General</c:formatCode>
                <c:ptCount val="10"/>
                <c:pt idx="0">
                  <c:v>0.46400000000000002</c:v>
                </c:pt>
                <c:pt idx="1">
                  <c:v>0.45300000000000001</c:v>
                </c:pt>
                <c:pt idx="2">
                  <c:v>0.44500000000000001</c:v>
                </c:pt>
                <c:pt idx="3">
                  <c:v>0.44</c:v>
                </c:pt>
                <c:pt idx="4">
                  <c:v>0.432</c:v>
                </c:pt>
                <c:pt idx="5">
                  <c:v>0.442</c:v>
                </c:pt>
                <c:pt idx="6">
                  <c:v>0.443</c:v>
                </c:pt>
                <c:pt idx="7">
                  <c:v>0.45400000000000001</c:v>
                </c:pt>
                <c:pt idx="8">
                  <c:v>0.48099999999999998</c:v>
                </c:pt>
                <c:pt idx="9">
                  <c:v>0.45700000000000002</c:v>
                </c:pt>
              </c:numCache>
            </c:numRef>
          </c:val>
          <c:smooth val="0"/>
          <c:extLst>
            <c:ext xmlns:c16="http://schemas.microsoft.com/office/drawing/2014/chart" uri="{C3380CC4-5D6E-409C-BE32-E72D297353CC}">
              <c16:uniqueId val="{00000001-8CDF-4C34-B478-7D52B006C7C4}"/>
            </c:ext>
          </c:extLst>
        </c:ser>
        <c:ser>
          <c:idx val="1"/>
          <c:order val="1"/>
          <c:tx>
            <c:strRef>
              <c:f>Hoja1!$B$5</c:f>
              <c:strCache>
                <c:ptCount val="1"/>
                <c:pt idx="0">
                  <c:v>total Nacional </c:v>
                </c:pt>
              </c:strCache>
            </c:strRef>
          </c:tx>
          <c:spPr>
            <a:ln w="28575" cap="rnd">
              <a:solidFill>
                <a:srgbClr val="92D050"/>
              </a:solidFill>
              <a:round/>
            </a:ln>
            <a:effectLst/>
          </c:spPr>
          <c:marker>
            <c:symbol val="circle"/>
            <c:size val="5"/>
            <c:spPr>
              <a:solidFill>
                <a:schemeClr val="accent2"/>
              </a:solidFill>
              <a:ln w="9525">
                <a:solidFill>
                  <a:srgbClr val="92D050"/>
                </a:solidFill>
              </a:ln>
              <a:effectLst/>
            </c:spPr>
          </c:marker>
          <c:dLbls>
            <c:dLbl>
              <c:idx val="9"/>
              <c:layout>
                <c:manualLayout>
                  <c:x val="-2.4912510936132984E-3"/>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DF-4C34-B478-7D52B006C7C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Hoja1!$C$3:$L$3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Hoja1!$C$5:$L$5</c:f>
              <c:numCache>
                <c:formatCode>0.000</c:formatCode>
                <c:ptCount val="10"/>
                <c:pt idx="0">
                  <c:v>0.53900000000000003</c:v>
                </c:pt>
                <c:pt idx="1">
                  <c:v>0.53900000000000003</c:v>
                </c:pt>
                <c:pt idx="2">
                  <c:v>0.53800000000000003</c:v>
                </c:pt>
                <c:pt idx="3">
                  <c:v>0.52200000000000002</c:v>
                </c:pt>
                <c:pt idx="4">
                  <c:v>0.51700000000000002</c:v>
                </c:pt>
                <c:pt idx="5">
                  <c:v>0.50800000000000001</c:v>
                </c:pt>
                <c:pt idx="6">
                  <c:v>0.51700000000000002</c:v>
                </c:pt>
                <c:pt idx="7">
                  <c:v>0.52600000000000002</c:v>
                </c:pt>
                <c:pt idx="8">
                  <c:v>0.54400000000000004</c:v>
                </c:pt>
                <c:pt idx="9">
                  <c:v>0.52300000000000002</c:v>
                </c:pt>
              </c:numCache>
            </c:numRef>
          </c:val>
          <c:smooth val="0"/>
          <c:extLst>
            <c:ext xmlns:c16="http://schemas.microsoft.com/office/drawing/2014/chart" uri="{C3380CC4-5D6E-409C-BE32-E72D297353CC}">
              <c16:uniqueId val="{00000003-8CDF-4C34-B478-7D52B006C7C4}"/>
            </c:ext>
          </c:extLst>
        </c:ser>
        <c:ser>
          <c:idx val="2"/>
          <c:order val="2"/>
          <c:tx>
            <c:strRef>
              <c:f>Hoja1!$B$6</c:f>
              <c:strCache>
                <c:ptCount val="1"/>
                <c:pt idx="0">
                  <c:v>Region caribe </c:v>
                </c:pt>
              </c:strCache>
            </c:strRef>
          </c:tx>
          <c:spPr>
            <a:ln w="28575" cap="rnd">
              <a:solidFill>
                <a:srgbClr val="FF0000"/>
              </a:solidFill>
              <a:round/>
            </a:ln>
            <a:effectLst/>
          </c:spPr>
          <c:marker>
            <c:symbol val="circle"/>
            <c:size val="5"/>
            <c:spPr>
              <a:solidFill>
                <a:schemeClr val="accent3"/>
              </a:solidFill>
              <a:ln w="9525">
                <a:solidFill>
                  <a:srgbClr val="FF0000"/>
                </a:solidFill>
              </a:ln>
              <a:effectLst/>
            </c:spPr>
          </c:marker>
          <c:dLbls>
            <c:dLbl>
              <c:idx val="9"/>
              <c:layout>
                <c:manualLayout>
                  <c:x val="-2.4912510936132984E-3"/>
                  <c:y val="1.1608705161854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DF-4C34-B478-7D52B006C7C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Hoja1!$C$3:$L$3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Hoja1!$C$6:$L$6</c:f>
              <c:numCache>
                <c:formatCode>0.000</c:formatCode>
                <c:ptCount val="10"/>
                <c:pt idx="0">
                  <c:v>0.51142857142857145</c:v>
                </c:pt>
                <c:pt idx="1">
                  <c:v>0.49957142857142856</c:v>
                </c:pt>
                <c:pt idx="2">
                  <c:v>0.49157142857142855</c:v>
                </c:pt>
                <c:pt idx="3">
                  <c:v>0.48157142857142859</c:v>
                </c:pt>
                <c:pt idx="4">
                  <c:v>0.47699999999999998</c:v>
                </c:pt>
                <c:pt idx="5">
                  <c:v>0.47899999999999998</c:v>
                </c:pt>
                <c:pt idx="6">
                  <c:v>0.48285714285714282</c:v>
                </c:pt>
                <c:pt idx="7">
                  <c:v>0.49642857142857144</c:v>
                </c:pt>
                <c:pt idx="8">
                  <c:v>0.50028571428571422</c:v>
                </c:pt>
                <c:pt idx="9">
                  <c:v>0.48799999999999999</c:v>
                </c:pt>
              </c:numCache>
            </c:numRef>
          </c:val>
          <c:smooth val="0"/>
          <c:extLst>
            <c:ext xmlns:c16="http://schemas.microsoft.com/office/drawing/2014/chart" uri="{C3380CC4-5D6E-409C-BE32-E72D297353CC}">
              <c16:uniqueId val="{00000005-8CDF-4C34-B478-7D52B006C7C4}"/>
            </c:ext>
          </c:extLst>
        </c:ser>
        <c:ser>
          <c:idx val="3"/>
          <c:order val="3"/>
          <c:tx>
            <c:strRef>
              <c:f>Hoja1!$B$7</c:f>
              <c:strCache>
                <c:ptCount val="1"/>
                <c:pt idx="0">
                  <c:v>La Guajira</c:v>
                </c:pt>
              </c:strCache>
            </c:strRef>
          </c:tx>
          <c:spPr>
            <a:ln w="28575" cap="rnd">
              <a:solidFill>
                <a:schemeClr val="tx1">
                  <a:lumMod val="50000"/>
                  <a:lumOff val="50000"/>
                </a:schemeClr>
              </a:solidFill>
              <a:round/>
            </a:ln>
            <a:effectLst/>
          </c:spPr>
          <c:marker>
            <c:symbol val="circle"/>
            <c:size val="5"/>
            <c:spPr>
              <a:solidFill>
                <a:schemeClr val="accent4"/>
              </a:solidFill>
              <a:ln w="9525">
                <a:solidFill>
                  <a:schemeClr val="tx1">
                    <a:lumMod val="50000"/>
                    <a:lumOff val="50000"/>
                  </a:schemeClr>
                </a:solidFill>
              </a:ln>
              <a:effectLst/>
            </c:spPr>
          </c:marker>
          <c:dLbls>
            <c:dLbl>
              <c:idx val="9"/>
              <c:layout>
                <c:manualLayout>
                  <c:x val="-3.8602362204724412E-2"/>
                  <c:y val="-9.9502405949256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DF-4C34-B478-7D52B006C7C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Hoja1!$C$3:$L$3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Hoja1!$C$7:$L$7</c:f>
              <c:numCache>
                <c:formatCode>General</c:formatCode>
                <c:ptCount val="10"/>
                <c:pt idx="0">
                  <c:v>0.55600000000000005</c:v>
                </c:pt>
                <c:pt idx="1">
                  <c:v>0.56200000000000006</c:v>
                </c:pt>
                <c:pt idx="2">
                  <c:v>0.54900000000000004</c:v>
                </c:pt>
                <c:pt idx="3">
                  <c:v>0.55100000000000005</c:v>
                </c:pt>
                <c:pt idx="4">
                  <c:v>0.54300000000000004</c:v>
                </c:pt>
                <c:pt idx="5">
                  <c:v>0.55300000000000005</c:v>
                </c:pt>
                <c:pt idx="6">
                  <c:v>0.55200000000000005</c:v>
                </c:pt>
                <c:pt idx="7">
                  <c:v>0.57999999999999996</c:v>
                </c:pt>
                <c:pt idx="8">
                  <c:v>0.56499999999999995</c:v>
                </c:pt>
                <c:pt idx="9">
                  <c:v>0.55400000000000005</c:v>
                </c:pt>
              </c:numCache>
            </c:numRef>
          </c:val>
          <c:smooth val="0"/>
          <c:extLst>
            <c:ext xmlns:c16="http://schemas.microsoft.com/office/drawing/2014/chart" uri="{C3380CC4-5D6E-409C-BE32-E72D297353CC}">
              <c16:uniqueId val="{00000007-8CDF-4C34-B478-7D52B006C7C4}"/>
            </c:ext>
          </c:extLst>
        </c:ser>
        <c:dLbls>
          <c:showLegendKey val="0"/>
          <c:showVal val="0"/>
          <c:showCatName val="0"/>
          <c:showSerName val="0"/>
          <c:showPercent val="0"/>
          <c:showBubbleSize val="0"/>
        </c:dLbls>
        <c:marker val="1"/>
        <c:smooth val="0"/>
        <c:axId val="938161240"/>
        <c:axId val="938163864"/>
      </c:lineChart>
      <c:catAx>
        <c:axId val="93816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38163864"/>
        <c:crosses val="autoZero"/>
        <c:auto val="1"/>
        <c:lblAlgn val="ctr"/>
        <c:lblOffset val="100"/>
        <c:noMultiLvlLbl val="0"/>
      </c:catAx>
      <c:valAx>
        <c:axId val="938163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38161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CO"/>
              <a:t>IPM - TRANSFERENCIA - CATEGORIA</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CO"/>
        </a:p>
      </c:txPr>
    </c:title>
    <c:autoTitleDeleted val="0"/>
    <c:plotArea>
      <c:layout/>
      <c:areaChart>
        <c:grouping val="stacked"/>
        <c:varyColors val="0"/>
        <c:ser>
          <c:idx val="0"/>
          <c:order val="0"/>
          <c:tx>
            <c:strRef>
              <c:f>[RANKING.xlsx]Hoja5!$B$1</c:f>
              <c:strCache>
                <c:ptCount val="1"/>
                <c:pt idx="0">
                  <c:v>Categoría Ley 617 </c:v>
                </c:pt>
              </c:strCache>
            </c:strRef>
          </c:tx>
          <c:spPr>
            <a:pattFill prst="narHorz">
              <a:fgClr>
                <a:schemeClr val="accent3">
                  <a:shade val="65000"/>
                </a:schemeClr>
              </a:fgClr>
              <a:bgClr>
                <a:schemeClr val="accent3">
                  <a:shade val="65000"/>
                  <a:lumMod val="20000"/>
                  <a:lumOff val="80000"/>
                </a:schemeClr>
              </a:bgClr>
            </a:pattFill>
            <a:ln>
              <a:noFill/>
            </a:ln>
            <a:effectLst>
              <a:innerShdw blurRad="114300">
                <a:schemeClr val="accent3">
                  <a:shade val="65000"/>
                </a:schemeClr>
              </a:innerShdw>
            </a:effectLst>
          </c:spPr>
          <c:cat>
            <c:strRef>
              <c:f>[RANKING.xlsx]Hoja5!$A$2:$A$23</c:f>
              <c:strCache>
                <c:ptCount val="22"/>
                <c:pt idx="0">
                  <c:v>BAR</c:v>
                </c:pt>
                <c:pt idx="1">
                  <c:v>CCRUZ</c:v>
                </c:pt>
                <c:pt idx="2">
                  <c:v>CAND</c:v>
                </c:pt>
                <c:pt idx="3">
                  <c:v>GAL</c:v>
                </c:pt>
                <c:pt idx="4">
                  <c:v>J.ACO</c:v>
                </c:pt>
                <c:pt idx="5">
                  <c:v>LUR</c:v>
                </c:pt>
                <c:pt idx="6">
                  <c:v>MAL</c:v>
                </c:pt>
                <c:pt idx="7">
                  <c:v>MAN</c:v>
                </c:pt>
                <c:pt idx="8">
                  <c:v>PAL</c:v>
                </c:pt>
                <c:pt idx="9">
                  <c:v>PIO</c:v>
                </c:pt>
                <c:pt idx="10">
                  <c:v>POLO</c:v>
                </c:pt>
                <c:pt idx="11">
                  <c:v>PONE</c:v>
                </c:pt>
                <c:pt idx="12">
                  <c:v>PTO C</c:v>
                </c:pt>
                <c:pt idx="13">
                  <c:v>REPE</c:v>
                </c:pt>
                <c:pt idx="14">
                  <c:v>S/GDE</c:v>
                </c:pt>
                <c:pt idx="15">
                  <c:v>S/LGA</c:v>
                </c:pt>
                <c:pt idx="16">
                  <c:v>S LUCIA</c:v>
                </c:pt>
                <c:pt idx="17">
                  <c:v>ST TOM</c:v>
                </c:pt>
                <c:pt idx="18">
                  <c:v>SOL</c:v>
                </c:pt>
                <c:pt idx="19">
                  <c:v>SUAN</c:v>
                </c:pt>
                <c:pt idx="20">
                  <c:v>TUB</c:v>
                </c:pt>
                <c:pt idx="21">
                  <c:v>USIA</c:v>
                </c:pt>
              </c:strCache>
            </c:strRef>
          </c:cat>
          <c:val>
            <c:numRef>
              <c:f>[RANKING.xlsx]Hoja5!$B$2:$B$23</c:f>
              <c:numCache>
                <c:formatCode>General</c:formatCode>
                <c:ptCount val="22"/>
                <c:pt idx="0">
                  <c:v>6</c:v>
                </c:pt>
                <c:pt idx="1">
                  <c:v>6</c:v>
                </c:pt>
                <c:pt idx="2">
                  <c:v>6</c:v>
                </c:pt>
                <c:pt idx="3">
                  <c:v>5</c:v>
                </c:pt>
                <c:pt idx="4">
                  <c:v>6</c:v>
                </c:pt>
                <c:pt idx="5">
                  <c:v>6</c:v>
                </c:pt>
                <c:pt idx="6">
                  <c:v>3</c:v>
                </c:pt>
                <c:pt idx="7">
                  <c:v>6</c:v>
                </c:pt>
                <c:pt idx="8">
                  <c:v>6</c:v>
                </c:pt>
                <c:pt idx="9">
                  <c:v>6</c:v>
                </c:pt>
                <c:pt idx="10">
                  <c:v>6</c:v>
                </c:pt>
                <c:pt idx="11">
                  <c:v>6</c:v>
                </c:pt>
                <c:pt idx="12">
                  <c:v>3</c:v>
                </c:pt>
                <c:pt idx="13">
                  <c:v>6</c:v>
                </c:pt>
                <c:pt idx="14">
                  <c:v>6</c:v>
                </c:pt>
                <c:pt idx="15">
                  <c:v>6</c:v>
                </c:pt>
                <c:pt idx="16">
                  <c:v>6</c:v>
                </c:pt>
                <c:pt idx="17">
                  <c:v>6</c:v>
                </c:pt>
                <c:pt idx="18">
                  <c:v>2</c:v>
                </c:pt>
                <c:pt idx="19">
                  <c:v>6</c:v>
                </c:pt>
                <c:pt idx="20">
                  <c:v>6</c:v>
                </c:pt>
                <c:pt idx="21">
                  <c:v>6</c:v>
                </c:pt>
              </c:numCache>
            </c:numRef>
          </c:val>
          <c:extLst>
            <c:ext xmlns:c16="http://schemas.microsoft.com/office/drawing/2014/chart" uri="{C3380CC4-5D6E-409C-BE32-E72D297353CC}">
              <c16:uniqueId val="{00000000-86F1-4605-8813-BCE713791558}"/>
            </c:ext>
          </c:extLst>
        </c:ser>
        <c:dLbls>
          <c:showLegendKey val="0"/>
          <c:showVal val="0"/>
          <c:showCatName val="0"/>
          <c:showSerName val="0"/>
          <c:showPercent val="0"/>
          <c:showBubbleSize val="0"/>
        </c:dLbls>
        <c:axId val="1968267504"/>
        <c:axId val="1968270832"/>
      </c:areaChart>
      <c:lineChart>
        <c:grouping val="standard"/>
        <c:varyColors val="0"/>
        <c:ser>
          <c:idx val="1"/>
          <c:order val="1"/>
          <c:tx>
            <c:strRef>
              <c:f>[RANKING.xlsx]Hoja5!$D$1</c:f>
              <c:strCache>
                <c:ptCount val="1"/>
                <c:pt idx="0">
                  <c:v>Dep. Transferencias</c:v>
                </c:pt>
              </c:strCache>
            </c:strRef>
          </c:tx>
          <c:spPr>
            <a:ln w="28575" cap="rnd">
              <a:solidFill>
                <a:srgbClr val="7030A0"/>
              </a:solidFill>
              <a:round/>
            </a:ln>
            <a:effectLst/>
          </c:spPr>
          <c:marker>
            <c:symbol val="none"/>
          </c:marker>
          <c:val>
            <c:numRef>
              <c:f>[RANKING.xlsx]Hoja5!$D$2:$D$23</c:f>
              <c:numCache>
                <c:formatCode>0.00</c:formatCode>
                <c:ptCount val="22"/>
                <c:pt idx="0">
                  <c:v>71.485138745940958</c:v>
                </c:pt>
                <c:pt idx="1">
                  <c:v>80.760003894159198</c:v>
                </c:pt>
                <c:pt idx="2">
                  <c:v>88.547538255113082</c:v>
                </c:pt>
                <c:pt idx="3">
                  <c:v>77.683073268952711</c:v>
                </c:pt>
                <c:pt idx="4">
                  <c:v>71.132021094172856</c:v>
                </c:pt>
                <c:pt idx="5">
                  <c:v>74.937162872395419</c:v>
                </c:pt>
                <c:pt idx="6">
                  <c:v>76.320417767332046</c:v>
                </c:pt>
                <c:pt idx="7">
                  <c:v>82.233956077413126</c:v>
                </c:pt>
                <c:pt idx="8">
                  <c:v>73.098656685751138</c:v>
                </c:pt>
                <c:pt idx="9">
                  <c:v>67.289686283197312</c:v>
                </c:pt>
                <c:pt idx="10">
                  <c:v>75.661626548806709</c:v>
                </c:pt>
                <c:pt idx="11">
                  <c:v>75.443001819681854</c:v>
                </c:pt>
                <c:pt idx="12">
                  <c:v>24.986170886737202</c:v>
                </c:pt>
                <c:pt idx="13">
                  <c:v>92.043960871708833</c:v>
                </c:pt>
                <c:pt idx="14">
                  <c:v>78.536302562323812</c:v>
                </c:pt>
                <c:pt idx="15">
                  <c:v>75.346146071079687</c:v>
                </c:pt>
                <c:pt idx="16">
                  <c:v>90.571686857634589</c:v>
                </c:pt>
                <c:pt idx="17">
                  <c:v>75.830150961659157</c:v>
                </c:pt>
                <c:pt idx="18">
                  <c:v>77.303595722296478</c:v>
                </c:pt>
                <c:pt idx="19">
                  <c:v>91.480499214785866</c:v>
                </c:pt>
                <c:pt idx="20">
                  <c:v>43.131834693015541</c:v>
                </c:pt>
                <c:pt idx="21">
                  <c:v>77.683073268952711</c:v>
                </c:pt>
              </c:numCache>
            </c:numRef>
          </c:val>
          <c:smooth val="0"/>
          <c:extLst>
            <c:ext xmlns:c16="http://schemas.microsoft.com/office/drawing/2014/chart" uri="{C3380CC4-5D6E-409C-BE32-E72D297353CC}">
              <c16:uniqueId val="{00000001-86F1-4605-8813-BCE713791558}"/>
            </c:ext>
          </c:extLst>
        </c:ser>
        <c:ser>
          <c:idx val="2"/>
          <c:order val="2"/>
          <c:tx>
            <c:strRef>
              <c:f>[RANKING.xlsx]Hoja5!$E$1</c:f>
              <c:strCache>
                <c:ptCount val="1"/>
                <c:pt idx="0">
                  <c:v>IPM </c:v>
                </c:pt>
              </c:strCache>
            </c:strRef>
          </c:tx>
          <c:spPr>
            <a:ln w="28575" cap="rnd">
              <a:solidFill>
                <a:srgbClr val="FF0000"/>
              </a:solidFill>
              <a:round/>
            </a:ln>
            <a:effectLst/>
          </c:spPr>
          <c:marker>
            <c:symbol val="none"/>
          </c:marker>
          <c:val>
            <c:numRef>
              <c:f>[RANKING.xlsx]Hoja5!$E$2:$E$23</c:f>
              <c:numCache>
                <c:formatCode>General</c:formatCode>
                <c:ptCount val="22"/>
                <c:pt idx="0">
                  <c:v>33.5</c:v>
                </c:pt>
                <c:pt idx="1">
                  <c:v>64.599999999999994</c:v>
                </c:pt>
                <c:pt idx="2">
                  <c:v>52</c:v>
                </c:pt>
                <c:pt idx="3">
                  <c:v>23.8</c:v>
                </c:pt>
                <c:pt idx="4">
                  <c:v>36.700000000000003</c:v>
                </c:pt>
                <c:pt idx="5">
                  <c:v>55.4</c:v>
                </c:pt>
                <c:pt idx="6">
                  <c:v>30</c:v>
                </c:pt>
                <c:pt idx="7">
                  <c:v>48.4</c:v>
                </c:pt>
                <c:pt idx="8">
                  <c:v>36</c:v>
                </c:pt>
                <c:pt idx="9">
                  <c:v>45.2</c:v>
                </c:pt>
                <c:pt idx="10">
                  <c:v>30.5</c:v>
                </c:pt>
                <c:pt idx="11">
                  <c:v>46.7</c:v>
                </c:pt>
                <c:pt idx="12">
                  <c:v>14.4</c:v>
                </c:pt>
                <c:pt idx="13">
                  <c:v>54.6</c:v>
                </c:pt>
                <c:pt idx="14">
                  <c:v>31.9</c:v>
                </c:pt>
                <c:pt idx="15">
                  <c:v>36.5</c:v>
                </c:pt>
                <c:pt idx="16">
                  <c:v>47.2</c:v>
                </c:pt>
                <c:pt idx="17">
                  <c:v>25.8</c:v>
                </c:pt>
                <c:pt idx="18">
                  <c:v>18.600000000000001</c:v>
                </c:pt>
                <c:pt idx="19">
                  <c:v>43.8</c:v>
                </c:pt>
                <c:pt idx="20">
                  <c:v>32.799999999999997</c:v>
                </c:pt>
                <c:pt idx="21">
                  <c:v>32.700000000000003</c:v>
                </c:pt>
              </c:numCache>
            </c:numRef>
          </c:val>
          <c:smooth val="0"/>
          <c:extLst>
            <c:ext xmlns:c16="http://schemas.microsoft.com/office/drawing/2014/chart" uri="{C3380CC4-5D6E-409C-BE32-E72D297353CC}">
              <c16:uniqueId val="{00000002-86F1-4605-8813-BCE713791558}"/>
            </c:ext>
          </c:extLst>
        </c:ser>
        <c:dLbls>
          <c:showLegendKey val="0"/>
          <c:showVal val="0"/>
          <c:showCatName val="0"/>
          <c:showSerName val="0"/>
          <c:showPercent val="0"/>
          <c:showBubbleSize val="0"/>
        </c:dLbls>
        <c:marker val="1"/>
        <c:smooth val="0"/>
        <c:axId val="1950143520"/>
        <c:axId val="1950128128"/>
      </c:lineChart>
      <c:catAx>
        <c:axId val="1950143520"/>
        <c:scaling>
          <c:orientation val="minMax"/>
        </c:scaling>
        <c:delete val="0"/>
        <c:axPos val="b"/>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50128128"/>
        <c:crosses val="autoZero"/>
        <c:auto val="1"/>
        <c:lblAlgn val="ctr"/>
        <c:lblOffset val="100"/>
        <c:noMultiLvlLbl val="0"/>
      </c:catAx>
      <c:valAx>
        <c:axId val="1950128128"/>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s-CO"/>
                  <a:t>Puntaje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50143520"/>
        <c:crosses val="autoZero"/>
        <c:crossBetween val="between"/>
      </c:valAx>
      <c:valAx>
        <c:axId val="196827083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68267504"/>
        <c:crosses val="max"/>
        <c:crossBetween val="between"/>
      </c:valAx>
      <c:catAx>
        <c:axId val="1968267504"/>
        <c:scaling>
          <c:orientation val="minMax"/>
        </c:scaling>
        <c:delete val="1"/>
        <c:axPos val="b"/>
        <c:numFmt formatCode="General" sourceLinked="1"/>
        <c:majorTickMark val="none"/>
        <c:minorTickMark val="none"/>
        <c:tickLblPos val="nextTo"/>
        <c:crossAx val="1968270832"/>
        <c:crosses val="autoZero"/>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CCF40-0ED0-4C17-AC8B-E00BF52D88F5}"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CO"/>
        </a:p>
      </dgm:t>
    </dgm:pt>
    <dgm:pt modelId="{AAB579D3-91B1-4840-88BC-146A9C292FA7}">
      <dgm:prSet phldrT="[Texto]" custT="1"/>
      <dgm:spPr/>
      <dgm:t>
        <a:bodyPr/>
        <a:lstStyle/>
        <a:p>
          <a:r>
            <a:rPr lang="es-CO" sz="3200" dirty="0"/>
            <a:t>Río </a:t>
          </a:r>
        </a:p>
      </dgm:t>
    </dgm:pt>
    <dgm:pt modelId="{ED1AA703-4F11-4C66-AEAA-18B762E9DE3E}" type="parTrans" cxnId="{0268AAB4-439B-4B69-A9C1-AAC7B33E6A9C}">
      <dgm:prSet/>
      <dgm:spPr/>
      <dgm:t>
        <a:bodyPr/>
        <a:lstStyle/>
        <a:p>
          <a:endParaRPr lang="es-CO" sz="2000"/>
        </a:p>
      </dgm:t>
    </dgm:pt>
    <dgm:pt modelId="{425E94D4-D3AE-4AA4-B81A-8D0E478E2E37}" type="sibTrans" cxnId="{0268AAB4-439B-4B69-A9C1-AAC7B33E6A9C}">
      <dgm:prSet/>
      <dgm:spPr/>
      <dgm:t>
        <a:bodyPr/>
        <a:lstStyle/>
        <a:p>
          <a:endParaRPr lang="es-CO" sz="2000"/>
        </a:p>
      </dgm:t>
    </dgm:pt>
    <dgm:pt modelId="{8DF0D814-6F6B-4741-B334-BB49BBEE2842}">
      <dgm:prSet phldrT="[Texto]" custT="1"/>
      <dgm:spPr/>
      <dgm:t>
        <a:bodyPr/>
        <a:lstStyle/>
        <a:p>
          <a:r>
            <a:rPr lang="es-CO" sz="1600" b="0" dirty="0">
              <a:effectLst/>
              <a:latin typeface="Arial" panose="020B0604020202020204" pitchFamily="34" charset="0"/>
              <a:ea typeface="Arial" panose="020B0604020202020204" pitchFamily="34" charset="0"/>
            </a:rPr>
            <a:t>APP Navegabilidad</a:t>
          </a:r>
          <a:endParaRPr lang="es-CO" sz="1600" b="0" dirty="0"/>
        </a:p>
      </dgm:t>
    </dgm:pt>
    <dgm:pt modelId="{C4F299FA-04F2-4DE3-8945-8F47DDD33815}" type="parTrans" cxnId="{7F8E2956-06FC-493D-B922-6D26BF460E59}">
      <dgm:prSet/>
      <dgm:spPr/>
      <dgm:t>
        <a:bodyPr/>
        <a:lstStyle/>
        <a:p>
          <a:endParaRPr lang="es-CO" sz="2000"/>
        </a:p>
      </dgm:t>
    </dgm:pt>
    <dgm:pt modelId="{CB4BDBCD-B775-4DDA-A576-E3295BC6E3D5}" type="sibTrans" cxnId="{7F8E2956-06FC-493D-B922-6D26BF460E59}">
      <dgm:prSet/>
      <dgm:spPr/>
      <dgm:t>
        <a:bodyPr/>
        <a:lstStyle/>
        <a:p>
          <a:endParaRPr lang="es-CO" sz="2000"/>
        </a:p>
      </dgm:t>
    </dgm:pt>
    <dgm:pt modelId="{F030940C-8329-4E17-A9BF-1BCE36312961}">
      <dgm:prSet phldrT="[Texto]" custT="1"/>
      <dgm:spPr/>
      <dgm:t>
        <a:bodyPr/>
        <a:lstStyle/>
        <a:p>
          <a:r>
            <a:rPr lang="es-CO" sz="1600" b="0" dirty="0">
              <a:effectLst/>
              <a:latin typeface="Arial" panose="020B0604020202020204" pitchFamily="34" charset="0"/>
              <a:ea typeface="Arial" panose="020B0604020202020204" pitchFamily="34" charset="0"/>
            </a:rPr>
            <a:t>Mantenimiento del canal de acceso</a:t>
          </a:r>
          <a:endParaRPr lang="es-CO" sz="1600" b="0" dirty="0"/>
        </a:p>
      </dgm:t>
    </dgm:pt>
    <dgm:pt modelId="{FCED766D-270F-468E-AC30-28AC972492BD}" type="parTrans" cxnId="{24E80511-9D0E-48BA-8440-4F77917B7EDF}">
      <dgm:prSet/>
      <dgm:spPr/>
      <dgm:t>
        <a:bodyPr/>
        <a:lstStyle/>
        <a:p>
          <a:endParaRPr lang="es-CO" sz="2000"/>
        </a:p>
      </dgm:t>
    </dgm:pt>
    <dgm:pt modelId="{D063F3F1-EEE5-40D9-9ABB-D28B20ACFD08}" type="sibTrans" cxnId="{24E80511-9D0E-48BA-8440-4F77917B7EDF}">
      <dgm:prSet/>
      <dgm:spPr/>
      <dgm:t>
        <a:bodyPr/>
        <a:lstStyle/>
        <a:p>
          <a:endParaRPr lang="es-CO" sz="2000"/>
        </a:p>
      </dgm:t>
    </dgm:pt>
    <dgm:pt modelId="{BECD8CC8-E85C-40C3-82CD-EAA97CEAA4BE}">
      <dgm:prSet phldrT="[Texto]" custT="1"/>
      <dgm:spPr/>
      <dgm:t>
        <a:bodyPr/>
        <a:lstStyle/>
        <a:p>
          <a:r>
            <a:rPr lang="es-CO" sz="2800" dirty="0"/>
            <a:t>Vías</a:t>
          </a:r>
        </a:p>
      </dgm:t>
    </dgm:pt>
    <dgm:pt modelId="{3A00D246-D35A-4D5E-9487-FB3C72BABE98}" type="parTrans" cxnId="{6490789C-8BF9-4EE6-9C75-495D5D024EFD}">
      <dgm:prSet/>
      <dgm:spPr/>
      <dgm:t>
        <a:bodyPr/>
        <a:lstStyle/>
        <a:p>
          <a:endParaRPr lang="es-CO" sz="2000"/>
        </a:p>
      </dgm:t>
    </dgm:pt>
    <dgm:pt modelId="{1455C0D4-DBBA-4A28-A840-C43161990D81}" type="sibTrans" cxnId="{6490789C-8BF9-4EE6-9C75-495D5D024EFD}">
      <dgm:prSet/>
      <dgm:spPr/>
      <dgm:t>
        <a:bodyPr/>
        <a:lstStyle/>
        <a:p>
          <a:endParaRPr lang="es-CO" sz="2000"/>
        </a:p>
      </dgm:t>
    </dgm:pt>
    <dgm:pt modelId="{F8E5AA0D-6C7A-4D26-822A-F76EFD4A8525}">
      <dgm:prSet phldrT="[Texto]" custT="1"/>
      <dgm:spPr/>
      <dgm:t>
        <a:bodyPr/>
        <a:lstStyle/>
        <a:p>
          <a:pPr>
            <a:buFont typeface="Symbol" panose="05050102010706020507" pitchFamily="18" charset="2"/>
            <a:buChar char=""/>
          </a:pPr>
          <a:r>
            <a:rPr lang="es-CO" sz="1600" b="0" dirty="0"/>
            <a:t>Segunda calzada Cartagena - Barranquilla</a:t>
          </a:r>
        </a:p>
      </dgm:t>
    </dgm:pt>
    <dgm:pt modelId="{2FDB50DC-44D7-4D6C-9614-B3A1C8B4C041}" type="parTrans" cxnId="{6864F80C-67EA-4F26-AD02-D486A0BB70DF}">
      <dgm:prSet/>
      <dgm:spPr/>
      <dgm:t>
        <a:bodyPr/>
        <a:lstStyle/>
        <a:p>
          <a:endParaRPr lang="es-CO" sz="2000"/>
        </a:p>
      </dgm:t>
    </dgm:pt>
    <dgm:pt modelId="{75CDC68D-2E85-4ACC-9396-501224171AA1}" type="sibTrans" cxnId="{6864F80C-67EA-4F26-AD02-D486A0BB70DF}">
      <dgm:prSet/>
      <dgm:spPr/>
      <dgm:t>
        <a:bodyPr/>
        <a:lstStyle/>
        <a:p>
          <a:endParaRPr lang="es-CO" sz="2000"/>
        </a:p>
      </dgm:t>
    </dgm:pt>
    <dgm:pt modelId="{6BD895F4-E9B0-48CD-B38C-DC8B92A26D70}">
      <dgm:prSet phldrT="[Texto]" custT="1"/>
      <dgm:spPr/>
      <dgm:t>
        <a:bodyPr/>
        <a:lstStyle/>
        <a:p>
          <a:r>
            <a:rPr lang="es-CO" sz="2800" dirty="0"/>
            <a:t>Mar</a:t>
          </a:r>
        </a:p>
      </dgm:t>
    </dgm:pt>
    <dgm:pt modelId="{B4138C72-AD0A-452B-A605-87588E70524C}" type="parTrans" cxnId="{2B89F9E6-B68A-4378-901E-1DFA6139CFC4}">
      <dgm:prSet/>
      <dgm:spPr/>
      <dgm:t>
        <a:bodyPr/>
        <a:lstStyle/>
        <a:p>
          <a:endParaRPr lang="es-CO" sz="2000"/>
        </a:p>
      </dgm:t>
    </dgm:pt>
    <dgm:pt modelId="{596533BB-EB69-4524-8058-9A6B52E8FA47}" type="sibTrans" cxnId="{2B89F9E6-B68A-4378-901E-1DFA6139CFC4}">
      <dgm:prSet/>
      <dgm:spPr/>
      <dgm:t>
        <a:bodyPr/>
        <a:lstStyle/>
        <a:p>
          <a:endParaRPr lang="es-CO" sz="2000"/>
        </a:p>
      </dgm:t>
    </dgm:pt>
    <dgm:pt modelId="{F364F696-6998-47EF-A286-78EDDE85EEF8}">
      <dgm:prSet phldrT="[Texto]" custT="1"/>
      <dgm:spPr/>
      <dgm:t>
        <a:bodyPr/>
        <a:lstStyle/>
        <a:p>
          <a:r>
            <a:rPr lang="es-CO" sz="1600" b="0" dirty="0"/>
            <a:t>Kilómetro 19 entre Barranquilla – Ciénaga</a:t>
          </a:r>
        </a:p>
      </dgm:t>
    </dgm:pt>
    <dgm:pt modelId="{30CC5B4F-48FD-40D8-9254-BEA653020BC7}" type="parTrans" cxnId="{465453C6-A981-495E-8D22-B691FF9D0DB3}">
      <dgm:prSet/>
      <dgm:spPr/>
      <dgm:t>
        <a:bodyPr/>
        <a:lstStyle/>
        <a:p>
          <a:endParaRPr lang="es-CO" sz="2000"/>
        </a:p>
      </dgm:t>
    </dgm:pt>
    <dgm:pt modelId="{6A6AF644-033A-461B-93B4-58EAD95C3F8A}" type="sibTrans" cxnId="{465453C6-A981-495E-8D22-B691FF9D0DB3}">
      <dgm:prSet/>
      <dgm:spPr/>
      <dgm:t>
        <a:bodyPr/>
        <a:lstStyle/>
        <a:p>
          <a:endParaRPr lang="es-CO" sz="2000"/>
        </a:p>
      </dgm:t>
    </dgm:pt>
    <dgm:pt modelId="{94F6C13D-0E72-40F4-BAF6-AECE0FBF4970}">
      <dgm:prSet custT="1"/>
      <dgm:spPr/>
      <dgm:t>
        <a:bodyPr/>
        <a:lstStyle/>
        <a:p>
          <a:pPr>
            <a:buFont typeface="Symbol" panose="05050102010706020507" pitchFamily="18" charset="2"/>
            <a:buChar char=""/>
          </a:pPr>
          <a:r>
            <a:rPr lang="es-CO" sz="1600" b="0" dirty="0"/>
            <a:t>Doble calzada Barranquilla-Ciénaga. </a:t>
          </a:r>
        </a:p>
      </dgm:t>
    </dgm:pt>
    <dgm:pt modelId="{EFB47B6F-4B8F-4216-A60A-B820F8ADC195}" type="parTrans" cxnId="{2B5A159B-2833-4BE2-8DEB-DA069C2F28B1}">
      <dgm:prSet/>
      <dgm:spPr/>
      <dgm:t>
        <a:bodyPr/>
        <a:lstStyle/>
        <a:p>
          <a:endParaRPr lang="es-CO" sz="2000"/>
        </a:p>
      </dgm:t>
    </dgm:pt>
    <dgm:pt modelId="{AACEA3FF-E02F-4BB1-92F6-540CF0D0136E}" type="sibTrans" cxnId="{2B5A159B-2833-4BE2-8DEB-DA069C2F28B1}">
      <dgm:prSet/>
      <dgm:spPr/>
      <dgm:t>
        <a:bodyPr/>
        <a:lstStyle/>
        <a:p>
          <a:endParaRPr lang="es-CO" sz="2000"/>
        </a:p>
      </dgm:t>
    </dgm:pt>
    <dgm:pt modelId="{F2DD9A87-2D0F-4369-98A9-C6EF0F9F06A1}">
      <dgm:prSet custT="1"/>
      <dgm:spPr/>
      <dgm:t>
        <a:bodyPr/>
        <a:lstStyle/>
        <a:p>
          <a:pPr>
            <a:buFont typeface="Symbol" panose="05050102010706020507" pitchFamily="18" charset="2"/>
            <a:buChar char=""/>
          </a:pPr>
          <a:r>
            <a:rPr lang="es-CO" sz="1600" b="0" dirty="0"/>
            <a:t>Operación, mantenimiento y obras complementarias de la calle 30 hasta aeropuerto.</a:t>
          </a:r>
        </a:p>
      </dgm:t>
    </dgm:pt>
    <dgm:pt modelId="{4FA07078-06C6-4267-A918-DD90AACE4AF3}" type="parTrans" cxnId="{C282B3B2-72D1-4B78-9C69-AEF5145A0EB7}">
      <dgm:prSet/>
      <dgm:spPr/>
      <dgm:t>
        <a:bodyPr/>
        <a:lstStyle/>
        <a:p>
          <a:endParaRPr lang="es-CO" sz="2000"/>
        </a:p>
      </dgm:t>
    </dgm:pt>
    <dgm:pt modelId="{B4DC721A-7B8F-4CFC-BBE3-FC9AD8786917}" type="sibTrans" cxnId="{C282B3B2-72D1-4B78-9C69-AEF5145A0EB7}">
      <dgm:prSet/>
      <dgm:spPr/>
      <dgm:t>
        <a:bodyPr/>
        <a:lstStyle/>
        <a:p>
          <a:endParaRPr lang="es-CO" sz="2000"/>
        </a:p>
      </dgm:t>
    </dgm:pt>
    <dgm:pt modelId="{3685CE77-1327-44C5-BF02-04E7D8063B2E}">
      <dgm:prSet custT="1"/>
      <dgm:spPr/>
      <dgm:t>
        <a:bodyPr/>
        <a:lstStyle/>
        <a:p>
          <a:r>
            <a:rPr lang="es-CO" sz="1600" b="0" dirty="0"/>
            <a:t>Playas del Atlántico</a:t>
          </a:r>
        </a:p>
      </dgm:t>
    </dgm:pt>
    <dgm:pt modelId="{9E2D550C-9ED4-490F-8FD5-A334D38B6501}" type="parTrans" cxnId="{8BBD26A5-A02C-4664-9C4B-6EB2BEB6F446}">
      <dgm:prSet/>
      <dgm:spPr/>
      <dgm:t>
        <a:bodyPr/>
        <a:lstStyle/>
        <a:p>
          <a:endParaRPr lang="es-CO" sz="2000"/>
        </a:p>
      </dgm:t>
    </dgm:pt>
    <dgm:pt modelId="{F455DD9C-E8D9-4068-94C4-1BB98782B1C5}" type="sibTrans" cxnId="{8BBD26A5-A02C-4664-9C4B-6EB2BEB6F446}">
      <dgm:prSet/>
      <dgm:spPr/>
      <dgm:t>
        <a:bodyPr/>
        <a:lstStyle/>
        <a:p>
          <a:endParaRPr lang="es-CO" sz="2000"/>
        </a:p>
      </dgm:t>
    </dgm:pt>
    <dgm:pt modelId="{C651EA0C-E929-42E1-BD0E-A6D1D0317881}">
      <dgm:prSet custT="1"/>
      <dgm:spPr/>
      <dgm:t>
        <a:bodyPr/>
        <a:lstStyle/>
        <a:p>
          <a:pPr>
            <a:buFont typeface="Symbol" panose="05050102010706020507" pitchFamily="18" charset="2"/>
            <a:buChar char=""/>
          </a:pPr>
          <a:r>
            <a:rPr lang="es-CO" sz="1600" dirty="0"/>
            <a:t>Modernización del Aeropuerto Ernesto Cortissoz</a:t>
          </a:r>
          <a:endParaRPr lang="es-CO" sz="1600" b="0" dirty="0"/>
        </a:p>
      </dgm:t>
    </dgm:pt>
    <dgm:pt modelId="{A5470750-5886-408C-9CFF-7FA00FDFCFC3}" type="parTrans" cxnId="{2011E466-76B3-4C73-B42A-583392BE835D}">
      <dgm:prSet/>
      <dgm:spPr/>
      <dgm:t>
        <a:bodyPr/>
        <a:lstStyle/>
        <a:p>
          <a:endParaRPr lang="es-CO" sz="2000"/>
        </a:p>
      </dgm:t>
    </dgm:pt>
    <dgm:pt modelId="{E4EFCAEA-CBA5-40A9-9D83-445C2F9B853C}" type="sibTrans" cxnId="{2011E466-76B3-4C73-B42A-583392BE835D}">
      <dgm:prSet/>
      <dgm:spPr/>
      <dgm:t>
        <a:bodyPr/>
        <a:lstStyle/>
        <a:p>
          <a:endParaRPr lang="es-CO" sz="2000"/>
        </a:p>
      </dgm:t>
    </dgm:pt>
    <dgm:pt modelId="{3B64B921-632E-4C94-A3CF-0487D53F71D7}">
      <dgm:prSet phldrT="[Texto]" custT="1"/>
      <dgm:spPr/>
      <dgm:t>
        <a:bodyPr/>
        <a:lstStyle/>
        <a:p>
          <a:r>
            <a:rPr lang="es-CO" sz="1600" b="0" dirty="0">
              <a:effectLst/>
              <a:latin typeface="Arial" panose="020B0604020202020204" pitchFamily="34" charset="0"/>
              <a:ea typeface="Arial" panose="020B0604020202020204" pitchFamily="34" charset="0"/>
            </a:rPr>
            <a:t>Demolición del puente antiguo Puente Pumarejo</a:t>
          </a:r>
          <a:endParaRPr lang="es-CO" sz="1600" b="0" dirty="0"/>
        </a:p>
      </dgm:t>
    </dgm:pt>
    <dgm:pt modelId="{5DCD86C3-D0C9-4AB1-97F8-C63E15E00600}" type="parTrans" cxnId="{D8A2A49C-EF53-42FF-BBD1-C18AA91812EA}">
      <dgm:prSet/>
      <dgm:spPr/>
      <dgm:t>
        <a:bodyPr/>
        <a:lstStyle/>
        <a:p>
          <a:endParaRPr lang="es-CO" sz="2000"/>
        </a:p>
      </dgm:t>
    </dgm:pt>
    <dgm:pt modelId="{648D5D9A-A817-41AA-833D-6CE6AAFB03C9}" type="sibTrans" cxnId="{D8A2A49C-EF53-42FF-BBD1-C18AA91812EA}">
      <dgm:prSet/>
      <dgm:spPr/>
      <dgm:t>
        <a:bodyPr/>
        <a:lstStyle/>
        <a:p>
          <a:endParaRPr lang="es-CO" sz="2000"/>
        </a:p>
      </dgm:t>
    </dgm:pt>
    <dgm:pt modelId="{9ED14605-9BE6-4419-BB2A-5B07B40D67CF}">
      <dgm:prSet phldrT="[Texto]" custT="1"/>
      <dgm:spPr/>
      <dgm:t>
        <a:bodyPr/>
        <a:lstStyle/>
        <a:p>
          <a:r>
            <a:rPr lang="es-CO" sz="1600" b="0" dirty="0">
              <a:effectLst/>
              <a:latin typeface="Arial" panose="020B0604020202020204" pitchFamily="34" charset="0"/>
              <a:ea typeface="Arial" panose="020B0604020202020204" pitchFamily="34" charset="0"/>
            </a:rPr>
            <a:t>Canal del Dique.</a:t>
          </a:r>
          <a:endParaRPr lang="es-CO" sz="1600" b="0" dirty="0"/>
        </a:p>
      </dgm:t>
    </dgm:pt>
    <dgm:pt modelId="{791EB82F-15C2-4488-BA9E-7D5C2D65D3BA}" type="parTrans" cxnId="{9DC3A61D-F5F4-4743-95EA-90BD01E7D98B}">
      <dgm:prSet/>
      <dgm:spPr/>
      <dgm:t>
        <a:bodyPr/>
        <a:lstStyle/>
        <a:p>
          <a:endParaRPr lang="es-CO" sz="2000"/>
        </a:p>
      </dgm:t>
    </dgm:pt>
    <dgm:pt modelId="{8874BCC8-D541-47CF-BFA6-C4A03F35BFE5}" type="sibTrans" cxnId="{9DC3A61D-F5F4-4743-95EA-90BD01E7D98B}">
      <dgm:prSet/>
      <dgm:spPr/>
      <dgm:t>
        <a:bodyPr/>
        <a:lstStyle/>
        <a:p>
          <a:endParaRPr lang="es-CO" sz="2000"/>
        </a:p>
      </dgm:t>
    </dgm:pt>
    <dgm:pt modelId="{1ED4BD3B-8142-4176-B4B0-A91B9C34C472}">
      <dgm:prSet phldrT="[Texto]" custT="1"/>
      <dgm:spPr/>
      <dgm:t>
        <a:bodyPr/>
        <a:lstStyle/>
        <a:p>
          <a:r>
            <a:rPr lang="es-CO" sz="1600" b="0" dirty="0"/>
            <a:t>Erosión</a:t>
          </a:r>
        </a:p>
      </dgm:t>
    </dgm:pt>
    <dgm:pt modelId="{AC657797-B59F-4D0E-BA35-75FB8EC1D197}" type="parTrans" cxnId="{F6CE7492-952D-4EAC-AE43-4EAE1DF4DCF9}">
      <dgm:prSet/>
      <dgm:spPr/>
      <dgm:t>
        <a:bodyPr/>
        <a:lstStyle/>
        <a:p>
          <a:endParaRPr lang="es-CO" sz="2000"/>
        </a:p>
      </dgm:t>
    </dgm:pt>
    <dgm:pt modelId="{2814B613-3137-4D3B-BEBF-4DBD169C7EFD}" type="sibTrans" cxnId="{F6CE7492-952D-4EAC-AE43-4EAE1DF4DCF9}">
      <dgm:prSet/>
      <dgm:spPr/>
      <dgm:t>
        <a:bodyPr/>
        <a:lstStyle/>
        <a:p>
          <a:endParaRPr lang="es-CO" sz="2000"/>
        </a:p>
      </dgm:t>
    </dgm:pt>
    <dgm:pt modelId="{BC18879E-6160-44DE-8401-FC1D91839264}">
      <dgm:prSet custT="1"/>
      <dgm:spPr/>
      <dgm:t>
        <a:bodyPr/>
        <a:lstStyle/>
        <a:p>
          <a:pPr>
            <a:buFont typeface="Symbol" panose="05050102010706020507" pitchFamily="18" charset="2"/>
            <a:buChar char=""/>
          </a:pPr>
          <a:r>
            <a:rPr lang="es-CO" sz="2400" b="0" dirty="0"/>
            <a:t>Aéreo</a:t>
          </a:r>
        </a:p>
      </dgm:t>
    </dgm:pt>
    <dgm:pt modelId="{083BB73C-896C-4FC9-BFFA-F979AD8E39C1}" type="parTrans" cxnId="{6F181DDB-9FD2-422C-AFBE-274E86392CFA}">
      <dgm:prSet/>
      <dgm:spPr/>
      <dgm:t>
        <a:bodyPr/>
        <a:lstStyle/>
        <a:p>
          <a:endParaRPr lang="es-CO"/>
        </a:p>
      </dgm:t>
    </dgm:pt>
    <dgm:pt modelId="{63CC56E1-E9BD-430C-A956-26B90EFF2B00}" type="sibTrans" cxnId="{6F181DDB-9FD2-422C-AFBE-274E86392CFA}">
      <dgm:prSet/>
      <dgm:spPr/>
      <dgm:t>
        <a:bodyPr/>
        <a:lstStyle/>
        <a:p>
          <a:endParaRPr lang="es-CO"/>
        </a:p>
      </dgm:t>
    </dgm:pt>
    <dgm:pt modelId="{BF2C3664-2E23-42A9-9C63-AFB29AC10377}">
      <dgm:prSet custT="1"/>
      <dgm:spPr/>
      <dgm:t>
        <a:bodyPr/>
        <a:lstStyle/>
        <a:p>
          <a:pPr>
            <a:buFont typeface="Symbol" panose="05050102010706020507" pitchFamily="18" charset="2"/>
            <a:buChar char=""/>
          </a:pPr>
          <a:r>
            <a:rPr lang="es-CO" sz="1600" b="0" dirty="0"/>
            <a:t>Operación</a:t>
          </a:r>
        </a:p>
      </dgm:t>
    </dgm:pt>
    <dgm:pt modelId="{DC41DC1C-9AC2-45E0-87A3-C874D49D57E2}" type="parTrans" cxnId="{404F676D-C5B5-4541-9F31-B4F73567C8BD}">
      <dgm:prSet/>
      <dgm:spPr/>
      <dgm:t>
        <a:bodyPr/>
        <a:lstStyle/>
        <a:p>
          <a:endParaRPr lang="es-CO"/>
        </a:p>
      </dgm:t>
    </dgm:pt>
    <dgm:pt modelId="{A03F80D4-3B3B-4936-A77F-1F5B1FB0E2A9}" type="sibTrans" cxnId="{404F676D-C5B5-4541-9F31-B4F73567C8BD}">
      <dgm:prSet/>
      <dgm:spPr/>
      <dgm:t>
        <a:bodyPr/>
        <a:lstStyle/>
        <a:p>
          <a:endParaRPr lang="es-CO"/>
        </a:p>
      </dgm:t>
    </dgm:pt>
    <dgm:pt modelId="{BFA0DB0E-248D-4403-A042-2489EA2F2A3D}" type="pres">
      <dgm:prSet presAssocID="{EF0CCF40-0ED0-4C17-AC8B-E00BF52D88F5}" presName="linearFlow" presStyleCnt="0">
        <dgm:presLayoutVars>
          <dgm:dir/>
          <dgm:animLvl val="lvl"/>
          <dgm:resizeHandles val="exact"/>
        </dgm:presLayoutVars>
      </dgm:prSet>
      <dgm:spPr/>
    </dgm:pt>
    <dgm:pt modelId="{2C8D91C6-F3CA-4493-BCBF-3DEEC1EB7525}" type="pres">
      <dgm:prSet presAssocID="{AAB579D3-91B1-4840-88BC-146A9C292FA7}" presName="composite" presStyleCnt="0"/>
      <dgm:spPr/>
    </dgm:pt>
    <dgm:pt modelId="{22841DFB-15DF-4C18-9DBA-B051FD236DDF}" type="pres">
      <dgm:prSet presAssocID="{AAB579D3-91B1-4840-88BC-146A9C292FA7}" presName="parentText" presStyleLbl="alignNode1" presStyleIdx="0" presStyleCnt="4">
        <dgm:presLayoutVars>
          <dgm:chMax val="1"/>
          <dgm:bulletEnabled val="1"/>
        </dgm:presLayoutVars>
      </dgm:prSet>
      <dgm:spPr/>
    </dgm:pt>
    <dgm:pt modelId="{05D6F282-54A0-4DB1-8CC4-CD311BE6AA48}" type="pres">
      <dgm:prSet presAssocID="{AAB579D3-91B1-4840-88BC-146A9C292FA7}" presName="descendantText" presStyleLbl="alignAcc1" presStyleIdx="0" presStyleCnt="4">
        <dgm:presLayoutVars>
          <dgm:bulletEnabled val="1"/>
        </dgm:presLayoutVars>
      </dgm:prSet>
      <dgm:spPr/>
    </dgm:pt>
    <dgm:pt modelId="{D491EA89-A6AE-4CE4-9925-DEB6EB1D0E00}" type="pres">
      <dgm:prSet presAssocID="{425E94D4-D3AE-4AA4-B81A-8D0E478E2E37}" presName="sp" presStyleCnt="0"/>
      <dgm:spPr/>
    </dgm:pt>
    <dgm:pt modelId="{777C2FC5-4303-4571-9DFC-727B0CD04862}" type="pres">
      <dgm:prSet presAssocID="{BECD8CC8-E85C-40C3-82CD-EAA97CEAA4BE}" presName="composite" presStyleCnt="0"/>
      <dgm:spPr/>
    </dgm:pt>
    <dgm:pt modelId="{7D245933-39FC-4C1B-B1C0-1CDEE75CCBF5}" type="pres">
      <dgm:prSet presAssocID="{BECD8CC8-E85C-40C3-82CD-EAA97CEAA4BE}" presName="parentText" presStyleLbl="alignNode1" presStyleIdx="1" presStyleCnt="4">
        <dgm:presLayoutVars>
          <dgm:chMax val="1"/>
          <dgm:bulletEnabled val="1"/>
        </dgm:presLayoutVars>
      </dgm:prSet>
      <dgm:spPr/>
    </dgm:pt>
    <dgm:pt modelId="{6C5064CE-11E0-4A14-81B8-3A308161AA1B}" type="pres">
      <dgm:prSet presAssocID="{BECD8CC8-E85C-40C3-82CD-EAA97CEAA4BE}" presName="descendantText" presStyleLbl="alignAcc1" presStyleIdx="1" presStyleCnt="4">
        <dgm:presLayoutVars>
          <dgm:bulletEnabled val="1"/>
        </dgm:presLayoutVars>
      </dgm:prSet>
      <dgm:spPr/>
    </dgm:pt>
    <dgm:pt modelId="{9C4B2DD0-00BB-42C5-8401-491A819E4F40}" type="pres">
      <dgm:prSet presAssocID="{1455C0D4-DBBA-4A28-A840-C43161990D81}" presName="sp" presStyleCnt="0"/>
      <dgm:spPr/>
    </dgm:pt>
    <dgm:pt modelId="{E98B0C61-E15A-49DE-B40C-4E8C697102B2}" type="pres">
      <dgm:prSet presAssocID="{BC18879E-6160-44DE-8401-FC1D91839264}" presName="composite" presStyleCnt="0"/>
      <dgm:spPr/>
    </dgm:pt>
    <dgm:pt modelId="{0E3E0CCD-9DE9-43EC-B3C6-6706130F61CB}" type="pres">
      <dgm:prSet presAssocID="{BC18879E-6160-44DE-8401-FC1D91839264}" presName="parentText" presStyleLbl="alignNode1" presStyleIdx="2" presStyleCnt="4">
        <dgm:presLayoutVars>
          <dgm:chMax val="1"/>
          <dgm:bulletEnabled val="1"/>
        </dgm:presLayoutVars>
      </dgm:prSet>
      <dgm:spPr/>
    </dgm:pt>
    <dgm:pt modelId="{BD7FA037-8BE5-4786-A698-077FE66FB61B}" type="pres">
      <dgm:prSet presAssocID="{BC18879E-6160-44DE-8401-FC1D91839264}" presName="descendantText" presStyleLbl="alignAcc1" presStyleIdx="2" presStyleCnt="4">
        <dgm:presLayoutVars>
          <dgm:bulletEnabled val="1"/>
        </dgm:presLayoutVars>
      </dgm:prSet>
      <dgm:spPr/>
    </dgm:pt>
    <dgm:pt modelId="{29462151-50CC-4A4C-AEEA-E5539EB4DD7C}" type="pres">
      <dgm:prSet presAssocID="{63CC56E1-E9BD-430C-A956-26B90EFF2B00}" presName="sp" presStyleCnt="0"/>
      <dgm:spPr/>
    </dgm:pt>
    <dgm:pt modelId="{B3B05A6B-72CA-4C12-917E-98FF9967A603}" type="pres">
      <dgm:prSet presAssocID="{6BD895F4-E9B0-48CD-B38C-DC8B92A26D70}" presName="composite" presStyleCnt="0"/>
      <dgm:spPr/>
    </dgm:pt>
    <dgm:pt modelId="{16A48868-7352-48E2-9B21-CF44CE685DF6}" type="pres">
      <dgm:prSet presAssocID="{6BD895F4-E9B0-48CD-B38C-DC8B92A26D70}" presName="parentText" presStyleLbl="alignNode1" presStyleIdx="3" presStyleCnt="4">
        <dgm:presLayoutVars>
          <dgm:chMax val="1"/>
          <dgm:bulletEnabled val="1"/>
        </dgm:presLayoutVars>
      </dgm:prSet>
      <dgm:spPr/>
    </dgm:pt>
    <dgm:pt modelId="{AD31E953-C114-430E-A40A-FE1D7D15F8B9}" type="pres">
      <dgm:prSet presAssocID="{6BD895F4-E9B0-48CD-B38C-DC8B92A26D70}" presName="descendantText" presStyleLbl="alignAcc1" presStyleIdx="3" presStyleCnt="4">
        <dgm:presLayoutVars>
          <dgm:bulletEnabled val="1"/>
        </dgm:presLayoutVars>
      </dgm:prSet>
      <dgm:spPr/>
    </dgm:pt>
  </dgm:ptLst>
  <dgm:cxnLst>
    <dgm:cxn modelId="{5CD3FB01-D46D-4FD5-AD4A-C656A4C3BC76}" type="presOf" srcId="{3B64B921-632E-4C94-A3CF-0487D53F71D7}" destId="{05D6F282-54A0-4DB1-8CC4-CD311BE6AA48}" srcOrd="0" destOrd="2" presId="urn:microsoft.com/office/officeart/2005/8/layout/chevron2"/>
    <dgm:cxn modelId="{86AFBE05-51B7-4A5F-8A12-6437D54BD892}" type="presOf" srcId="{9ED14605-9BE6-4419-BB2A-5B07B40D67CF}" destId="{05D6F282-54A0-4DB1-8CC4-CD311BE6AA48}" srcOrd="0" destOrd="3" presId="urn:microsoft.com/office/officeart/2005/8/layout/chevron2"/>
    <dgm:cxn modelId="{6864F80C-67EA-4F26-AD02-D486A0BB70DF}" srcId="{BECD8CC8-E85C-40C3-82CD-EAA97CEAA4BE}" destId="{F8E5AA0D-6C7A-4D26-822A-F76EFD4A8525}" srcOrd="0" destOrd="0" parTransId="{2FDB50DC-44D7-4D6C-9614-B3A1C8B4C041}" sibTransId="{75CDC68D-2E85-4ACC-9396-501224171AA1}"/>
    <dgm:cxn modelId="{24E80511-9D0E-48BA-8440-4F77917B7EDF}" srcId="{AAB579D3-91B1-4840-88BC-146A9C292FA7}" destId="{F030940C-8329-4E17-A9BF-1BCE36312961}" srcOrd="1" destOrd="0" parTransId="{FCED766D-270F-468E-AC30-28AC972492BD}" sibTransId="{D063F3F1-EEE5-40D9-9ABB-D28B20ACFD08}"/>
    <dgm:cxn modelId="{9DC3A61D-F5F4-4743-95EA-90BD01E7D98B}" srcId="{AAB579D3-91B1-4840-88BC-146A9C292FA7}" destId="{9ED14605-9BE6-4419-BB2A-5B07B40D67CF}" srcOrd="3" destOrd="0" parTransId="{791EB82F-15C2-4488-BA9E-7D5C2D65D3BA}" sibTransId="{8874BCC8-D541-47CF-BFA6-C4A03F35BFE5}"/>
    <dgm:cxn modelId="{8F779B1E-21AF-47A8-8210-DB76CED4F948}" type="presOf" srcId="{BC18879E-6160-44DE-8401-FC1D91839264}" destId="{0E3E0CCD-9DE9-43EC-B3C6-6706130F61CB}" srcOrd="0" destOrd="0" presId="urn:microsoft.com/office/officeart/2005/8/layout/chevron2"/>
    <dgm:cxn modelId="{3243F137-DEFE-45CB-8287-D9ED46266F94}" type="presOf" srcId="{8DF0D814-6F6B-4741-B334-BB49BBEE2842}" destId="{05D6F282-54A0-4DB1-8CC4-CD311BE6AA48}" srcOrd="0" destOrd="0" presId="urn:microsoft.com/office/officeart/2005/8/layout/chevron2"/>
    <dgm:cxn modelId="{9647E93C-296C-47B8-8936-E65FD4FA99CD}" type="presOf" srcId="{F364F696-6998-47EF-A286-78EDDE85EEF8}" destId="{AD31E953-C114-430E-A40A-FE1D7D15F8B9}" srcOrd="0" destOrd="1" presId="urn:microsoft.com/office/officeart/2005/8/layout/chevron2"/>
    <dgm:cxn modelId="{E5031B5E-2321-470F-A652-D2A1DF3E9804}" type="presOf" srcId="{94F6C13D-0E72-40F4-BAF6-AECE0FBF4970}" destId="{6C5064CE-11E0-4A14-81B8-3A308161AA1B}" srcOrd="0" destOrd="1" presId="urn:microsoft.com/office/officeart/2005/8/layout/chevron2"/>
    <dgm:cxn modelId="{5D30A762-6A5F-48DC-B70E-3E84E24E6A69}" type="presOf" srcId="{BF2C3664-2E23-42A9-9C63-AFB29AC10377}" destId="{BD7FA037-8BE5-4786-A698-077FE66FB61B}" srcOrd="0" destOrd="1" presId="urn:microsoft.com/office/officeart/2005/8/layout/chevron2"/>
    <dgm:cxn modelId="{621D1765-76FA-4405-9C8E-473615957871}" type="presOf" srcId="{EF0CCF40-0ED0-4C17-AC8B-E00BF52D88F5}" destId="{BFA0DB0E-248D-4403-A042-2489EA2F2A3D}" srcOrd="0" destOrd="0" presId="urn:microsoft.com/office/officeart/2005/8/layout/chevron2"/>
    <dgm:cxn modelId="{2011E466-76B3-4C73-B42A-583392BE835D}" srcId="{BC18879E-6160-44DE-8401-FC1D91839264}" destId="{C651EA0C-E929-42E1-BD0E-A6D1D0317881}" srcOrd="0" destOrd="0" parTransId="{A5470750-5886-408C-9CFF-7FA00FDFCFC3}" sibTransId="{E4EFCAEA-CBA5-40A9-9D83-445C2F9B853C}"/>
    <dgm:cxn modelId="{37336C4C-832F-4BA6-96D3-97351A2C3013}" type="presOf" srcId="{3685CE77-1327-44C5-BF02-04E7D8063B2E}" destId="{AD31E953-C114-430E-A40A-FE1D7D15F8B9}" srcOrd="0" destOrd="2" presId="urn:microsoft.com/office/officeart/2005/8/layout/chevron2"/>
    <dgm:cxn modelId="{404F676D-C5B5-4541-9F31-B4F73567C8BD}" srcId="{BC18879E-6160-44DE-8401-FC1D91839264}" destId="{BF2C3664-2E23-42A9-9C63-AFB29AC10377}" srcOrd="1" destOrd="0" parTransId="{DC41DC1C-9AC2-45E0-87A3-C874D49D57E2}" sibTransId="{A03F80D4-3B3B-4936-A77F-1F5B1FB0E2A9}"/>
    <dgm:cxn modelId="{7F8E2956-06FC-493D-B922-6D26BF460E59}" srcId="{AAB579D3-91B1-4840-88BC-146A9C292FA7}" destId="{8DF0D814-6F6B-4741-B334-BB49BBEE2842}" srcOrd="0" destOrd="0" parTransId="{C4F299FA-04F2-4DE3-8945-8F47DDD33815}" sibTransId="{CB4BDBCD-B775-4DDA-A576-E3295BC6E3D5}"/>
    <dgm:cxn modelId="{904FF678-20D7-4518-B01F-D5204E0F8B76}" type="presOf" srcId="{F030940C-8329-4E17-A9BF-1BCE36312961}" destId="{05D6F282-54A0-4DB1-8CC4-CD311BE6AA48}" srcOrd="0" destOrd="1" presId="urn:microsoft.com/office/officeart/2005/8/layout/chevron2"/>
    <dgm:cxn modelId="{79349D90-CFD2-4CEE-8D84-AA45F5C5F9E4}" type="presOf" srcId="{F2DD9A87-2D0F-4369-98A9-C6EF0F9F06A1}" destId="{6C5064CE-11E0-4A14-81B8-3A308161AA1B}" srcOrd="0" destOrd="2" presId="urn:microsoft.com/office/officeart/2005/8/layout/chevron2"/>
    <dgm:cxn modelId="{F6CE7492-952D-4EAC-AE43-4EAE1DF4DCF9}" srcId="{6BD895F4-E9B0-48CD-B38C-DC8B92A26D70}" destId="{1ED4BD3B-8142-4176-B4B0-A91B9C34C472}" srcOrd="0" destOrd="0" parTransId="{AC657797-B59F-4D0E-BA35-75FB8EC1D197}" sibTransId="{2814B613-3137-4D3B-BEBF-4DBD169C7EFD}"/>
    <dgm:cxn modelId="{8273B694-3985-49C0-B3DC-20ABD73AD216}" type="presOf" srcId="{1ED4BD3B-8142-4176-B4B0-A91B9C34C472}" destId="{AD31E953-C114-430E-A40A-FE1D7D15F8B9}" srcOrd="0" destOrd="0" presId="urn:microsoft.com/office/officeart/2005/8/layout/chevron2"/>
    <dgm:cxn modelId="{7350C69A-8646-48AB-AE34-895702E416D8}" type="presOf" srcId="{C651EA0C-E929-42E1-BD0E-A6D1D0317881}" destId="{BD7FA037-8BE5-4786-A698-077FE66FB61B}" srcOrd="0" destOrd="0" presId="urn:microsoft.com/office/officeart/2005/8/layout/chevron2"/>
    <dgm:cxn modelId="{2B5A159B-2833-4BE2-8DEB-DA069C2F28B1}" srcId="{BECD8CC8-E85C-40C3-82CD-EAA97CEAA4BE}" destId="{94F6C13D-0E72-40F4-BAF6-AECE0FBF4970}" srcOrd="1" destOrd="0" parTransId="{EFB47B6F-4B8F-4216-A60A-B820F8ADC195}" sibTransId="{AACEA3FF-E02F-4BB1-92F6-540CF0D0136E}"/>
    <dgm:cxn modelId="{6490789C-8BF9-4EE6-9C75-495D5D024EFD}" srcId="{EF0CCF40-0ED0-4C17-AC8B-E00BF52D88F5}" destId="{BECD8CC8-E85C-40C3-82CD-EAA97CEAA4BE}" srcOrd="1" destOrd="0" parTransId="{3A00D246-D35A-4D5E-9487-FB3C72BABE98}" sibTransId="{1455C0D4-DBBA-4A28-A840-C43161990D81}"/>
    <dgm:cxn modelId="{D8A2A49C-EF53-42FF-BBD1-C18AA91812EA}" srcId="{AAB579D3-91B1-4840-88BC-146A9C292FA7}" destId="{3B64B921-632E-4C94-A3CF-0487D53F71D7}" srcOrd="2" destOrd="0" parTransId="{5DCD86C3-D0C9-4AB1-97F8-C63E15E00600}" sibTransId="{648D5D9A-A817-41AA-833D-6CE6AAFB03C9}"/>
    <dgm:cxn modelId="{8BBD26A5-A02C-4664-9C4B-6EB2BEB6F446}" srcId="{1ED4BD3B-8142-4176-B4B0-A91B9C34C472}" destId="{3685CE77-1327-44C5-BF02-04E7D8063B2E}" srcOrd="1" destOrd="0" parTransId="{9E2D550C-9ED4-490F-8FD5-A334D38B6501}" sibTransId="{F455DD9C-E8D9-4068-94C4-1BB98782B1C5}"/>
    <dgm:cxn modelId="{54386FA8-01DB-479E-95AF-031FFFE4E349}" type="presOf" srcId="{AAB579D3-91B1-4840-88BC-146A9C292FA7}" destId="{22841DFB-15DF-4C18-9DBA-B051FD236DDF}" srcOrd="0" destOrd="0" presId="urn:microsoft.com/office/officeart/2005/8/layout/chevron2"/>
    <dgm:cxn modelId="{C282B3B2-72D1-4B78-9C69-AEF5145A0EB7}" srcId="{BECD8CC8-E85C-40C3-82CD-EAA97CEAA4BE}" destId="{F2DD9A87-2D0F-4369-98A9-C6EF0F9F06A1}" srcOrd="2" destOrd="0" parTransId="{4FA07078-06C6-4267-A918-DD90AACE4AF3}" sibTransId="{B4DC721A-7B8F-4CFC-BBE3-FC9AD8786917}"/>
    <dgm:cxn modelId="{0268AAB4-439B-4B69-A9C1-AAC7B33E6A9C}" srcId="{EF0CCF40-0ED0-4C17-AC8B-E00BF52D88F5}" destId="{AAB579D3-91B1-4840-88BC-146A9C292FA7}" srcOrd="0" destOrd="0" parTransId="{ED1AA703-4F11-4C66-AEAA-18B762E9DE3E}" sibTransId="{425E94D4-D3AE-4AA4-B81A-8D0E478E2E37}"/>
    <dgm:cxn modelId="{465453C6-A981-495E-8D22-B691FF9D0DB3}" srcId="{1ED4BD3B-8142-4176-B4B0-A91B9C34C472}" destId="{F364F696-6998-47EF-A286-78EDDE85EEF8}" srcOrd="0" destOrd="0" parTransId="{30CC5B4F-48FD-40D8-9254-BEA653020BC7}" sibTransId="{6A6AF644-033A-461B-93B4-58EAD95C3F8A}"/>
    <dgm:cxn modelId="{990550D6-8873-42EB-8D0B-27CA5699741B}" type="presOf" srcId="{F8E5AA0D-6C7A-4D26-822A-F76EFD4A8525}" destId="{6C5064CE-11E0-4A14-81B8-3A308161AA1B}" srcOrd="0" destOrd="0" presId="urn:microsoft.com/office/officeart/2005/8/layout/chevron2"/>
    <dgm:cxn modelId="{CBBA9DD8-9EBC-4C5C-98EB-D29237C9871E}" type="presOf" srcId="{6BD895F4-E9B0-48CD-B38C-DC8B92A26D70}" destId="{16A48868-7352-48E2-9B21-CF44CE685DF6}" srcOrd="0" destOrd="0" presId="urn:microsoft.com/office/officeart/2005/8/layout/chevron2"/>
    <dgm:cxn modelId="{6F181DDB-9FD2-422C-AFBE-274E86392CFA}" srcId="{EF0CCF40-0ED0-4C17-AC8B-E00BF52D88F5}" destId="{BC18879E-6160-44DE-8401-FC1D91839264}" srcOrd="2" destOrd="0" parTransId="{083BB73C-896C-4FC9-BFFA-F979AD8E39C1}" sibTransId="{63CC56E1-E9BD-430C-A956-26B90EFF2B00}"/>
    <dgm:cxn modelId="{2B89F9E6-B68A-4378-901E-1DFA6139CFC4}" srcId="{EF0CCF40-0ED0-4C17-AC8B-E00BF52D88F5}" destId="{6BD895F4-E9B0-48CD-B38C-DC8B92A26D70}" srcOrd="3" destOrd="0" parTransId="{B4138C72-AD0A-452B-A605-87588E70524C}" sibTransId="{596533BB-EB69-4524-8058-9A6B52E8FA47}"/>
    <dgm:cxn modelId="{82DEDFF0-1A75-4F16-9C18-0B1306AEA7F0}" type="presOf" srcId="{BECD8CC8-E85C-40C3-82CD-EAA97CEAA4BE}" destId="{7D245933-39FC-4C1B-B1C0-1CDEE75CCBF5}" srcOrd="0" destOrd="0" presId="urn:microsoft.com/office/officeart/2005/8/layout/chevron2"/>
    <dgm:cxn modelId="{0B2D4C22-751B-4FB8-B522-82B3DAB588E9}" type="presParOf" srcId="{BFA0DB0E-248D-4403-A042-2489EA2F2A3D}" destId="{2C8D91C6-F3CA-4493-BCBF-3DEEC1EB7525}" srcOrd="0" destOrd="0" presId="urn:microsoft.com/office/officeart/2005/8/layout/chevron2"/>
    <dgm:cxn modelId="{5018D107-5E52-4C99-AAA8-6463927A11A7}" type="presParOf" srcId="{2C8D91C6-F3CA-4493-BCBF-3DEEC1EB7525}" destId="{22841DFB-15DF-4C18-9DBA-B051FD236DDF}" srcOrd="0" destOrd="0" presId="urn:microsoft.com/office/officeart/2005/8/layout/chevron2"/>
    <dgm:cxn modelId="{8DC2000F-9C9A-45B5-845B-3CBFFEF510D1}" type="presParOf" srcId="{2C8D91C6-F3CA-4493-BCBF-3DEEC1EB7525}" destId="{05D6F282-54A0-4DB1-8CC4-CD311BE6AA48}" srcOrd="1" destOrd="0" presId="urn:microsoft.com/office/officeart/2005/8/layout/chevron2"/>
    <dgm:cxn modelId="{CD04C40B-2FF9-417B-B679-4F6A4EE6BA4B}" type="presParOf" srcId="{BFA0DB0E-248D-4403-A042-2489EA2F2A3D}" destId="{D491EA89-A6AE-4CE4-9925-DEB6EB1D0E00}" srcOrd="1" destOrd="0" presId="urn:microsoft.com/office/officeart/2005/8/layout/chevron2"/>
    <dgm:cxn modelId="{30FD0E9B-DC2E-44C3-91AF-79532AC6EB2B}" type="presParOf" srcId="{BFA0DB0E-248D-4403-A042-2489EA2F2A3D}" destId="{777C2FC5-4303-4571-9DFC-727B0CD04862}" srcOrd="2" destOrd="0" presId="urn:microsoft.com/office/officeart/2005/8/layout/chevron2"/>
    <dgm:cxn modelId="{7C0B4B86-DF48-437E-B3B1-BFA769A958F4}" type="presParOf" srcId="{777C2FC5-4303-4571-9DFC-727B0CD04862}" destId="{7D245933-39FC-4C1B-B1C0-1CDEE75CCBF5}" srcOrd="0" destOrd="0" presId="urn:microsoft.com/office/officeart/2005/8/layout/chevron2"/>
    <dgm:cxn modelId="{D5223DD0-B4DB-49E0-B8EC-9D0E90E9AEDF}" type="presParOf" srcId="{777C2FC5-4303-4571-9DFC-727B0CD04862}" destId="{6C5064CE-11E0-4A14-81B8-3A308161AA1B}" srcOrd="1" destOrd="0" presId="urn:microsoft.com/office/officeart/2005/8/layout/chevron2"/>
    <dgm:cxn modelId="{88BA6D34-9BCE-483D-B949-A8E2F5AD26D6}" type="presParOf" srcId="{BFA0DB0E-248D-4403-A042-2489EA2F2A3D}" destId="{9C4B2DD0-00BB-42C5-8401-491A819E4F40}" srcOrd="3" destOrd="0" presId="urn:microsoft.com/office/officeart/2005/8/layout/chevron2"/>
    <dgm:cxn modelId="{F5186322-663C-46D0-ADA9-51C7FC0F87A9}" type="presParOf" srcId="{BFA0DB0E-248D-4403-A042-2489EA2F2A3D}" destId="{E98B0C61-E15A-49DE-B40C-4E8C697102B2}" srcOrd="4" destOrd="0" presId="urn:microsoft.com/office/officeart/2005/8/layout/chevron2"/>
    <dgm:cxn modelId="{6C5C8AA4-65A9-4C2D-B349-7D3518EB73B5}" type="presParOf" srcId="{E98B0C61-E15A-49DE-B40C-4E8C697102B2}" destId="{0E3E0CCD-9DE9-43EC-B3C6-6706130F61CB}" srcOrd="0" destOrd="0" presId="urn:microsoft.com/office/officeart/2005/8/layout/chevron2"/>
    <dgm:cxn modelId="{2157EB35-3439-4B3B-8623-8B968DA9BF78}" type="presParOf" srcId="{E98B0C61-E15A-49DE-B40C-4E8C697102B2}" destId="{BD7FA037-8BE5-4786-A698-077FE66FB61B}" srcOrd="1" destOrd="0" presId="urn:microsoft.com/office/officeart/2005/8/layout/chevron2"/>
    <dgm:cxn modelId="{2E4BF0EB-FFF0-4CF1-8B4F-D2EA017EB9D4}" type="presParOf" srcId="{BFA0DB0E-248D-4403-A042-2489EA2F2A3D}" destId="{29462151-50CC-4A4C-AEEA-E5539EB4DD7C}" srcOrd="5" destOrd="0" presId="urn:microsoft.com/office/officeart/2005/8/layout/chevron2"/>
    <dgm:cxn modelId="{74CD8D8A-BB82-4795-8A52-CC7AC5F96B75}" type="presParOf" srcId="{BFA0DB0E-248D-4403-A042-2489EA2F2A3D}" destId="{B3B05A6B-72CA-4C12-917E-98FF9967A603}" srcOrd="6" destOrd="0" presId="urn:microsoft.com/office/officeart/2005/8/layout/chevron2"/>
    <dgm:cxn modelId="{F44301BC-E869-4C09-B0C0-3017EFF474AB}" type="presParOf" srcId="{B3B05A6B-72CA-4C12-917E-98FF9967A603}" destId="{16A48868-7352-48E2-9B21-CF44CE685DF6}" srcOrd="0" destOrd="0" presId="urn:microsoft.com/office/officeart/2005/8/layout/chevron2"/>
    <dgm:cxn modelId="{78DF1120-ABEB-459A-B546-FBF779DE0A5B}" type="presParOf" srcId="{B3B05A6B-72CA-4C12-917E-98FF9967A603}" destId="{AD31E953-C114-430E-A40A-FE1D7D15F8B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s-CO"/>
        </a:p>
      </dgm:t>
    </dgm:pt>
    <dgm:pt modelId="{D1EA2CAC-4775-49D5-B2A5-BEE20FBAC3ED}">
      <dgm:prSet phldrT="[Texto]" custT="1"/>
      <dgm:spPr/>
      <dgm:t>
        <a:bodyPr/>
        <a:lstStyle/>
        <a:p>
          <a:r>
            <a:rPr lang="es-CO" sz="1800" dirty="0">
              <a:solidFill>
                <a:schemeClr val="tx1"/>
              </a:solidFill>
              <a:latin typeface="Calibri Light" panose="020F0302020204030204" pitchFamily="34" charset="0"/>
              <a:cs typeface="Calibri Light" panose="020F0302020204030204" pitchFamily="34" charset="0"/>
            </a:rPr>
            <a:t>Mejorar la cobertura de internet que está en un 39,3% de los hogares del departamento</a:t>
          </a:r>
          <a:endParaRPr lang="es-CO" sz="1800" b="0" dirty="0">
            <a:solidFill>
              <a:schemeClr val="tx1"/>
            </a:solidFill>
            <a:latin typeface="Calibri Light" panose="020F0302020204030204" pitchFamily="34" charset="0"/>
            <a:cs typeface="Calibri Light" panose="020F0302020204030204" pitchFamily="34" charset="0"/>
          </a:endParaRPr>
        </a:p>
      </dgm:t>
    </dgm:pt>
    <dgm:pt modelId="{E60C3381-5576-4B5C-B027-415B933BACD6}" type="sibTrans" cxnId="{8F07E43E-8949-473D-A94E-88C63DA0DDD0}">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073EF544-85B3-47AF-85BD-DA76F1EA01F3}" type="parTrans" cxnId="{8F07E43E-8949-473D-A94E-88C63DA0DDD0}">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B522BFE2-C8D8-4141-88FA-0D0F50D898BC}">
      <dgm:prSet custT="1"/>
      <dgm:spPr/>
      <dgm:t>
        <a:bodyPr/>
        <a:lstStyle/>
        <a:p>
          <a:r>
            <a:rPr lang="es-CO" sz="1800" dirty="0">
              <a:solidFill>
                <a:schemeClr val="tx1"/>
              </a:solidFill>
              <a:latin typeface="Calibri Light" panose="020F0302020204030204" pitchFamily="34" charset="0"/>
              <a:cs typeface="Calibri Light" panose="020F0302020204030204" pitchFamily="34" charset="0"/>
            </a:rPr>
            <a:t>Disminuir el índice de hogares sin conexión de internet en las cabeceras y centros poblados a un 10% y un 50% respectivamente</a:t>
          </a:r>
        </a:p>
      </dgm:t>
    </dgm:pt>
    <dgm:pt modelId="{17C8EFE5-51F0-4066-98F5-736668327C4B}" type="sibTrans" cxnId="{E29944DA-3410-4D83-93F6-741AE8557872}">
      <dgm:prSet/>
      <dgm:spPr/>
      <dgm:t>
        <a:bodyPr/>
        <a:lstStyle/>
        <a:p>
          <a:endParaRPr lang="es-CO" sz="1800">
            <a:latin typeface="Calibri Light" panose="020F0302020204030204" pitchFamily="34" charset="0"/>
            <a:cs typeface="Calibri Light" panose="020F0302020204030204" pitchFamily="34" charset="0"/>
          </a:endParaRPr>
        </a:p>
      </dgm:t>
    </dgm:pt>
    <dgm:pt modelId="{BB870CC2-59B0-436B-951C-49B18C5D7B57}" type="parTrans" cxnId="{E29944DA-3410-4D83-93F6-741AE8557872}">
      <dgm:prSet/>
      <dgm:spPr/>
      <dgm:t>
        <a:bodyPr/>
        <a:lstStyle/>
        <a:p>
          <a:endParaRPr lang="es-CO" sz="1800">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800" dirty="0">
              <a:solidFill>
                <a:schemeClr val="tx1"/>
              </a:solidFill>
              <a:latin typeface="Calibri Light" panose="020F0302020204030204" pitchFamily="34" charset="0"/>
              <a:cs typeface="Calibri Light" panose="020F0302020204030204" pitchFamily="34" charset="0"/>
            </a:rPr>
            <a:t>Gestionar la conexión de última milla de banda ancha para mejorar la cobertura de internet necesaria para brindar infraestructura que atraiga la llegada de empresas. </a:t>
          </a:r>
        </a:p>
      </dgm:t>
    </dgm:pt>
    <dgm:pt modelId="{436B3366-862D-4D2F-94D4-BB9B08A27467}" type="sibTrans" cxnId="{90710F77-4E6D-4A56-81FA-E8EAAFEEA8FF}">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6FE8E921-27EC-43AA-9769-7E1F3F8EF740}" type="parTrans" cxnId="{90710F77-4E6D-4A56-81FA-E8EAAFEEA8FF}">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635EF891-1434-4724-A2F6-468C9FD4BC23}">
      <dgm:prSet phldrT="[Texto]" custT="1"/>
      <dgm:spPr/>
      <dgm:t>
        <a:bodyPr/>
        <a:lstStyle/>
        <a:p>
          <a:r>
            <a:rPr lang="es-CO" sz="1800" dirty="0">
              <a:solidFill>
                <a:schemeClr val="tx1"/>
              </a:solidFill>
              <a:latin typeface="Calibri Light" panose="020F0302020204030204" pitchFamily="34" charset="0"/>
              <a:cs typeface="Calibri Light" panose="020F0302020204030204" pitchFamily="34" charset="0"/>
            </a:rPr>
            <a:t>Atracción de empresas gracias al mejoramiento del talento humano disponible en el departamento</a:t>
          </a:r>
        </a:p>
      </dgm:t>
    </dgm:pt>
    <dgm:pt modelId="{08B1B172-2867-42B8-BFDA-F1C5D859C8E7}" type="parTrans" cxnId="{8E7A070D-628A-42C4-8126-A8ABA90B260E}">
      <dgm:prSet/>
      <dgm:spPr/>
      <dgm:t>
        <a:bodyPr/>
        <a:lstStyle/>
        <a:p>
          <a:endParaRPr lang="es-CO" sz="1800">
            <a:latin typeface="Calibri Light" panose="020F0302020204030204" pitchFamily="34" charset="0"/>
            <a:cs typeface="Calibri Light" panose="020F0302020204030204" pitchFamily="34" charset="0"/>
          </a:endParaRPr>
        </a:p>
      </dgm:t>
    </dgm:pt>
    <dgm:pt modelId="{205FC109-E56E-468F-8520-5EB600CC3DAB}" type="sibTrans" cxnId="{8E7A070D-628A-42C4-8126-A8ABA90B260E}">
      <dgm:prSet/>
      <dgm:spPr/>
      <dgm:t>
        <a:bodyPr/>
        <a:lstStyle/>
        <a:p>
          <a:endParaRPr lang="es-CO" sz="1800">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54FDA22E-6C45-42ED-957E-1FCB28E66014}" type="pres">
      <dgm:prSet presAssocID="{B522BFE2-C8D8-4141-88FA-0D0F50D898BC}" presName="composite" presStyleCnt="0"/>
      <dgm:spPr/>
    </dgm:pt>
    <dgm:pt modelId="{FF5E279B-EAED-4DA3-81F9-334A027879FF}" type="pres">
      <dgm:prSet presAssocID="{B522BFE2-C8D8-4141-88FA-0D0F50D898BC}" presName="bentUpArrow1" presStyleLbl="alignImgPlace1" presStyleIdx="1" presStyleCnt="3"/>
      <dgm:spPr/>
    </dgm:pt>
    <dgm:pt modelId="{8B88996C-0F62-48FF-AF4F-213C2B98D4F5}" type="pres">
      <dgm:prSet presAssocID="{B522BFE2-C8D8-4141-88FA-0D0F50D898BC}" presName="ParentText" presStyleLbl="node1" presStyleIdx="1" presStyleCnt="4" custScaleX="186528">
        <dgm:presLayoutVars>
          <dgm:chMax val="1"/>
          <dgm:chPref val="1"/>
          <dgm:bulletEnabled val="1"/>
        </dgm:presLayoutVars>
      </dgm:prSet>
      <dgm:spPr/>
    </dgm:pt>
    <dgm:pt modelId="{A5B89473-8D96-42B4-84D8-38E91CABEA64}" type="pres">
      <dgm:prSet presAssocID="{B522BFE2-C8D8-4141-88FA-0D0F50D898BC}" presName="ChildText" presStyleLbl="revTx" presStyleIdx="1" presStyleCnt="3" custLinFactNeighborX="55373" custLinFactNeighborY="-15563">
        <dgm:presLayoutVars>
          <dgm:chMax val="0"/>
          <dgm:chPref val="0"/>
          <dgm:bulletEnabled val="1"/>
        </dgm:presLayoutVars>
      </dgm:prSet>
      <dgm:spPr/>
    </dgm:pt>
    <dgm:pt modelId="{89BB4F2C-096C-4469-A3B2-6075733EA0F9}" type="pres">
      <dgm:prSet presAssocID="{17C8EFE5-51F0-4066-98F5-736668327C4B}" presName="sibTrans" presStyleCnt="0"/>
      <dgm:spPr/>
    </dgm:pt>
    <dgm:pt modelId="{046CC5D2-034F-411A-B174-C4C05BF35D00}" type="pres">
      <dgm:prSet presAssocID="{714FA21B-5FEF-4CCF-A957-19B71D3AFB85}" presName="composite" presStyleCnt="0"/>
      <dgm:spPr/>
    </dgm:pt>
    <dgm:pt modelId="{DA5E1316-B020-4BFC-82DD-4EA42354679A}"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99846">
        <dgm:presLayoutVars>
          <dgm:chMax val="1"/>
          <dgm:chPref val="1"/>
          <dgm:bulletEnabled val="1"/>
        </dgm:presLayoutVars>
      </dgm:prSet>
      <dgm:spPr/>
    </dgm:pt>
    <dgm:pt modelId="{BB63956F-FD9E-47CA-8C75-5998CB50748A}" type="pres">
      <dgm:prSet presAssocID="{714FA21B-5FEF-4CCF-A957-19B71D3AFB85}" presName="ChildText" presStyleLbl="revTx" presStyleIdx="2" presStyleCnt="3">
        <dgm:presLayoutVars>
          <dgm:chMax val="0"/>
          <dgm:chPref val="0"/>
          <dgm:bulletEnabled val="1"/>
        </dgm:presLayoutVars>
      </dgm:prSet>
      <dgm:spPr/>
    </dgm:pt>
    <dgm:pt modelId="{942A1632-0B99-4C95-B323-5C9198AE9A44}" type="pres">
      <dgm:prSet presAssocID="{436B3366-862D-4D2F-94D4-BB9B08A27467}" presName="sibTrans" presStyleCnt="0"/>
      <dgm:spPr/>
    </dgm:pt>
    <dgm:pt modelId="{DFCB4DB4-DA9A-4E33-B2A2-979EAC1D1797}" type="pres">
      <dgm:prSet presAssocID="{635EF891-1434-4724-A2F6-468C9FD4BC23}" presName="composite" presStyleCnt="0"/>
      <dgm:spPr/>
    </dgm:pt>
    <dgm:pt modelId="{161A1EB3-2DD0-410A-95B4-D54D416F740C}" type="pres">
      <dgm:prSet presAssocID="{635EF891-1434-4724-A2F6-468C9FD4BC23}" presName="ParentText" presStyleLbl="node1" presStyleIdx="3" presStyleCnt="4" custScaleX="151125">
        <dgm:presLayoutVars>
          <dgm:chMax val="1"/>
          <dgm:chPref val="1"/>
          <dgm:bulletEnabled val="1"/>
        </dgm:presLayoutVars>
      </dgm:prSet>
      <dgm:spPr/>
    </dgm:pt>
  </dgm:ptLst>
  <dgm:cxnLst>
    <dgm:cxn modelId="{8E7A070D-628A-42C4-8126-A8ABA90B260E}" srcId="{F7972EA2-6250-4348-9BD3-A8DF00C65360}" destId="{635EF891-1434-4724-A2F6-468C9FD4BC23}" srcOrd="3" destOrd="0" parTransId="{08B1B172-2867-42B8-BFDA-F1C5D859C8E7}" sibTransId="{205FC109-E56E-468F-8520-5EB600CC3DAB}"/>
    <dgm:cxn modelId="{6A015A22-5A40-49F9-A746-51626AC6D0FD}" type="presOf" srcId="{635EF891-1434-4724-A2F6-468C9FD4BC23}" destId="{161A1EB3-2DD0-410A-95B4-D54D416F740C}"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F075AF7F-E0A8-47FB-B7EF-16C8E765FBC5}" type="presOf" srcId="{B522BFE2-C8D8-4141-88FA-0D0F50D898BC}" destId="{8B88996C-0F62-48FF-AF4F-213C2B98D4F5}" srcOrd="0" destOrd="0" presId="urn:microsoft.com/office/officeart/2005/8/layout/StepDownProcess"/>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E29944DA-3410-4D83-93F6-741AE8557872}" srcId="{F7972EA2-6250-4348-9BD3-A8DF00C65360}" destId="{B522BFE2-C8D8-4141-88FA-0D0F50D898BC}" srcOrd="1" destOrd="0" parTransId="{BB870CC2-59B0-436B-951C-49B18C5D7B57}" sibTransId="{17C8EFE5-51F0-4066-98F5-736668327C4B}"/>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9F204609-127E-46B4-AE0C-4E8986C7C9D6}" type="presParOf" srcId="{1E0469DF-EBFB-48B1-921F-98F1EDB0F4BA}" destId="{54FDA22E-6C45-42ED-957E-1FCB28E66014}" srcOrd="2" destOrd="0" presId="urn:microsoft.com/office/officeart/2005/8/layout/StepDownProcess"/>
    <dgm:cxn modelId="{CEDB1926-F90E-4635-BDED-7A3E2D7C9BB1}" type="presParOf" srcId="{54FDA22E-6C45-42ED-957E-1FCB28E66014}" destId="{FF5E279B-EAED-4DA3-81F9-334A027879FF}" srcOrd="0" destOrd="0" presId="urn:microsoft.com/office/officeart/2005/8/layout/StepDownProcess"/>
    <dgm:cxn modelId="{A58DE5D2-D320-48AD-820D-B59E23DA0969}" type="presParOf" srcId="{54FDA22E-6C45-42ED-957E-1FCB28E66014}" destId="{8B88996C-0F62-48FF-AF4F-213C2B98D4F5}" srcOrd="1" destOrd="0" presId="urn:microsoft.com/office/officeart/2005/8/layout/StepDownProcess"/>
    <dgm:cxn modelId="{24E57F77-EC38-424F-B285-A38C69D4E74E}" type="presParOf" srcId="{54FDA22E-6C45-42ED-957E-1FCB28E66014}" destId="{A5B89473-8D96-42B4-84D8-38E91CABEA64}" srcOrd="2" destOrd="0" presId="urn:microsoft.com/office/officeart/2005/8/layout/StepDownProcess"/>
    <dgm:cxn modelId="{BF7C4684-78D6-423A-8E75-648F48F13AD8}" type="presParOf" srcId="{1E0469DF-EBFB-48B1-921F-98F1EDB0F4BA}" destId="{89BB4F2C-096C-4469-A3B2-6075733EA0F9}"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FC486CBF-4A08-4916-9823-32B627A5E2EB}" type="presParOf" srcId="{046CC5D2-034F-411A-B174-C4C05BF35D00}" destId="{DA5E1316-B020-4BFC-82DD-4EA42354679A}"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87223FF1-117E-4957-B06E-B89E46ED6492}" type="presParOf" srcId="{046CC5D2-034F-411A-B174-C4C05BF35D00}" destId="{BB63956F-FD9E-47CA-8C75-5998CB50748A}" srcOrd="2" destOrd="0" presId="urn:microsoft.com/office/officeart/2005/8/layout/StepDownProcess"/>
    <dgm:cxn modelId="{FA510542-2B7A-4A25-99CF-97E7D7B20A6F}" type="presParOf" srcId="{1E0469DF-EBFB-48B1-921F-98F1EDB0F4BA}" destId="{942A1632-0B99-4C95-B323-5C9198AE9A44}" srcOrd="5" destOrd="0" presId="urn:microsoft.com/office/officeart/2005/8/layout/StepDownProcess"/>
    <dgm:cxn modelId="{6CDF50C3-3407-4066-AD4C-93031D3FB7FB}" type="presParOf" srcId="{1E0469DF-EBFB-48B1-921F-98F1EDB0F4BA}" destId="{DFCB4DB4-DA9A-4E33-B2A2-979EAC1D1797}" srcOrd="6" destOrd="0" presId="urn:microsoft.com/office/officeart/2005/8/layout/StepDownProcess"/>
    <dgm:cxn modelId="{6718D14D-B6D2-4996-BC7A-889A6441312E}" type="presParOf" srcId="{DFCB4DB4-DA9A-4E33-B2A2-979EAC1D1797}" destId="{161A1EB3-2DD0-410A-95B4-D54D416F740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1" csCatId="colorful" phldr="1"/>
      <dgm:spPr/>
    </dgm:pt>
    <dgm:pt modelId="{D1EA2CAC-4775-49D5-B2A5-BEE20FBAC3ED}">
      <dgm:prSet phldrT="[Texto]" custT="1"/>
      <dgm:spPr/>
      <dgm:t>
        <a:bodyPr/>
        <a:lstStyle/>
        <a:p>
          <a:r>
            <a:rPr lang="es-CO" sz="1600" b="0" kern="1200" dirty="0">
              <a:solidFill>
                <a:schemeClr val="tx1"/>
              </a:solidFill>
            </a:rPr>
            <a:t>Mejorar la Gestión fiscal, y os reportes de información al Consolidador de Hacienda e Información Pública (CHIP) </a:t>
          </a:r>
          <a:endParaRPr lang="es-CO" sz="1600" b="0" kern="1200" dirty="0">
            <a:solidFill>
              <a:schemeClr val="tx1"/>
            </a:solidFill>
            <a:latin typeface="Arial"/>
            <a:ea typeface="+mn-ea"/>
            <a:cs typeface="+mn-cs"/>
          </a:endParaRPr>
        </a:p>
      </dgm:t>
    </dgm:pt>
    <dgm:pt modelId="{073EF544-85B3-47AF-85BD-DA76F1EA01F3}" type="parTrans" cxnId="{8F07E43E-8949-473D-A94E-88C63DA0DDD0}">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E60C3381-5576-4B5C-B027-415B933BACD6}" type="sibTrans" cxnId="{8F07E43E-8949-473D-A94E-88C63DA0DDD0}">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80634848-1E62-4EC9-A243-85C69E19310C}">
      <dgm:prSet phldrT="[Texto]" custT="1"/>
      <dgm:spPr/>
      <dgm:t>
        <a:bodyPr/>
        <a:lstStyle/>
        <a:p>
          <a:r>
            <a:rPr lang="es-CO" sz="1600" u="none" dirty="0">
              <a:solidFill>
                <a:schemeClr val="tx1"/>
              </a:solidFill>
            </a:rPr>
            <a:t>Incrementar el recaudo de los impuestos municipales en un 50%</a:t>
          </a:r>
          <a:endParaRPr lang="es-CO" sz="2400" b="0" dirty="0">
            <a:solidFill>
              <a:schemeClr val="tx1"/>
            </a:solidFill>
            <a:latin typeface="Calibri Light" panose="020F0302020204030204" pitchFamily="34" charset="0"/>
            <a:cs typeface="Calibri Light" panose="020F0302020204030204" pitchFamily="34" charset="0"/>
          </a:endParaRPr>
        </a:p>
      </dgm:t>
    </dgm:pt>
    <dgm:pt modelId="{AD5CC0FF-15F7-4C7B-9D75-554D32C6ED16}" type="parTrans" cxnId="{4A7D23B9-F799-43EB-9229-D1EC3121F3D2}">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9A6AFA99-7830-40F1-9C37-AED2B6640364}" type="sibTrans" cxnId="{4A7D23B9-F799-43EB-9229-D1EC3121F3D2}">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600" dirty="0">
              <a:solidFill>
                <a:schemeClr val="tx1"/>
              </a:solidFill>
            </a:rPr>
            <a:t>Dotar de plataformas y visores que faciliten el manejo de la información financiera, contable y tributaria contenida en cada administración y personal capacitado</a:t>
          </a:r>
          <a:endParaRPr lang="es-CO" sz="1600" b="0" dirty="0">
            <a:solidFill>
              <a:schemeClr val="tx1"/>
            </a:solidFill>
            <a:latin typeface="Calibri Light" panose="020F0302020204030204" pitchFamily="34" charset="0"/>
            <a:cs typeface="Calibri Light" panose="020F0302020204030204" pitchFamily="34" charset="0"/>
          </a:endParaRPr>
        </a:p>
      </dgm:t>
    </dgm:pt>
    <dgm:pt modelId="{6FE8E921-27EC-43AA-9769-7E1F3F8EF740}" type="parTrans" cxnId="{90710F77-4E6D-4A56-81FA-E8EAAFEEA8FF}">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436B3366-862D-4D2F-94D4-BB9B08A27467}" type="sibTrans" cxnId="{90710F77-4E6D-4A56-81FA-E8EAAFEEA8FF}">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92114ED4-2E26-4F61-A1AE-FEA1F6B6690A}">
      <dgm:prSet phldrT="[Texto]" custT="1"/>
      <dgm:spPr/>
      <dgm:t>
        <a:bodyPr/>
        <a:lstStyle/>
        <a:p>
          <a:r>
            <a:rPr lang="es-CO" sz="1800" u="none" dirty="0">
              <a:solidFill>
                <a:schemeClr val="tx1"/>
              </a:solidFill>
            </a:rPr>
            <a:t>Mejorar la calificación en el reporte financiero que coadyuvarían a la financiación de proyectos estratégicos</a:t>
          </a:r>
          <a:endParaRPr lang="es-CO" sz="1800" b="0" dirty="0">
            <a:solidFill>
              <a:schemeClr val="tx1"/>
            </a:solidFill>
            <a:latin typeface="Calibri Light" panose="020F0302020204030204" pitchFamily="34" charset="0"/>
            <a:cs typeface="Calibri Light" panose="020F0302020204030204" pitchFamily="34" charset="0"/>
          </a:endParaRPr>
        </a:p>
      </dgm:t>
    </dgm:pt>
    <dgm:pt modelId="{C062B62C-2E2B-470E-9B74-8DB638432955}" type="parTrans" cxnId="{BCFDB860-5A19-4691-8D2B-106FA9B13477}">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8A786614-C84E-4E5C-A3BB-EEF9F78F1732}" type="sibTrans" cxnId="{BCFDB860-5A19-4691-8D2B-106FA9B13477}">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447A085C-36EF-4343-8766-DA2E6DADD0A4}" type="pres">
      <dgm:prSet presAssocID="{80634848-1E62-4EC9-A243-85C69E19310C}" presName="composite" presStyleCnt="0"/>
      <dgm:spPr/>
    </dgm:pt>
    <dgm:pt modelId="{EAE80799-75F3-4262-B071-198F26663C35}" type="pres">
      <dgm:prSet presAssocID="{80634848-1E62-4EC9-A243-85C69E19310C}" presName="bentUpArrow1" presStyleLbl="alignImgPlace1" presStyleIdx="1" presStyleCnt="3"/>
      <dgm:spPr/>
    </dgm:pt>
    <dgm:pt modelId="{F63980D5-67AA-4A17-AE1F-323768655202}" type="pres">
      <dgm:prSet presAssocID="{80634848-1E62-4EC9-A243-85C69E19310C}" presName="ParentText" presStyleLbl="node1" presStyleIdx="1" presStyleCnt="4" custScaleX="168714">
        <dgm:presLayoutVars>
          <dgm:chMax val="1"/>
          <dgm:chPref val="1"/>
          <dgm:bulletEnabled val="1"/>
        </dgm:presLayoutVars>
      </dgm:prSet>
      <dgm:spPr/>
    </dgm:pt>
    <dgm:pt modelId="{95C53686-323A-42B6-9B3A-C84FDF5600D1}" type="pres">
      <dgm:prSet presAssocID="{80634848-1E62-4EC9-A243-85C69E19310C}" presName="ChildText" presStyleLbl="revTx" presStyleIdx="1" presStyleCnt="3">
        <dgm:presLayoutVars>
          <dgm:chMax val="0"/>
          <dgm:chPref val="0"/>
          <dgm:bulletEnabled val="1"/>
        </dgm:presLayoutVars>
      </dgm:prSet>
      <dgm:spPr/>
    </dgm:pt>
    <dgm:pt modelId="{2C1B1A1C-0052-4DDC-813C-C7B0242A61F0}" type="pres">
      <dgm:prSet presAssocID="{9A6AFA99-7830-40F1-9C37-AED2B6640364}" presName="sibTrans" presStyleCnt="0"/>
      <dgm:spPr/>
    </dgm:pt>
    <dgm:pt modelId="{046CC5D2-034F-411A-B174-C4C05BF35D00}" type="pres">
      <dgm:prSet presAssocID="{714FA21B-5FEF-4CCF-A957-19B71D3AFB85}" presName="composite" presStyleCnt="0"/>
      <dgm:spPr/>
    </dgm:pt>
    <dgm:pt modelId="{B734D3D9-805B-4F7C-9775-1490A21041F2}"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68714">
        <dgm:presLayoutVars>
          <dgm:chMax val="1"/>
          <dgm:chPref val="1"/>
          <dgm:bulletEnabled val="1"/>
        </dgm:presLayoutVars>
      </dgm:prSet>
      <dgm:spPr/>
    </dgm:pt>
    <dgm:pt modelId="{1736F966-BE27-434C-B616-8B887CDD8313}" type="pres">
      <dgm:prSet presAssocID="{714FA21B-5FEF-4CCF-A957-19B71D3AFB85}" presName="ChildText" presStyleLbl="revTx" presStyleIdx="2" presStyleCnt="3">
        <dgm:presLayoutVars>
          <dgm:chMax val="0"/>
          <dgm:chPref val="0"/>
          <dgm:bulletEnabled val="1"/>
        </dgm:presLayoutVars>
      </dgm:prSet>
      <dgm:spPr/>
    </dgm:pt>
    <dgm:pt modelId="{F70DAF9B-681B-4A51-843E-A98D5F4652B7}" type="pres">
      <dgm:prSet presAssocID="{436B3366-862D-4D2F-94D4-BB9B08A27467}" presName="sibTrans" presStyleCnt="0"/>
      <dgm:spPr/>
    </dgm:pt>
    <dgm:pt modelId="{233B4BC0-F8BF-4103-ABE5-2B1E32343EDA}" type="pres">
      <dgm:prSet presAssocID="{92114ED4-2E26-4F61-A1AE-FEA1F6B6690A}" presName="composite" presStyleCnt="0"/>
      <dgm:spPr/>
    </dgm:pt>
    <dgm:pt modelId="{52E460CC-97AB-4372-9E4F-2F654E3F182F}" type="pres">
      <dgm:prSet presAssocID="{92114ED4-2E26-4F61-A1AE-FEA1F6B6690A}" presName="ParentText" presStyleLbl="node1" presStyleIdx="3" presStyleCnt="4" custScaleX="168714">
        <dgm:presLayoutVars>
          <dgm:chMax val="1"/>
          <dgm:chPref val="1"/>
          <dgm:bulletEnabled val="1"/>
        </dgm:presLayoutVars>
      </dgm:prSet>
      <dgm:spPr/>
    </dgm:pt>
  </dgm:ptLst>
  <dgm:cxnLst>
    <dgm:cxn modelId="{D9302911-0490-42BB-AE95-43F826FBC018}" type="presOf" srcId="{92114ED4-2E26-4F61-A1AE-FEA1F6B6690A}" destId="{52E460CC-97AB-4372-9E4F-2F654E3F182F}"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BCFDB860-5A19-4691-8D2B-106FA9B13477}" srcId="{F7972EA2-6250-4348-9BD3-A8DF00C65360}" destId="{92114ED4-2E26-4F61-A1AE-FEA1F6B6690A}" srcOrd="3" destOrd="0" parTransId="{C062B62C-2E2B-470E-9B74-8DB638432955}" sibTransId="{8A786614-C84E-4E5C-A3BB-EEF9F78F1732}"/>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4A7D23B9-F799-43EB-9229-D1EC3121F3D2}" srcId="{F7972EA2-6250-4348-9BD3-A8DF00C65360}" destId="{80634848-1E62-4EC9-A243-85C69E19310C}" srcOrd="1" destOrd="0" parTransId="{AD5CC0FF-15F7-4C7B-9D75-554D32C6ED16}" sibTransId="{9A6AFA99-7830-40F1-9C37-AED2B6640364}"/>
    <dgm:cxn modelId="{E47AC0C5-DC1C-4245-ABCC-93DA12D5A30B}" type="presOf" srcId="{80634848-1E62-4EC9-A243-85C69E19310C}" destId="{F63980D5-67AA-4A17-AE1F-323768655202}" srcOrd="0" destOrd="0" presId="urn:microsoft.com/office/officeart/2005/8/layout/StepDownProcess"/>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A692382D-C6A2-4640-8491-702793805EC9}" type="presParOf" srcId="{1E0469DF-EBFB-48B1-921F-98F1EDB0F4BA}" destId="{447A085C-36EF-4343-8766-DA2E6DADD0A4}" srcOrd="2" destOrd="0" presId="urn:microsoft.com/office/officeart/2005/8/layout/StepDownProcess"/>
    <dgm:cxn modelId="{B2B40BD6-DA9E-4B21-AE43-4D602410CD93}" type="presParOf" srcId="{447A085C-36EF-4343-8766-DA2E6DADD0A4}" destId="{EAE80799-75F3-4262-B071-198F26663C35}" srcOrd="0" destOrd="0" presId="urn:microsoft.com/office/officeart/2005/8/layout/StepDownProcess"/>
    <dgm:cxn modelId="{A6522490-301D-4BBD-A07B-68E119564F6A}" type="presParOf" srcId="{447A085C-36EF-4343-8766-DA2E6DADD0A4}" destId="{F63980D5-67AA-4A17-AE1F-323768655202}" srcOrd="1" destOrd="0" presId="urn:microsoft.com/office/officeart/2005/8/layout/StepDownProcess"/>
    <dgm:cxn modelId="{ECD5D4F2-DC9A-4FC3-B33B-101BA6D7962B}" type="presParOf" srcId="{447A085C-36EF-4343-8766-DA2E6DADD0A4}" destId="{95C53686-323A-42B6-9B3A-C84FDF5600D1}" srcOrd="2" destOrd="0" presId="urn:microsoft.com/office/officeart/2005/8/layout/StepDownProcess"/>
    <dgm:cxn modelId="{468B2F0B-E692-4593-98A6-CE44903F815B}" type="presParOf" srcId="{1E0469DF-EBFB-48B1-921F-98F1EDB0F4BA}" destId="{2C1B1A1C-0052-4DDC-813C-C7B0242A61F0}"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D677C51B-DDC3-41DE-9901-5D1A1863596F}" type="presParOf" srcId="{046CC5D2-034F-411A-B174-C4C05BF35D00}" destId="{B734D3D9-805B-4F7C-9775-1490A21041F2}"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A27D25FB-E291-41EE-9C56-27C2683DBB89}" type="presParOf" srcId="{046CC5D2-034F-411A-B174-C4C05BF35D00}" destId="{1736F966-BE27-434C-B616-8B887CDD8313}" srcOrd="2" destOrd="0" presId="urn:microsoft.com/office/officeart/2005/8/layout/StepDownProcess"/>
    <dgm:cxn modelId="{4A60402E-94FF-4065-B54C-C274555CED44}" type="presParOf" srcId="{1E0469DF-EBFB-48B1-921F-98F1EDB0F4BA}" destId="{F70DAF9B-681B-4A51-843E-A98D5F4652B7}" srcOrd="5" destOrd="0" presId="urn:microsoft.com/office/officeart/2005/8/layout/StepDownProcess"/>
    <dgm:cxn modelId="{8C50DFD3-559B-40AC-97AE-EF179A647215}" type="presParOf" srcId="{1E0469DF-EBFB-48B1-921F-98F1EDB0F4BA}" destId="{233B4BC0-F8BF-4103-ABE5-2B1E32343EDA}" srcOrd="6" destOrd="0" presId="urn:microsoft.com/office/officeart/2005/8/layout/StepDownProcess"/>
    <dgm:cxn modelId="{A7C03502-4715-468E-99F9-DFE29A99DA82}" type="presParOf" srcId="{233B4BC0-F8BF-4103-ABE5-2B1E32343EDA}" destId="{52E460CC-97AB-4372-9E4F-2F654E3F18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D1EA2CAC-4775-49D5-B2A5-BEE20FBAC3ED}">
      <dgm:prSet phldrT="[Texto]" custT="1"/>
      <dgm:spPr/>
      <dgm:t>
        <a:bodyPr/>
        <a:lstStyle/>
        <a:p>
          <a:r>
            <a:rPr lang="es-CO" sz="1600" dirty="0">
              <a:solidFill>
                <a:schemeClr val="tx1"/>
              </a:solidFill>
              <a:latin typeface="Calibri Light" panose="020F0302020204030204" pitchFamily="34" charset="0"/>
              <a:cs typeface="Calibri Light" panose="020F0302020204030204" pitchFamily="34" charset="0"/>
            </a:rPr>
            <a:t>Existe ausencia de instrumentos orientados a la eficiencia en la prestación y seguimiento de trámites que representan costos muy altos con relación a su presupuesto</a:t>
          </a:r>
          <a:endParaRPr lang="es-CO" sz="1600" b="0" dirty="0">
            <a:solidFill>
              <a:schemeClr val="tx1"/>
            </a:solidFill>
            <a:latin typeface="Calibri Light" panose="020F0302020204030204" pitchFamily="34" charset="0"/>
            <a:cs typeface="Calibri Light" panose="020F0302020204030204" pitchFamily="34" charset="0"/>
          </a:endParaRPr>
        </a:p>
      </dgm:t>
    </dgm:pt>
    <dgm:pt modelId="{073EF544-85B3-47AF-85BD-DA76F1EA01F3}" type="parTrans" cxnId="{8F07E43E-8949-473D-A94E-88C63DA0DDD0}">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E60C3381-5576-4B5C-B027-415B933BACD6}" type="sibTrans" cxnId="{8F07E43E-8949-473D-A94E-88C63DA0DDD0}">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600" dirty="0">
              <a:solidFill>
                <a:schemeClr val="tx1"/>
              </a:solidFill>
              <a:latin typeface="Calibri Light" panose="020F0302020204030204" pitchFamily="34" charset="0"/>
              <a:cs typeface="Calibri Light" panose="020F0302020204030204" pitchFamily="34" charset="0"/>
            </a:rPr>
            <a:t>Dotar de plataformas y visores que faciliten el manejo de la información financiera, contable y tributaria contenida en cada administración</a:t>
          </a:r>
          <a:endParaRPr lang="es-CO" sz="1600" b="0" dirty="0">
            <a:solidFill>
              <a:schemeClr val="tx1"/>
            </a:solidFill>
            <a:latin typeface="Calibri Light" panose="020F0302020204030204" pitchFamily="34" charset="0"/>
            <a:cs typeface="Calibri Light" panose="020F0302020204030204" pitchFamily="34" charset="0"/>
          </a:endParaRPr>
        </a:p>
      </dgm:t>
    </dgm:pt>
    <dgm:pt modelId="{6FE8E921-27EC-43AA-9769-7E1F3F8EF740}" type="parTrans" cxnId="{90710F77-4E6D-4A56-81FA-E8EAAFEEA8FF}">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436B3366-862D-4D2F-94D4-BB9B08A27467}" type="sibTrans" cxnId="{90710F77-4E6D-4A56-81FA-E8EAAFEEA8FF}">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92114ED4-2E26-4F61-A1AE-FEA1F6B6690A}">
      <dgm:prSet phldrT="[Texto]" custT="1"/>
      <dgm:spPr/>
      <dgm:t>
        <a:bodyPr/>
        <a:lstStyle/>
        <a:p>
          <a:r>
            <a:rPr lang="es-CO" sz="1800" u="none" dirty="0">
              <a:solidFill>
                <a:schemeClr val="tx1"/>
              </a:solidFill>
              <a:latin typeface="Calibri Light" panose="020F0302020204030204" pitchFamily="34" charset="0"/>
              <a:cs typeface="Calibri Light" panose="020F0302020204030204" pitchFamily="34" charset="0"/>
            </a:rPr>
            <a:t>Mejorar la calificación en el reporte financiero que coadyuvarían a la financiación de proyectos estratégicos</a:t>
          </a:r>
          <a:endParaRPr lang="es-CO" sz="1800" b="0" dirty="0">
            <a:solidFill>
              <a:schemeClr val="tx1"/>
            </a:solidFill>
            <a:latin typeface="Calibri Light" panose="020F0302020204030204" pitchFamily="34" charset="0"/>
            <a:cs typeface="Calibri Light" panose="020F0302020204030204" pitchFamily="34" charset="0"/>
          </a:endParaRPr>
        </a:p>
      </dgm:t>
    </dgm:pt>
    <dgm:pt modelId="{C062B62C-2E2B-470E-9B74-8DB638432955}" type="parTrans" cxnId="{BCFDB860-5A19-4691-8D2B-106FA9B13477}">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8A786614-C84E-4E5C-A3BB-EEF9F78F1732}" type="sibTrans" cxnId="{BCFDB860-5A19-4691-8D2B-106FA9B13477}">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B522BFE2-C8D8-4141-88FA-0D0F50D898BC}">
      <dgm:prSet/>
      <dgm:spPr/>
      <dgm:t>
        <a:bodyPr/>
        <a:lstStyle/>
        <a:p>
          <a:r>
            <a:rPr lang="es-CO" u="none" dirty="0">
              <a:solidFill>
                <a:schemeClr val="tx1"/>
              </a:solidFill>
              <a:latin typeface="Calibri Light" panose="020F0302020204030204" pitchFamily="34" charset="0"/>
              <a:cs typeface="Calibri Light" panose="020F0302020204030204" pitchFamily="34" charset="0"/>
            </a:rPr>
            <a:t>Mejorar la ubicación de los municipios en el ranking de desempeño fiscal por lo menos en un 30%</a:t>
          </a:r>
          <a:endParaRPr lang="es-CO" b="0" dirty="0">
            <a:solidFill>
              <a:schemeClr val="tx1"/>
            </a:solidFill>
            <a:latin typeface="Calibri Light" panose="020F0302020204030204" pitchFamily="34" charset="0"/>
            <a:cs typeface="Calibri Light" panose="020F0302020204030204" pitchFamily="34" charset="0"/>
          </a:endParaRPr>
        </a:p>
      </dgm:t>
    </dgm:pt>
    <dgm:pt modelId="{BB870CC2-59B0-436B-951C-49B18C5D7B57}" type="parTrans" cxnId="{E29944DA-3410-4D83-93F6-741AE8557872}">
      <dgm:prSet/>
      <dgm:spPr/>
      <dgm:t>
        <a:bodyPr/>
        <a:lstStyle/>
        <a:p>
          <a:endParaRPr lang="es-CO" b="0">
            <a:solidFill>
              <a:schemeClr val="tx1"/>
            </a:solidFill>
            <a:latin typeface="Calibri Light" panose="020F0302020204030204" pitchFamily="34" charset="0"/>
            <a:cs typeface="Calibri Light" panose="020F0302020204030204" pitchFamily="34" charset="0"/>
          </a:endParaRPr>
        </a:p>
      </dgm:t>
    </dgm:pt>
    <dgm:pt modelId="{17C8EFE5-51F0-4066-98F5-736668327C4B}" type="sibTrans" cxnId="{E29944DA-3410-4D83-93F6-741AE8557872}">
      <dgm:prSet/>
      <dgm:spPr/>
      <dgm:t>
        <a:bodyPr/>
        <a:lstStyle/>
        <a:p>
          <a:endParaRPr lang="es-CO" b="0">
            <a:solidFill>
              <a:schemeClr val="tx1"/>
            </a:solidFill>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54FDA22E-6C45-42ED-957E-1FCB28E66014}" type="pres">
      <dgm:prSet presAssocID="{B522BFE2-C8D8-4141-88FA-0D0F50D898BC}" presName="composite" presStyleCnt="0"/>
      <dgm:spPr/>
    </dgm:pt>
    <dgm:pt modelId="{FF5E279B-EAED-4DA3-81F9-334A027879FF}" type="pres">
      <dgm:prSet presAssocID="{B522BFE2-C8D8-4141-88FA-0D0F50D898BC}" presName="bentUpArrow1" presStyleLbl="alignImgPlace1" presStyleIdx="1" presStyleCnt="3"/>
      <dgm:spPr/>
    </dgm:pt>
    <dgm:pt modelId="{8B88996C-0F62-48FF-AF4F-213C2B98D4F5}" type="pres">
      <dgm:prSet presAssocID="{B522BFE2-C8D8-4141-88FA-0D0F50D898BC}" presName="ParentText" presStyleLbl="node1" presStyleIdx="1" presStyleCnt="4" custScaleX="165266">
        <dgm:presLayoutVars>
          <dgm:chMax val="1"/>
          <dgm:chPref val="1"/>
          <dgm:bulletEnabled val="1"/>
        </dgm:presLayoutVars>
      </dgm:prSet>
      <dgm:spPr/>
    </dgm:pt>
    <dgm:pt modelId="{A5B89473-8D96-42B4-84D8-38E91CABEA64}" type="pres">
      <dgm:prSet presAssocID="{B522BFE2-C8D8-4141-88FA-0D0F50D898BC}" presName="ChildText" presStyleLbl="revTx" presStyleIdx="1" presStyleCnt="3">
        <dgm:presLayoutVars>
          <dgm:chMax val="0"/>
          <dgm:chPref val="0"/>
          <dgm:bulletEnabled val="1"/>
        </dgm:presLayoutVars>
      </dgm:prSet>
      <dgm:spPr/>
    </dgm:pt>
    <dgm:pt modelId="{89BB4F2C-096C-4469-A3B2-6075733EA0F9}" type="pres">
      <dgm:prSet presAssocID="{17C8EFE5-51F0-4066-98F5-736668327C4B}" presName="sibTrans" presStyleCnt="0"/>
      <dgm:spPr/>
    </dgm:pt>
    <dgm:pt modelId="{046CC5D2-034F-411A-B174-C4C05BF35D00}" type="pres">
      <dgm:prSet presAssocID="{714FA21B-5FEF-4CCF-A957-19B71D3AFB85}" presName="composite" presStyleCnt="0"/>
      <dgm:spPr/>
    </dgm:pt>
    <dgm:pt modelId="{B734D3D9-805B-4F7C-9775-1490A21041F2}"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70218" custScaleY="106017">
        <dgm:presLayoutVars>
          <dgm:chMax val="1"/>
          <dgm:chPref val="1"/>
          <dgm:bulletEnabled val="1"/>
        </dgm:presLayoutVars>
      </dgm:prSet>
      <dgm:spPr/>
    </dgm:pt>
    <dgm:pt modelId="{1736F966-BE27-434C-B616-8B887CDD8313}" type="pres">
      <dgm:prSet presAssocID="{714FA21B-5FEF-4CCF-A957-19B71D3AFB85}" presName="ChildText" presStyleLbl="revTx" presStyleIdx="2" presStyleCnt="3">
        <dgm:presLayoutVars>
          <dgm:chMax val="0"/>
          <dgm:chPref val="0"/>
          <dgm:bulletEnabled val="1"/>
        </dgm:presLayoutVars>
      </dgm:prSet>
      <dgm:spPr/>
    </dgm:pt>
    <dgm:pt modelId="{F70DAF9B-681B-4A51-843E-A98D5F4652B7}" type="pres">
      <dgm:prSet presAssocID="{436B3366-862D-4D2F-94D4-BB9B08A27467}" presName="sibTrans" presStyleCnt="0"/>
      <dgm:spPr/>
    </dgm:pt>
    <dgm:pt modelId="{233B4BC0-F8BF-4103-ABE5-2B1E32343EDA}" type="pres">
      <dgm:prSet presAssocID="{92114ED4-2E26-4F61-A1AE-FEA1F6B6690A}" presName="composite" presStyleCnt="0"/>
      <dgm:spPr/>
    </dgm:pt>
    <dgm:pt modelId="{52E460CC-97AB-4372-9E4F-2F654E3F182F}" type="pres">
      <dgm:prSet presAssocID="{92114ED4-2E26-4F61-A1AE-FEA1F6B6690A}" presName="ParentText" presStyleLbl="node1" presStyleIdx="3" presStyleCnt="4" custScaleX="168714">
        <dgm:presLayoutVars>
          <dgm:chMax val="1"/>
          <dgm:chPref val="1"/>
          <dgm:bulletEnabled val="1"/>
        </dgm:presLayoutVars>
      </dgm:prSet>
      <dgm:spPr/>
    </dgm:pt>
  </dgm:ptLst>
  <dgm:cxnLst>
    <dgm:cxn modelId="{D9302911-0490-42BB-AE95-43F826FBC018}" type="presOf" srcId="{92114ED4-2E26-4F61-A1AE-FEA1F6B6690A}" destId="{52E460CC-97AB-4372-9E4F-2F654E3F182F}"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BCFDB860-5A19-4691-8D2B-106FA9B13477}" srcId="{F7972EA2-6250-4348-9BD3-A8DF00C65360}" destId="{92114ED4-2E26-4F61-A1AE-FEA1F6B6690A}" srcOrd="3" destOrd="0" parTransId="{C062B62C-2E2B-470E-9B74-8DB638432955}" sibTransId="{8A786614-C84E-4E5C-A3BB-EEF9F78F1732}"/>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F075AF7F-E0A8-47FB-B7EF-16C8E765FBC5}" type="presOf" srcId="{B522BFE2-C8D8-4141-88FA-0D0F50D898BC}" destId="{8B88996C-0F62-48FF-AF4F-213C2B98D4F5}" srcOrd="0" destOrd="0" presId="urn:microsoft.com/office/officeart/2005/8/layout/StepDownProcess"/>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E29944DA-3410-4D83-93F6-741AE8557872}" srcId="{F7972EA2-6250-4348-9BD3-A8DF00C65360}" destId="{B522BFE2-C8D8-4141-88FA-0D0F50D898BC}" srcOrd="1" destOrd="0" parTransId="{BB870CC2-59B0-436B-951C-49B18C5D7B57}" sibTransId="{17C8EFE5-51F0-4066-98F5-736668327C4B}"/>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9F204609-127E-46B4-AE0C-4E8986C7C9D6}" type="presParOf" srcId="{1E0469DF-EBFB-48B1-921F-98F1EDB0F4BA}" destId="{54FDA22E-6C45-42ED-957E-1FCB28E66014}" srcOrd="2" destOrd="0" presId="urn:microsoft.com/office/officeart/2005/8/layout/StepDownProcess"/>
    <dgm:cxn modelId="{CEDB1926-F90E-4635-BDED-7A3E2D7C9BB1}" type="presParOf" srcId="{54FDA22E-6C45-42ED-957E-1FCB28E66014}" destId="{FF5E279B-EAED-4DA3-81F9-334A027879FF}" srcOrd="0" destOrd="0" presId="urn:microsoft.com/office/officeart/2005/8/layout/StepDownProcess"/>
    <dgm:cxn modelId="{A58DE5D2-D320-48AD-820D-B59E23DA0969}" type="presParOf" srcId="{54FDA22E-6C45-42ED-957E-1FCB28E66014}" destId="{8B88996C-0F62-48FF-AF4F-213C2B98D4F5}" srcOrd="1" destOrd="0" presId="urn:microsoft.com/office/officeart/2005/8/layout/StepDownProcess"/>
    <dgm:cxn modelId="{24E57F77-EC38-424F-B285-A38C69D4E74E}" type="presParOf" srcId="{54FDA22E-6C45-42ED-957E-1FCB28E66014}" destId="{A5B89473-8D96-42B4-84D8-38E91CABEA64}" srcOrd="2" destOrd="0" presId="urn:microsoft.com/office/officeart/2005/8/layout/StepDownProcess"/>
    <dgm:cxn modelId="{BF7C4684-78D6-423A-8E75-648F48F13AD8}" type="presParOf" srcId="{1E0469DF-EBFB-48B1-921F-98F1EDB0F4BA}" destId="{89BB4F2C-096C-4469-A3B2-6075733EA0F9}"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D677C51B-DDC3-41DE-9901-5D1A1863596F}" type="presParOf" srcId="{046CC5D2-034F-411A-B174-C4C05BF35D00}" destId="{B734D3D9-805B-4F7C-9775-1490A21041F2}"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A27D25FB-E291-41EE-9C56-27C2683DBB89}" type="presParOf" srcId="{046CC5D2-034F-411A-B174-C4C05BF35D00}" destId="{1736F966-BE27-434C-B616-8B887CDD8313}" srcOrd="2" destOrd="0" presId="urn:microsoft.com/office/officeart/2005/8/layout/StepDownProcess"/>
    <dgm:cxn modelId="{4A60402E-94FF-4065-B54C-C274555CED44}" type="presParOf" srcId="{1E0469DF-EBFB-48B1-921F-98F1EDB0F4BA}" destId="{F70DAF9B-681B-4A51-843E-A98D5F4652B7}" srcOrd="5" destOrd="0" presId="urn:microsoft.com/office/officeart/2005/8/layout/StepDownProcess"/>
    <dgm:cxn modelId="{8C50DFD3-559B-40AC-97AE-EF179A647215}" type="presParOf" srcId="{1E0469DF-EBFB-48B1-921F-98F1EDB0F4BA}" destId="{233B4BC0-F8BF-4103-ABE5-2B1E32343EDA}" srcOrd="6" destOrd="0" presId="urn:microsoft.com/office/officeart/2005/8/layout/StepDownProcess"/>
    <dgm:cxn modelId="{A7C03502-4715-468E-99F9-DFE29A99DA82}" type="presParOf" srcId="{233B4BC0-F8BF-4103-ABE5-2B1E32343EDA}" destId="{52E460CC-97AB-4372-9E4F-2F654E3F18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s-CO"/>
        </a:p>
      </dgm:t>
    </dgm:pt>
    <dgm:pt modelId="{D1EA2CAC-4775-49D5-B2A5-BEE20FBAC3ED}">
      <dgm:prSet phldrT="[Texto]" custT="1"/>
      <dgm:spPr>
        <a:solidFill>
          <a:schemeClr val="accent1"/>
        </a:solidFill>
      </dgm:spPr>
      <dgm:t>
        <a:bodyPr/>
        <a:lstStyle/>
        <a:p>
          <a:r>
            <a:rPr lang="es-CO" sz="1800" b="0" dirty="0">
              <a:solidFill>
                <a:schemeClr val="tx1"/>
              </a:solidFill>
              <a:latin typeface="Calibri Light" panose="020F0302020204030204" pitchFamily="34" charset="0"/>
              <a:cs typeface="Calibri Light" panose="020F0302020204030204" pitchFamily="34" charset="0"/>
            </a:rPr>
            <a:t>Controlar los gastos de funcionamiento y armonizarlos con la disponibilidad de recursos disponibles para su financiación</a:t>
          </a:r>
        </a:p>
      </dgm:t>
    </dgm:pt>
    <dgm:pt modelId="{E60C3381-5576-4B5C-B027-415B933BACD6}" type="sibTrans" cxnId="{8F07E43E-8949-473D-A94E-88C63DA0DDD0}">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073EF544-85B3-47AF-85BD-DA76F1EA01F3}" type="parTrans" cxnId="{8F07E43E-8949-473D-A94E-88C63DA0DDD0}">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B522BFE2-C8D8-4141-88FA-0D0F50D898BC}">
      <dgm:prSet custT="1"/>
      <dgm:spPr/>
      <dgm:t>
        <a:bodyPr/>
        <a:lstStyle/>
        <a:p>
          <a:r>
            <a:rPr lang="es-CO" sz="1800" u="none" dirty="0">
              <a:solidFill>
                <a:schemeClr val="tx1"/>
              </a:solidFill>
              <a:latin typeface="Calibri Light" panose="020F0302020204030204" pitchFamily="34" charset="0"/>
              <a:cs typeface="Calibri Light" panose="020F0302020204030204" pitchFamily="34" charset="0"/>
            </a:rPr>
            <a:t>Mejorar la ubicación de los municipios en el ranking de desempeño fiscal por lo menos en un 30%.</a:t>
          </a:r>
          <a:endParaRPr lang="es-CO" sz="1800" dirty="0">
            <a:solidFill>
              <a:schemeClr val="tx1"/>
            </a:solidFill>
            <a:latin typeface="Calibri Light" panose="020F0302020204030204" pitchFamily="34" charset="0"/>
            <a:cs typeface="Calibri Light" panose="020F0302020204030204" pitchFamily="34" charset="0"/>
          </a:endParaRPr>
        </a:p>
      </dgm:t>
    </dgm:pt>
    <dgm:pt modelId="{17C8EFE5-51F0-4066-98F5-736668327C4B}" type="sibTrans" cxnId="{E29944DA-3410-4D83-93F6-741AE8557872}">
      <dgm:prSet/>
      <dgm:spPr/>
      <dgm:t>
        <a:bodyPr/>
        <a:lstStyle/>
        <a:p>
          <a:endParaRPr lang="es-CO" sz="1800">
            <a:latin typeface="Calibri Light" panose="020F0302020204030204" pitchFamily="34" charset="0"/>
            <a:cs typeface="Calibri Light" panose="020F0302020204030204" pitchFamily="34" charset="0"/>
          </a:endParaRPr>
        </a:p>
      </dgm:t>
    </dgm:pt>
    <dgm:pt modelId="{BB870CC2-59B0-436B-951C-49B18C5D7B57}" type="parTrans" cxnId="{E29944DA-3410-4D83-93F6-741AE8557872}">
      <dgm:prSet/>
      <dgm:spPr/>
      <dgm:t>
        <a:bodyPr/>
        <a:lstStyle/>
        <a:p>
          <a:endParaRPr lang="es-CO" sz="1800">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800" dirty="0">
              <a:solidFill>
                <a:schemeClr val="tx1"/>
              </a:solidFill>
              <a:latin typeface="Calibri Light" panose="020F0302020204030204" pitchFamily="34" charset="0"/>
              <a:cs typeface="Calibri Light" panose="020F0302020204030204" pitchFamily="34" charset="0"/>
            </a:rPr>
            <a:t>Gestionar la conexión de última milla de banda ancha para mejorar la cobertura de internet necesaria para brindar infraestructura que atraiga la llegada de empresas. </a:t>
          </a:r>
        </a:p>
      </dgm:t>
    </dgm:pt>
    <dgm:pt modelId="{436B3366-862D-4D2F-94D4-BB9B08A27467}" type="sibTrans" cxnId="{90710F77-4E6D-4A56-81FA-E8EAAFEEA8FF}">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6FE8E921-27EC-43AA-9769-7E1F3F8EF740}" type="parTrans" cxnId="{90710F77-4E6D-4A56-81FA-E8EAAFEEA8FF}">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635EF891-1434-4724-A2F6-468C9FD4BC23}">
      <dgm:prSet phldrT="[Texto]" custT="1"/>
      <dgm:spPr/>
      <dgm:t>
        <a:bodyPr/>
        <a:lstStyle/>
        <a:p>
          <a:r>
            <a:rPr lang="es-CO" sz="1800" dirty="0">
              <a:solidFill>
                <a:schemeClr val="tx1"/>
              </a:solidFill>
              <a:latin typeface="Calibri Light" panose="020F0302020204030204" pitchFamily="34" charset="0"/>
              <a:cs typeface="Calibri Light" panose="020F0302020204030204" pitchFamily="34" charset="0"/>
            </a:rPr>
            <a:t>Atracción de empresas gracias al mejoramiento del talento humano disponible en el departamento</a:t>
          </a:r>
        </a:p>
      </dgm:t>
    </dgm:pt>
    <dgm:pt modelId="{08B1B172-2867-42B8-BFDA-F1C5D859C8E7}" type="parTrans" cxnId="{8E7A070D-628A-42C4-8126-A8ABA90B260E}">
      <dgm:prSet/>
      <dgm:spPr/>
      <dgm:t>
        <a:bodyPr/>
        <a:lstStyle/>
        <a:p>
          <a:endParaRPr lang="es-CO" sz="1800">
            <a:latin typeface="Calibri Light" panose="020F0302020204030204" pitchFamily="34" charset="0"/>
            <a:cs typeface="Calibri Light" panose="020F0302020204030204" pitchFamily="34" charset="0"/>
          </a:endParaRPr>
        </a:p>
      </dgm:t>
    </dgm:pt>
    <dgm:pt modelId="{205FC109-E56E-468F-8520-5EB600CC3DAB}" type="sibTrans" cxnId="{8E7A070D-628A-42C4-8126-A8ABA90B260E}">
      <dgm:prSet/>
      <dgm:spPr/>
      <dgm:t>
        <a:bodyPr/>
        <a:lstStyle/>
        <a:p>
          <a:endParaRPr lang="es-CO" sz="1800">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54FDA22E-6C45-42ED-957E-1FCB28E66014}" type="pres">
      <dgm:prSet presAssocID="{B522BFE2-C8D8-4141-88FA-0D0F50D898BC}" presName="composite" presStyleCnt="0"/>
      <dgm:spPr/>
    </dgm:pt>
    <dgm:pt modelId="{FF5E279B-EAED-4DA3-81F9-334A027879FF}" type="pres">
      <dgm:prSet presAssocID="{B522BFE2-C8D8-4141-88FA-0D0F50D898BC}" presName="bentUpArrow1" presStyleLbl="alignImgPlace1" presStyleIdx="1" presStyleCnt="3"/>
      <dgm:spPr/>
    </dgm:pt>
    <dgm:pt modelId="{8B88996C-0F62-48FF-AF4F-213C2B98D4F5}" type="pres">
      <dgm:prSet presAssocID="{B522BFE2-C8D8-4141-88FA-0D0F50D898BC}" presName="ParentText" presStyleLbl="node1" presStyleIdx="1" presStyleCnt="4" custScaleX="186528">
        <dgm:presLayoutVars>
          <dgm:chMax val="1"/>
          <dgm:chPref val="1"/>
          <dgm:bulletEnabled val="1"/>
        </dgm:presLayoutVars>
      </dgm:prSet>
      <dgm:spPr/>
    </dgm:pt>
    <dgm:pt modelId="{A5B89473-8D96-42B4-84D8-38E91CABEA64}" type="pres">
      <dgm:prSet presAssocID="{B522BFE2-C8D8-4141-88FA-0D0F50D898BC}" presName="ChildText" presStyleLbl="revTx" presStyleIdx="1" presStyleCnt="3" custLinFactNeighborX="55373" custLinFactNeighborY="-15563">
        <dgm:presLayoutVars>
          <dgm:chMax val="0"/>
          <dgm:chPref val="0"/>
          <dgm:bulletEnabled val="1"/>
        </dgm:presLayoutVars>
      </dgm:prSet>
      <dgm:spPr/>
    </dgm:pt>
    <dgm:pt modelId="{89BB4F2C-096C-4469-A3B2-6075733EA0F9}" type="pres">
      <dgm:prSet presAssocID="{17C8EFE5-51F0-4066-98F5-736668327C4B}" presName="sibTrans" presStyleCnt="0"/>
      <dgm:spPr/>
    </dgm:pt>
    <dgm:pt modelId="{046CC5D2-034F-411A-B174-C4C05BF35D00}" type="pres">
      <dgm:prSet presAssocID="{714FA21B-5FEF-4CCF-A957-19B71D3AFB85}" presName="composite" presStyleCnt="0"/>
      <dgm:spPr/>
    </dgm:pt>
    <dgm:pt modelId="{DA5E1316-B020-4BFC-82DD-4EA42354679A}"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99846">
        <dgm:presLayoutVars>
          <dgm:chMax val="1"/>
          <dgm:chPref val="1"/>
          <dgm:bulletEnabled val="1"/>
        </dgm:presLayoutVars>
      </dgm:prSet>
      <dgm:spPr/>
    </dgm:pt>
    <dgm:pt modelId="{BB63956F-FD9E-47CA-8C75-5998CB50748A}" type="pres">
      <dgm:prSet presAssocID="{714FA21B-5FEF-4CCF-A957-19B71D3AFB85}" presName="ChildText" presStyleLbl="revTx" presStyleIdx="2" presStyleCnt="3">
        <dgm:presLayoutVars>
          <dgm:chMax val="0"/>
          <dgm:chPref val="0"/>
          <dgm:bulletEnabled val="1"/>
        </dgm:presLayoutVars>
      </dgm:prSet>
      <dgm:spPr/>
    </dgm:pt>
    <dgm:pt modelId="{942A1632-0B99-4C95-B323-5C9198AE9A44}" type="pres">
      <dgm:prSet presAssocID="{436B3366-862D-4D2F-94D4-BB9B08A27467}" presName="sibTrans" presStyleCnt="0"/>
      <dgm:spPr/>
    </dgm:pt>
    <dgm:pt modelId="{DFCB4DB4-DA9A-4E33-B2A2-979EAC1D1797}" type="pres">
      <dgm:prSet presAssocID="{635EF891-1434-4724-A2F6-468C9FD4BC23}" presName="composite" presStyleCnt="0"/>
      <dgm:spPr/>
    </dgm:pt>
    <dgm:pt modelId="{161A1EB3-2DD0-410A-95B4-D54D416F740C}" type="pres">
      <dgm:prSet presAssocID="{635EF891-1434-4724-A2F6-468C9FD4BC23}" presName="ParentText" presStyleLbl="node1" presStyleIdx="3" presStyleCnt="4" custScaleX="151125">
        <dgm:presLayoutVars>
          <dgm:chMax val="1"/>
          <dgm:chPref val="1"/>
          <dgm:bulletEnabled val="1"/>
        </dgm:presLayoutVars>
      </dgm:prSet>
      <dgm:spPr/>
    </dgm:pt>
  </dgm:ptLst>
  <dgm:cxnLst>
    <dgm:cxn modelId="{8E7A070D-628A-42C4-8126-A8ABA90B260E}" srcId="{F7972EA2-6250-4348-9BD3-A8DF00C65360}" destId="{635EF891-1434-4724-A2F6-468C9FD4BC23}" srcOrd="3" destOrd="0" parTransId="{08B1B172-2867-42B8-BFDA-F1C5D859C8E7}" sibTransId="{205FC109-E56E-468F-8520-5EB600CC3DAB}"/>
    <dgm:cxn modelId="{6A015A22-5A40-49F9-A746-51626AC6D0FD}" type="presOf" srcId="{635EF891-1434-4724-A2F6-468C9FD4BC23}" destId="{161A1EB3-2DD0-410A-95B4-D54D416F740C}"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F075AF7F-E0A8-47FB-B7EF-16C8E765FBC5}" type="presOf" srcId="{B522BFE2-C8D8-4141-88FA-0D0F50D898BC}" destId="{8B88996C-0F62-48FF-AF4F-213C2B98D4F5}" srcOrd="0" destOrd="0" presId="urn:microsoft.com/office/officeart/2005/8/layout/StepDownProcess"/>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E29944DA-3410-4D83-93F6-741AE8557872}" srcId="{F7972EA2-6250-4348-9BD3-A8DF00C65360}" destId="{B522BFE2-C8D8-4141-88FA-0D0F50D898BC}" srcOrd="1" destOrd="0" parTransId="{BB870CC2-59B0-436B-951C-49B18C5D7B57}" sibTransId="{17C8EFE5-51F0-4066-98F5-736668327C4B}"/>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9F204609-127E-46B4-AE0C-4E8986C7C9D6}" type="presParOf" srcId="{1E0469DF-EBFB-48B1-921F-98F1EDB0F4BA}" destId="{54FDA22E-6C45-42ED-957E-1FCB28E66014}" srcOrd="2" destOrd="0" presId="urn:microsoft.com/office/officeart/2005/8/layout/StepDownProcess"/>
    <dgm:cxn modelId="{CEDB1926-F90E-4635-BDED-7A3E2D7C9BB1}" type="presParOf" srcId="{54FDA22E-6C45-42ED-957E-1FCB28E66014}" destId="{FF5E279B-EAED-4DA3-81F9-334A027879FF}" srcOrd="0" destOrd="0" presId="urn:microsoft.com/office/officeart/2005/8/layout/StepDownProcess"/>
    <dgm:cxn modelId="{A58DE5D2-D320-48AD-820D-B59E23DA0969}" type="presParOf" srcId="{54FDA22E-6C45-42ED-957E-1FCB28E66014}" destId="{8B88996C-0F62-48FF-AF4F-213C2B98D4F5}" srcOrd="1" destOrd="0" presId="urn:microsoft.com/office/officeart/2005/8/layout/StepDownProcess"/>
    <dgm:cxn modelId="{24E57F77-EC38-424F-B285-A38C69D4E74E}" type="presParOf" srcId="{54FDA22E-6C45-42ED-957E-1FCB28E66014}" destId="{A5B89473-8D96-42B4-84D8-38E91CABEA64}" srcOrd="2" destOrd="0" presId="urn:microsoft.com/office/officeart/2005/8/layout/StepDownProcess"/>
    <dgm:cxn modelId="{BF7C4684-78D6-423A-8E75-648F48F13AD8}" type="presParOf" srcId="{1E0469DF-EBFB-48B1-921F-98F1EDB0F4BA}" destId="{89BB4F2C-096C-4469-A3B2-6075733EA0F9}"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FC486CBF-4A08-4916-9823-32B627A5E2EB}" type="presParOf" srcId="{046CC5D2-034F-411A-B174-C4C05BF35D00}" destId="{DA5E1316-B020-4BFC-82DD-4EA42354679A}"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87223FF1-117E-4957-B06E-B89E46ED6492}" type="presParOf" srcId="{046CC5D2-034F-411A-B174-C4C05BF35D00}" destId="{BB63956F-FD9E-47CA-8C75-5998CB50748A}" srcOrd="2" destOrd="0" presId="urn:microsoft.com/office/officeart/2005/8/layout/StepDownProcess"/>
    <dgm:cxn modelId="{FA510542-2B7A-4A25-99CF-97E7D7B20A6F}" type="presParOf" srcId="{1E0469DF-EBFB-48B1-921F-98F1EDB0F4BA}" destId="{942A1632-0B99-4C95-B323-5C9198AE9A44}" srcOrd="5" destOrd="0" presId="urn:microsoft.com/office/officeart/2005/8/layout/StepDownProcess"/>
    <dgm:cxn modelId="{6CDF50C3-3407-4066-AD4C-93031D3FB7FB}" type="presParOf" srcId="{1E0469DF-EBFB-48B1-921F-98F1EDB0F4BA}" destId="{DFCB4DB4-DA9A-4E33-B2A2-979EAC1D1797}" srcOrd="6" destOrd="0" presId="urn:microsoft.com/office/officeart/2005/8/layout/StepDownProcess"/>
    <dgm:cxn modelId="{6718D14D-B6D2-4996-BC7A-889A6441312E}" type="presParOf" srcId="{DFCB4DB4-DA9A-4E33-B2A2-979EAC1D1797}" destId="{161A1EB3-2DD0-410A-95B4-D54D416F740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1" csCatId="colorful" phldr="1"/>
      <dgm:spPr/>
    </dgm:pt>
    <dgm:pt modelId="{D1EA2CAC-4775-49D5-B2A5-BEE20FBAC3ED}">
      <dgm:prSet phldrT="[Texto]" custT="1"/>
      <dgm:spPr/>
      <dgm:t>
        <a:bodyPr/>
        <a:lstStyle/>
        <a:p>
          <a:r>
            <a:rPr lang="es-CO" sz="1800" b="0" dirty="0">
              <a:solidFill>
                <a:sysClr val="windowText" lastClr="000000"/>
              </a:solidFill>
              <a:latin typeface="Calibri Light" panose="020F0302020204030204" pitchFamily="34" charset="0"/>
              <a:cs typeface="Calibri Light" panose="020F0302020204030204" pitchFamily="34" charset="0"/>
            </a:rPr>
            <a:t>Disminuir los indicadores Pobreza Monetaria y Pobreza Monetaria Extrema </a:t>
          </a:r>
        </a:p>
      </dgm:t>
    </dgm:pt>
    <dgm:pt modelId="{073EF544-85B3-47AF-85BD-DA76F1EA01F3}" type="parTrans" cxnId="{8F07E43E-8949-473D-A94E-88C63DA0DDD0}">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E60C3381-5576-4B5C-B027-415B933BACD6}" type="sibTrans" cxnId="{8F07E43E-8949-473D-A94E-88C63DA0DDD0}">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80634848-1E62-4EC9-A243-85C69E19310C}">
      <dgm:prSet phldrT="[Texto]" custT="1"/>
      <dgm:spPr/>
      <dgm:t>
        <a:bodyPr/>
        <a:lstStyle/>
        <a:p>
          <a:r>
            <a:rPr lang="es-CO" sz="1800" b="0">
              <a:solidFill>
                <a:sysClr val="windowText" lastClr="000000"/>
              </a:solidFill>
              <a:latin typeface="Calibri Light" panose="020F0302020204030204" pitchFamily="34" charset="0"/>
              <a:cs typeface="Calibri Light" panose="020F0302020204030204" pitchFamily="34" charset="0"/>
            </a:rPr>
            <a:t>Disminuir los indicadores Pobreza Monetaria y Pobreza Monetaria Extrema en por lo menos 5 </a:t>
          </a:r>
        </a:p>
      </dgm:t>
    </dgm:pt>
    <dgm:pt modelId="{AD5CC0FF-15F7-4C7B-9D75-554D32C6ED16}" type="parTrans" cxnId="{4A7D23B9-F799-43EB-9229-D1EC3121F3D2}">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9A6AFA99-7830-40F1-9C37-AED2B6640364}" type="sibTrans" cxnId="{4A7D23B9-F799-43EB-9229-D1EC3121F3D2}">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800" b="0">
              <a:solidFill>
                <a:sysClr val="windowText" lastClr="000000"/>
              </a:solidFill>
              <a:latin typeface="Calibri Light" panose="020F0302020204030204" pitchFamily="34" charset="0"/>
              <a:cs typeface="Calibri Light" panose="020F0302020204030204" pitchFamily="34" charset="0"/>
            </a:rPr>
            <a:t>Crear Proyectos de formalización de las Pyme con transición al sistema de tributación. </a:t>
          </a:r>
        </a:p>
        <a:p>
          <a:r>
            <a:rPr lang="es-CO" sz="1800" b="0">
              <a:solidFill>
                <a:sysClr val="windowText" lastClr="000000"/>
              </a:solidFill>
              <a:latin typeface="Calibri Light" panose="020F0302020204030204" pitchFamily="34" charset="0"/>
              <a:cs typeface="Calibri Light" panose="020F0302020204030204" pitchFamily="34" charset="0"/>
            </a:rPr>
            <a:t>Atracción de inversión extranjera intensiva en mano de obra. </a:t>
          </a:r>
        </a:p>
      </dgm:t>
    </dgm:pt>
    <dgm:pt modelId="{6FE8E921-27EC-43AA-9769-7E1F3F8EF740}" type="parTrans" cxnId="{90710F77-4E6D-4A56-81FA-E8EAAFEEA8FF}">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436B3366-862D-4D2F-94D4-BB9B08A27467}" type="sibTrans" cxnId="{90710F77-4E6D-4A56-81FA-E8EAAFEEA8FF}">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92114ED4-2E26-4F61-A1AE-FEA1F6B6690A}">
      <dgm:prSet phldrT="[Texto]" custT="1"/>
      <dgm:spPr/>
      <dgm:t>
        <a:bodyPr/>
        <a:lstStyle/>
        <a:p>
          <a:r>
            <a:rPr lang="es-CO" sz="1800" b="0">
              <a:solidFill>
                <a:sysClr val="windowText" lastClr="000000"/>
              </a:solidFill>
              <a:latin typeface="Calibri Light" panose="020F0302020204030204" pitchFamily="34" charset="0"/>
              <a:cs typeface="Calibri Light" panose="020F0302020204030204" pitchFamily="34" charset="0"/>
            </a:rPr>
            <a:t>Se estimula la competitividad y se fomenta el crecimiento económico.</a:t>
          </a:r>
        </a:p>
      </dgm:t>
    </dgm:pt>
    <dgm:pt modelId="{C062B62C-2E2B-470E-9B74-8DB638432955}" type="parTrans" cxnId="{BCFDB860-5A19-4691-8D2B-106FA9B13477}">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8A786614-C84E-4E5C-A3BB-EEF9F78F1732}" type="sibTrans" cxnId="{BCFDB860-5A19-4691-8D2B-106FA9B13477}">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447A085C-36EF-4343-8766-DA2E6DADD0A4}" type="pres">
      <dgm:prSet presAssocID="{80634848-1E62-4EC9-A243-85C69E19310C}" presName="composite" presStyleCnt="0"/>
      <dgm:spPr/>
    </dgm:pt>
    <dgm:pt modelId="{EAE80799-75F3-4262-B071-198F26663C35}" type="pres">
      <dgm:prSet presAssocID="{80634848-1E62-4EC9-A243-85C69E19310C}" presName="bentUpArrow1" presStyleLbl="alignImgPlace1" presStyleIdx="1" presStyleCnt="3"/>
      <dgm:spPr/>
    </dgm:pt>
    <dgm:pt modelId="{F63980D5-67AA-4A17-AE1F-323768655202}" type="pres">
      <dgm:prSet presAssocID="{80634848-1E62-4EC9-A243-85C69E19310C}" presName="ParentText" presStyleLbl="node1" presStyleIdx="1" presStyleCnt="4" custScaleX="168714">
        <dgm:presLayoutVars>
          <dgm:chMax val="1"/>
          <dgm:chPref val="1"/>
          <dgm:bulletEnabled val="1"/>
        </dgm:presLayoutVars>
      </dgm:prSet>
      <dgm:spPr/>
    </dgm:pt>
    <dgm:pt modelId="{95C53686-323A-42B6-9B3A-C84FDF5600D1}" type="pres">
      <dgm:prSet presAssocID="{80634848-1E62-4EC9-A243-85C69E19310C}" presName="ChildText" presStyleLbl="revTx" presStyleIdx="1" presStyleCnt="3">
        <dgm:presLayoutVars>
          <dgm:chMax val="0"/>
          <dgm:chPref val="0"/>
          <dgm:bulletEnabled val="1"/>
        </dgm:presLayoutVars>
      </dgm:prSet>
      <dgm:spPr/>
    </dgm:pt>
    <dgm:pt modelId="{2C1B1A1C-0052-4DDC-813C-C7B0242A61F0}" type="pres">
      <dgm:prSet presAssocID="{9A6AFA99-7830-40F1-9C37-AED2B6640364}" presName="sibTrans" presStyleCnt="0"/>
      <dgm:spPr/>
    </dgm:pt>
    <dgm:pt modelId="{046CC5D2-034F-411A-B174-C4C05BF35D00}" type="pres">
      <dgm:prSet presAssocID="{714FA21B-5FEF-4CCF-A957-19B71D3AFB85}" presName="composite" presStyleCnt="0"/>
      <dgm:spPr/>
    </dgm:pt>
    <dgm:pt modelId="{B734D3D9-805B-4F7C-9775-1490A21041F2}"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68714">
        <dgm:presLayoutVars>
          <dgm:chMax val="1"/>
          <dgm:chPref val="1"/>
          <dgm:bulletEnabled val="1"/>
        </dgm:presLayoutVars>
      </dgm:prSet>
      <dgm:spPr/>
    </dgm:pt>
    <dgm:pt modelId="{1736F966-BE27-434C-B616-8B887CDD8313}" type="pres">
      <dgm:prSet presAssocID="{714FA21B-5FEF-4CCF-A957-19B71D3AFB85}" presName="ChildText" presStyleLbl="revTx" presStyleIdx="2" presStyleCnt="3">
        <dgm:presLayoutVars>
          <dgm:chMax val="0"/>
          <dgm:chPref val="0"/>
          <dgm:bulletEnabled val="1"/>
        </dgm:presLayoutVars>
      </dgm:prSet>
      <dgm:spPr/>
    </dgm:pt>
    <dgm:pt modelId="{F70DAF9B-681B-4A51-843E-A98D5F4652B7}" type="pres">
      <dgm:prSet presAssocID="{436B3366-862D-4D2F-94D4-BB9B08A27467}" presName="sibTrans" presStyleCnt="0"/>
      <dgm:spPr/>
    </dgm:pt>
    <dgm:pt modelId="{233B4BC0-F8BF-4103-ABE5-2B1E32343EDA}" type="pres">
      <dgm:prSet presAssocID="{92114ED4-2E26-4F61-A1AE-FEA1F6B6690A}" presName="composite" presStyleCnt="0"/>
      <dgm:spPr/>
    </dgm:pt>
    <dgm:pt modelId="{52E460CC-97AB-4372-9E4F-2F654E3F182F}" type="pres">
      <dgm:prSet presAssocID="{92114ED4-2E26-4F61-A1AE-FEA1F6B6690A}" presName="ParentText" presStyleLbl="node1" presStyleIdx="3" presStyleCnt="4" custScaleX="168714">
        <dgm:presLayoutVars>
          <dgm:chMax val="1"/>
          <dgm:chPref val="1"/>
          <dgm:bulletEnabled val="1"/>
        </dgm:presLayoutVars>
      </dgm:prSet>
      <dgm:spPr/>
    </dgm:pt>
  </dgm:ptLst>
  <dgm:cxnLst>
    <dgm:cxn modelId="{D9302911-0490-42BB-AE95-43F826FBC018}" type="presOf" srcId="{92114ED4-2E26-4F61-A1AE-FEA1F6B6690A}" destId="{52E460CC-97AB-4372-9E4F-2F654E3F182F}"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BCFDB860-5A19-4691-8D2B-106FA9B13477}" srcId="{F7972EA2-6250-4348-9BD3-A8DF00C65360}" destId="{92114ED4-2E26-4F61-A1AE-FEA1F6B6690A}" srcOrd="3" destOrd="0" parTransId="{C062B62C-2E2B-470E-9B74-8DB638432955}" sibTransId="{8A786614-C84E-4E5C-A3BB-EEF9F78F1732}"/>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4A7D23B9-F799-43EB-9229-D1EC3121F3D2}" srcId="{F7972EA2-6250-4348-9BD3-A8DF00C65360}" destId="{80634848-1E62-4EC9-A243-85C69E19310C}" srcOrd="1" destOrd="0" parTransId="{AD5CC0FF-15F7-4C7B-9D75-554D32C6ED16}" sibTransId="{9A6AFA99-7830-40F1-9C37-AED2B6640364}"/>
    <dgm:cxn modelId="{E47AC0C5-DC1C-4245-ABCC-93DA12D5A30B}" type="presOf" srcId="{80634848-1E62-4EC9-A243-85C69E19310C}" destId="{F63980D5-67AA-4A17-AE1F-323768655202}" srcOrd="0" destOrd="0" presId="urn:microsoft.com/office/officeart/2005/8/layout/StepDownProcess"/>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A692382D-C6A2-4640-8491-702793805EC9}" type="presParOf" srcId="{1E0469DF-EBFB-48B1-921F-98F1EDB0F4BA}" destId="{447A085C-36EF-4343-8766-DA2E6DADD0A4}" srcOrd="2" destOrd="0" presId="urn:microsoft.com/office/officeart/2005/8/layout/StepDownProcess"/>
    <dgm:cxn modelId="{B2B40BD6-DA9E-4B21-AE43-4D602410CD93}" type="presParOf" srcId="{447A085C-36EF-4343-8766-DA2E6DADD0A4}" destId="{EAE80799-75F3-4262-B071-198F26663C35}" srcOrd="0" destOrd="0" presId="urn:microsoft.com/office/officeart/2005/8/layout/StepDownProcess"/>
    <dgm:cxn modelId="{A6522490-301D-4BBD-A07B-68E119564F6A}" type="presParOf" srcId="{447A085C-36EF-4343-8766-DA2E6DADD0A4}" destId="{F63980D5-67AA-4A17-AE1F-323768655202}" srcOrd="1" destOrd="0" presId="urn:microsoft.com/office/officeart/2005/8/layout/StepDownProcess"/>
    <dgm:cxn modelId="{ECD5D4F2-DC9A-4FC3-B33B-101BA6D7962B}" type="presParOf" srcId="{447A085C-36EF-4343-8766-DA2E6DADD0A4}" destId="{95C53686-323A-42B6-9B3A-C84FDF5600D1}" srcOrd="2" destOrd="0" presId="urn:microsoft.com/office/officeart/2005/8/layout/StepDownProcess"/>
    <dgm:cxn modelId="{468B2F0B-E692-4593-98A6-CE44903F815B}" type="presParOf" srcId="{1E0469DF-EBFB-48B1-921F-98F1EDB0F4BA}" destId="{2C1B1A1C-0052-4DDC-813C-C7B0242A61F0}"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D677C51B-DDC3-41DE-9901-5D1A1863596F}" type="presParOf" srcId="{046CC5D2-034F-411A-B174-C4C05BF35D00}" destId="{B734D3D9-805B-4F7C-9775-1490A21041F2}"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A27D25FB-E291-41EE-9C56-27C2683DBB89}" type="presParOf" srcId="{046CC5D2-034F-411A-B174-C4C05BF35D00}" destId="{1736F966-BE27-434C-B616-8B887CDD8313}" srcOrd="2" destOrd="0" presId="urn:microsoft.com/office/officeart/2005/8/layout/StepDownProcess"/>
    <dgm:cxn modelId="{4A60402E-94FF-4065-B54C-C274555CED44}" type="presParOf" srcId="{1E0469DF-EBFB-48B1-921F-98F1EDB0F4BA}" destId="{F70DAF9B-681B-4A51-843E-A98D5F4652B7}" srcOrd="5" destOrd="0" presId="urn:microsoft.com/office/officeart/2005/8/layout/StepDownProcess"/>
    <dgm:cxn modelId="{8C50DFD3-559B-40AC-97AE-EF179A647215}" type="presParOf" srcId="{1E0469DF-EBFB-48B1-921F-98F1EDB0F4BA}" destId="{233B4BC0-F8BF-4103-ABE5-2B1E32343EDA}" srcOrd="6" destOrd="0" presId="urn:microsoft.com/office/officeart/2005/8/layout/StepDownProcess"/>
    <dgm:cxn modelId="{A7C03502-4715-468E-99F9-DFE29A99DA82}" type="presParOf" srcId="{233B4BC0-F8BF-4103-ABE5-2B1E32343EDA}" destId="{52E460CC-97AB-4372-9E4F-2F654E3F18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D1EA2CAC-4775-49D5-B2A5-BEE20FBAC3ED}">
      <dgm:prSet phldrT="[Texto]" custT="1"/>
      <dgm:spPr/>
      <dgm:t>
        <a:bodyPr/>
        <a:lstStyle/>
        <a:p>
          <a:r>
            <a:rPr lang="es-CO" sz="1600" b="0" dirty="0">
              <a:solidFill>
                <a:schemeClr val="tx1"/>
              </a:solidFill>
              <a:latin typeface="Calibri Light" panose="020F0302020204030204" pitchFamily="34" charset="0"/>
              <a:cs typeface="Calibri Light" panose="020F0302020204030204" pitchFamily="34" charset="0"/>
            </a:rPr>
            <a:t>Mejorar la cobertura neta en el nivel de educación media en el Atlántico </a:t>
          </a:r>
        </a:p>
      </dgm:t>
    </dgm:pt>
    <dgm:pt modelId="{073EF544-85B3-47AF-85BD-DA76F1EA01F3}" type="parTrans" cxnId="{8F07E43E-8949-473D-A94E-88C63DA0DDD0}">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E60C3381-5576-4B5C-B027-415B933BACD6}" type="sibTrans" cxnId="{8F07E43E-8949-473D-A94E-88C63DA0DDD0}">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800" b="0" dirty="0">
              <a:solidFill>
                <a:schemeClr val="tx1"/>
              </a:solidFill>
              <a:latin typeface="Calibri Light" panose="020F0302020204030204" pitchFamily="34" charset="0"/>
              <a:cs typeface="Calibri Light" panose="020F0302020204030204" pitchFamily="34" charset="0"/>
            </a:rPr>
            <a:t>Promover la inversión en infraestructura educativa. Adecuando, mejorando o creando centros educativos según la necesidad.</a:t>
          </a:r>
        </a:p>
      </dgm:t>
    </dgm:pt>
    <dgm:pt modelId="{6FE8E921-27EC-43AA-9769-7E1F3F8EF740}" type="parTrans" cxnId="{90710F77-4E6D-4A56-81FA-E8EAAFEEA8FF}">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436B3366-862D-4D2F-94D4-BB9B08A27467}" type="sibTrans" cxnId="{90710F77-4E6D-4A56-81FA-E8EAAFEEA8FF}">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92114ED4-2E26-4F61-A1AE-FEA1F6B6690A}">
      <dgm:prSet phldrT="[Texto]" custT="1"/>
      <dgm:spPr/>
      <dgm:t>
        <a:bodyPr/>
        <a:lstStyle/>
        <a:p>
          <a:r>
            <a:rPr lang="es-CO" sz="1800" b="0" dirty="0">
              <a:solidFill>
                <a:schemeClr val="tx1"/>
              </a:solidFill>
              <a:latin typeface="Calibri Light" panose="020F0302020204030204" pitchFamily="34" charset="0"/>
              <a:cs typeface="Calibri Light" panose="020F0302020204030204" pitchFamily="34" charset="0"/>
            </a:rPr>
            <a:t>Incrementar la inclusión de la población vulnerable y extra edad que actualmente no posee acceso a programas educativos.</a:t>
          </a:r>
        </a:p>
      </dgm:t>
    </dgm:pt>
    <dgm:pt modelId="{C062B62C-2E2B-470E-9B74-8DB638432955}" type="parTrans" cxnId="{BCFDB860-5A19-4691-8D2B-106FA9B13477}">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8A786614-C84E-4E5C-A3BB-EEF9F78F1732}" type="sibTrans" cxnId="{BCFDB860-5A19-4691-8D2B-106FA9B13477}">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B522BFE2-C8D8-4141-88FA-0D0F50D898BC}">
      <dgm:prSet/>
      <dgm:spPr/>
      <dgm:t>
        <a:bodyPr/>
        <a:lstStyle/>
        <a:p>
          <a:r>
            <a:rPr lang="es-CO" b="0" dirty="0">
              <a:solidFill>
                <a:schemeClr val="tx1"/>
              </a:solidFill>
              <a:latin typeface="Calibri Light" panose="020F0302020204030204" pitchFamily="34" charset="0"/>
              <a:cs typeface="Calibri Light" panose="020F0302020204030204" pitchFamily="34" charset="0"/>
            </a:rPr>
            <a:t>Incrementar en un 25% la cobertura neta en nivel educación media para contrarrestar el porcentaje de población en edad extra</a:t>
          </a:r>
        </a:p>
      </dgm:t>
    </dgm:pt>
    <dgm:pt modelId="{BB870CC2-59B0-436B-951C-49B18C5D7B57}" type="parTrans" cxnId="{E29944DA-3410-4D83-93F6-741AE8557872}">
      <dgm:prSet/>
      <dgm:spPr/>
      <dgm:t>
        <a:bodyPr/>
        <a:lstStyle/>
        <a:p>
          <a:endParaRPr lang="es-CO" b="0">
            <a:solidFill>
              <a:schemeClr val="tx1"/>
            </a:solidFill>
            <a:latin typeface="Calibri Light" panose="020F0302020204030204" pitchFamily="34" charset="0"/>
            <a:cs typeface="Calibri Light" panose="020F0302020204030204" pitchFamily="34" charset="0"/>
          </a:endParaRPr>
        </a:p>
      </dgm:t>
    </dgm:pt>
    <dgm:pt modelId="{17C8EFE5-51F0-4066-98F5-736668327C4B}" type="sibTrans" cxnId="{E29944DA-3410-4D83-93F6-741AE8557872}">
      <dgm:prSet/>
      <dgm:spPr/>
      <dgm:t>
        <a:bodyPr/>
        <a:lstStyle/>
        <a:p>
          <a:endParaRPr lang="es-CO" b="0">
            <a:solidFill>
              <a:schemeClr val="tx1"/>
            </a:solidFill>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54FDA22E-6C45-42ED-957E-1FCB28E66014}" type="pres">
      <dgm:prSet presAssocID="{B522BFE2-C8D8-4141-88FA-0D0F50D898BC}" presName="composite" presStyleCnt="0"/>
      <dgm:spPr/>
    </dgm:pt>
    <dgm:pt modelId="{FF5E279B-EAED-4DA3-81F9-334A027879FF}" type="pres">
      <dgm:prSet presAssocID="{B522BFE2-C8D8-4141-88FA-0D0F50D898BC}" presName="bentUpArrow1" presStyleLbl="alignImgPlace1" presStyleIdx="1" presStyleCnt="3"/>
      <dgm:spPr/>
    </dgm:pt>
    <dgm:pt modelId="{8B88996C-0F62-48FF-AF4F-213C2B98D4F5}" type="pres">
      <dgm:prSet presAssocID="{B522BFE2-C8D8-4141-88FA-0D0F50D898BC}" presName="ParentText" presStyleLbl="node1" presStyleIdx="1" presStyleCnt="4" custScaleX="165266">
        <dgm:presLayoutVars>
          <dgm:chMax val="1"/>
          <dgm:chPref val="1"/>
          <dgm:bulletEnabled val="1"/>
        </dgm:presLayoutVars>
      </dgm:prSet>
      <dgm:spPr/>
    </dgm:pt>
    <dgm:pt modelId="{A5B89473-8D96-42B4-84D8-38E91CABEA64}" type="pres">
      <dgm:prSet presAssocID="{B522BFE2-C8D8-4141-88FA-0D0F50D898BC}" presName="ChildText" presStyleLbl="revTx" presStyleIdx="1" presStyleCnt="3">
        <dgm:presLayoutVars>
          <dgm:chMax val="0"/>
          <dgm:chPref val="0"/>
          <dgm:bulletEnabled val="1"/>
        </dgm:presLayoutVars>
      </dgm:prSet>
      <dgm:spPr/>
    </dgm:pt>
    <dgm:pt modelId="{89BB4F2C-096C-4469-A3B2-6075733EA0F9}" type="pres">
      <dgm:prSet presAssocID="{17C8EFE5-51F0-4066-98F5-736668327C4B}" presName="sibTrans" presStyleCnt="0"/>
      <dgm:spPr/>
    </dgm:pt>
    <dgm:pt modelId="{046CC5D2-034F-411A-B174-C4C05BF35D00}" type="pres">
      <dgm:prSet presAssocID="{714FA21B-5FEF-4CCF-A957-19B71D3AFB85}" presName="composite" presStyleCnt="0"/>
      <dgm:spPr/>
    </dgm:pt>
    <dgm:pt modelId="{B734D3D9-805B-4F7C-9775-1490A21041F2}"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70218" custScaleY="106017">
        <dgm:presLayoutVars>
          <dgm:chMax val="1"/>
          <dgm:chPref val="1"/>
          <dgm:bulletEnabled val="1"/>
        </dgm:presLayoutVars>
      </dgm:prSet>
      <dgm:spPr/>
    </dgm:pt>
    <dgm:pt modelId="{1736F966-BE27-434C-B616-8B887CDD8313}" type="pres">
      <dgm:prSet presAssocID="{714FA21B-5FEF-4CCF-A957-19B71D3AFB85}" presName="ChildText" presStyleLbl="revTx" presStyleIdx="2" presStyleCnt="3">
        <dgm:presLayoutVars>
          <dgm:chMax val="0"/>
          <dgm:chPref val="0"/>
          <dgm:bulletEnabled val="1"/>
        </dgm:presLayoutVars>
      </dgm:prSet>
      <dgm:spPr/>
    </dgm:pt>
    <dgm:pt modelId="{F70DAF9B-681B-4A51-843E-A98D5F4652B7}" type="pres">
      <dgm:prSet presAssocID="{436B3366-862D-4D2F-94D4-BB9B08A27467}" presName="sibTrans" presStyleCnt="0"/>
      <dgm:spPr/>
    </dgm:pt>
    <dgm:pt modelId="{233B4BC0-F8BF-4103-ABE5-2B1E32343EDA}" type="pres">
      <dgm:prSet presAssocID="{92114ED4-2E26-4F61-A1AE-FEA1F6B6690A}" presName="composite" presStyleCnt="0"/>
      <dgm:spPr/>
    </dgm:pt>
    <dgm:pt modelId="{52E460CC-97AB-4372-9E4F-2F654E3F182F}" type="pres">
      <dgm:prSet presAssocID="{92114ED4-2E26-4F61-A1AE-FEA1F6B6690A}" presName="ParentText" presStyleLbl="node1" presStyleIdx="3" presStyleCnt="4" custScaleX="168714">
        <dgm:presLayoutVars>
          <dgm:chMax val="1"/>
          <dgm:chPref val="1"/>
          <dgm:bulletEnabled val="1"/>
        </dgm:presLayoutVars>
      </dgm:prSet>
      <dgm:spPr/>
    </dgm:pt>
  </dgm:ptLst>
  <dgm:cxnLst>
    <dgm:cxn modelId="{D9302911-0490-42BB-AE95-43F826FBC018}" type="presOf" srcId="{92114ED4-2E26-4F61-A1AE-FEA1F6B6690A}" destId="{52E460CC-97AB-4372-9E4F-2F654E3F182F}"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BCFDB860-5A19-4691-8D2B-106FA9B13477}" srcId="{F7972EA2-6250-4348-9BD3-A8DF00C65360}" destId="{92114ED4-2E26-4F61-A1AE-FEA1F6B6690A}" srcOrd="3" destOrd="0" parTransId="{C062B62C-2E2B-470E-9B74-8DB638432955}" sibTransId="{8A786614-C84E-4E5C-A3BB-EEF9F78F1732}"/>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F075AF7F-E0A8-47FB-B7EF-16C8E765FBC5}" type="presOf" srcId="{B522BFE2-C8D8-4141-88FA-0D0F50D898BC}" destId="{8B88996C-0F62-48FF-AF4F-213C2B98D4F5}" srcOrd="0" destOrd="0" presId="urn:microsoft.com/office/officeart/2005/8/layout/StepDownProcess"/>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E29944DA-3410-4D83-93F6-741AE8557872}" srcId="{F7972EA2-6250-4348-9BD3-A8DF00C65360}" destId="{B522BFE2-C8D8-4141-88FA-0D0F50D898BC}" srcOrd="1" destOrd="0" parTransId="{BB870CC2-59B0-436B-951C-49B18C5D7B57}" sibTransId="{17C8EFE5-51F0-4066-98F5-736668327C4B}"/>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9F204609-127E-46B4-AE0C-4E8986C7C9D6}" type="presParOf" srcId="{1E0469DF-EBFB-48B1-921F-98F1EDB0F4BA}" destId="{54FDA22E-6C45-42ED-957E-1FCB28E66014}" srcOrd="2" destOrd="0" presId="urn:microsoft.com/office/officeart/2005/8/layout/StepDownProcess"/>
    <dgm:cxn modelId="{CEDB1926-F90E-4635-BDED-7A3E2D7C9BB1}" type="presParOf" srcId="{54FDA22E-6C45-42ED-957E-1FCB28E66014}" destId="{FF5E279B-EAED-4DA3-81F9-334A027879FF}" srcOrd="0" destOrd="0" presId="urn:microsoft.com/office/officeart/2005/8/layout/StepDownProcess"/>
    <dgm:cxn modelId="{A58DE5D2-D320-48AD-820D-B59E23DA0969}" type="presParOf" srcId="{54FDA22E-6C45-42ED-957E-1FCB28E66014}" destId="{8B88996C-0F62-48FF-AF4F-213C2B98D4F5}" srcOrd="1" destOrd="0" presId="urn:microsoft.com/office/officeart/2005/8/layout/StepDownProcess"/>
    <dgm:cxn modelId="{24E57F77-EC38-424F-B285-A38C69D4E74E}" type="presParOf" srcId="{54FDA22E-6C45-42ED-957E-1FCB28E66014}" destId="{A5B89473-8D96-42B4-84D8-38E91CABEA64}" srcOrd="2" destOrd="0" presId="urn:microsoft.com/office/officeart/2005/8/layout/StepDownProcess"/>
    <dgm:cxn modelId="{BF7C4684-78D6-423A-8E75-648F48F13AD8}" type="presParOf" srcId="{1E0469DF-EBFB-48B1-921F-98F1EDB0F4BA}" destId="{89BB4F2C-096C-4469-A3B2-6075733EA0F9}"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D677C51B-DDC3-41DE-9901-5D1A1863596F}" type="presParOf" srcId="{046CC5D2-034F-411A-B174-C4C05BF35D00}" destId="{B734D3D9-805B-4F7C-9775-1490A21041F2}"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A27D25FB-E291-41EE-9C56-27C2683DBB89}" type="presParOf" srcId="{046CC5D2-034F-411A-B174-C4C05BF35D00}" destId="{1736F966-BE27-434C-B616-8B887CDD8313}" srcOrd="2" destOrd="0" presId="urn:microsoft.com/office/officeart/2005/8/layout/StepDownProcess"/>
    <dgm:cxn modelId="{4A60402E-94FF-4065-B54C-C274555CED44}" type="presParOf" srcId="{1E0469DF-EBFB-48B1-921F-98F1EDB0F4BA}" destId="{F70DAF9B-681B-4A51-843E-A98D5F4652B7}" srcOrd="5" destOrd="0" presId="urn:microsoft.com/office/officeart/2005/8/layout/StepDownProcess"/>
    <dgm:cxn modelId="{8C50DFD3-559B-40AC-97AE-EF179A647215}" type="presParOf" srcId="{1E0469DF-EBFB-48B1-921F-98F1EDB0F4BA}" destId="{233B4BC0-F8BF-4103-ABE5-2B1E32343EDA}" srcOrd="6" destOrd="0" presId="urn:microsoft.com/office/officeart/2005/8/layout/StepDownProcess"/>
    <dgm:cxn modelId="{A7C03502-4715-468E-99F9-DFE29A99DA82}" type="presParOf" srcId="{233B4BC0-F8BF-4103-ABE5-2B1E32343EDA}" destId="{52E460CC-97AB-4372-9E4F-2F654E3F18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s-CO"/>
        </a:p>
      </dgm:t>
    </dgm:pt>
    <dgm:pt modelId="{D1EA2CAC-4775-49D5-B2A5-BEE20FBAC3ED}">
      <dgm:prSet phldrT="[Texto]" custT="1"/>
      <dgm:spPr/>
      <dgm:t>
        <a:bodyPr/>
        <a:lstStyle/>
        <a:p>
          <a:r>
            <a:rPr lang="es-CO" sz="1800" b="0" dirty="0">
              <a:solidFill>
                <a:schemeClr val="tx1"/>
              </a:solidFill>
              <a:latin typeface="Calibri Light" panose="020F0302020204030204" pitchFamily="34" charset="0"/>
              <a:cs typeface="Calibri Light" panose="020F0302020204030204" pitchFamily="34" charset="0"/>
            </a:rPr>
            <a:t>Mejorar la cobertura neta en el nivel educativo transición </a:t>
          </a:r>
        </a:p>
      </dgm:t>
    </dgm:pt>
    <dgm:pt modelId="{E60C3381-5576-4B5C-B027-415B933BACD6}" type="sibTrans" cxnId="{8F07E43E-8949-473D-A94E-88C63DA0DDD0}">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073EF544-85B3-47AF-85BD-DA76F1EA01F3}" type="parTrans" cxnId="{8F07E43E-8949-473D-A94E-88C63DA0DDD0}">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B522BFE2-C8D8-4141-88FA-0D0F50D898BC}">
      <dgm:prSet custT="1"/>
      <dgm:spPr/>
      <dgm:t>
        <a:bodyPr/>
        <a:lstStyle/>
        <a:p>
          <a:r>
            <a:rPr lang="es-CO" sz="1800" dirty="0">
              <a:solidFill>
                <a:schemeClr val="tx1"/>
              </a:solidFill>
              <a:latin typeface="Calibri Light" panose="020F0302020204030204" pitchFamily="34" charset="0"/>
              <a:cs typeface="Calibri Light" panose="020F0302020204030204" pitchFamily="34" charset="0"/>
            </a:rPr>
            <a:t>Incrementar en un 25% la cobertura neta en nivel educación de transición y brindar las condiciones necesarias para el desarrollo de la primera infancia en el Atlántico</a:t>
          </a:r>
        </a:p>
      </dgm:t>
    </dgm:pt>
    <dgm:pt modelId="{17C8EFE5-51F0-4066-98F5-736668327C4B}" type="sibTrans" cxnId="{E29944DA-3410-4D83-93F6-741AE8557872}">
      <dgm:prSet/>
      <dgm:spPr/>
      <dgm:t>
        <a:bodyPr/>
        <a:lstStyle/>
        <a:p>
          <a:endParaRPr lang="es-CO" sz="1800">
            <a:latin typeface="Calibri Light" panose="020F0302020204030204" pitchFamily="34" charset="0"/>
            <a:cs typeface="Calibri Light" panose="020F0302020204030204" pitchFamily="34" charset="0"/>
          </a:endParaRPr>
        </a:p>
      </dgm:t>
    </dgm:pt>
    <dgm:pt modelId="{BB870CC2-59B0-436B-951C-49B18C5D7B57}" type="parTrans" cxnId="{E29944DA-3410-4D83-93F6-741AE8557872}">
      <dgm:prSet/>
      <dgm:spPr/>
      <dgm:t>
        <a:bodyPr/>
        <a:lstStyle/>
        <a:p>
          <a:endParaRPr lang="es-CO" sz="1800">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800" dirty="0">
              <a:solidFill>
                <a:schemeClr val="tx1"/>
              </a:solidFill>
              <a:latin typeface="Calibri Light" panose="020F0302020204030204" pitchFamily="34" charset="0"/>
              <a:cs typeface="Calibri Light" panose="020F0302020204030204" pitchFamily="34" charset="0"/>
            </a:rPr>
            <a:t>Construcción de Centros de Desarrollo Infantil en la ciudad de Barranquilla y Soledad con recurso del ICBF y la ampliación del programa de alimentación escolar</a:t>
          </a:r>
        </a:p>
      </dgm:t>
    </dgm:pt>
    <dgm:pt modelId="{436B3366-862D-4D2F-94D4-BB9B08A27467}" type="sibTrans" cxnId="{90710F77-4E6D-4A56-81FA-E8EAAFEEA8FF}">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6FE8E921-27EC-43AA-9769-7E1F3F8EF740}" type="parTrans" cxnId="{90710F77-4E6D-4A56-81FA-E8EAAFEEA8FF}">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635EF891-1434-4724-A2F6-468C9FD4BC23}">
      <dgm:prSet phldrT="[Texto]" custT="1"/>
      <dgm:spPr/>
      <dgm:t>
        <a:bodyPr/>
        <a:lstStyle/>
        <a:p>
          <a:r>
            <a:rPr lang="es-CO" sz="1800" dirty="0">
              <a:solidFill>
                <a:schemeClr val="tx1"/>
              </a:solidFill>
              <a:latin typeface="Calibri Light" panose="020F0302020204030204" pitchFamily="34" charset="0"/>
              <a:cs typeface="Calibri Light" panose="020F0302020204030204" pitchFamily="34" charset="0"/>
            </a:rPr>
            <a:t>Mejora la capacidad cognitiva. Mejores jóvenes a futuro</a:t>
          </a:r>
        </a:p>
      </dgm:t>
    </dgm:pt>
    <dgm:pt modelId="{08B1B172-2867-42B8-BFDA-F1C5D859C8E7}" type="parTrans" cxnId="{8E7A070D-628A-42C4-8126-A8ABA90B260E}">
      <dgm:prSet/>
      <dgm:spPr/>
      <dgm:t>
        <a:bodyPr/>
        <a:lstStyle/>
        <a:p>
          <a:endParaRPr lang="es-CO" sz="1800">
            <a:latin typeface="Calibri Light" panose="020F0302020204030204" pitchFamily="34" charset="0"/>
            <a:cs typeface="Calibri Light" panose="020F0302020204030204" pitchFamily="34" charset="0"/>
          </a:endParaRPr>
        </a:p>
      </dgm:t>
    </dgm:pt>
    <dgm:pt modelId="{205FC109-E56E-468F-8520-5EB600CC3DAB}" type="sibTrans" cxnId="{8E7A070D-628A-42C4-8126-A8ABA90B260E}">
      <dgm:prSet/>
      <dgm:spPr/>
      <dgm:t>
        <a:bodyPr/>
        <a:lstStyle/>
        <a:p>
          <a:endParaRPr lang="es-CO" sz="1800">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54FDA22E-6C45-42ED-957E-1FCB28E66014}" type="pres">
      <dgm:prSet presAssocID="{B522BFE2-C8D8-4141-88FA-0D0F50D898BC}" presName="composite" presStyleCnt="0"/>
      <dgm:spPr/>
    </dgm:pt>
    <dgm:pt modelId="{FF5E279B-EAED-4DA3-81F9-334A027879FF}" type="pres">
      <dgm:prSet presAssocID="{B522BFE2-C8D8-4141-88FA-0D0F50D898BC}" presName="bentUpArrow1" presStyleLbl="alignImgPlace1" presStyleIdx="1" presStyleCnt="3"/>
      <dgm:spPr/>
    </dgm:pt>
    <dgm:pt modelId="{8B88996C-0F62-48FF-AF4F-213C2B98D4F5}" type="pres">
      <dgm:prSet presAssocID="{B522BFE2-C8D8-4141-88FA-0D0F50D898BC}" presName="ParentText" presStyleLbl="node1" presStyleIdx="1" presStyleCnt="4" custScaleX="186528">
        <dgm:presLayoutVars>
          <dgm:chMax val="1"/>
          <dgm:chPref val="1"/>
          <dgm:bulletEnabled val="1"/>
        </dgm:presLayoutVars>
      </dgm:prSet>
      <dgm:spPr/>
    </dgm:pt>
    <dgm:pt modelId="{A5B89473-8D96-42B4-84D8-38E91CABEA64}" type="pres">
      <dgm:prSet presAssocID="{B522BFE2-C8D8-4141-88FA-0D0F50D898BC}" presName="ChildText" presStyleLbl="revTx" presStyleIdx="1" presStyleCnt="3">
        <dgm:presLayoutVars>
          <dgm:chMax val="0"/>
          <dgm:chPref val="0"/>
          <dgm:bulletEnabled val="1"/>
        </dgm:presLayoutVars>
      </dgm:prSet>
      <dgm:spPr/>
    </dgm:pt>
    <dgm:pt modelId="{89BB4F2C-096C-4469-A3B2-6075733EA0F9}" type="pres">
      <dgm:prSet presAssocID="{17C8EFE5-51F0-4066-98F5-736668327C4B}" presName="sibTrans" presStyleCnt="0"/>
      <dgm:spPr/>
    </dgm:pt>
    <dgm:pt modelId="{046CC5D2-034F-411A-B174-C4C05BF35D00}" type="pres">
      <dgm:prSet presAssocID="{714FA21B-5FEF-4CCF-A957-19B71D3AFB85}" presName="composite" presStyleCnt="0"/>
      <dgm:spPr/>
    </dgm:pt>
    <dgm:pt modelId="{DA5E1316-B020-4BFC-82DD-4EA42354679A}"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99846">
        <dgm:presLayoutVars>
          <dgm:chMax val="1"/>
          <dgm:chPref val="1"/>
          <dgm:bulletEnabled val="1"/>
        </dgm:presLayoutVars>
      </dgm:prSet>
      <dgm:spPr/>
    </dgm:pt>
    <dgm:pt modelId="{BB63956F-FD9E-47CA-8C75-5998CB50748A}" type="pres">
      <dgm:prSet presAssocID="{714FA21B-5FEF-4CCF-A957-19B71D3AFB85}" presName="ChildText" presStyleLbl="revTx" presStyleIdx="2" presStyleCnt="3">
        <dgm:presLayoutVars>
          <dgm:chMax val="0"/>
          <dgm:chPref val="0"/>
          <dgm:bulletEnabled val="1"/>
        </dgm:presLayoutVars>
      </dgm:prSet>
      <dgm:spPr/>
    </dgm:pt>
    <dgm:pt modelId="{942A1632-0B99-4C95-B323-5C9198AE9A44}" type="pres">
      <dgm:prSet presAssocID="{436B3366-862D-4D2F-94D4-BB9B08A27467}" presName="sibTrans" presStyleCnt="0"/>
      <dgm:spPr/>
    </dgm:pt>
    <dgm:pt modelId="{DFCB4DB4-DA9A-4E33-B2A2-979EAC1D1797}" type="pres">
      <dgm:prSet presAssocID="{635EF891-1434-4724-A2F6-468C9FD4BC23}" presName="composite" presStyleCnt="0"/>
      <dgm:spPr/>
    </dgm:pt>
    <dgm:pt modelId="{161A1EB3-2DD0-410A-95B4-D54D416F740C}" type="pres">
      <dgm:prSet presAssocID="{635EF891-1434-4724-A2F6-468C9FD4BC23}" presName="ParentText" presStyleLbl="node1" presStyleIdx="3" presStyleCnt="4" custScaleX="151125">
        <dgm:presLayoutVars>
          <dgm:chMax val="1"/>
          <dgm:chPref val="1"/>
          <dgm:bulletEnabled val="1"/>
        </dgm:presLayoutVars>
      </dgm:prSet>
      <dgm:spPr/>
    </dgm:pt>
  </dgm:ptLst>
  <dgm:cxnLst>
    <dgm:cxn modelId="{8E7A070D-628A-42C4-8126-A8ABA90B260E}" srcId="{F7972EA2-6250-4348-9BD3-A8DF00C65360}" destId="{635EF891-1434-4724-A2F6-468C9FD4BC23}" srcOrd="3" destOrd="0" parTransId="{08B1B172-2867-42B8-BFDA-F1C5D859C8E7}" sibTransId="{205FC109-E56E-468F-8520-5EB600CC3DAB}"/>
    <dgm:cxn modelId="{6A015A22-5A40-49F9-A746-51626AC6D0FD}" type="presOf" srcId="{635EF891-1434-4724-A2F6-468C9FD4BC23}" destId="{161A1EB3-2DD0-410A-95B4-D54D416F740C}"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F075AF7F-E0A8-47FB-B7EF-16C8E765FBC5}" type="presOf" srcId="{B522BFE2-C8D8-4141-88FA-0D0F50D898BC}" destId="{8B88996C-0F62-48FF-AF4F-213C2B98D4F5}" srcOrd="0" destOrd="0" presId="urn:microsoft.com/office/officeart/2005/8/layout/StepDownProcess"/>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E29944DA-3410-4D83-93F6-741AE8557872}" srcId="{F7972EA2-6250-4348-9BD3-A8DF00C65360}" destId="{B522BFE2-C8D8-4141-88FA-0D0F50D898BC}" srcOrd="1" destOrd="0" parTransId="{BB870CC2-59B0-436B-951C-49B18C5D7B57}" sibTransId="{17C8EFE5-51F0-4066-98F5-736668327C4B}"/>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9F204609-127E-46B4-AE0C-4E8986C7C9D6}" type="presParOf" srcId="{1E0469DF-EBFB-48B1-921F-98F1EDB0F4BA}" destId="{54FDA22E-6C45-42ED-957E-1FCB28E66014}" srcOrd="2" destOrd="0" presId="urn:microsoft.com/office/officeart/2005/8/layout/StepDownProcess"/>
    <dgm:cxn modelId="{CEDB1926-F90E-4635-BDED-7A3E2D7C9BB1}" type="presParOf" srcId="{54FDA22E-6C45-42ED-957E-1FCB28E66014}" destId="{FF5E279B-EAED-4DA3-81F9-334A027879FF}" srcOrd="0" destOrd="0" presId="urn:microsoft.com/office/officeart/2005/8/layout/StepDownProcess"/>
    <dgm:cxn modelId="{A58DE5D2-D320-48AD-820D-B59E23DA0969}" type="presParOf" srcId="{54FDA22E-6C45-42ED-957E-1FCB28E66014}" destId="{8B88996C-0F62-48FF-AF4F-213C2B98D4F5}" srcOrd="1" destOrd="0" presId="urn:microsoft.com/office/officeart/2005/8/layout/StepDownProcess"/>
    <dgm:cxn modelId="{24E57F77-EC38-424F-B285-A38C69D4E74E}" type="presParOf" srcId="{54FDA22E-6C45-42ED-957E-1FCB28E66014}" destId="{A5B89473-8D96-42B4-84D8-38E91CABEA64}" srcOrd="2" destOrd="0" presId="urn:microsoft.com/office/officeart/2005/8/layout/StepDownProcess"/>
    <dgm:cxn modelId="{BF7C4684-78D6-423A-8E75-648F48F13AD8}" type="presParOf" srcId="{1E0469DF-EBFB-48B1-921F-98F1EDB0F4BA}" destId="{89BB4F2C-096C-4469-A3B2-6075733EA0F9}"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FC486CBF-4A08-4916-9823-32B627A5E2EB}" type="presParOf" srcId="{046CC5D2-034F-411A-B174-C4C05BF35D00}" destId="{DA5E1316-B020-4BFC-82DD-4EA42354679A}"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87223FF1-117E-4957-B06E-B89E46ED6492}" type="presParOf" srcId="{046CC5D2-034F-411A-B174-C4C05BF35D00}" destId="{BB63956F-FD9E-47CA-8C75-5998CB50748A}" srcOrd="2" destOrd="0" presId="urn:microsoft.com/office/officeart/2005/8/layout/StepDownProcess"/>
    <dgm:cxn modelId="{FA510542-2B7A-4A25-99CF-97E7D7B20A6F}" type="presParOf" srcId="{1E0469DF-EBFB-48B1-921F-98F1EDB0F4BA}" destId="{942A1632-0B99-4C95-B323-5C9198AE9A44}" srcOrd="5" destOrd="0" presId="urn:microsoft.com/office/officeart/2005/8/layout/StepDownProcess"/>
    <dgm:cxn modelId="{6CDF50C3-3407-4066-AD4C-93031D3FB7FB}" type="presParOf" srcId="{1E0469DF-EBFB-48B1-921F-98F1EDB0F4BA}" destId="{DFCB4DB4-DA9A-4E33-B2A2-979EAC1D1797}" srcOrd="6" destOrd="0" presId="urn:microsoft.com/office/officeart/2005/8/layout/StepDownProcess"/>
    <dgm:cxn modelId="{6718D14D-B6D2-4996-BC7A-889A6441312E}" type="presParOf" srcId="{DFCB4DB4-DA9A-4E33-B2A2-979EAC1D1797}" destId="{161A1EB3-2DD0-410A-95B4-D54D416F740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1" csCatId="colorful" phldr="1"/>
      <dgm:spPr/>
    </dgm:pt>
    <dgm:pt modelId="{D1EA2CAC-4775-49D5-B2A5-BEE20FBAC3ED}">
      <dgm:prSet phldrT="[Texto]" custT="1"/>
      <dgm:spPr/>
      <dgm:t>
        <a:bodyPr/>
        <a:lstStyle/>
        <a:p>
          <a:r>
            <a:rPr lang="es-CO" sz="1800" b="0" dirty="0">
              <a:solidFill>
                <a:schemeClr val="dk1"/>
              </a:solidFill>
              <a:latin typeface="Calibri Light" panose="020F0302020204030204" pitchFamily="34" charset="0"/>
              <a:cs typeface="Calibri Light" panose="020F0302020204030204" pitchFamily="34" charset="0"/>
            </a:rPr>
            <a:t>Disminuir los altos índices de homicidio, extorsión, microtráfico y violencia intrafamiliar en el departamento.</a:t>
          </a:r>
          <a:endParaRPr lang="es-CO" sz="1800" b="0" dirty="0">
            <a:solidFill>
              <a:sysClr val="windowText" lastClr="000000"/>
            </a:solidFill>
            <a:latin typeface="Calibri Light" panose="020F0302020204030204" pitchFamily="34" charset="0"/>
            <a:cs typeface="Calibri Light" panose="020F0302020204030204" pitchFamily="34" charset="0"/>
          </a:endParaRPr>
        </a:p>
      </dgm:t>
    </dgm:pt>
    <dgm:pt modelId="{073EF544-85B3-47AF-85BD-DA76F1EA01F3}" type="parTrans" cxnId="{8F07E43E-8949-473D-A94E-88C63DA0DDD0}">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E60C3381-5576-4B5C-B027-415B933BACD6}" type="sibTrans" cxnId="{8F07E43E-8949-473D-A94E-88C63DA0DDD0}">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80634848-1E62-4EC9-A243-85C69E19310C}">
      <dgm:prSet phldrT="[Texto]" custT="1"/>
      <dgm:spPr/>
      <dgm:t>
        <a:bodyPr/>
        <a:lstStyle/>
        <a:p>
          <a:r>
            <a:rPr lang="es-CO" sz="1800" dirty="0">
              <a:solidFill>
                <a:schemeClr val="tx1"/>
              </a:solidFill>
            </a:rPr>
            <a:t>Disminuir al menos 2 puntos porcentuales los homicidios en Barranquilla</a:t>
          </a:r>
          <a:endParaRPr lang="es-CO" sz="1800" b="0" dirty="0">
            <a:solidFill>
              <a:schemeClr val="tx1"/>
            </a:solidFill>
            <a:latin typeface="Calibri Light" panose="020F0302020204030204" pitchFamily="34" charset="0"/>
            <a:cs typeface="Calibri Light" panose="020F0302020204030204" pitchFamily="34" charset="0"/>
          </a:endParaRPr>
        </a:p>
      </dgm:t>
    </dgm:pt>
    <dgm:pt modelId="{AD5CC0FF-15F7-4C7B-9D75-554D32C6ED16}" type="parTrans" cxnId="{4A7D23B9-F799-43EB-9229-D1EC3121F3D2}">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9A6AFA99-7830-40F1-9C37-AED2B6640364}" type="sibTrans" cxnId="{4A7D23B9-F799-43EB-9229-D1EC3121F3D2}">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800" dirty="0">
              <a:solidFill>
                <a:schemeClr val="tx1"/>
              </a:solidFill>
            </a:rPr>
            <a:t>Promover las prácticas sociales, culturales y pedagógicas por medio del diseño de rutas de atención</a:t>
          </a:r>
          <a:r>
            <a:rPr lang="es-CO" sz="1800" b="0" dirty="0">
              <a:solidFill>
                <a:sysClr val="windowText" lastClr="000000"/>
              </a:solidFill>
              <a:latin typeface="Calibri Light" panose="020F0302020204030204" pitchFamily="34" charset="0"/>
              <a:cs typeface="Calibri Light" panose="020F0302020204030204" pitchFamily="34" charset="0"/>
            </a:rPr>
            <a:t>. </a:t>
          </a:r>
        </a:p>
      </dgm:t>
    </dgm:pt>
    <dgm:pt modelId="{6FE8E921-27EC-43AA-9769-7E1F3F8EF740}" type="parTrans" cxnId="{90710F77-4E6D-4A56-81FA-E8EAAFEEA8FF}">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436B3366-862D-4D2F-94D4-BB9B08A27467}" type="sibTrans" cxnId="{90710F77-4E6D-4A56-81FA-E8EAAFEEA8FF}">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92114ED4-2E26-4F61-A1AE-FEA1F6B6690A}">
      <dgm:prSet phldrT="[Texto]" custT="1"/>
      <dgm:spPr/>
      <dgm:t>
        <a:bodyPr/>
        <a:lstStyle/>
        <a:p>
          <a:r>
            <a:rPr lang="es-CO" sz="1800" u="none" dirty="0">
              <a:solidFill>
                <a:schemeClr val="tx1"/>
              </a:solidFill>
            </a:rPr>
            <a:t>Retomar los niveles óptimos de seguridad para volver a la confianza en la población y el inversionista.</a:t>
          </a:r>
          <a:endParaRPr lang="es-CO" sz="1800" b="0" dirty="0">
            <a:solidFill>
              <a:schemeClr val="tx1"/>
            </a:solidFill>
            <a:latin typeface="Calibri Light" panose="020F0302020204030204" pitchFamily="34" charset="0"/>
            <a:cs typeface="Calibri Light" panose="020F0302020204030204" pitchFamily="34" charset="0"/>
          </a:endParaRPr>
        </a:p>
      </dgm:t>
    </dgm:pt>
    <dgm:pt modelId="{C062B62C-2E2B-470E-9B74-8DB638432955}" type="parTrans" cxnId="{BCFDB860-5A19-4691-8D2B-106FA9B13477}">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8A786614-C84E-4E5C-A3BB-EEF9F78F1732}" type="sibTrans" cxnId="{BCFDB860-5A19-4691-8D2B-106FA9B13477}">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447A085C-36EF-4343-8766-DA2E6DADD0A4}" type="pres">
      <dgm:prSet presAssocID="{80634848-1E62-4EC9-A243-85C69E19310C}" presName="composite" presStyleCnt="0"/>
      <dgm:spPr/>
    </dgm:pt>
    <dgm:pt modelId="{EAE80799-75F3-4262-B071-198F26663C35}" type="pres">
      <dgm:prSet presAssocID="{80634848-1E62-4EC9-A243-85C69E19310C}" presName="bentUpArrow1" presStyleLbl="alignImgPlace1" presStyleIdx="1" presStyleCnt="3"/>
      <dgm:spPr/>
    </dgm:pt>
    <dgm:pt modelId="{F63980D5-67AA-4A17-AE1F-323768655202}" type="pres">
      <dgm:prSet presAssocID="{80634848-1E62-4EC9-A243-85C69E19310C}" presName="ParentText" presStyleLbl="node1" presStyleIdx="1" presStyleCnt="4" custScaleX="168714">
        <dgm:presLayoutVars>
          <dgm:chMax val="1"/>
          <dgm:chPref val="1"/>
          <dgm:bulletEnabled val="1"/>
        </dgm:presLayoutVars>
      </dgm:prSet>
      <dgm:spPr/>
    </dgm:pt>
    <dgm:pt modelId="{95C53686-323A-42B6-9B3A-C84FDF5600D1}" type="pres">
      <dgm:prSet presAssocID="{80634848-1E62-4EC9-A243-85C69E19310C}" presName="ChildText" presStyleLbl="revTx" presStyleIdx="1" presStyleCnt="3">
        <dgm:presLayoutVars>
          <dgm:chMax val="0"/>
          <dgm:chPref val="0"/>
          <dgm:bulletEnabled val="1"/>
        </dgm:presLayoutVars>
      </dgm:prSet>
      <dgm:spPr/>
    </dgm:pt>
    <dgm:pt modelId="{2C1B1A1C-0052-4DDC-813C-C7B0242A61F0}" type="pres">
      <dgm:prSet presAssocID="{9A6AFA99-7830-40F1-9C37-AED2B6640364}" presName="sibTrans" presStyleCnt="0"/>
      <dgm:spPr/>
    </dgm:pt>
    <dgm:pt modelId="{046CC5D2-034F-411A-B174-C4C05BF35D00}" type="pres">
      <dgm:prSet presAssocID="{714FA21B-5FEF-4CCF-A957-19B71D3AFB85}" presName="composite" presStyleCnt="0"/>
      <dgm:spPr/>
    </dgm:pt>
    <dgm:pt modelId="{B734D3D9-805B-4F7C-9775-1490A21041F2}"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68714">
        <dgm:presLayoutVars>
          <dgm:chMax val="1"/>
          <dgm:chPref val="1"/>
          <dgm:bulletEnabled val="1"/>
        </dgm:presLayoutVars>
      </dgm:prSet>
      <dgm:spPr/>
    </dgm:pt>
    <dgm:pt modelId="{1736F966-BE27-434C-B616-8B887CDD8313}" type="pres">
      <dgm:prSet presAssocID="{714FA21B-5FEF-4CCF-A957-19B71D3AFB85}" presName="ChildText" presStyleLbl="revTx" presStyleIdx="2" presStyleCnt="3">
        <dgm:presLayoutVars>
          <dgm:chMax val="0"/>
          <dgm:chPref val="0"/>
          <dgm:bulletEnabled val="1"/>
        </dgm:presLayoutVars>
      </dgm:prSet>
      <dgm:spPr/>
    </dgm:pt>
    <dgm:pt modelId="{F70DAF9B-681B-4A51-843E-A98D5F4652B7}" type="pres">
      <dgm:prSet presAssocID="{436B3366-862D-4D2F-94D4-BB9B08A27467}" presName="sibTrans" presStyleCnt="0"/>
      <dgm:spPr/>
    </dgm:pt>
    <dgm:pt modelId="{233B4BC0-F8BF-4103-ABE5-2B1E32343EDA}" type="pres">
      <dgm:prSet presAssocID="{92114ED4-2E26-4F61-A1AE-FEA1F6B6690A}" presName="composite" presStyleCnt="0"/>
      <dgm:spPr/>
    </dgm:pt>
    <dgm:pt modelId="{52E460CC-97AB-4372-9E4F-2F654E3F182F}" type="pres">
      <dgm:prSet presAssocID="{92114ED4-2E26-4F61-A1AE-FEA1F6B6690A}" presName="ParentText" presStyleLbl="node1" presStyleIdx="3" presStyleCnt="4" custScaleX="168714">
        <dgm:presLayoutVars>
          <dgm:chMax val="1"/>
          <dgm:chPref val="1"/>
          <dgm:bulletEnabled val="1"/>
        </dgm:presLayoutVars>
      </dgm:prSet>
      <dgm:spPr/>
    </dgm:pt>
  </dgm:ptLst>
  <dgm:cxnLst>
    <dgm:cxn modelId="{D9302911-0490-42BB-AE95-43F826FBC018}" type="presOf" srcId="{92114ED4-2E26-4F61-A1AE-FEA1F6B6690A}" destId="{52E460CC-97AB-4372-9E4F-2F654E3F182F}"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BCFDB860-5A19-4691-8D2B-106FA9B13477}" srcId="{F7972EA2-6250-4348-9BD3-A8DF00C65360}" destId="{92114ED4-2E26-4F61-A1AE-FEA1F6B6690A}" srcOrd="3" destOrd="0" parTransId="{C062B62C-2E2B-470E-9B74-8DB638432955}" sibTransId="{8A786614-C84E-4E5C-A3BB-EEF9F78F1732}"/>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4A7D23B9-F799-43EB-9229-D1EC3121F3D2}" srcId="{F7972EA2-6250-4348-9BD3-A8DF00C65360}" destId="{80634848-1E62-4EC9-A243-85C69E19310C}" srcOrd="1" destOrd="0" parTransId="{AD5CC0FF-15F7-4C7B-9D75-554D32C6ED16}" sibTransId="{9A6AFA99-7830-40F1-9C37-AED2B6640364}"/>
    <dgm:cxn modelId="{E47AC0C5-DC1C-4245-ABCC-93DA12D5A30B}" type="presOf" srcId="{80634848-1E62-4EC9-A243-85C69E19310C}" destId="{F63980D5-67AA-4A17-AE1F-323768655202}" srcOrd="0" destOrd="0" presId="urn:microsoft.com/office/officeart/2005/8/layout/StepDownProcess"/>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A692382D-C6A2-4640-8491-702793805EC9}" type="presParOf" srcId="{1E0469DF-EBFB-48B1-921F-98F1EDB0F4BA}" destId="{447A085C-36EF-4343-8766-DA2E6DADD0A4}" srcOrd="2" destOrd="0" presId="urn:microsoft.com/office/officeart/2005/8/layout/StepDownProcess"/>
    <dgm:cxn modelId="{B2B40BD6-DA9E-4B21-AE43-4D602410CD93}" type="presParOf" srcId="{447A085C-36EF-4343-8766-DA2E6DADD0A4}" destId="{EAE80799-75F3-4262-B071-198F26663C35}" srcOrd="0" destOrd="0" presId="urn:microsoft.com/office/officeart/2005/8/layout/StepDownProcess"/>
    <dgm:cxn modelId="{A6522490-301D-4BBD-A07B-68E119564F6A}" type="presParOf" srcId="{447A085C-36EF-4343-8766-DA2E6DADD0A4}" destId="{F63980D5-67AA-4A17-AE1F-323768655202}" srcOrd="1" destOrd="0" presId="urn:microsoft.com/office/officeart/2005/8/layout/StepDownProcess"/>
    <dgm:cxn modelId="{ECD5D4F2-DC9A-4FC3-B33B-101BA6D7962B}" type="presParOf" srcId="{447A085C-36EF-4343-8766-DA2E6DADD0A4}" destId="{95C53686-323A-42B6-9B3A-C84FDF5600D1}" srcOrd="2" destOrd="0" presId="urn:microsoft.com/office/officeart/2005/8/layout/StepDownProcess"/>
    <dgm:cxn modelId="{468B2F0B-E692-4593-98A6-CE44903F815B}" type="presParOf" srcId="{1E0469DF-EBFB-48B1-921F-98F1EDB0F4BA}" destId="{2C1B1A1C-0052-4DDC-813C-C7B0242A61F0}"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D677C51B-DDC3-41DE-9901-5D1A1863596F}" type="presParOf" srcId="{046CC5D2-034F-411A-B174-C4C05BF35D00}" destId="{B734D3D9-805B-4F7C-9775-1490A21041F2}"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A27D25FB-E291-41EE-9C56-27C2683DBB89}" type="presParOf" srcId="{046CC5D2-034F-411A-B174-C4C05BF35D00}" destId="{1736F966-BE27-434C-B616-8B887CDD8313}" srcOrd="2" destOrd="0" presId="urn:microsoft.com/office/officeart/2005/8/layout/StepDownProcess"/>
    <dgm:cxn modelId="{4A60402E-94FF-4065-B54C-C274555CED44}" type="presParOf" srcId="{1E0469DF-EBFB-48B1-921F-98F1EDB0F4BA}" destId="{F70DAF9B-681B-4A51-843E-A98D5F4652B7}" srcOrd="5" destOrd="0" presId="urn:microsoft.com/office/officeart/2005/8/layout/StepDownProcess"/>
    <dgm:cxn modelId="{8C50DFD3-559B-40AC-97AE-EF179A647215}" type="presParOf" srcId="{1E0469DF-EBFB-48B1-921F-98F1EDB0F4BA}" destId="{233B4BC0-F8BF-4103-ABE5-2B1E32343EDA}" srcOrd="6" destOrd="0" presId="urn:microsoft.com/office/officeart/2005/8/layout/StepDownProcess"/>
    <dgm:cxn modelId="{A7C03502-4715-468E-99F9-DFE29A99DA82}" type="presParOf" srcId="{233B4BC0-F8BF-4103-ABE5-2B1E32343EDA}" destId="{52E460CC-97AB-4372-9E4F-2F654E3F18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D1EA2CAC-4775-49D5-B2A5-BEE20FBAC3ED}">
      <dgm:prSet phldrT="[Texto]" custT="1"/>
      <dgm:spPr/>
      <dgm:t>
        <a:bodyPr/>
        <a:lstStyle/>
        <a:p>
          <a:r>
            <a:rPr lang="es-CO" sz="1600" b="0" dirty="0">
              <a:solidFill>
                <a:schemeClr val="tx1"/>
              </a:solidFill>
            </a:rPr>
            <a:t>Fortalecer los planes integrales de seguridad y convivencia ciudadana</a:t>
          </a:r>
          <a:endParaRPr lang="es-CO" sz="1600" b="0" dirty="0">
            <a:solidFill>
              <a:schemeClr val="tx1"/>
            </a:solidFill>
            <a:latin typeface="Calibri Light" panose="020F0302020204030204" pitchFamily="34" charset="0"/>
            <a:cs typeface="Calibri Light" panose="020F0302020204030204" pitchFamily="34" charset="0"/>
          </a:endParaRPr>
        </a:p>
      </dgm:t>
    </dgm:pt>
    <dgm:pt modelId="{073EF544-85B3-47AF-85BD-DA76F1EA01F3}" type="parTrans" cxnId="{8F07E43E-8949-473D-A94E-88C63DA0DDD0}">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E60C3381-5576-4B5C-B027-415B933BACD6}" type="sibTrans" cxnId="{8F07E43E-8949-473D-A94E-88C63DA0DDD0}">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800" dirty="0">
              <a:solidFill>
                <a:schemeClr val="tx1"/>
              </a:solidFill>
            </a:rPr>
            <a:t>Robustecer los planes integrales de seguridad y convivencia ciudadana en Barranquilla y el departamento</a:t>
          </a:r>
          <a:endParaRPr lang="es-CO" sz="1800" b="0" dirty="0">
            <a:solidFill>
              <a:schemeClr val="tx1"/>
            </a:solidFill>
            <a:latin typeface="Calibri Light" panose="020F0302020204030204" pitchFamily="34" charset="0"/>
            <a:cs typeface="Calibri Light" panose="020F0302020204030204" pitchFamily="34" charset="0"/>
          </a:endParaRPr>
        </a:p>
      </dgm:t>
    </dgm:pt>
    <dgm:pt modelId="{6FE8E921-27EC-43AA-9769-7E1F3F8EF740}" type="parTrans" cxnId="{90710F77-4E6D-4A56-81FA-E8EAAFEEA8FF}">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436B3366-862D-4D2F-94D4-BB9B08A27467}" type="sibTrans" cxnId="{90710F77-4E6D-4A56-81FA-E8EAAFEEA8FF}">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92114ED4-2E26-4F61-A1AE-FEA1F6B6690A}">
      <dgm:prSet phldrT="[Texto]" custT="1"/>
      <dgm:spPr/>
      <dgm:t>
        <a:bodyPr/>
        <a:lstStyle/>
        <a:p>
          <a:r>
            <a:rPr lang="es-ES" sz="1800" b="0" dirty="0">
              <a:solidFill>
                <a:schemeClr val="tx1"/>
              </a:solidFill>
              <a:latin typeface="Calibri Light" panose="020F0302020204030204" pitchFamily="34" charset="0"/>
              <a:cs typeface="Calibri Light" panose="020F0302020204030204" pitchFamily="34" charset="0"/>
            </a:rPr>
            <a:t>Re potencialización del Centro de Investigación y Análisis en Convivencia, Justicia y Seguridad Ciudadana del Atlántico.</a:t>
          </a:r>
          <a:endParaRPr lang="es-CO" sz="1800" b="0" dirty="0">
            <a:solidFill>
              <a:schemeClr val="tx1"/>
            </a:solidFill>
            <a:latin typeface="Calibri Light" panose="020F0302020204030204" pitchFamily="34" charset="0"/>
            <a:cs typeface="Calibri Light" panose="020F0302020204030204" pitchFamily="34" charset="0"/>
          </a:endParaRPr>
        </a:p>
      </dgm:t>
    </dgm:pt>
    <dgm:pt modelId="{C062B62C-2E2B-470E-9B74-8DB638432955}" type="parTrans" cxnId="{BCFDB860-5A19-4691-8D2B-106FA9B13477}">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8A786614-C84E-4E5C-A3BB-EEF9F78F1732}" type="sibTrans" cxnId="{BCFDB860-5A19-4691-8D2B-106FA9B13477}">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B522BFE2-C8D8-4141-88FA-0D0F50D898BC}">
      <dgm:prSet/>
      <dgm:spPr/>
      <dgm:t>
        <a:bodyPr/>
        <a:lstStyle/>
        <a:p>
          <a:r>
            <a:rPr lang="es-CO" dirty="0">
              <a:solidFill>
                <a:schemeClr val="tx1"/>
              </a:solidFill>
            </a:rPr>
            <a:t>Actualizar, fortalecer e implementar los planes de seguridad y convivencia teniendo en cuenta las dinámicas y necesidades presentes de la población</a:t>
          </a:r>
          <a:endParaRPr lang="es-CO" b="0" dirty="0">
            <a:solidFill>
              <a:schemeClr val="tx1"/>
            </a:solidFill>
            <a:latin typeface="Calibri Light" panose="020F0302020204030204" pitchFamily="34" charset="0"/>
            <a:cs typeface="Calibri Light" panose="020F0302020204030204" pitchFamily="34" charset="0"/>
          </a:endParaRPr>
        </a:p>
      </dgm:t>
    </dgm:pt>
    <dgm:pt modelId="{BB870CC2-59B0-436B-951C-49B18C5D7B57}" type="parTrans" cxnId="{E29944DA-3410-4D83-93F6-741AE8557872}">
      <dgm:prSet/>
      <dgm:spPr/>
      <dgm:t>
        <a:bodyPr/>
        <a:lstStyle/>
        <a:p>
          <a:endParaRPr lang="es-CO" b="0">
            <a:solidFill>
              <a:schemeClr val="tx1"/>
            </a:solidFill>
            <a:latin typeface="Calibri Light" panose="020F0302020204030204" pitchFamily="34" charset="0"/>
            <a:cs typeface="Calibri Light" panose="020F0302020204030204" pitchFamily="34" charset="0"/>
          </a:endParaRPr>
        </a:p>
      </dgm:t>
    </dgm:pt>
    <dgm:pt modelId="{17C8EFE5-51F0-4066-98F5-736668327C4B}" type="sibTrans" cxnId="{E29944DA-3410-4D83-93F6-741AE8557872}">
      <dgm:prSet/>
      <dgm:spPr/>
      <dgm:t>
        <a:bodyPr/>
        <a:lstStyle/>
        <a:p>
          <a:endParaRPr lang="es-CO" b="0">
            <a:solidFill>
              <a:schemeClr val="tx1"/>
            </a:solidFill>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54FDA22E-6C45-42ED-957E-1FCB28E66014}" type="pres">
      <dgm:prSet presAssocID="{B522BFE2-C8D8-4141-88FA-0D0F50D898BC}" presName="composite" presStyleCnt="0"/>
      <dgm:spPr/>
    </dgm:pt>
    <dgm:pt modelId="{FF5E279B-EAED-4DA3-81F9-334A027879FF}" type="pres">
      <dgm:prSet presAssocID="{B522BFE2-C8D8-4141-88FA-0D0F50D898BC}" presName="bentUpArrow1" presStyleLbl="alignImgPlace1" presStyleIdx="1" presStyleCnt="3"/>
      <dgm:spPr/>
    </dgm:pt>
    <dgm:pt modelId="{8B88996C-0F62-48FF-AF4F-213C2B98D4F5}" type="pres">
      <dgm:prSet presAssocID="{B522BFE2-C8D8-4141-88FA-0D0F50D898BC}" presName="ParentText" presStyleLbl="node1" presStyleIdx="1" presStyleCnt="4" custScaleX="165266">
        <dgm:presLayoutVars>
          <dgm:chMax val="1"/>
          <dgm:chPref val="1"/>
          <dgm:bulletEnabled val="1"/>
        </dgm:presLayoutVars>
      </dgm:prSet>
      <dgm:spPr/>
    </dgm:pt>
    <dgm:pt modelId="{A5B89473-8D96-42B4-84D8-38E91CABEA64}" type="pres">
      <dgm:prSet presAssocID="{B522BFE2-C8D8-4141-88FA-0D0F50D898BC}" presName="ChildText" presStyleLbl="revTx" presStyleIdx="1" presStyleCnt="3">
        <dgm:presLayoutVars>
          <dgm:chMax val="0"/>
          <dgm:chPref val="0"/>
          <dgm:bulletEnabled val="1"/>
        </dgm:presLayoutVars>
      </dgm:prSet>
      <dgm:spPr/>
    </dgm:pt>
    <dgm:pt modelId="{89BB4F2C-096C-4469-A3B2-6075733EA0F9}" type="pres">
      <dgm:prSet presAssocID="{17C8EFE5-51F0-4066-98F5-736668327C4B}" presName="sibTrans" presStyleCnt="0"/>
      <dgm:spPr/>
    </dgm:pt>
    <dgm:pt modelId="{046CC5D2-034F-411A-B174-C4C05BF35D00}" type="pres">
      <dgm:prSet presAssocID="{714FA21B-5FEF-4CCF-A957-19B71D3AFB85}" presName="composite" presStyleCnt="0"/>
      <dgm:spPr/>
    </dgm:pt>
    <dgm:pt modelId="{B734D3D9-805B-4F7C-9775-1490A21041F2}"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70218" custScaleY="106017">
        <dgm:presLayoutVars>
          <dgm:chMax val="1"/>
          <dgm:chPref val="1"/>
          <dgm:bulletEnabled val="1"/>
        </dgm:presLayoutVars>
      </dgm:prSet>
      <dgm:spPr/>
    </dgm:pt>
    <dgm:pt modelId="{1736F966-BE27-434C-B616-8B887CDD8313}" type="pres">
      <dgm:prSet presAssocID="{714FA21B-5FEF-4CCF-A957-19B71D3AFB85}" presName="ChildText" presStyleLbl="revTx" presStyleIdx="2" presStyleCnt="3">
        <dgm:presLayoutVars>
          <dgm:chMax val="0"/>
          <dgm:chPref val="0"/>
          <dgm:bulletEnabled val="1"/>
        </dgm:presLayoutVars>
      </dgm:prSet>
      <dgm:spPr/>
    </dgm:pt>
    <dgm:pt modelId="{F70DAF9B-681B-4A51-843E-A98D5F4652B7}" type="pres">
      <dgm:prSet presAssocID="{436B3366-862D-4D2F-94D4-BB9B08A27467}" presName="sibTrans" presStyleCnt="0"/>
      <dgm:spPr/>
    </dgm:pt>
    <dgm:pt modelId="{233B4BC0-F8BF-4103-ABE5-2B1E32343EDA}" type="pres">
      <dgm:prSet presAssocID="{92114ED4-2E26-4F61-A1AE-FEA1F6B6690A}" presName="composite" presStyleCnt="0"/>
      <dgm:spPr/>
    </dgm:pt>
    <dgm:pt modelId="{52E460CC-97AB-4372-9E4F-2F654E3F182F}" type="pres">
      <dgm:prSet presAssocID="{92114ED4-2E26-4F61-A1AE-FEA1F6B6690A}" presName="ParentText" presStyleLbl="node1" presStyleIdx="3" presStyleCnt="4" custScaleX="168714">
        <dgm:presLayoutVars>
          <dgm:chMax val="1"/>
          <dgm:chPref val="1"/>
          <dgm:bulletEnabled val="1"/>
        </dgm:presLayoutVars>
      </dgm:prSet>
      <dgm:spPr/>
    </dgm:pt>
  </dgm:ptLst>
  <dgm:cxnLst>
    <dgm:cxn modelId="{D9302911-0490-42BB-AE95-43F826FBC018}" type="presOf" srcId="{92114ED4-2E26-4F61-A1AE-FEA1F6B6690A}" destId="{52E460CC-97AB-4372-9E4F-2F654E3F182F}"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BCFDB860-5A19-4691-8D2B-106FA9B13477}" srcId="{F7972EA2-6250-4348-9BD3-A8DF00C65360}" destId="{92114ED4-2E26-4F61-A1AE-FEA1F6B6690A}" srcOrd="3" destOrd="0" parTransId="{C062B62C-2E2B-470E-9B74-8DB638432955}" sibTransId="{8A786614-C84E-4E5C-A3BB-EEF9F78F1732}"/>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F075AF7F-E0A8-47FB-B7EF-16C8E765FBC5}" type="presOf" srcId="{B522BFE2-C8D8-4141-88FA-0D0F50D898BC}" destId="{8B88996C-0F62-48FF-AF4F-213C2B98D4F5}" srcOrd="0" destOrd="0" presId="urn:microsoft.com/office/officeart/2005/8/layout/StepDownProcess"/>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E29944DA-3410-4D83-93F6-741AE8557872}" srcId="{F7972EA2-6250-4348-9BD3-A8DF00C65360}" destId="{B522BFE2-C8D8-4141-88FA-0D0F50D898BC}" srcOrd="1" destOrd="0" parTransId="{BB870CC2-59B0-436B-951C-49B18C5D7B57}" sibTransId="{17C8EFE5-51F0-4066-98F5-736668327C4B}"/>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9F204609-127E-46B4-AE0C-4E8986C7C9D6}" type="presParOf" srcId="{1E0469DF-EBFB-48B1-921F-98F1EDB0F4BA}" destId="{54FDA22E-6C45-42ED-957E-1FCB28E66014}" srcOrd="2" destOrd="0" presId="urn:microsoft.com/office/officeart/2005/8/layout/StepDownProcess"/>
    <dgm:cxn modelId="{CEDB1926-F90E-4635-BDED-7A3E2D7C9BB1}" type="presParOf" srcId="{54FDA22E-6C45-42ED-957E-1FCB28E66014}" destId="{FF5E279B-EAED-4DA3-81F9-334A027879FF}" srcOrd="0" destOrd="0" presId="urn:microsoft.com/office/officeart/2005/8/layout/StepDownProcess"/>
    <dgm:cxn modelId="{A58DE5D2-D320-48AD-820D-B59E23DA0969}" type="presParOf" srcId="{54FDA22E-6C45-42ED-957E-1FCB28E66014}" destId="{8B88996C-0F62-48FF-AF4F-213C2B98D4F5}" srcOrd="1" destOrd="0" presId="urn:microsoft.com/office/officeart/2005/8/layout/StepDownProcess"/>
    <dgm:cxn modelId="{24E57F77-EC38-424F-B285-A38C69D4E74E}" type="presParOf" srcId="{54FDA22E-6C45-42ED-957E-1FCB28E66014}" destId="{A5B89473-8D96-42B4-84D8-38E91CABEA64}" srcOrd="2" destOrd="0" presId="urn:microsoft.com/office/officeart/2005/8/layout/StepDownProcess"/>
    <dgm:cxn modelId="{BF7C4684-78D6-423A-8E75-648F48F13AD8}" type="presParOf" srcId="{1E0469DF-EBFB-48B1-921F-98F1EDB0F4BA}" destId="{89BB4F2C-096C-4469-A3B2-6075733EA0F9}"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D677C51B-DDC3-41DE-9901-5D1A1863596F}" type="presParOf" srcId="{046CC5D2-034F-411A-B174-C4C05BF35D00}" destId="{B734D3D9-805B-4F7C-9775-1490A21041F2}"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A27D25FB-E291-41EE-9C56-27C2683DBB89}" type="presParOf" srcId="{046CC5D2-034F-411A-B174-C4C05BF35D00}" destId="{1736F966-BE27-434C-B616-8B887CDD8313}" srcOrd="2" destOrd="0" presId="urn:microsoft.com/office/officeart/2005/8/layout/StepDownProcess"/>
    <dgm:cxn modelId="{4A60402E-94FF-4065-B54C-C274555CED44}" type="presParOf" srcId="{1E0469DF-EBFB-48B1-921F-98F1EDB0F4BA}" destId="{F70DAF9B-681B-4A51-843E-A98D5F4652B7}" srcOrd="5" destOrd="0" presId="urn:microsoft.com/office/officeart/2005/8/layout/StepDownProcess"/>
    <dgm:cxn modelId="{8C50DFD3-559B-40AC-97AE-EF179A647215}" type="presParOf" srcId="{1E0469DF-EBFB-48B1-921F-98F1EDB0F4BA}" destId="{233B4BC0-F8BF-4103-ABE5-2B1E32343EDA}" srcOrd="6" destOrd="0" presId="urn:microsoft.com/office/officeart/2005/8/layout/StepDownProcess"/>
    <dgm:cxn modelId="{A7C03502-4715-468E-99F9-DFE29A99DA82}" type="presParOf" srcId="{233B4BC0-F8BF-4103-ABE5-2B1E32343EDA}" destId="{52E460CC-97AB-4372-9E4F-2F654E3F18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s-CO"/>
        </a:p>
      </dgm:t>
    </dgm:pt>
    <dgm:pt modelId="{D1EA2CAC-4775-49D5-B2A5-BEE20FBAC3ED}">
      <dgm:prSet phldrT="[Texto]" custT="1"/>
      <dgm:spPr/>
      <dgm:t>
        <a:bodyPr/>
        <a:lstStyle/>
        <a:p>
          <a:r>
            <a:rPr lang="es-CO" sz="1800" b="0" dirty="0">
              <a:solidFill>
                <a:schemeClr val="tx1"/>
              </a:solidFill>
            </a:rPr>
            <a:t>Aumentar la seguridad y convivencia ciudadana para las Mujeres, Niños, Niñas y adolescentes</a:t>
          </a:r>
          <a:endParaRPr lang="es-CO" sz="1800" b="0" dirty="0">
            <a:solidFill>
              <a:schemeClr val="tx1"/>
            </a:solidFill>
            <a:latin typeface="Calibri Light" panose="020F0302020204030204" pitchFamily="34" charset="0"/>
            <a:cs typeface="Calibri Light" panose="020F0302020204030204" pitchFamily="34" charset="0"/>
          </a:endParaRPr>
        </a:p>
      </dgm:t>
    </dgm:pt>
    <dgm:pt modelId="{E60C3381-5576-4B5C-B027-415B933BACD6}" type="sibTrans" cxnId="{8F07E43E-8949-473D-A94E-88C63DA0DDD0}">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073EF544-85B3-47AF-85BD-DA76F1EA01F3}" type="parTrans" cxnId="{8F07E43E-8949-473D-A94E-88C63DA0DDD0}">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B522BFE2-C8D8-4141-88FA-0D0F50D898BC}">
      <dgm:prSet custT="1"/>
      <dgm:spPr/>
      <dgm:t>
        <a:bodyPr/>
        <a:lstStyle/>
        <a:p>
          <a:r>
            <a:rPr lang="es-CO" sz="1800" dirty="0">
              <a:solidFill>
                <a:schemeClr val="tx1"/>
              </a:solidFill>
            </a:rPr>
            <a:t>Fortalecer e implementar la seguridad y convivencia ciudadana en el sur del departamento del atlántico</a:t>
          </a:r>
          <a:endParaRPr lang="es-CO" sz="1800" dirty="0">
            <a:solidFill>
              <a:schemeClr val="tx1"/>
            </a:solidFill>
            <a:latin typeface="Calibri Light" panose="020F0302020204030204" pitchFamily="34" charset="0"/>
            <a:cs typeface="Calibri Light" panose="020F0302020204030204" pitchFamily="34" charset="0"/>
          </a:endParaRPr>
        </a:p>
      </dgm:t>
    </dgm:pt>
    <dgm:pt modelId="{17C8EFE5-51F0-4066-98F5-736668327C4B}" type="sibTrans" cxnId="{E29944DA-3410-4D83-93F6-741AE8557872}">
      <dgm:prSet/>
      <dgm:spPr/>
      <dgm:t>
        <a:bodyPr/>
        <a:lstStyle/>
        <a:p>
          <a:endParaRPr lang="es-CO" sz="1800">
            <a:latin typeface="Calibri Light" panose="020F0302020204030204" pitchFamily="34" charset="0"/>
            <a:cs typeface="Calibri Light" panose="020F0302020204030204" pitchFamily="34" charset="0"/>
          </a:endParaRPr>
        </a:p>
      </dgm:t>
    </dgm:pt>
    <dgm:pt modelId="{BB870CC2-59B0-436B-951C-49B18C5D7B57}" type="parTrans" cxnId="{E29944DA-3410-4D83-93F6-741AE8557872}">
      <dgm:prSet/>
      <dgm:spPr/>
      <dgm:t>
        <a:bodyPr/>
        <a:lstStyle/>
        <a:p>
          <a:endParaRPr lang="es-CO" sz="1800">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800" dirty="0">
              <a:solidFill>
                <a:schemeClr val="tx1"/>
              </a:solidFill>
            </a:rPr>
            <a:t>Fortalecer la estrategia de prevención de la violencia contra la mujer, NNA consolidando una agenda metropolitana </a:t>
          </a:r>
          <a:endParaRPr lang="es-CO" sz="1800" dirty="0">
            <a:solidFill>
              <a:schemeClr val="tx1"/>
            </a:solidFill>
            <a:latin typeface="Calibri Light" panose="020F0302020204030204" pitchFamily="34" charset="0"/>
            <a:cs typeface="Calibri Light" panose="020F0302020204030204" pitchFamily="34" charset="0"/>
          </a:endParaRPr>
        </a:p>
      </dgm:t>
    </dgm:pt>
    <dgm:pt modelId="{436B3366-862D-4D2F-94D4-BB9B08A27467}" type="sibTrans" cxnId="{90710F77-4E6D-4A56-81FA-E8EAAFEEA8FF}">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6FE8E921-27EC-43AA-9769-7E1F3F8EF740}" type="parTrans" cxnId="{90710F77-4E6D-4A56-81FA-E8EAAFEEA8FF}">
      <dgm:prSet/>
      <dgm:spPr/>
      <dgm:t>
        <a:bodyPr/>
        <a:lstStyle/>
        <a:p>
          <a:endParaRPr lang="es-CO" sz="1800">
            <a:solidFill>
              <a:sysClr val="windowText" lastClr="000000"/>
            </a:solidFill>
            <a:latin typeface="Calibri Light" panose="020F0302020204030204" pitchFamily="34" charset="0"/>
            <a:cs typeface="Calibri Light" panose="020F0302020204030204" pitchFamily="34" charset="0"/>
          </a:endParaRPr>
        </a:p>
      </dgm:t>
    </dgm:pt>
    <dgm:pt modelId="{635EF891-1434-4724-A2F6-468C9FD4BC23}">
      <dgm:prSet phldrT="[Texto]" custT="1"/>
      <dgm:spPr/>
      <dgm:t>
        <a:bodyPr/>
        <a:lstStyle/>
        <a:p>
          <a:r>
            <a:rPr lang="es-CO" sz="1800" u="none" dirty="0">
              <a:solidFill>
                <a:schemeClr val="tx1"/>
              </a:solidFill>
            </a:rPr>
            <a:t>Excelente posición geoestratégica y principal centro de desarrollo de la región caribe</a:t>
          </a:r>
          <a:endParaRPr lang="es-CO" sz="1800" dirty="0">
            <a:solidFill>
              <a:schemeClr val="tx1"/>
            </a:solidFill>
            <a:latin typeface="Calibri Light" panose="020F0302020204030204" pitchFamily="34" charset="0"/>
            <a:cs typeface="Calibri Light" panose="020F0302020204030204" pitchFamily="34" charset="0"/>
          </a:endParaRPr>
        </a:p>
      </dgm:t>
    </dgm:pt>
    <dgm:pt modelId="{08B1B172-2867-42B8-BFDA-F1C5D859C8E7}" type="parTrans" cxnId="{8E7A070D-628A-42C4-8126-A8ABA90B260E}">
      <dgm:prSet/>
      <dgm:spPr/>
      <dgm:t>
        <a:bodyPr/>
        <a:lstStyle/>
        <a:p>
          <a:endParaRPr lang="es-CO" sz="1800">
            <a:latin typeface="Calibri Light" panose="020F0302020204030204" pitchFamily="34" charset="0"/>
            <a:cs typeface="Calibri Light" panose="020F0302020204030204" pitchFamily="34" charset="0"/>
          </a:endParaRPr>
        </a:p>
      </dgm:t>
    </dgm:pt>
    <dgm:pt modelId="{205FC109-E56E-468F-8520-5EB600CC3DAB}" type="sibTrans" cxnId="{8E7A070D-628A-42C4-8126-A8ABA90B260E}">
      <dgm:prSet/>
      <dgm:spPr/>
      <dgm:t>
        <a:bodyPr/>
        <a:lstStyle/>
        <a:p>
          <a:endParaRPr lang="es-CO" sz="1800">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54FDA22E-6C45-42ED-957E-1FCB28E66014}" type="pres">
      <dgm:prSet presAssocID="{B522BFE2-C8D8-4141-88FA-0D0F50D898BC}" presName="composite" presStyleCnt="0"/>
      <dgm:spPr/>
    </dgm:pt>
    <dgm:pt modelId="{FF5E279B-EAED-4DA3-81F9-334A027879FF}" type="pres">
      <dgm:prSet presAssocID="{B522BFE2-C8D8-4141-88FA-0D0F50D898BC}" presName="bentUpArrow1" presStyleLbl="alignImgPlace1" presStyleIdx="1" presStyleCnt="3"/>
      <dgm:spPr/>
    </dgm:pt>
    <dgm:pt modelId="{8B88996C-0F62-48FF-AF4F-213C2B98D4F5}" type="pres">
      <dgm:prSet presAssocID="{B522BFE2-C8D8-4141-88FA-0D0F50D898BC}" presName="ParentText" presStyleLbl="node1" presStyleIdx="1" presStyleCnt="4" custScaleX="186528">
        <dgm:presLayoutVars>
          <dgm:chMax val="1"/>
          <dgm:chPref val="1"/>
          <dgm:bulletEnabled val="1"/>
        </dgm:presLayoutVars>
      </dgm:prSet>
      <dgm:spPr/>
    </dgm:pt>
    <dgm:pt modelId="{A5B89473-8D96-42B4-84D8-38E91CABEA64}" type="pres">
      <dgm:prSet presAssocID="{B522BFE2-C8D8-4141-88FA-0D0F50D898BC}" presName="ChildText" presStyleLbl="revTx" presStyleIdx="1" presStyleCnt="3" custLinFactNeighborX="55373" custLinFactNeighborY="-15563">
        <dgm:presLayoutVars>
          <dgm:chMax val="0"/>
          <dgm:chPref val="0"/>
          <dgm:bulletEnabled val="1"/>
        </dgm:presLayoutVars>
      </dgm:prSet>
      <dgm:spPr/>
    </dgm:pt>
    <dgm:pt modelId="{89BB4F2C-096C-4469-A3B2-6075733EA0F9}" type="pres">
      <dgm:prSet presAssocID="{17C8EFE5-51F0-4066-98F5-736668327C4B}" presName="sibTrans" presStyleCnt="0"/>
      <dgm:spPr/>
    </dgm:pt>
    <dgm:pt modelId="{046CC5D2-034F-411A-B174-C4C05BF35D00}" type="pres">
      <dgm:prSet presAssocID="{714FA21B-5FEF-4CCF-A957-19B71D3AFB85}" presName="composite" presStyleCnt="0"/>
      <dgm:spPr/>
    </dgm:pt>
    <dgm:pt modelId="{DA5E1316-B020-4BFC-82DD-4EA42354679A}"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99846">
        <dgm:presLayoutVars>
          <dgm:chMax val="1"/>
          <dgm:chPref val="1"/>
          <dgm:bulletEnabled val="1"/>
        </dgm:presLayoutVars>
      </dgm:prSet>
      <dgm:spPr/>
    </dgm:pt>
    <dgm:pt modelId="{BB63956F-FD9E-47CA-8C75-5998CB50748A}" type="pres">
      <dgm:prSet presAssocID="{714FA21B-5FEF-4CCF-A957-19B71D3AFB85}" presName="ChildText" presStyleLbl="revTx" presStyleIdx="2" presStyleCnt="3">
        <dgm:presLayoutVars>
          <dgm:chMax val="0"/>
          <dgm:chPref val="0"/>
          <dgm:bulletEnabled val="1"/>
        </dgm:presLayoutVars>
      </dgm:prSet>
      <dgm:spPr/>
    </dgm:pt>
    <dgm:pt modelId="{942A1632-0B99-4C95-B323-5C9198AE9A44}" type="pres">
      <dgm:prSet presAssocID="{436B3366-862D-4D2F-94D4-BB9B08A27467}" presName="sibTrans" presStyleCnt="0"/>
      <dgm:spPr/>
    </dgm:pt>
    <dgm:pt modelId="{DFCB4DB4-DA9A-4E33-B2A2-979EAC1D1797}" type="pres">
      <dgm:prSet presAssocID="{635EF891-1434-4724-A2F6-468C9FD4BC23}" presName="composite" presStyleCnt="0"/>
      <dgm:spPr/>
    </dgm:pt>
    <dgm:pt modelId="{161A1EB3-2DD0-410A-95B4-D54D416F740C}" type="pres">
      <dgm:prSet presAssocID="{635EF891-1434-4724-A2F6-468C9FD4BC23}" presName="ParentText" presStyleLbl="node1" presStyleIdx="3" presStyleCnt="4" custScaleX="151125">
        <dgm:presLayoutVars>
          <dgm:chMax val="1"/>
          <dgm:chPref val="1"/>
          <dgm:bulletEnabled val="1"/>
        </dgm:presLayoutVars>
      </dgm:prSet>
      <dgm:spPr/>
    </dgm:pt>
  </dgm:ptLst>
  <dgm:cxnLst>
    <dgm:cxn modelId="{8E7A070D-628A-42C4-8126-A8ABA90B260E}" srcId="{F7972EA2-6250-4348-9BD3-A8DF00C65360}" destId="{635EF891-1434-4724-A2F6-468C9FD4BC23}" srcOrd="3" destOrd="0" parTransId="{08B1B172-2867-42B8-BFDA-F1C5D859C8E7}" sibTransId="{205FC109-E56E-468F-8520-5EB600CC3DAB}"/>
    <dgm:cxn modelId="{6A015A22-5A40-49F9-A746-51626AC6D0FD}" type="presOf" srcId="{635EF891-1434-4724-A2F6-468C9FD4BC23}" destId="{161A1EB3-2DD0-410A-95B4-D54D416F740C}"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F075AF7F-E0A8-47FB-B7EF-16C8E765FBC5}" type="presOf" srcId="{B522BFE2-C8D8-4141-88FA-0D0F50D898BC}" destId="{8B88996C-0F62-48FF-AF4F-213C2B98D4F5}" srcOrd="0" destOrd="0" presId="urn:microsoft.com/office/officeart/2005/8/layout/StepDownProcess"/>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E29944DA-3410-4D83-93F6-741AE8557872}" srcId="{F7972EA2-6250-4348-9BD3-A8DF00C65360}" destId="{B522BFE2-C8D8-4141-88FA-0D0F50D898BC}" srcOrd="1" destOrd="0" parTransId="{BB870CC2-59B0-436B-951C-49B18C5D7B57}" sibTransId="{17C8EFE5-51F0-4066-98F5-736668327C4B}"/>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9F204609-127E-46B4-AE0C-4E8986C7C9D6}" type="presParOf" srcId="{1E0469DF-EBFB-48B1-921F-98F1EDB0F4BA}" destId="{54FDA22E-6C45-42ED-957E-1FCB28E66014}" srcOrd="2" destOrd="0" presId="urn:microsoft.com/office/officeart/2005/8/layout/StepDownProcess"/>
    <dgm:cxn modelId="{CEDB1926-F90E-4635-BDED-7A3E2D7C9BB1}" type="presParOf" srcId="{54FDA22E-6C45-42ED-957E-1FCB28E66014}" destId="{FF5E279B-EAED-4DA3-81F9-334A027879FF}" srcOrd="0" destOrd="0" presId="urn:microsoft.com/office/officeart/2005/8/layout/StepDownProcess"/>
    <dgm:cxn modelId="{A58DE5D2-D320-48AD-820D-B59E23DA0969}" type="presParOf" srcId="{54FDA22E-6C45-42ED-957E-1FCB28E66014}" destId="{8B88996C-0F62-48FF-AF4F-213C2B98D4F5}" srcOrd="1" destOrd="0" presId="urn:microsoft.com/office/officeart/2005/8/layout/StepDownProcess"/>
    <dgm:cxn modelId="{24E57F77-EC38-424F-B285-A38C69D4E74E}" type="presParOf" srcId="{54FDA22E-6C45-42ED-957E-1FCB28E66014}" destId="{A5B89473-8D96-42B4-84D8-38E91CABEA64}" srcOrd="2" destOrd="0" presId="urn:microsoft.com/office/officeart/2005/8/layout/StepDownProcess"/>
    <dgm:cxn modelId="{BF7C4684-78D6-423A-8E75-648F48F13AD8}" type="presParOf" srcId="{1E0469DF-EBFB-48B1-921F-98F1EDB0F4BA}" destId="{89BB4F2C-096C-4469-A3B2-6075733EA0F9}"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FC486CBF-4A08-4916-9823-32B627A5E2EB}" type="presParOf" srcId="{046CC5D2-034F-411A-B174-C4C05BF35D00}" destId="{DA5E1316-B020-4BFC-82DD-4EA42354679A}"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87223FF1-117E-4957-B06E-B89E46ED6492}" type="presParOf" srcId="{046CC5D2-034F-411A-B174-C4C05BF35D00}" destId="{BB63956F-FD9E-47CA-8C75-5998CB50748A}" srcOrd="2" destOrd="0" presId="urn:microsoft.com/office/officeart/2005/8/layout/StepDownProcess"/>
    <dgm:cxn modelId="{FA510542-2B7A-4A25-99CF-97E7D7B20A6F}" type="presParOf" srcId="{1E0469DF-EBFB-48B1-921F-98F1EDB0F4BA}" destId="{942A1632-0B99-4C95-B323-5C9198AE9A44}" srcOrd="5" destOrd="0" presId="urn:microsoft.com/office/officeart/2005/8/layout/StepDownProcess"/>
    <dgm:cxn modelId="{6CDF50C3-3407-4066-AD4C-93031D3FB7FB}" type="presParOf" srcId="{1E0469DF-EBFB-48B1-921F-98F1EDB0F4BA}" destId="{DFCB4DB4-DA9A-4E33-B2A2-979EAC1D1797}" srcOrd="6" destOrd="0" presId="urn:microsoft.com/office/officeart/2005/8/layout/StepDownProcess"/>
    <dgm:cxn modelId="{6718D14D-B6D2-4996-BC7A-889A6441312E}" type="presParOf" srcId="{DFCB4DB4-DA9A-4E33-B2A2-979EAC1D1797}" destId="{161A1EB3-2DD0-410A-95B4-D54D416F740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1" csCatId="colorful" phldr="1"/>
      <dgm:spPr/>
    </dgm:pt>
    <dgm:pt modelId="{D1EA2CAC-4775-49D5-B2A5-BEE20FBAC3ED}">
      <dgm:prSet phldrT="[Texto]" custT="1"/>
      <dgm:spPr/>
      <dgm:t>
        <a:bodyPr/>
        <a:lstStyle/>
        <a:p>
          <a:r>
            <a:rPr lang="es-CO" sz="1600" kern="1200" dirty="0">
              <a:solidFill>
                <a:srgbClr val="000000"/>
              </a:solidFill>
              <a:latin typeface="Calibri Light" panose="020F0302020204030204" pitchFamily="34" charset="0"/>
              <a:ea typeface="+mn-ea"/>
              <a:cs typeface="Calibri Light" panose="020F0302020204030204" pitchFamily="34" charset="0"/>
            </a:rPr>
            <a:t>Reducir la brecha de empleo de los jóvenes y las mujeres para poder asegurar la prosperidad empresarial y la formalización del departamento del Atlántico</a:t>
          </a:r>
        </a:p>
      </dgm:t>
    </dgm:pt>
    <dgm:pt modelId="{073EF544-85B3-47AF-85BD-DA76F1EA01F3}" type="parTrans" cxnId="{8F07E43E-8949-473D-A94E-88C63DA0DDD0}">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E60C3381-5576-4B5C-B027-415B933BACD6}" type="sibTrans" cxnId="{8F07E43E-8949-473D-A94E-88C63DA0DDD0}">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80634848-1E62-4EC9-A243-85C69E19310C}">
      <dgm:prSet phldrT="[Texto]" custT="1"/>
      <dgm:spPr/>
      <dgm:t>
        <a:bodyPr/>
        <a:lstStyle/>
        <a:p>
          <a:r>
            <a:rPr lang="es-ES" sz="1600" dirty="0">
              <a:solidFill>
                <a:schemeClr val="dk1"/>
              </a:solidFill>
              <a:latin typeface="Calibri Light" panose="020F0302020204030204" pitchFamily="34" charset="0"/>
              <a:cs typeface="Calibri Light" panose="020F0302020204030204" pitchFamily="34" charset="0"/>
            </a:rPr>
            <a:t>Disminuir la brecha de género y juventudes en materia de desempleo a un 2% y 5% respectivamente e incrementar la cantidad de emprendimientos formales creados en un 50%</a:t>
          </a:r>
          <a:endParaRPr lang="es-CO" sz="2400" b="0" dirty="0">
            <a:solidFill>
              <a:schemeClr val="tx1"/>
            </a:solidFill>
            <a:latin typeface="Calibri Light" panose="020F0302020204030204" pitchFamily="34" charset="0"/>
            <a:cs typeface="Calibri Light" panose="020F0302020204030204" pitchFamily="34" charset="0"/>
          </a:endParaRPr>
        </a:p>
      </dgm:t>
    </dgm:pt>
    <dgm:pt modelId="{AD5CC0FF-15F7-4C7B-9D75-554D32C6ED16}" type="parTrans" cxnId="{4A7D23B9-F799-43EB-9229-D1EC3121F3D2}">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9A6AFA99-7830-40F1-9C37-AED2B6640364}" type="sibTrans" cxnId="{4A7D23B9-F799-43EB-9229-D1EC3121F3D2}">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ES" sz="1600" dirty="0">
              <a:solidFill>
                <a:schemeClr val="dk1"/>
              </a:solidFill>
              <a:latin typeface="Calibri Light" panose="020F0302020204030204" pitchFamily="34" charset="0"/>
              <a:cs typeface="Calibri Light" panose="020F0302020204030204" pitchFamily="34" charset="0"/>
            </a:rPr>
            <a:t>Atraer inversión de banca no tradicional como </a:t>
          </a:r>
          <a:r>
            <a:rPr lang="es-ES" sz="1600" dirty="0" err="1">
              <a:solidFill>
                <a:schemeClr val="dk1"/>
              </a:solidFill>
              <a:latin typeface="Calibri Light" panose="020F0302020204030204" pitchFamily="34" charset="0"/>
              <a:cs typeface="Calibri Light" panose="020F0302020204030204" pitchFamily="34" charset="0"/>
            </a:rPr>
            <a:t>Fintechs</a:t>
          </a:r>
          <a:r>
            <a:rPr lang="es-ES" sz="1600" dirty="0">
              <a:solidFill>
                <a:schemeClr val="dk1"/>
              </a:solidFill>
              <a:latin typeface="Calibri Light" panose="020F0302020204030204" pitchFamily="34" charset="0"/>
              <a:cs typeface="Calibri Light" panose="020F0302020204030204" pitchFamily="34" charset="0"/>
            </a:rPr>
            <a:t>, ángeles inversionistas y venture capital e </a:t>
          </a:r>
          <a:r>
            <a:rPr lang="es-CO" sz="1600" dirty="0">
              <a:solidFill>
                <a:schemeClr val="dk1"/>
              </a:solidFill>
              <a:latin typeface="Calibri Light" panose="020F0302020204030204" pitchFamily="34" charset="0"/>
              <a:cs typeface="Calibri Light" panose="020F0302020204030204" pitchFamily="34" charset="0"/>
            </a:rPr>
            <a:t>Impulsar el emprendimiento de alto impacto</a:t>
          </a:r>
          <a:endParaRPr lang="es-CO" sz="1600" b="0" dirty="0">
            <a:solidFill>
              <a:sysClr val="windowText" lastClr="000000"/>
            </a:solidFill>
            <a:latin typeface="Calibri Light" panose="020F0302020204030204" pitchFamily="34" charset="0"/>
            <a:cs typeface="Calibri Light" panose="020F0302020204030204" pitchFamily="34" charset="0"/>
          </a:endParaRPr>
        </a:p>
      </dgm:t>
    </dgm:pt>
    <dgm:pt modelId="{6FE8E921-27EC-43AA-9769-7E1F3F8EF740}" type="parTrans" cxnId="{90710F77-4E6D-4A56-81FA-E8EAAFEEA8FF}">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436B3366-862D-4D2F-94D4-BB9B08A27467}" type="sibTrans" cxnId="{90710F77-4E6D-4A56-81FA-E8EAAFEEA8FF}">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92114ED4-2E26-4F61-A1AE-FEA1F6B6690A}">
      <dgm:prSet phldrT="[Texto]" custT="1"/>
      <dgm:spPr/>
      <dgm:t>
        <a:bodyPr/>
        <a:lstStyle/>
        <a:p>
          <a:r>
            <a:rPr lang="es-ES" sz="1800" dirty="0">
              <a:solidFill>
                <a:schemeClr val="dk1"/>
              </a:solidFill>
              <a:latin typeface="Calibri Light" panose="020F0302020204030204" pitchFamily="34" charset="0"/>
              <a:cs typeface="Calibri Light" panose="020F0302020204030204" pitchFamily="34" charset="0"/>
            </a:rPr>
            <a:t>Creación de empleo de calidad con enfoque de género y de juventudes y reducir la informalidad</a:t>
          </a:r>
          <a:endParaRPr lang="es-CO" sz="1800" b="0" dirty="0">
            <a:solidFill>
              <a:schemeClr val="tx1"/>
            </a:solidFill>
            <a:latin typeface="Calibri Light" panose="020F0302020204030204" pitchFamily="34" charset="0"/>
            <a:cs typeface="Calibri Light" panose="020F0302020204030204" pitchFamily="34" charset="0"/>
          </a:endParaRPr>
        </a:p>
      </dgm:t>
    </dgm:pt>
    <dgm:pt modelId="{C062B62C-2E2B-470E-9B74-8DB638432955}" type="parTrans" cxnId="{BCFDB860-5A19-4691-8D2B-106FA9B13477}">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8A786614-C84E-4E5C-A3BB-EEF9F78F1732}" type="sibTrans" cxnId="{BCFDB860-5A19-4691-8D2B-106FA9B13477}">
      <dgm:prSet/>
      <dgm:spPr/>
      <dgm:t>
        <a:bodyPr/>
        <a:lstStyle/>
        <a:p>
          <a:endParaRPr lang="es-CO" sz="4800" b="0">
            <a:solidFill>
              <a:sysClr val="windowText" lastClr="000000"/>
            </a:solidFill>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447A085C-36EF-4343-8766-DA2E6DADD0A4}" type="pres">
      <dgm:prSet presAssocID="{80634848-1E62-4EC9-A243-85C69E19310C}" presName="composite" presStyleCnt="0"/>
      <dgm:spPr/>
    </dgm:pt>
    <dgm:pt modelId="{EAE80799-75F3-4262-B071-198F26663C35}" type="pres">
      <dgm:prSet presAssocID="{80634848-1E62-4EC9-A243-85C69E19310C}" presName="bentUpArrow1" presStyleLbl="alignImgPlace1" presStyleIdx="1" presStyleCnt="3"/>
      <dgm:spPr/>
    </dgm:pt>
    <dgm:pt modelId="{F63980D5-67AA-4A17-AE1F-323768655202}" type="pres">
      <dgm:prSet presAssocID="{80634848-1E62-4EC9-A243-85C69E19310C}" presName="ParentText" presStyleLbl="node1" presStyleIdx="1" presStyleCnt="4" custScaleX="168714">
        <dgm:presLayoutVars>
          <dgm:chMax val="1"/>
          <dgm:chPref val="1"/>
          <dgm:bulletEnabled val="1"/>
        </dgm:presLayoutVars>
      </dgm:prSet>
      <dgm:spPr/>
    </dgm:pt>
    <dgm:pt modelId="{95C53686-323A-42B6-9B3A-C84FDF5600D1}" type="pres">
      <dgm:prSet presAssocID="{80634848-1E62-4EC9-A243-85C69E19310C}" presName="ChildText" presStyleLbl="revTx" presStyleIdx="1" presStyleCnt="3">
        <dgm:presLayoutVars>
          <dgm:chMax val="0"/>
          <dgm:chPref val="0"/>
          <dgm:bulletEnabled val="1"/>
        </dgm:presLayoutVars>
      </dgm:prSet>
      <dgm:spPr/>
    </dgm:pt>
    <dgm:pt modelId="{2C1B1A1C-0052-4DDC-813C-C7B0242A61F0}" type="pres">
      <dgm:prSet presAssocID="{9A6AFA99-7830-40F1-9C37-AED2B6640364}" presName="sibTrans" presStyleCnt="0"/>
      <dgm:spPr/>
    </dgm:pt>
    <dgm:pt modelId="{046CC5D2-034F-411A-B174-C4C05BF35D00}" type="pres">
      <dgm:prSet presAssocID="{714FA21B-5FEF-4CCF-A957-19B71D3AFB85}" presName="composite" presStyleCnt="0"/>
      <dgm:spPr/>
    </dgm:pt>
    <dgm:pt modelId="{B734D3D9-805B-4F7C-9775-1490A21041F2}"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68714">
        <dgm:presLayoutVars>
          <dgm:chMax val="1"/>
          <dgm:chPref val="1"/>
          <dgm:bulletEnabled val="1"/>
        </dgm:presLayoutVars>
      </dgm:prSet>
      <dgm:spPr/>
    </dgm:pt>
    <dgm:pt modelId="{1736F966-BE27-434C-B616-8B887CDD8313}" type="pres">
      <dgm:prSet presAssocID="{714FA21B-5FEF-4CCF-A957-19B71D3AFB85}" presName="ChildText" presStyleLbl="revTx" presStyleIdx="2" presStyleCnt="3">
        <dgm:presLayoutVars>
          <dgm:chMax val="0"/>
          <dgm:chPref val="0"/>
          <dgm:bulletEnabled val="1"/>
        </dgm:presLayoutVars>
      </dgm:prSet>
      <dgm:spPr/>
    </dgm:pt>
    <dgm:pt modelId="{F70DAF9B-681B-4A51-843E-A98D5F4652B7}" type="pres">
      <dgm:prSet presAssocID="{436B3366-862D-4D2F-94D4-BB9B08A27467}" presName="sibTrans" presStyleCnt="0"/>
      <dgm:spPr/>
    </dgm:pt>
    <dgm:pt modelId="{233B4BC0-F8BF-4103-ABE5-2B1E32343EDA}" type="pres">
      <dgm:prSet presAssocID="{92114ED4-2E26-4F61-A1AE-FEA1F6B6690A}" presName="composite" presStyleCnt="0"/>
      <dgm:spPr/>
    </dgm:pt>
    <dgm:pt modelId="{52E460CC-97AB-4372-9E4F-2F654E3F182F}" type="pres">
      <dgm:prSet presAssocID="{92114ED4-2E26-4F61-A1AE-FEA1F6B6690A}" presName="ParentText" presStyleLbl="node1" presStyleIdx="3" presStyleCnt="4" custScaleX="168714">
        <dgm:presLayoutVars>
          <dgm:chMax val="1"/>
          <dgm:chPref val="1"/>
          <dgm:bulletEnabled val="1"/>
        </dgm:presLayoutVars>
      </dgm:prSet>
      <dgm:spPr/>
    </dgm:pt>
  </dgm:ptLst>
  <dgm:cxnLst>
    <dgm:cxn modelId="{D9302911-0490-42BB-AE95-43F826FBC018}" type="presOf" srcId="{92114ED4-2E26-4F61-A1AE-FEA1F6B6690A}" destId="{52E460CC-97AB-4372-9E4F-2F654E3F182F}"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BCFDB860-5A19-4691-8D2B-106FA9B13477}" srcId="{F7972EA2-6250-4348-9BD3-A8DF00C65360}" destId="{92114ED4-2E26-4F61-A1AE-FEA1F6B6690A}" srcOrd="3" destOrd="0" parTransId="{C062B62C-2E2B-470E-9B74-8DB638432955}" sibTransId="{8A786614-C84E-4E5C-A3BB-EEF9F78F1732}"/>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4A7D23B9-F799-43EB-9229-D1EC3121F3D2}" srcId="{F7972EA2-6250-4348-9BD3-A8DF00C65360}" destId="{80634848-1E62-4EC9-A243-85C69E19310C}" srcOrd="1" destOrd="0" parTransId="{AD5CC0FF-15F7-4C7B-9D75-554D32C6ED16}" sibTransId="{9A6AFA99-7830-40F1-9C37-AED2B6640364}"/>
    <dgm:cxn modelId="{E47AC0C5-DC1C-4245-ABCC-93DA12D5A30B}" type="presOf" srcId="{80634848-1E62-4EC9-A243-85C69E19310C}" destId="{F63980D5-67AA-4A17-AE1F-323768655202}" srcOrd="0" destOrd="0" presId="urn:microsoft.com/office/officeart/2005/8/layout/StepDownProcess"/>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A692382D-C6A2-4640-8491-702793805EC9}" type="presParOf" srcId="{1E0469DF-EBFB-48B1-921F-98F1EDB0F4BA}" destId="{447A085C-36EF-4343-8766-DA2E6DADD0A4}" srcOrd="2" destOrd="0" presId="urn:microsoft.com/office/officeart/2005/8/layout/StepDownProcess"/>
    <dgm:cxn modelId="{B2B40BD6-DA9E-4B21-AE43-4D602410CD93}" type="presParOf" srcId="{447A085C-36EF-4343-8766-DA2E6DADD0A4}" destId="{EAE80799-75F3-4262-B071-198F26663C35}" srcOrd="0" destOrd="0" presId="urn:microsoft.com/office/officeart/2005/8/layout/StepDownProcess"/>
    <dgm:cxn modelId="{A6522490-301D-4BBD-A07B-68E119564F6A}" type="presParOf" srcId="{447A085C-36EF-4343-8766-DA2E6DADD0A4}" destId="{F63980D5-67AA-4A17-AE1F-323768655202}" srcOrd="1" destOrd="0" presId="urn:microsoft.com/office/officeart/2005/8/layout/StepDownProcess"/>
    <dgm:cxn modelId="{ECD5D4F2-DC9A-4FC3-B33B-101BA6D7962B}" type="presParOf" srcId="{447A085C-36EF-4343-8766-DA2E6DADD0A4}" destId="{95C53686-323A-42B6-9B3A-C84FDF5600D1}" srcOrd="2" destOrd="0" presId="urn:microsoft.com/office/officeart/2005/8/layout/StepDownProcess"/>
    <dgm:cxn modelId="{468B2F0B-E692-4593-98A6-CE44903F815B}" type="presParOf" srcId="{1E0469DF-EBFB-48B1-921F-98F1EDB0F4BA}" destId="{2C1B1A1C-0052-4DDC-813C-C7B0242A61F0}"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D677C51B-DDC3-41DE-9901-5D1A1863596F}" type="presParOf" srcId="{046CC5D2-034F-411A-B174-C4C05BF35D00}" destId="{B734D3D9-805B-4F7C-9775-1490A21041F2}"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A27D25FB-E291-41EE-9C56-27C2683DBB89}" type="presParOf" srcId="{046CC5D2-034F-411A-B174-C4C05BF35D00}" destId="{1736F966-BE27-434C-B616-8B887CDD8313}" srcOrd="2" destOrd="0" presId="urn:microsoft.com/office/officeart/2005/8/layout/StepDownProcess"/>
    <dgm:cxn modelId="{4A60402E-94FF-4065-B54C-C274555CED44}" type="presParOf" srcId="{1E0469DF-EBFB-48B1-921F-98F1EDB0F4BA}" destId="{F70DAF9B-681B-4A51-843E-A98D5F4652B7}" srcOrd="5" destOrd="0" presId="urn:microsoft.com/office/officeart/2005/8/layout/StepDownProcess"/>
    <dgm:cxn modelId="{8C50DFD3-559B-40AC-97AE-EF179A647215}" type="presParOf" srcId="{1E0469DF-EBFB-48B1-921F-98F1EDB0F4BA}" destId="{233B4BC0-F8BF-4103-ABE5-2B1E32343EDA}" srcOrd="6" destOrd="0" presId="urn:microsoft.com/office/officeart/2005/8/layout/StepDownProcess"/>
    <dgm:cxn modelId="{A7C03502-4715-468E-99F9-DFE29A99DA82}" type="presParOf" srcId="{233B4BC0-F8BF-4103-ABE5-2B1E32343EDA}" destId="{52E460CC-97AB-4372-9E4F-2F654E3F18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972EA2-6250-4348-9BD3-A8DF00C65360}"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D1EA2CAC-4775-49D5-B2A5-BEE20FBAC3ED}">
      <dgm:prSet phldrT="[Texto]" custT="1"/>
      <dgm:spPr/>
      <dgm:t>
        <a:bodyPr/>
        <a:lstStyle/>
        <a:p>
          <a:r>
            <a:rPr lang="es-CO" sz="1600" b="0" dirty="0">
              <a:solidFill>
                <a:schemeClr val="tx1"/>
              </a:solidFill>
              <a:latin typeface="Calibri Light" panose="020F0302020204030204" pitchFamily="34" charset="0"/>
              <a:cs typeface="Calibri Light" panose="020F0302020204030204" pitchFamily="34" charset="0"/>
            </a:rPr>
            <a:t>Mejorar las condiciones productivas de los agricultores y disminuir el conflicto de suelos que se encuentra en un 72,4%</a:t>
          </a:r>
        </a:p>
      </dgm:t>
    </dgm:pt>
    <dgm:pt modelId="{073EF544-85B3-47AF-85BD-DA76F1EA01F3}" type="parTrans" cxnId="{8F07E43E-8949-473D-A94E-88C63DA0DDD0}">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E60C3381-5576-4B5C-B027-415B933BACD6}" type="sibTrans" cxnId="{8F07E43E-8949-473D-A94E-88C63DA0DDD0}">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714FA21B-5FEF-4CCF-A957-19B71D3AFB85}">
      <dgm:prSet phldrT="[Texto]" custT="1"/>
      <dgm:spPr/>
      <dgm:t>
        <a:bodyPr/>
        <a:lstStyle/>
        <a:p>
          <a:r>
            <a:rPr lang="es-CO" sz="1600" dirty="0">
              <a:solidFill>
                <a:schemeClr val="tx1"/>
              </a:solidFill>
              <a:latin typeface="Calibri Light" panose="020F0302020204030204" pitchFamily="34" charset="0"/>
              <a:cs typeface="Calibri Light" panose="020F0302020204030204" pitchFamily="34" charset="0"/>
            </a:rPr>
            <a:t>Aprovechar la infraestructura existente como el centro de valor agregado del Sena para crear programas de encadenamiento productivo de los productores del sector primario</a:t>
          </a:r>
          <a:endParaRPr lang="es-CO" sz="1600" b="0" dirty="0">
            <a:solidFill>
              <a:schemeClr val="tx1"/>
            </a:solidFill>
            <a:latin typeface="Calibri Light" panose="020F0302020204030204" pitchFamily="34" charset="0"/>
            <a:cs typeface="Calibri Light" panose="020F0302020204030204" pitchFamily="34" charset="0"/>
          </a:endParaRPr>
        </a:p>
      </dgm:t>
    </dgm:pt>
    <dgm:pt modelId="{6FE8E921-27EC-43AA-9769-7E1F3F8EF740}" type="parTrans" cxnId="{90710F77-4E6D-4A56-81FA-E8EAAFEEA8FF}">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436B3366-862D-4D2F-94D4-BB9B08A27467}" type="sibTrans" cxnId="{90710F77-4E6D-4A56-81FA-E8EAAFEEA8FF}">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92114ED4-2E26-4F61-A1AE-FEA1F6B6690A}">
      <dgm:prSet phldrT="[Texto]" custT="1"/>
      <dgm:spPr/>
      <dgm:t>
        <a:bodyPr/>
        <a:lstStyle/>
        <a:p>
          <a:r>
            <a:rPr lang="es-CO" sz="1800" dirty="0">
              <a:solidFill>
                <a:schemeClr val="tx1"/>
              </a:solidFill>
              <a:latin typeface="Calibri Light" panose="020F0302020204030204" pitchFamily="34" charset="0"/>
              <a:cs typeface="Calibri Light" panose="020F0302020204030204" pitchFamily="34" charset="0"/>
            </a:rPr>
            <a:t>Mejorar la calidad de vida de los campesinos y productores del departamento a través de mejores contratos y ganancia por su trabajo</a:t>
          </a:r>
          <a:endParaRPr lang="es-CO" sz="1800" b="0" dirty="0">
            <a:solidFill>
              <a:schemeClr val="tx1"/>
            </a:solidFill>
            <a:latin typeface="Calibri Light" panose="020F0302020204030204" pitchFamily="34" charset="0"/>
            <a:cs typeface="Calibri Light" panose="020F0302020204030204" pitchFamily="34" charset="0"/>
          </a:endParaRPr>
        </a:p>
      </dgm:t>
    </dgm:pt>
    <dgm:pt modelId="{C062B62C-2E2B-470E-9B74-8DB638432955}" type="parTrans" cxnId="{BCFDB860-5A19-4691-8D2B-106FA9B13477}">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8A786614-C84E-4E5C-A3BB-EEF9F78F1732}" type="sibTrans" cxnId="{BCFDB860-5A19-4691-8D2B-106FA9B13477}">
      <dgm:prSet/>
      <dgm:spPr/>
      <dgm:t>
        <a:bodyPr/>
        <a:lstStyle/>
        <a:p>
          <a:endParaRPr lang="es-CO" sz="2000" b="0">
            <a:solidFill>
              <a:schemeClr val="tx1"/>
            </a:solidFill>
            <a:latin typeface="Calibri Light" panose="020F0302020204030204" pitchFamily="34" charset="0"/>
            <a:cs typeface="Calibri Light" panose="020F0302020204030204" pitchFamily="34" charset="0"/>
          </a:endParaRPr>
        </a:p>
      </dgm:t>
    </dgm:pt>
    <dgm:pt modelId="{B522BFE2-C8D8-4141-88FA-0D0F50D898BC}">
      <dgm:prSet/>
      <dgm:spPr/>
      <dgm:t>
        <a:bodyPr/>
        <a:lstStyle/>
        <a:p>
          <a:r>
            <a:rPr lang="es-ES" dirty="0">
              <a:solidFill>
                <a:schemeClr val="tx1"/>
              </a:solidFill>
              <a:latin typeface="Calibri Light" panose="020F0302020204030204" pitchFamily="34" charset="0"/>
              <a:cs typeface="Calibri Light" panose="020F0302020204030204" pitchFamily="34" charset="0"/>
            </a:rPr>
            <a:t>Transformar 1000 productores agrícolas y agropecuarios en el departamento del Atlántico</a:t>
          </a:r>
          <a:endParaRPr lang="es-CO" b="0" dirty="0">
            <a:solidFill>
              <a:schemeClr val="tx1"/>
            </a:solidFill>
            <a:latin typeface="Calibri Light" panose="020F0302020204030204" pitchFamily="34" charset="0"/>
            <a:cs typeface="Calibri Light" panose="020F0302020204030204" pitchFamily="34" charset="0"/>
          </a:endParaRPr>
        </a:p>
      </dgm:t>
    </dgm:pt>
    <dgm:pt modelId="{BB870CC2-59B0-436B-951C-49B18C5D7B57}" type="parTrans" cxnId="{E29944DA-3410-4D83-93F6-741AE8557872}">
      <dgm:prSet/>
      <dgm:spPr/>
      <dgm:t>
        <a:bodyPr/>
        <a:lstStyle/>
        <a:p>
          <a:endParaRPr lang="es-CO" b="0">
            <a:solidFill>
              <a:schemeClr val="tx1"/>
            </a:solidFill>
            <a:latin typeface="Calibri Light" panose="020F0302020204030204" pitchFamily="34" charset="0"/>
            <a:cs typeface="Calibri Light" panose="020F0302020204030204" pitchFamily="34" charset="0"/>
          </a:endParaRPr>
        </a:p>
      </dgm:t>
    </dgm:pt>
    <dgm:pt modelId="{17C8EFE5-51F0-4066-98F5-736668327C4B}" type="sibTrans" cxnId="{E29944DA-3410-4D83-93F6-741AE8557872}">
      <dgm:prSet/>
      <dgm:spPr/>
      <dgm:t>
        <a:bodyPr/>
        <a:lstStyle/>
        <a:p>
          <a:endParaRPr lang="es-CO" b="0">
            <a:solidFill>
              <a:schemeClr val="tx1"/>
            </a:solidFill>
            <a:latin typeface="Calibri Light" panose="020F0302020204030204" pitchFamily="34" charset="0"/>
            <a:cs typeface="Calibri Light" panose="020F0302020204030204" pitchFamily="34" charset="0"/>
          </a:endParaRPr>
        </a:p>
      </dgm:t>
    </dgm:pt>
    <dgm:pt modelId="{1E0469DF-EBFB-48B1-921F-98F1EDB0F4BA}" type="pres">
      <dgm:prSet presAssocID="{F7972EA2-6250-4348-9BD3-A8DF00C65360}" presName="rootnode" presStyleCnt="0">
        <dgm:presLayoutVars>
          <dgm:chMax/>
          <dgm:chPref/>
          <dgm:dir/>
          <dgm:animLvl val="lvl"/>
        </dgm:presLayoutVars>
      </dgm:prSet>
      <dgm:spPr/>
    </dgm:pt>
    <dgm:pt modelId="{4E4836D1-641C-4D09-93BF-DE4F2A30C4D2}" type="pres">
      <dgm:prSet presAssocID="{D1EA2CAC-4775-49D5-B2A5-BEE20FBAC3ED}" presName="composite" presStyleCnt="0"/>
      <dgm:spPr/>
    </dgm:pt>
    <dgm:pt modelId="{2BB91AC8-947E-41F3-A0A1-30C3D69A7BB1}" type="pres">
      <dgm:prSet presAssocID="{D1EA2CAC-4775-49D5-B2A5-BEE20FBAC3ED}" presName="bentUpArrow1" presStyleLbl="alignImgPlace1" presStyleIdx="0" presStyleCnt="3"/>
      <dgm:spPr/>
    </dgm:pt>
    <dgm:pt modelId="{F75D7D13-9FB3-4EFF-AC64-4E2A7A2256C5}" type="pres">
      <dgm:prSet presAssocID="{D1EA2CAC-4775-49D5-B2A5-BEE20FBAC3ED}" presName="ParentText" presStyleLbl="node1" presStyleIdx="0" presStyleCnt="4" custScaleX="168714">
        <dgm:presLayoutVars>
          <dgm:chMax val="1"/>
          <dgm:chPref val="1"/>
          <dgm:bulletEnabled val="1"/>
        </dgm:presLayoutVars>
      </dgm:prSet>
      <dgm:spPr/>
    </dgm:pt>
    <dgm:pt modelId="{DAD4E70F-151D-464E-9AA9-764FEC4CC5F5}" type="pres">
      <dgm:prSet presAssocID="{D1EA2CAC-4775-49D5-B2A5-BEE20FBAC3ED}" presName="ChildText" presStyleLbl="revTx" presStyleIdx="0" presStyleCnt="3">
        <dgm:presLayoutVars>
          <dgm:chMax val="0"/>
          <dgm:chPref val="0"/>
          <dgm:bulletEnabled val="1"/>
        </dgm:presLayoutVars>
      </dgm:prSet>
      <dgm:spPr/>
    </dgm:pt>
    <dgm:pt modelId="{5A18A131-D7E9-4DEC-9E05-0A5B7B7AA78B}" type="pres">
      <dgm:prSet presAssocID="{E60C3381-5576-4B5C-B027-415B933BACD6}" presName="sibTrans" presStyleCnt="0"/>
      <dgm:spPr/>
    </dgm:pt>
    <dgm:pt modelId="{54FDA22E-6C45-42ED-957E-1FCB28E66014}" type="pres">
      <dgm:prSet presAssocID="{B522BFE2-C8D8-4141-88FA-0D0F50D898BC}" presName="composite" presStyleCnt="0"/>
      <dgm:spPr/>
    </dgm:pt>
    <dgm:pt modelId="{FF5E279B-EAED-4DA3-81F9-334A027879FF}" type="pres">
      <dgm:prSet presAssocID="{B522BFE2-C8D8-4141-88FA-0D0F50D898BC}" presName="bentUpArrow1" presStyleLbl="alignImgPlace1" presStyleIdx="1" presStyleCnt="3"/>
      <dgm:spPr/>
    </dgm:pt>
    <dgm:pt modelId="{8B88996C-0F62-48FF-AF4F-213C2B98D4F5}" type="pres">
      <dgm:prSet presAssocID="{B522BFE2-C8D8-4141-88FA-0D0F50D898BC}" presName="ParentText" presStyleLbl="node1" presStyleIdx="1" presStyleCnt="4" custScaleX="165266">
        <dgm:presLayoutVars>
          <dgm:chMax val="1"/>
          <dgm:chPref val="1"/>
          <dgm:bulletEnabled val="1"/>
        </dgm:presLayoutVars>
      </dgm:prSet>
      <dgm:spPr/>
    </dgm:pt>
    <dgm:pt modelId="{A5B89473-8D96-42B4-84D8-38E91CABEA64}" type="pres">
      <dgm:prSet presAssocID="{B522BFE2-C8D8-4141-88FA-0D0F50D898BC}" presName="ChildText" presStyleLbl="revTx" presStyleIdx="1" presStyleCnt="3">
        <dgm:presLayoutVars>
          <dgm:chMax val="0"/>
          <dgm:chPref val="0"/>
          <dgm:bulletEnabled val="1"/>
        </dgm:presLayoutVars>
      </dgm:prSet>
      <dgm:spPr/>
    </dgm:pt>
    <dgm:pt modelId="{89BB4F2C-096C-4469-A3B2-6075733EA0F9}" type="pres">
      <dgm:prSet presAssocID="{17C8EFE5-51F0-4066-98F5-736668327C4B}" presName="sibTrans" presStyleCnt="0"/>
      <dgm:spPr/>
    </dgm:pt>
    <dgm:pt modelId="{046CC5D2-034F-411A-B174-C4C05BF35D00}" type="pres">
      <dgm:prSet presAssocID="{714FA21B-5FEF-4CCF-A957-19B71D3AFB85}" presName="composite" presStyleCnt="0"/>
      <dgm:spPr/>
    </dgm:pt>
    <dgm:pt modelId="{B734D3D9-805B-4F7C-9775-1490A21041F2}" type="pres">
      <dgm:prSet presAssocID="{714FA21B-5FEF-4CCF-A957-19B71D3AFB85}" presName="bentUpArrow1" presStyleLbl="alignImgPlace1" presStyleIdx="2" presStyleCnt="3"/>
      <dgm:spPr/>
    </dgm:pt>
    <dgm:pt modelId="{11DFE832-DFE3-4BFA-9636-4EAF8159E4E3}" type="pres">
      <dgm:prSet presAssocID="{714FA21B-5FEF-4CCF-A957-19B71D3AFB85}" presName="ParentText" presStyleLbl="node1" presStyleIdx="2" presStyleCnt="4" custScaleX="170218" custScaleY="106017">
        <dgm:presLayoutVars>
          <dgm:chMax val="1"/>
          <dgm:chPref val="1"/>
          <dgm:bulletEnabled val="1"/>
        </dgm:presLayoutVars>
      </dgm:prSet>
      <dgm:spPr/>
    </dgm:pt>
    <dgm:pt modelId="{1736F966-BE27-434C-B616-8B887CDD8313}" type="pres">
      <dgm:prSet presAssocID="{714FA21B-5FEF-4CCF-A957-19B71D3AFB85}" presName="ChildText" presStyleLbl="revTx" presStyleIdx="2" presStyleCnt="3">
        <dgm:presLayoutVars>
          <dgm:chMax val="0"/>
          <dgm:chPref val="0"/>
          <dgm:bulletEnabled val="1"/>
        </dgm:presLayoutVars>
      </dgm:prSet>
      <dgm:spPr/>
    </dgm:pt>
    <dgm:pt modelId="{F70DAF9B-681B-4A51-843E-A98D5F4652B7}" type="pres">
      <dgm:prSet presAssocID="{436B3366-862D-4D2F-94D4-BB9B08A27467}" presName="sibTrans" presStyleCnt="0"/>
      <dgm:spPr/>
    </dgm:pt>
    <dgm:pt modelId="{233B4BC0-F8BF-4103-ABE5-2B1E32343EDA}" type="pres">
      <dgm:prSet presAssocID="{92114ED4-2E26-4F61-A1AE-FEA1F6B6690A}" presName="composite" presStyleCnt="0"/>
      <dgm:spPr/>
    </dgm:pt>
    <dgm:pt modelId="{52E460CC-97AB-4372-9E4F-2F654E3F182F}" type="pres">
      <dgm:prSet presAssocID="{92114ED4-2E26-4F61-A1AE-FEA1F6B6690A}" presName="ParentText" presStyleLbl="node1" presStyleIdx="3" presStyleCnt="4" custScaleX="168714">
        <dgm:presLayoutVars>
          <dgm:chMax val="1"/>
          <dgm:chPref val="1"/>
          <dgm:bulletEnabled val="1"/>
        </dgm:presLayoutVars>
      </dgm:prSet>
      <dgm:spPr/>
    </dgm:pt>
  </dgm:ptLst>
  <dgm:cxnLst>
    <dgm:cxn modelId="{D9302911-0490-42BB-AE95-43F826FBC018}" type="presOf" srcId="{92114ED4-2E26-4F61-A1AE-FEA1F6B6690A}" destId="{52E460CC-97AB-4372-9E4F-2F654E3F182F}" srcOrd="0" destOrd="0" presId="urn:microsoft.com/office/officeart/2005/8/layout/StepDownProcess"/>
    <dgm:cxn modelId="{8F07E43E-8949-473D-A94E-88C63DA0DDD0}" srcId="{F7972EA2-6250-4348-9BD3-A8DF00C65360}" destId="{D1EA2CAC-4775-49D5-B2A5-BEE20FBAC3ED}" srcOrd="0" destOrd="0" parTransId="{073EF544-85B3-47AF-85BD-DA76F1EA01F3}" sibTransId="{E60C3381-5576-4B5C-B027-415B933BACD6}"/>
    <dgm:cxn modelId="{BCFDB860-5A19-4691-8D2B-106FA9B13477}" srcId="{F7972EA2-6250-4348-9BD3-A8DF00C65360}" destId="{92114ED4-2E26-4F61-A1AE-FEA1F6B6690A}" srcOrd="3" destOrd="0" parTransId="{C062B62C-2E2B-470E-9B74-8DB638432955}" sibTransId="{8A786614-C84E-4E5C-A3BB-EEF9F78F1732}"/>
    <dgm:cxn modelId="{85A5E667-E7BA-41E8-BBC5-2BFA241AFC31}" type="presOf" srcId="{714FA21B-5FEF-4CCF-A957-19B71D3AFB85}" destId="{11DFE832-DFE3-4BFA-9636-4EAF8159E4E3}" srcOrd="0" destOrd="0" presId="urn:microsoft.com/office/officeart/2005/8/layout/StepDownProcess"/>
    <dgm:cxn modelId="{90710F77-4E6D-4A56-81FA-E8EAAFEEA8FF}" srcId="{F7972EA2-6250-4348-9BD3-A8DF00C65360}" destId="{714FA21B-5FEF-4CCF-A957-19B71D3AFB85}" srcOrd="2" destOrd="0" parTransId="{6FE8E921-27EC-43AA-9769-7E1F3F8EF740}" sibTransId="{436B3366-862D-4D2F-94D4-BB9B08A27467}"/>
    <dgm:cxn modelId="{F075AF7F-E0A8-47FB-B7EF-16C8E765FBC5}" type="presOf" srcId="{B522BFE2-C8D8-4141-88FA-0D0F50D898BC}" destId="{8B88996C-0F62-48FF-AF4F-213C2B98D4F5}" srcOrd="0" destOrd="0" presId="urn:microsoft.com/office/officeart/2005/8/layout/StepDownProcess"/>
    <dgm:cxn modelId="{1F90CD94-A9D8-4286-A937-15A06188FA6C}" type="presOf" srcId="{F7972EA2-6250-4348-9BD3-A8DF00C65360}" destId="{1E0469DF-EBFB-48B1-921F-98F1EDB0F4BA}" srcOrd="0" destOrd="0" presId="urn:microsoft.com/office/officeart/2005/8/layout/StepDownProcess"/>
    <dgm:cxn modelId="{00F8E3A7-777D-4DBF-9E95-2BB348775FF5}" type="presOf" srcId="{D1EA2CAC-4775-49D5-B2A5-BEE20FBAC3ED}" destId="{F75D7D13-9FB3-4EFF-AC64-4E2A7A2256C5}" srcOrd="0" destOrd="0" presId="urn:microsoft.com/office/officeart/2005/8/layout/StepDownProcess"/>
    <dgm:cxn modelId="{E29944DA-3410-4D83-93F6-741AE8557872}" srcId="{F7972EA2-6250-4348-9BD3-A8DF00C65360}" destId="{B522BFE2-C8D8-4141-88FA-0D0F50D898BC}" srcOrd="1" destOrd="0" parTransId="{BB870CC2-59B0-436B-951C-49B18C5D7B57}" sibTransId="{17C8EFE5-51F0-4066-98F5-736668327C4B}"/>
    <dgm:cxn modelId="{02C5BCC1-86E7-434A-B64E-94BB0E2212C8}" type="presParOf" srcId="{1E0469DF-EBFB-48B1-921F-98F1EDB0F4BA}" destId="{4E4836D1-641C-4D09-93BF-DE4F2A30C4D2}" srcOrd="0" destOrd="0" presId="urn:microsoft.com/office/officeart/2005/8/layout/StepDownProcess"/>
    <dgm:cxn modelId="{34087096-81E8-4AAB-9773-415DA2FF704E}" type="presParOf" srcId="{4E4836D1-641C-4D09-93BF-DE4F2A30C4D2}" destId="{2BB91AC8-947E-41F3-A0A1-30C3D69A7BB1}" srcOrd="0" destOrd="0" presId="urn:microsoft.com/office/officeart/2005/8/layout/StepDownProcess"/>
    <dgm:cxn modelId="{67C52A86-B237-4736-A14A-231900713EA3}" type="presParOf" srcId="{4E4836D1-641C-4D09-93BF-DE4F2A30C4D2}" destId="{F75D7D13-9FB3-4EFF-AC64-4E2A7A2256C5}" srcOrd="1" destOrd="0" presId="urn:microsoft.com/office/officeart/2005/8/layout/StepDownProcess"/>
    <dgm:cxn modelId="{4B55F0B7-F720-41E0-AC44-284F4324BA97}" type="presParOf" srcId="{4E4836D1-641C-4D09-93BF-DE4F2A30C4D2}" destId="{DAD4E70F-151D-464E-9AA9-764FEC4CC5F5}" srcOrd="2" destOrd="0" presId="urn:microsoft.com/office/officeart/2005/8/layout/StepDownProcess"/>
    <dgm:cxn modelId="{6698F25A-9DC8-47EE-A965-1B5893D65CDE}" type="presParOf" srcId="{1E0469DF-EBFB-48B1-921F-98F1EDB0F4BA}" destId="{5A18A131-D7E9-4DEC-9E05-0A5B7B7AA78B}" srcOrd="1" destOrd="0" presId="urn:microsoft.com/office/officeart/2005/8/layout/StepDownProcess"/>
    <dgm:cxn modelId="{9F204609-127E-46B4-AE0C-4E8986C7C9D6}" type="presParOf" srcId="{1E0469DF-EBFB-48B1-921F-98F1EDB0F4BA}" destId="{54FDA22E-6C45-42ED-957E-1FCB28E66014}" srcOrd="2" destOrd="0" presId="urn:microsoft.com/office/officeart/2005/8/layout/StepDownProcess"/>
    <dgm:cxn modelId="{CEDB1926-F90E-4635-BDED-7A3E2D7C9BB1}" type="presParOf" srcId="{54FDA22E-6C45-42ED-957E-1FCB28E66014}" destId="{FF5E279B-EAED-4DA3-81F9-334A027879FF}" srcOrd="0" destOrd="0" presId="urn:microsoft.com/office/officeart/2005/8/layout/StepDownProcess"/>
    <dgm:cxn modelId="{A58DE5D2-D320-48AD-820D-B59E23DA0969}" type="presParOf" srcId="{54FDA22E-6C45-42ED-957E-1FCB28E66014}" destId="{8B88996C-0F62-48FF-AF4F-213C2B98D4F5}" srcOrd="1" destOrd="0" presId="urn:microsoft.com/office/officeart/2005/8/layout/StepDownProcess"/>
    <dgm:cxn modelId="{24E57F77-EC38-424F-B285-A38C69D4E74E}" type="presParOf" srcId="{54FDA22E-6C45-42ED-957E-1FCB28E66014}" destId="{A5B89473-8D96-42B4-84D8-38E91CABEA64}" srcOrd="2" destOrd="0" presId="urn:microsoft.com/office/officeart/2005/8/layout/StepDownProcess"/>
    <dgm:cxn modelId="{BF7C4684-78D6-423A-8E75-648F48F13AD8}" type="presParOf" srcId="{1E0469DF-EBFB-48B1-921F-98F1EDB0F4BA}" destId="{89BB4F2C-096C-4469-A3B2-6075733EA0F9}" srcOrd="3" destOrd="0" presId="urn:microsoft.com/office/officeart/2005/8/layout/StepDownProcess"/>
    <dgm:cxn modelId="{106681A4-3007-4513-9B9B-550EB09E541A}" type="presParOf" srcId="{1E0469DF-EBFB-48B1-921F-98F1EDB0F4BA}" destId="{046CC5D2-034F-411A-B174-C4C05BF35D00}" srcOrd="4" destOrd="0" presId="urn:microsoft.com/office/officeart/2005/8/layout/StepDownProcess"/>
    <dgm:cxn modelId="{D677C51B-DDC3-41DE-9901-5D1A1863596F}" type="presParOf" srcId="{046CC5D2-034F-411A-B174-C4C05BF35D00}" destId="{B734D3D9-805B-4F7C-9775-1490A21041F2}" srcOrd="0" destOrd="0" presId="urn:microsoft.com/office/officeart/2005/8/layout/StepDownProcess"/>
    <dgm:cxn modelId="{FAB91A15-F17D-4A2D-9490-EA8C920982C5}" type="presParOf" srcId="{046CC5D2-034F-411A-B174-C4C05BF35D00}" destId="{11DFE832-DFE3-4BFA-9636-4EAF8159E4E3}" srcOrd="1" destOrd="0" presId="urn:microsoft.com/office/officeart/2005/8/layout/StepDownProcess"/>
    <dgm:cxn modelId="{A27D25FB-E291-41EE-9C56-27C2683DBB89}" type="presParOf" srcId="{046CC5D2-034F-411A-B174-C4C05BF35D00}" destId="{1736F966-BE27-434C-B616-8B887CDD8313}" srcOrd="2" destOrd="0" presId="urn:microsoft.com/office/officeart/2005/8/layout/StepDownProcess"/>
    <dgm:cxn modelId="{4A60402E-94FF-4065-B54C-C274555CED44}" type="presParOf" srcId="{1E0469DF-EBFB-48B1-921F-98F1EDB0F4BA}" destId="{F70DAF9B-681B-4A51-843E-A98D5F4652B7}" srcOrd="5" destOrd="0" presId="urn:microsoft.com/office/officeart/2005/8/layout/StepDownProcess"/>
    <dgm:cxn modelId="{8C50DFD3-559B-40AC-97AE-EF179A647215}" type="presParOf" srcId="{1E0469DF-EBFB-48B1-921F-98F1EDB0F4BA}" destId="{233B4BC0-F8BF-4103-ABE5-2B1E32343EDA}" srcOrd="6" destOrd="0" presId="urn:microsoft.com/office/officeart/2005/8/layout/StepDownProcess"/>
    <dgm:cxn modelId="{A7C03502-4715-468E-99F9-DFE29A99DA82}" type="presParOf" srcId="{233B4BC0-F8BF-4103-ABE5-2B1E32343EDA}" destId="{52E460CC-97AB-4372-9E4F-2F654E3F18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41DFB-15DF-4C18-9DBA-B051FD236DDF}">
      <dsp:nvSpPr>
        <dsp:cNvPr id="0" name=""/>
        <dsp:cNvSpPr/>
      </dsp:nvSpPr>
      <dsp:spPr>
        <a:xfrm rot="5400000">
          <a:off x="-219257" y="221911"/>
          <a:ext cx="1461717" cy="102320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O" sz="3200" kern="1200" dirty="0"/>
            <a:t>Río </a:t>
          </a:r>
        </a:p>
      </dsp:txBody>
      <dsp:txXfrm rot="-5400000">
        <a:off x="2" y="514254"/>
        <a:ext cx="1023201" cy="438516"/>
      </dsp:txXfrm>
    </dsp:sp>
    <dsp:sp modelId="{05D6F282-54A0-4DB1-8CC4-CD311BE6AA48}">
      <dsp:nvSpPr>
        <dsp:cNvPr id="0" name=""/>
        <dsp:cNvSpPr/>
      </dsp:nvSpPr>
      <dsp:spPr>
        <a:xfrm rot="5400000">
          <a:off x="3291791" y="-2265935"/>
          <a:ext cx="950615" cy="548779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b="0" kern="1200" dirty="0">
              <a:effectLst/>
              <a:latin typeface="Arial" panose="020B0604020202020204" pitchFamily="34" charset="0"/>
              <a:ea typeface="Arial" panose="020B0604020202020204" pitchFamily="34" charset="0"/>
            </a:rPr>
            <a:t>APP Navegabilidad</a:t>
          </a:r>
          <a:endParaRPr lang="es-CO" sz="1600" b="0" kern="1200" dirty="0"/>
        </a:p>
        <a:p>
          <a:pPr marL="171450" lvl="1" indent="-171450" algn="l" defTabSz="711200">
            <a:lnSpc>
              <a:spcPct val="90000"/>
            </a:lnSpc>
            <a:spcBef>
              <a:spcPct val="0"/>
            </a:spcBef>
            <a:spcAft>
              <a:spcPct val="15000"/>
            </a:spcAft>
            <a:buChar char="•"/>
          </a:pPr>
          <a:r>
            <a:rPr lang="es-CO" sz="1600" b="0" kern="1200" dirty="0">
              <a:effectLst/>
              <a:latin typeface="Arial" panose="020B0604020202020204" pitchFamily="34" charset="0"/>
              <a:ea typeface="Arial" panose="020B0604020202020204" pitchFamily="34" charset="0"/>
            </a:rPr>
            <a:t>Mantenimiento del canal de acceso</a:t>
          </a:r>
          <a:endParaRPr lang="es-CO" sz="1600" b="0" kern="1200" dirty="0"/>
        </a:p>
        <a:p>
          <a:pPr marL="171450" lvl="1" indent="-171450" algn="l" defTabSz="711200">
            <a:lnSpc>
              <a:spcPct val="90000"/>
            </a:lnSpc>
            <a:spcBef>
              <a:spcPct val="0"/>
            </a:spcBef>
            <a:spcAft>
              <a:spcPct val="15000"/>
            </a:spcAft>
            <a:buChar char="•"/>
          </a:pPr>
          <a:r>
            <a:rPr lang="es-CO" sz="1600" b="0" kern="1200" dirty="0">
              <a:effectLst/>
              <a:latin typeface="Arial" panose="020B0604020202020204" pitchFamily="34" charset="0"/>
              <a:ea typeface="Arial" panose="020B0604020202020204" pitchFamily="34" charset="0"/>
            </a:rPr>
            <a:t>Demolición del puente antiguo Puente Pumarejo</a:t>
          </a:r>
          <a:endParaRPr lang="es-CO" sz="1600" b="0" kern="1200" dirty="0"/>
        </a:p>
        <a:p>
          <a:pPr marL="171450" lvl="1" indent="-171450" algn="l" defTabSz="711200">
            <a:lnSpc>
              <a:spcPct val="90000"/>
            </a:lnSpc>
            <a:spcBef>
              <a:spcPct val="0"/>
            </a:spcBef>
            <a:spcAft>
              <a:spcPct val="15000"/>
            </a:spcAft>
            <a:buChar char="•"/>
          </a:pPr>
          <a:r>
            <a:rPr lang="es-CO" sz="1600" b="0" kern="1200" dirty="0">
              <a:effectLst/>
              <a:latin typeface="Arial" panose="020B0604020202020204" pitchFamily="34" charset="0"/>
              <a:ea typeface="Arial" panose="020B0604020202020204" pitchFamily="34" charset="0"/>
            </a:rPr>
            <a:t>Canal del Dique.</a:t>
          </a:r>
          <a:endParaRPr lang="es-CO" sz="1600" b="0" kern="1200" dirty="0"/>
        </a:p>
      </dsp:txBody>
      <dsp:txXfrm rot="-5400000">
        <a:off x="1023202" y="49059"/>
        <a:ext cx="5441389" cy="857805"/>
      </dsp:txXfrm>
    </dsp:sp>
    <dsp:sp modelId="{7D245933-39FC-4C1B-B1C0-1CDEE75CCBF5}">
      <dsp:nvSpPr>
        <dsp:cNvPr id="0" name=""/>
        <dsp:cNvSpPr/>
      </dsp:nvSpPr>
      <dsp:spPr>
        <a:xfrm rot="5400000">
          <a:off x="-219257" y="1539125"/>
          <a:ext cx="1461717" cy="102320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kern="1200" dirty="0"/>
            <a:t>Vías</a:t>
          </a:r>
        </a:p>
      </dsp:txBody>
      <dsp:txXfrm rot="-5400000">
        <a:off x="2" y="1831468"/>
        <a:ext cx="1023201" cy="438516"/>
      </dsp:txXfrm>
    </dsp:sp>
    <dsp:sp modelId="{6C5064CE-11E0-4A14-81B8-3A308161AA1B}">
      <dsp:nvSpPr>
        <dsp:cNvPr id="0" name=""/>
        <dsp:cNvSpPr/>
      </dsp:nvSpPr>
      <dsp:spPr>
        <a:xfrm rot="5400000">
          <a:off x="3292040" y="-948971"/>
          <a:ext cx="950116" cy="548779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s-CO" sz="1600" b="0" kern="1200" dirty="0"/>
            <a:t>Segunda calzada Cartagena - Barranquilla</a:t>
          </a:r>
        </a:p>
        <a:p>
          <a:pPr marL="171450" lvl="1" indent="-171450" algn="l" defTabSz="711200">
            <a:lnSpc>
              <a:spcPct val="90000"/>
            </a:lnSpc>
            <a:spcBef>
              <a:spcPct val="0"/>
            </a:spcBef>
            <a:spcAft>
              <a:spcPct val="15000"/>
            </a:spcAft>
            <a:buFont typeface="Symbol" panose="05050102010706020507" pitchFamily="18" charset="2"/>
            <a:buChar char=""/>
          </a:pPr>
          <a:r>
            <a:rPr lang="es-CO" sz="1600" b="0" kern="1200" dirty="0"/>
            <a:t>Doble calzada Barranquilla-Ciénaga. </a:t>
          </a:r>
        </a:p>
        <a:p>
          <a:pPr marL="171450" lvl="1" indent="-171450" algn="l" defTabSz="711200">
            <a:lnSpc>
              <a:spcPct val="90000"/>
            </a:lnSpc>
            <a:spcBef>
              <a:spcPct val="0"/>
            </a:spcBef>
            <a:spcAft>
              <a:spcPct val="15000"/>
            </a:spcAft>
            <a:buFont typeface="Symbol" panose="05050102010706020507" pitchFamily="18" charset="2"/>
            <a:buChar char=""/>
          </a:pPr>
          <a:r>
            <a:rPr lang="es-CO" sz="1600" b="0" kern="1200" dirty="0"/>
            <a:t>Operación, mantenimiento y obras complementarias de la calle 30 hasta aeropuerto.</a:t>
          </a:r>
        </a:p>
      </dsp:txBody>
      <dsp:txXfrm rot="-5400000">
        <a:off x="1023202" y="1366248"/>
        <a:ext cx="5441413" cy="857354"/>
      </dsp:txXfrm>
    </dsp:sp>
    <dsp:sp modelId="{0E3E0CCD-9DE9-43EC-B3C6-6706130F61CB}">
      <dsp:nvSpPr>
        <dsp:cNvPr id="0" name=""/>
        <dsp:cNvSpPr/>
      </dsp:nvSpPr>
      <dsp:spPr>
        <a:xfrm rot="5400000">
          <a:off x="-219257" y="2856339"/>
          <a:ext cx="1461717" cy="102320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CO" sz="2400" b="0" kern="1200" dirty="0"/>
            <a:t>Aéreo</a:t>
          </a:r>
        </a:p>
      </dsp:txBody>
      <dsp:txXfrm rot="-5400000">
        <a:off x="2" y="3148682"/>
        <a:ext cx="1023201" cy="438516"/>
      </dsp:txXfrm>
    </dsp:sp>
    <dsp:sp modelId="{BD7FA037-8BE5-4786-A698-077FE66FB61B}">
      <dsp:nvSpPr>
        <dsp:cNvPr id="0" name=""/>
        <dsp:cNvSpPr/>
      </dsp:nvSpPr>
      <dsp:spPr>
        <a:xfrm rot="5400000">
          <a:off x="3292040" y="368243"/>
          <a:ext cx="950116" cy="548779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s-CO" sz="1600" kern="1200" dirty="0"/>
            <a:t>Modernización del Aeropuerto Ernesto Cortissoz</a:t>
          </a:r>
          <a:endParaRPr lang="es-CO" sz="1600" b="0" kern="1200" dirty="0"/>
        </a:p>
        <a:p>
          <a:pPr marL="171450" lvl="1" indent="-171450" algn="l" defTabSz="711200">
            <a:lnSpc>
              <a:spcPct val="90000"/>
            </a:lnSpc>
            <a:spcBef>
              <a:spcPct val="0"/>
            </a:spcBef>
            <a:spcAft>
              <a:spcPct val="15000"/>
            </a:spcAft>
            <a:buFont typeface="Symbol" panose="05050102010706020507" pitchFamily="18" charset="2"/>
            <a:buChar char=""/>
          </a:pPr>
          <a:r>
            <a:rPr lang="es-CO" sz="1600" b="0" kern="1200" dirty="0"/>
            <a:t>Operación</a:t>
          </a:r>
        </a:p>
      </dsp:txBody>
      <dsp:txXfrm rot="-5400000">
        <a:off x="1023202" y="2683463"/>
        <a:ext cx="5441413" cy="857354"/>
      </dsp:txXfrm>
    </dsp:sp>
    <dsp:sp modelId="{16A48868-7352-48E2-9B21-CF44CE685DF6}">
      <dsp:nvSpPr>
        <dsp:cNvPr id="0" name=""/>
        <dsp:cNvSpPr/>
      </dsp:nvSpPr>
      <dsp:spPr>
        <a:xfrm rot="5400000">
          <a:off x="-219257" y="4173553"/>
          <a:ext cx="1461717" cy="1023201"/>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kern="1200" dirty="0"/>
            <a:t>Mar</a:t>
          </a:r>
        </a:p>
      </dsp:txBody>
      <dsp:txXfrm rot="-5400000">
        <a:off x="2" y="4465896"/>
        <a:ext cx="1023201" cy="438516"/>
      </dsp:txXfrm>
    </dsp:sp>
    <dsp:sp modelId="{AD31E953-C114-430E-A40A-FE1D7D15F8B9}">
      <dsp:nvSpPr>
        <dsp:cNvPr id="0" name=""/>
        <dsp:cNvSpPr/>
      </dsp:nvSpPr>
      <dsp:spPr>
        <a:xfrm rot="5400000">
          <a:off x="3292040" y="1685457"/>
          <a:ext cx="950116" cy="548779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b="0" kern="1200" dirty="0"/>
            <a:t>Erosión</a:t>
          </a:r>
        </a:p>
        <a:p>
          <a:pPr marL="342900" lvl="2" indent="-171450" algn="l" defTabSz="711200">
            <a:lnSpc>
              <a:spcPct val="90000"/>
            </a:lnSpc>
            <a:spcBef>
              <a:spcPct val="0"/>
            </a:spcBef>
            <a:spcAft>
              <a:spcPct val="15000"/>
            </a:spcAft>
            <a:buChar char="•"/>
          </a:pPr>
          <a:r>
            <a:rPr lang="es-CO" sz="1600" b="0" kern="1200" dirty="0"/>
            <a:t>Kilómetro 19 entre Barranquilla – Ciénaga</a:t>
          </a:r>
        </a:p>
        <a:p>
          <a:pPr marL="342900" lvl="2" indent="-171450" algn="l" defTabSz="711200">
            <a:lnSpc>
              <a:spcPct val="90000"/>
            </a:lnSpc>
            <a:spcBef>
              <a:spcPct val="0"/>
            </a:spcBef>
            <a:spcAft>
              <a:spcPct val="15000"/>
            </a:spcAft>
            <a:buChar char="•"/>
          </a:pPr>
          <a:r>
            <a:rPr lang="es-CO" sz="1600" b="0" kern="1200" dirty="0"/>
            <a:t>Playas del Atlántico</a:t>
          </a:r>
        </a:p>
      </dsp:txBody>
      <dsp:txXfrm rot="-5400000">
        <a:off x="1023202" y="4000677"/>
        <a:ext cx="5441413" cy="8573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1745514" y="1323326"/>
          <a:ext cx="1162167" cy="1323087"/>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765447" y="35039"/>
          <a:ext cx="3300731" cy="1369421"/>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Light" panose="020F0302020204030204" pitchFamily="34" charset="0"/>
              <a:cs typeface="Calibri Light" panose="020F0302020204030204" pitchFamily="34" charset="0"/>
            </a:rPr>
            <a:t>Mejorar la cobertura de internet que está en un 39,3% de los hogares del departamento</a:t>
          </a:r>
          <a:endParaRPr lang="es-CO" sz="1800" b="0" kern="1200" dirty="0">
            <a:solidFill>
              <a:schemeClr val="tx1"/>
            </a:solidFill>
            <a:latin typeface="Calibri Light" panose="020F0302020204030204" pitchFamily="34" charset="0"/>
            <a:cs typeface="Calibri Light" panose="020F0302020204030204" pitchFamily="34" charset="0"/>
          </a:endParaRPr>
        </a:p>
      </dsp:txBody>
      <dsp:txXfrm>
        <a:off x="832309" y="101901"/>
        <a:ext cx="3167007" cy="1235697"/>
      </dsp:txXfrm>
    </dsp:sp>
    <dsp:sp modelId="{DAD4E70F-151D-464E-9AA9-764FEC4CC5F5}">
      <dsp:nvSpPr>
        <dsp:cNvPr id="0" name=""/>
        <dsp:cNvSpPr/>
      </dsp:nvSpPr>
      <dsp:spPr>
        <a:xfrm>
          <a:off x="3394016" y="165645"/>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FF5E279B-EAED-4DA3-81F9-334A027879FF}">
      <dsp:nvSpPr>
        <dsp:cNvPr id="0" name=""/>
        <dsp:cNvSpPr/>
      </dsp:nvSpPr>
      <dsp:spPr>
        <a:xfrm rot="5400000">
          <a:off x="3864478" y="2861637"/>
          <a:ext cx="1162167" cy="1323087"/>
        </a:xfrm>
        <a:prstGeom prst="bentUpArrow">
          <a:avLst>
            <a:gd name="adj1" fmla="val 32840"/>
            <a:gd name="adj2" fmla="val 25000"/>
            <a:gd name="adj3" fmla="val 35780"/>
          </a:avLst>
        </a:prstGeom>
        <a:solidFill>
          <a:schemeClr val="accent5">
            <a:tint val="50000"/>
            <a:hueOff val="-3672177"/>
            <a:satOff val="-7688"/>
            <a:lumOff val="52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8996C-0F62-48FF-AF4F-213C2B98D4F5}">
      <dsp:nvSpPr>
        <dsp:cNvPr id="0" name=""/>
        <dsp:cNvSpPr/>
      </dsp:nvSpPr>
      <dsp:spPr>
        <a:xfrm>
          <a:off x="2710154" y="1573351"/>
          <a:ext cx="3649246" cy="1369421"/>
        </a:xfrm>
        <a:prstGeom prst="roundRect">
          <a:avLst>
            <a:gd name="adj" fmla="val 16670"/>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Light" panose="020F0302020204030204" pitchFamily="34" charset="0"/>
              <a:cs typeface="Calibri Light" panose="020F0302020204030204" pitchFamily="34" charset="0"/>
            </a:rPr>
            <a:t>Disminuir el índice de hogares sin conexión de internet en las cabeceras y centros poblados a un 10% y un 50% respectivamente</a:t>
          </a:r>
        </a:p>
      </dsp:txBody>
      <dsp:txXfrm>
        <a:off x="2777016" y="1640213"/>
        <a:ext cx="3515522" cy="1235697"/>
      </dsp:txXfrm>
    </dsp:sp>
    <dsp:sp modelId="{A5B89473-8D96-42B4-84D8-38E91CABEA64}">
      <dsp:nvSpPr>
        <dsp:cNvPr id="0" name=""/>
        <dsp:cNvSpPr/>
      </dsp:nvSpPr>
      <dsp:spPr>
        <a:xfrm>
          <a:off x="6300885" y="1531701"/>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DA5E1316-B020-4BFC-82DD-4EA42354679A}">
      <dsp:nvSpPr>
        <dsp:cNvPr id="0" name=""/>
        <dsp:cNvSpPr/>
      </dsp:nvSpPr>
      <dsp:spPr>
        <a:xfrm rot="5400000">
          <a:off x="5939462" y="4399949"/>
          <a:ext cx="1162167" cy="1323087"/>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4654861" y="3111663"/>
          <a:ext cx="3909800" cy="1369421"/>
        </a:xfrm>
        <a:prstGeom prst="roundRect">
          <a:avLst>
            <a:gd name="adj" fmla="val 16670"/>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Light" panose="020F0302020204030204" pitchFamily="34" charset="0"/>
              <a:cs typeface="Calibri Light" panose="020F0302020204030204" pitchFamily="34" charset="0"/>
            </a:rPr>
            <a:t>Gestionar la conexión de última milla de banda ancha para mejorar la cobertura de internet necesaria para brindar infraestructura que atraiga la llegada de empresas. </a:t>
          </a:r>
        </a:p>
      </dsp:txBody>
      <dsp:txXfrm>
        <a:off x="4721723" y="3178525"/>
        <a:ext cx="3776076" cy="1235697"/>
      </dsp:txXfrm>
    </dsp:sp>
    <dsp:sp modelId="{BB63956F-FD9E-47CA-8C75-5998CB50748A}">
      <dsp:nvSpPr>
        <dsp:cNvPr id="0" name=""/>
        <dsp:cNvSpPr/>
      </dsp:nvSpPr>
      <dsp:spPr>
        <a:xfrm>
          <a:off x="7587965" y="3242268"/>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161A1EB3-2DD0-410A-95B4-D54D416F740C}">
      <dsp:nvSpPr>
        <dsp:cNvPr id="0" name=""/>
        <dsp:cNvSpPr/>
      </dsp:nvSpPr>
      <dsp:spPr>
        <a:xfrm>
          <a:off x="6599568" y="4649975"/>
          <a:ext cx="2956619" cy="1369421"/>
        </a:xfrm>
        <a:prstGeom prst="roundRect">
          <a:avLst>
            <a:gd name="adj" fmla="val 16670"/>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Light" panose="020F0302020204030204" pitchFamily="34" charset="0"/>
              <a:cs typeface="Calibri Light" panose="020F0302020204030204" pitchFamily="34" charset="0"/>
            </a:rPr>
            <a:t>Atracción de empresas gracias al mejoramiento del talento humano disponible en el departamento</a:t>
          </a:r>
        </a:p>
      </dsp:txBody>
      <dsp:txXfrm>
        <a:off x="6666430" y="4716837"/>
        <a:ext cx="2822895" cy="12356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2248345" y="1317269"/>
          <a:ext cx="1156849" cy="131703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1272764" y="34879"/>
          <a:ext cx="3285625" cy="1363153"/>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kern="1200" dirty="0">
              <a:solidFill>
                <a:schemeClr val="tx1"/>
              </a:solidFill>
            </a:rPr>
            <a:t>Mejorar la Gestión fiscal, y os reportes de información al Consolidador de Hacienda e Información Pública (CHIP) </a:t>
          </a:r>
          <a:endParaRPr lang="es-CO" sz="1600" b="0" kern="1200" dirty="0">
            <a:solidFill>
              <a:schemeClr val="tx1"/>
            </a:solidFill>
            <a:latin typeface="Arial"/>
            <a:ea typeface="+mn-ea"/>
            <a:cs typeface="+mn-cs"/>
          </a:endParaRPr>
        </a:p>
      </dsp:txBody>
      <dsp:txXfrm>
        <a:off x="1339320" y="101435"/>
        <a:ext cx="3152513" cy="1230041"/>
      </dsp:txXfrm>
    </dsp:sp>
    <dsp:sp modelId="{DAD4E70F-151D-464E-9AA9-764FEC4CC5F5}">
      <dsp:nvSpPr>
        <dsp:cNvPr id="0" name=""/>
        <dsp:cNvSpPr/>
      </dsp:nvSpPr>
      <dsp:spPr>
        <a:xfrm>
          <a:off x="3889303" y="164887"/>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EAE80799-75F3-4262-B071-198F26663C35}">
      <dsp:nvSpPr>
        <dsp:cNvPr id="0" name=""/>
        <dsp:cNvSpPr/>
      </dsp:nvSpPr>
      <dsp:spPr>
        <a:xfrm rot="5400000">
          <a:off x="4184152" y="2848541"/>
          <a:ext cx="1156849" cy="1317031"/>
        </a:xfrm>
        <a:prstGeom prst="bentUpArrow">
          <a:avLst>
            <a:gd name="adj1" fmla="val 32840"/>
            <a:gd name="adj2" fmla="val 25000"/>
            <a:gd name="adj3" fmla="val 35780"/>
          </a:avLst>
        </a:prstGeom>
        <a:solidFill>
          <a:schemeClr val="accent1">
            <a:tint val="50000"/>
            <a:hueOff val="-6029867"/>
            <a:satOff val="12062"/>
            <a:lumOff val="51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980D5-67AA-4A17-AE1F-323768655202}">
      <dsp:nvSpPr>
        <dsp:cNvPr id="0" name=""/>
        <dsp:cNvSpPr/>
      </dsp:nvSpPr>
      <dsp:spPr>
        <a:xfrm>
          <a:off x="3208571" y="1566150"/>
          <a:ext cx="3285625" cy="1363153"/>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u="none" kern="1200" dirty="0">
              <a:solidFill>
                <a:schemeClr val="tx1"/>
              </a:solidFill>
            </a:rPr>
            <a:t>Incrementar el recaudo de los impuestos municipales en un 50%</a:t>
          </a:r>
          <a:endParaRPr lang="es-CO" sz="2400" b="0" kern="1200" dirty="0">
            <a:solidFill>
              <a:schemeClr val="tx1"/>
            </a:solidFill>
            <a:latin typeface="Calibri Light" panose="020F0302020204030204" pitchFamily="34" charset="0"/>
            <a:cs typeface="Calibri Light" panose="020F0302020204030204" pitchFamily="34" charset="0"/>
          </a:endParaRPr>
        </a:p>
      </dsp:txBody>
      <dsp:txXfrm>
        <a:off x="3275127" y="1632706"/>
        <a:ext cx="3152513" cy="1230041"/>
      </dsp:txXfrm>
    </dsp:sp>
    <dsp:sp modelId="{95C53686-323A-42B6-9B3A-C84FDF5600D1}">
      <dsp:nvSpPr>
        <dsp:cNvPr id="0" name=""/>
        <dsp:cNvSpPr/>
      </dsp:nvSpPr>
      <dsp:spPr>
        <a:xfrm>
          <a:off x="5825110" y="1696158"/>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B734D3D9-805B-4F7C-9775-1490A21041F2}">
      <dsp:nvSpPr>
        <dsp:cNvPr id="0" name=""/>
        <dsp:cNvSpPr/>
      </dsp:nvSpPr>
      <dsp:spPr>
        <a:xfrm rot="5400000">
          <a:off x="6119959" y="4379812"/>
          <a:ext cx="1156849" cy="1317031"/>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5144378" y="3097422"/>
          <a:ext cx="3285625" cy="1363153"/>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Dotar de plataformas y visores que faciliten el manejo de la información financiera, contable y tributaria contenida en cada administración y personal capacitado</a:t>
          </a:r>
          <a:endParaRPr lang="es-CO" sz="1600" b="0" kern="1200" dirty="0">
            <a:solidFill>
              <a:schemeClr val="tx1"/>
            </a:solidFill>
            <a:latin typeface="Calibri Light" panose="020F0302020204030204" pitchFamily="34" charset="0"/>
            <a:cs typeface="Calibri Light" panose="020F0302020204030204" pitchFamily="34" charset="0"/>
          </a:endParaRPr>
        </a:p>
      </dsp:txBody>
      <dsp:txXfrm>
        <a:off x="5210934" y="3163978"/>
        <a:ext cx="3152513" cy="1230041"/>
      </dsp:txXfrm>
    </dsp:sp>
    <dsp:sp modelId="{1736F966-BE27-434C-B616-8B887CDD8313}">
      <dsp:nvSpPr>
        <dsp:cNvPr id="0" name=""/>
        <dsp:cNvSpPr/>
      </dsp:nvSpPr>
      <dsp:spPr>
        <a:xfrm>
          <a:off x="7760917" y="3227430"/>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52E460CC-97AB-4372-9E4F-2F654E3F182F}">
      <dsp:nvSpPr>
        <dsp:cNvPr id="0" name=""/>
        <dsp:cNvSpPr/>
      </dsp:nvSpPr>
      <dsp:spPr>
        <a:xfrm>
          <a:off x="7080184" y="4628693"/>
          <a:ext cx="3285625" cy="1363153"/>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u="none" kern="1200" dirty="0">
              <a:solidFill>
                <a:schemeClr val="tx1"/>
              </a:solidFill>
            </a:rPr>
            <a:t>Mejorar la calificación en el reporte financiero que coadyuvarían a la financiación de proyectos estratégicos</a:t>
          </a:r>
          <a:endParaRPr lang="es-CO" sz="1800" b="0" kern="1200" dirty="0">
            <a:solidFill>
              <a:schemeClr val="tx1"/>
            </a:solidFill>
            <a:latin typeface="Calibri Light" panose="020F0302020204030204" pitchFamily="34" charset="0"/>
            <a:cs typeface="Calibri Light" panose="020F0302020204030204" pitchFamily="34" charset="0"/>
          </a:endParaRPr>
        </a:p>
      </dsp:txBody>
      <dsp:txXfrm>
        <a:off x="7146740" y="4695249"/>
        <a:ext cx="3152513" cy="12300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1199897" y="1319794"/>
          <a:ext cx="1160003" cy="1320622"/>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221656" y="33907"/>
          <a:ext cx="3294583" cy="1366870"/>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latin typeface="Calibri Light" panose="020F0302020204030204" pitchFamily="34" charset="0"/>
              <a:cs typeface="Calibri Light" panose="020F0302020204030204" pitchFamily="34" charset="0"/>
            </a:rPr>
            <a:t>Existe ausencia de instrumentos orientados a la eficiencia en la prestación y seguimiento de trámites que representan costos muy altos con relación a su presupuesto</a:t>
          </a:r>
          <a:endParaRPr lang="es-CO" sz="1600" b="0" kern="1200" dirty="0">
            <a:solidFill>
              <a:schemeClr val="tx1"/>
            </a:solidFill>
            <a:latin typeface="Calibri Light" panose="020F0302020204030204" pitchFamily="34" charset="0"/>
            <a:cs typeface="Calibri Light" panose="020F0302020204030204" pitchFamily="34" charset="0"/>
          </a:endParaRPr>
        </a:p>
      </dsp:txBody>
      <dsp:txXfrm>
        <a:off x="288393" y="100644"/>
        <a:ext cx="3161109" cy="1233396"/>
      </dsp:txXfrm>
    </dsp:sp>
    <dsp:sp modelId="{DAD4E70F-151D-464E-9AA9-764FEC4CC5F5}">
      <dsp:nvSpPr>
        <dsp:cNvPr id="0" name=""/>
        <dsp:cNvSpPr/>
      </dsp:nvSpPr>
      <dsp:spPr>
        <a:xfrm>
          <a:off x="2845329" y="164269"/>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FF5E279B-EAED-4DA3-81F9-334A027879FF}">
      <dsp:nvSpPr>
        <dsp:cNvPr id="0" name=""/>
        <dsp:cNvSpPr/>
      </dsp:nvSpPr>
      <dsp:spPr>
        <a:xfrm rot="5400000">
          <a:off x="3107316" y="2855240"/>
          <a:ext cx="1160003" cy="1320622"/>
        </a:xfrm>
        <a:prstGeom prst="bentUpArrow">
          <a:avLst>
            <a:gd name="adj1" fmla="val 32840"/>
            <a:gd name="adj2" fmla="val 25000"/>
            <a:gd name="adj3" fmla="val 35780"/>
          </a:avLst>
        </a:prstGeom>
        <a:solidFill>
          <a:schemeClr val="accent4">
            <a:tint val="50000"/>
            <a:hueOff val="5749951"/>
            <a:satOff val="-31524"/>
            <a:lumOff val="34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8996C-0F62-48FF-AF4F-213C2B98D4F5}">
      <dsp:nvSpPr>
        <dsp:cNvPr id="0" name=""/>
        <dsp:cNvSpPr/>
      </dsp:nvSpPr>
      <dsp:spPr>
        <a:xfrm>
          <a:off x="2162741" y="1569353"/>
          <a:ext cx="3227252" cy="1366870"/>
        </a:xfrm>
        <a:prstGeom prst="roundRect">
          <a:avLst>
            <a:gd name="adj" fmla="val 16670"/>
          </a:avLst>
        </a:prstGeom>
        <a:solidFill>
          <a:schemeClr val="accent4">
            <a:hueOff val="3465231"/>
            <a:satOff val="-1598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u="none" kern="1200" dirty="0">
              <a:solidFill>
                <a:schemeClr val="tx1"/>
              </a:solidFill>
              <a:latin typeface="Calibri Light" panose="020F0302020204030204" pitchFamily="34" charset="0"/>
              <a:cs typeface="Calibri Light" panose="020F0302020204030204" pitchFamily="34" charset="0"/>
            </a:rPr>
            <a:t>Mejorar la ubicación de los municipios en el ranking de desempeño fiscal por lo menos en un 30%</a:t>
          </a:r>
          <a:endParaRPr lang="es-CO" sz="1900" b="0" kern="1200" dirty="0">
            <a:solidFill>
              <a:schemeClr val="tx1"/>
            </a:solidFill>
            <a:latin typeface="Calibri Light" panose="020F0302020204030204" pitchFamily="34" charset="0"/>
            <a:cs typeface="Calibri Light" panose="020F0302020204030204" pitchFamily="34" charset="0"/>
          </a:endParaRPr>
        </a:p>
      </dsp:txBody>
      <dsp:txXfrm>
        <a:off x="2229478" y="1636090"/>
        <a:ext cx="3093778" cy="1233396"/>
      </dsp:txXfrm>
    </dsp:sp>
    <dsp:sp modelId="{A5B89473-8D96-42B4-84D8-38E91CABEA64}">
      <dsp:nvSpPr>
        <dsp:cNvPr id="0" name=""/>
        <dsp:cNvSpPr/>
      </dsp:nvSpPr>
      <dsp:spPr>
        <a:xfrm>
          <a:off x="4752748" y="1699716"/>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B734D3D9-805B-4F7C-9775-1490A21041F2}">
      <dsp:nvSpPr>
        <dsp:cNvPr id="0" name=""/>
        <dsp:cNvSpPr/>
      </dsp:nvSpPr>
      <dsp:spPr>
        <a:xfrm rot="5400000">
          <a:off x="5096751" y="4431809"/>
          <a:ext cx="1160003" cy="1320622"/>
        </a:xfrm>
        <a:prstGeom prst="bentUpArrow">
          <a:avLst>
            <a:gd name="adj1" fmla="val 32840"/>
            <a:gd name="adj2" fmla="val 25000"/>
            <a:gd name="adj3" fmla="val 35780"/>
          </a:avLst>
        </a:prstGeom>
        <a:solidFill>
          <a:schemeClr val="accent4">
            <a:tint val="50000"/>
            <a:hueOff val="11499901"/>
            <a:satOff val="-63047"/>
            <a:lumOff val="68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4103825" y="3104800"/>
          <a:ext cx="3323953" cy="1449115"/>
        </a:xfrm>
        <a:prstGeom prst="roundRect">
          <a:avLst>
            <a:gd name="adj" fmla="val 16670"/>
          </a:avLst>
        </a:prstGeom>
        <a:solidFill>
          <a:schemeClr val="accent4">
            <a:hueOff val="6930461"/>
            <a:satOff val="-31979"/>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latin typeface="Calibri Light" panose="020F0302020204030204" pitchFamily="34" charset="0"/>
              <a:cs typeface="Calibri Light" panose="020F0302020204030204" pitchFamily="34" charset="0"/>
            </a:rPr>
            <a:t>Dotar de plataformas y visores que faciliten el manejo de la información financiera, contable y tributaria contenida en cada administración</a:t>
          </a:r>
          <a:endParaRPr lang="es-CO" sz="1600" b="0" kern="1200" dirty="0">
            <a:solidFill>
              <a:schemeClr val="tx1"/>
            </a:solidFill>
            <a:latin typeface="Calibri Light" panose="020F0302020204030204" pitchFamily="34" charset="0"/>
            <a:cs typeface="Calibri Light" panose="020F0302020204030204" pitchFamily="34" charset="0"/>
          </a:endParaRPr>
        </a:p>
      </dsp:txBody>
      <dsp:txXfrm>
        <a:off x="4174578" y="3175553"/>
        <a:ext cx="3182447" cy="1307609"/>
      </dsp:txXfrm>
    </dsp:sp>
    <dsp:sp modelId="{1736F966-BE27-434C-B616-8B887CDD8313}">
      <dsp:nvSpPr>
        <dsp:cNvPr id="0" name=""/>
        <dsp:cNvSpPr/>
      </dsp:nvSpPr>
      <dsp:spPr>
        <a:xfrm>
          <a:off x="6742183" y="3276284"/>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52E460CC-97AB-4372-9E4F-2F654E3F182F}">
      <dsp:nvSpPr>
        <dsp:cNvPr id="0" name=""/>
        <dsp:cNvSpPr/>
      </dsp:nvSpPr>
      <dsp:spPr>
        <a:xfrm>
          <a:off x="6044910" y="4681369"/>
          <a:ext cx="3294583" cy="1366870"/>
        </a:xfrm>
        <a:prstGeom prst="roundRect">
          <a:avLst>
            <a:gd name="adj" fmla="val 16670"/>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u="none" kern="1200" dirty="0">
              <a:solidFill>
                <a:schemeClr val="tx1"/>
              </a:solidFill>
              <a:latin typeface="Calibri Light" panose="020F0302020204030204" pitchFamily="34" charset="0"/>
              <a:cs typeface="Calibri Light" panose="020F0302020204030204" pitchFamily="34" charset="0"/>
            </a:rPr>
            <a:t>Mejorar la calificación en el reporte financiero que coadyuvarían a la financiación de proyectos estratégicos</a:t>
          </a:r>
          <a:endParaRPr lang="es-CO" sz="1800" b="0" kern="1200" dirty="0">
            <a:solidFill>
              <a:schemeClr val="tx1"/>
            </a:solidFill>
            <a:latin typeface="Calibri Light" panose="020F0302020204030204" pitchFamily="34" charset="0"/>
            <a:cs typeface="Calibri Light" panose="020F0302020204030204" pitchFamily="34" charset="0"/>
          </a:endParaRPr>
        </a:p>
      </dsp:txBody>
      <dsp:txXfrm>
        <a:off x="6111647" y="4748106"/>
        <a:ext cx="3161109" cy="1233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1745514" y="1323326"/>
          <a:ext cx="1162167" cy="1323087"/>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765447" y="35039"/>
          <a:ext cx="3300731" cy="1369421"/>
        </a:xfrm>
        <a:prstGeom prst="roundRect">
          <a:avLst>
            <a:gd name="adj" fmla="val 166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solidFill>
                <a:schemeClr val="tx1"/>
              </a:solidFill>
              <a:latin typeface="Calibri Light" panose="020F0302020204030204" pitchFamily="34" charset="0"/>
              <a:cs typeface="Calibri Light" panose="020F0302020204030204" pitchFamily="34" charset="0"/>
            </a:rPr>
            <a:t>Controlar los gastos de funcionamiento y armonizarlos con la disponibilidad de recursos disponibles para su financiación</a:t>
          </a:r>
        </a:p>
      </dsp:txBody>
      <dsp:txXfrm>
        <a:off x="832309" y="101901"/>
        <a:ext cx="3167007" cy="1235697"/>
      </dsp:txXfrm>
    </dsp:sp>
    <dsp:sp modelId="{DAD4E70F-151D-464E-9AA9-764FEC4CC5F5}">
      <dsp:nvSpPr>
        <dsp:cNvPr id="0" name=""/>
        <dsp:cNvSpPr/>
      </dsp:nvSpPr>
      <dsp:spPr>
        <a:xfrm>
          <a:off x="3394016" y="165645"/>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FF5E279B-EAED-4DA3-81F9-334A027879FF}">
      <dsp:nvSpPr>
        <dsp:cNvPr id="0" name=""/>
        <dsp:cNvSpPr/>
      </dsp:nvSpPr>
      <dsp:spPr>
        <a:xfrm rot="5400000">
          <a:off x="3864478" y="2861637"/>
          <a:ext cx="1162167" cy="1323087"/>
        </a:xfrm>
        <a:prstGeom prst="bentUpArrow">
          <a:avLst>
            <a:gd name="adj1" fmla="val 32840"/>
            <a:gd name="adj2" fmla="val 25000"/>
            <a:gd name="adj3" fmla="val 35780"/>
          </a:avLst>
        </a:prstGeom>
        <a:solidFill>
          <a:schemeClr val="accent5">
            <a:tint val="50000"/>
            <a:hueOff val="-3672177"/>
            <a:satOff val="-7688"/>
            <a:lumOff val="52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8996C-0F62-48FF-AF4F-213C2B98D4F5}">
      <dsp:nvSpPr>
        <dsp:cNvPr id="0" name=""/>
        <dsp:cNvSpPr/>
      </dsp:nvSpPr>
      <dsp:spPr>
        <a:xfrm>
          <a:off x="2710154" y="1573351"/>
          <a:ext cx="3649246" cy="1369421"/>
        </a:xfrm>
        <a:prstGeom prst="roundRect">
          <a:avLst>
            <a:gd name="adj" fmla="val 16670"/>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u="none" kern="1200" dirty="0">
              <a:solidFill>
                <a:schemeClr val="tx1"/>
              </a:solidFill>
              <a:latin typeface="Calibri Light" panose="020F0302020204030204" pitchFamily="34" charset="0"/>
              <a:cs typeface="Calibri Light" panose="020F0302020204030204" pitchFamily="34" charset="0"/>
            </a:rPr>
            <a:t>Mejorar la ubicación de los municipios en el ranking de desempeño fiscal por lo menos en un 30%.</a:t>
          </a:r>
          <a:endParaRPr lang="es-CO" sz="1800" kern="1200" dirty="0">
            <a:solidFill>
              <a:schemeClr val="tx1"/>
            </a:solidFill>
            <a:latin typeface="Calibri Light" panose="020F0302020204030204" pitchFamily="34" charset="0"/>
            <a:cs typeface="Calibri Light" panose="020F0302020204030204" pitchFamily="34" charset="0"/>
          </a:endParaRPr>
        </a:p>
      </dsp:txBody>
      <dsp:txXfrm>
        <a:off x="2777016" y="1640213"/>
        <a:ext cx="3515522" cy="1235697"/>
      </dsp:txXfrm>
    </dsp:sp>
    <dsp:sp modelId="{A5B89473-8D96-42B4-84D8-38E91CABEA64}">
      <dsp:nvSpPr>
        <dsp:cNvPr id="0" name=""/>
        <dsp:cNvSpPr/>
      </dsp:nvSpPr>
      <dsp:spPr>
        <a:xfrm>
          <a:off x="6300885" y="1531701"/>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DA5E1316-B020-4BFC-82DD-4EA42354679A}">
      <dsp:nvSpPr>
        <dsp:cNvPr id="0" name=""/>
        <dsp:cNvSpPr/>
      </dsp:nvSpPr>
      <dsp:spPr>
        <a:xfrm rot="5400000">
          <a:off x="5939462" y="4399949"/>
          <a:ext cx="1162167" cy="1323087"/>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4654861" y="3111663"/>
          <a:ext cx="3909800" cy="1369421"/>
        </a:xfrm>
        <a:prstGeom prst="roundRect">
          <a:avLst>
            <a:gd name="adj" fmla="val 16670"/>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Light" panose="020F0302020204030204" pitchFamily="34" charset="0"/>
              <a:cs typeface="Calibri Light" panose="020F0302020204030204" pitchFamily="34" charset="0"/>
            </a:rPr>
            <a:t>Gestionar la conexión de última milla de banda ancha para mejorar la cobertura de internet necesaria para brindar infraestructura que atraiga la llegada de empresas. </a:t>
          </a:r>
        </a:p>
      </dsp:txBody>
      <dsp:txXfrm>
        <a:off x="4721723" y="3178525"/>
        <a:ext cx="3776076" cy="1235697"/>
      </dsp:txXfrm>
    </dsp:sp>
    <dsp:sp modelId="{BB63956F-FD9E-47CA-8C75-5998CB50748A}">
      <dsp:nvSpPr>
        <dsp:cNvPr id="0" name=""/>
        <dsp:cNvSpPr/>
      </dsp:nvSpPr>
      <dsp:spPr>
        <a:xfrm>
          <a:off x="7587965" y="3242268"/>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161A1EB3-2DD0-410A-95B4-D54D416F740C}">
      <dsp:nvSpPr>
        <dsp:cNvPr id="0" name=""/>
        <dsp:cNvSpPr/>
      </dsp:nvSpPr>
      <dsp:spPr>
        <a:xfrm>
          <a:off x="6599568" y="4649975"/>
          <a:ext cx="2956619" cy="1369421"/>
        </a:xfrm>
        <a:prstGeom prst="roundRect">
          <a:avLst>
            <a:gd name="adj" fmla="val 16670"/>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Light" panose="020F0302020204030204" pitchFamily="34" charset="0"/>
              <a:cs typeface="Calibri Light" panose="020F0302020204030204" pitchFamily="34" charset="0"/>
            </a:rPr>
            <a:t>Atracción de empresas gracias al mejoramiento del talento humano disponible en el departamento</a:t>
          </a:r>
        </a:p>
      </dsp:txBody>
      <dsp:txXfrm>
        <a:off x="6666430" y="4716837"/>
        <a:ext cx="2822895" cy="1235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2248345" y="1317269"/>
          <a:ext cx="1156849" cy="131703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1272764" y="34879"/>
          <a:ext cx="3285625" cy="1363153"/>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solidFill>
                <a:sysClr val="windowText" lastClr="000000"/>
              </a:solidFill>
              <a:latin typeface="Calibri Light" panose="020F0302020204030204" pitchFamily="34" charset="0"/>
              <a:cs typeface="Calibri Light" panose="020F0302020204030204" pitchFamily="34" charset="0"/>
            </a:rPr>
            <a:t>Disminuir los indicadores Pobreza Monetaria y Pobreza Monetaria Extrema </a:t>
          </a:r>
        </a:p>
      </dsp:txBody>
      <dsp:txXfrm>
        <a:off x="1339320" y="101435"/>
        <a:ext cx="3152513" cy="1230041"/>
      </dsp:txXfrm>
    </dsp:sp>
    <dsp:sp modelId="{DAD4E70F-151D-464E-9AA9-764FEC4CC5F5}">
      <dsp:nvSpPr>
        <dsp:cNvPr id="0" name=""/>
        <dsp:cNvSpPr/>
      </dsp:nvSpPr>
      <dsp:spPr>
        <a:xfrm>
          <a:off x="3889303" y="164887"/>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EAE80799-75F3-4262-B071-198F26663C35}">
      <dsp:nvSpPr>
        <dsp:cNvPr id="0" name=""/>
        <dsp:cNvSpPr/>
      </dsp:nvSpPr>
      <dsp:spPr>
        <a:xfrm rot="5400000">
          <a:off x="4184152" y="2848541"/>
          <a:ext cx="1156849" cy="1317031"/>
        </a:xfrm>
        <a:prstGeom prst="bentUpArrow">
          <a:avLst>
            <a:gd name="adj1" fmla="val 32840"/>
            <a:gd name="adj2" fmla="val 25000"/>
            <a:gd name="adj3" fmla="val 35780"/>
          </a:avLst>
        </a:prstGeom>
        <a:solidFill>
          <a:schemeClr val="accent1">
            <a:tint val="50000"/>
            <a:hueOff val="-6029867"/>
            <a:satOff val="12062"/>
            <a:lumOff val="51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980D5-67AA-4A17-AE1F-323768655202}">
      <dsp:nvSpPr>
        <dsp:cNvPr id="0" name=""/>
        <dsp:cNvSpPr/>
      </dsp:nvSpPr>
      <dsp:spPr>
        <a:xfrm>
          <a:off x="3208571" y="1566150"/>
          <a:ext cx="3285625" cy="1363153"/>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a:solidFill>
                <a:sysClr val="windowText" lastClr="000000"/>
              </a:solidFill>
              <a:latin typeface="Calibri Light" panose="020F0302020204030204" pitchFamily="34" charset="0"/>
              <a:cs typeface="Calibri Light" panose="020F0302020204030204" pitchFamily="34" charset="0"/>
            </a:rPr>
            <a:t>Disminuir los indicadores Pobreza Monetaria y Pobreza Monetaria Extrema en por lo menos 5 </a:t>
          </a:r>
        </a:p>
      </dsp:txBody>
      <dsp:txXfrm>
        <a:off x="3275127" y="1632706"/>
        <a:ext cx="3152513" cy="1230041"/>
      </dsp:txXfrm>
    </dsp:sp>
    <dsp:sp modelId="{95C53686-323A-42B6-9B3A-C84FDF5600D1}">
      <dsp:nvSpPr>
        <dsp:cNvPr id="0" name=""/>
        <dsp:cNvSpPr/>
      </dsp:nvSpPr>
      <dsp:spPr>
        <a:xfrm>
          <a:off x="5825110" y="1696158"/>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B734D3D9-805B-4F7C-9775-1490A21041F2}">
      <dsp:nvSpPr>
        <dsp:cNvPr id="0" name=""/>
        <dsp:cNvSpPr/>
      </dsp:nvSpPr>
      <dsp:spPr>
        <a:xfrm rot="5400000">
          <a:off x="6119959" y="4379812"/>
          <a:ext cx="1156849" cy="1317031"/>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5144378" y="3097422"/>
          <a:ext cx="3285625" cy="1363153"/>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a:solidFill>
                <a:sysClr val="windowText" lastClr="000000"/>
              </a:solidFill>
              <a:latin typeface="Calibri Light" panose="020F0302020204030204" pitchFamily="34" charset="0"/>
              <a:cs typeface="Calibri Light" panose="020F0302020204030204" pitchFamily="34" charset="0"/>
            </a:rPr>
            <a:t>Crear Proyectos de formalización de las Pyme con transición al sistema de tributación. </a:t>
          </a:r>
        </a:p>
        <a:p>
          <a:pPr marL="0" lvl="0" indent="0" algn="ctr" defTabSz="800100">
            <a:lnSpc>
              <a:spcPct val="90000"/>
            </a:lnSpc>
            <a:spcBef>
              <a:spcPct val="0"/>
            </a:spcBef>
            <a:spcAft>
              <a:spcPct val="35000"/>
            </a:spcAft>
            <a:buNone/>
          </a:pPr>
          <a:r>
            <a:rPr lang="es-CO" sz="1800" b="0" kern="1200">
              <a:solidFill>
                <a:sysClr val="windowText" lastClr="000000"/>
              </a:solidFill>
              <a:latin typeface="Calibri Light" panose="020F0302020204030204" pitchFamily="34" charset="0"/>
              <a:cs typeface="Calibri Light" panose="020F0302020204030204" pitchFamily="34" charset="0"/>
            </a:rPr>
            <a:t>Atracción de inversión extranjera intensiva en mano de obra. </a:t>
          </a:r>
        </a:p>
      </dsp:txBody>
      <dsp:txXfrm>
        <a:off x="5210934" y="3163978"/>
        <a:ext cx="3152513" cy="1230041"/>
      </dsp:txXfrm>
    </dsp:sp>
    <dsp:sp modelId="{1736F966-BE27-434C-B616-8B887CDD8313}">
      <dsp:nvSpPr>
        <dsp:cNvPr id="0" name=""/>
        <dsp:cNvSpPr/>
      </dsp:nvSpPr>
      <dsp:spPr>
        <a:xfrm>
          <a:off x="7760917" y="3227430"/>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52E460CC-97AB-4372-9E4F-2F654E3F182F}">
      <dsp:nvSpPr>
        <dsp:cNvPr id="0" name=""/>
        <dsp:cNvSpPr/>
      </dsp:nvSpPr>
      <dsp:spPr>
        <a:xfrm>
          <a:off x="7080184" y="4628693"/>
          <a:ext cx="3285625" cy="1363153"/>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a:solidFill>
                <a:sysClr val="windowText" lastClr="000000"/>
              </a:solidFill>
              <a:latin typeface="Calibri Light" panose="020F0302020204030204" pitchFamily="34" charset="0"/>
              <a:cs typeface="Calibri Light" panose="020F0302020204030204" pitchFamily="34" charset="0"/>
            </a:rPr>
            <a:t>Se estimula la competitividad y se fomenta el crecimiento económico.</a:t>
          </a:r>
        </a:p>
      </dsp:txBody>
      <dsp:txXfrm>
        <a:off x="7146740" y="4695249"/>
        <a:ext cx="3152513" cy="1230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1199897" y="1319794"/>
          <a:ext cx="1160003" cy="1320622"/>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221656" y="33907"/>
          <a:ext cx="3294583" cy="1366870"/>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kern="1200" dirty="0">
              <a:solidFill>
                <a:schemeClr val="tx1"/>
              </a:solidFill>
              <a:latin typeface="Calibri Light" panose="020F0302020204030204" pitchFamily="34" charset="0"/>
              <a:cs typeface="Calibri Light" panose="020F0302020204030204" pitchFamily="34" charset="0"/>
            </a:rPr>
            <a:t>Mejorar la cobertura neta en el nivel de educación media en el Atlántico </a:t>
          </a:r>
        </a:p>
      </dsp:txBody>
      <dsp:txXfrm>
        <a:off x="288393" y="100644"/>
        <a:ext cx="3161109" cy="1233396"/>
      </dsp:txXfrm>
    </dsp:sp>
    <dsp:sp modelId="{DAD4E70F-151D-464E-9AA9-764FEC4CC5F5}">
      <dsp:nvSpPr>
        <dsp:cNvPr id="0" name=""/>
        <dsp:cNvSpPr/>
      </dsp:nvSpPr>
      <dsp:spPr>
        <a:xfrm>
          <a:off x="2845329" y="164269"/>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FF5E279B-EAED-4DA3-81F9-334A027879FF}">
      <dsp:nvSpPr>
        <dsp:cNvPr id="0" name=""/>
        <dsp:cNvSpPr/>
      </dsp:nvSpPr>
      <dsp:spPr>
        <a:xfrm rot="5400000">
          <a:off x="3107316" y="2855240"/>
          <a:ext cx="1160003" cy="1320622"/>
        </a:xfrm>
        <a:prstGeom prst="bentUpArrow">
          <a:avLst>
            <a:gd name="adj1" fmla="val 32840"/>
            <a:gd name="adj2" fmla="val 25000"/>
            <a:gd name="adj3" fmla="val 35780"/>
          </a:avLst>
        </a:prstGeom>
        <a:solidFill>
          <a:schemeClr val="accent4">
            <a:tint val="50000"/>
            <a:hueOff val="5749951"/>
            <a:satOff val="-31524"/>
            <a:lumOff val="34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8996C-0F62-48FF-AF4F-213C2B98D4F5}">
      <dsp:nvSpPr>
        <dsp:cNvPr id="0" name=""/>
        <dsp:cNvSpPr/>
      </dsp:nvSpPr>
      <dsp:spPr>
        <a:xfrm>
          <a:off x="2162741" y="1569353"/>
          <a:ext cx="3227252" cy="1366870"/>
        </a:xfrm>
        <a:prstGeom prst="roundRect">
          <a:avLst>
            <a:gd name="adj" fmla="val 16670"/>
          </a:avLst>
        </a:prstGeom>
        <a:solidFill>
          <a:schemeClr val="accent4">
            <a:hueOff val="3465231"/>
            <a:satOff val="-1598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kern="1200" dirty="0">
              <a:solidFill>
                <a:schemeClr val="tx1"/>
              </a:solidFill>
              <a:latin typeface="Calibri Light" panose="020F0302020204030204" pitchFamily="34" charset="0"/>
              <a:cs typeface="Calibri Light" panose="020F0302020204030204" pitchFamily="34" charset="0"/>
            </a:rPr>
            <a:t>Incrementar en un 25% la cobertura neta en nivel educación media para contrarrestar el porcentaje de población en edad extra</a:t>
          </a:r>
        </a:p>
      </dsp:txBody>
      <dsp:txXfrm>
        <a:off x="2229478" y="1636090"/>
        <a:ext cx="3093778" cy="1233396"/>
      </dsp:txXfrm>
    </dsp:sp>
    <dsp:sp modelId="{A5B89473-8D96-42B4-84D8-38E91CABEA64}">
      <dsp:nvSpPr>
        <dsp:cNvPr id="0" name=""/>
        <dsp:cNvSpPr/>
      </dsp:nvSpPr>
      <dsp:spPr>
        <a:xfrm>
          <a:off x="4752748" y="1699716"/>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B734D3D9-805B-4F7C-9775-1490A21041F2}">
      <dsp:nvSpPr>
        <dsp:cNvPr id="0" name=""/>
        <dsp:cNvSpPr/>
      </dsp:nvSpPr>
      <dsp:spPr>
        <a:xfrm rot="5400000">
          <a:off x="5096751" y="4431809"/>
          <a:ext cx="1160003" cy="1320622"/>
        </a:xfrm>
        <a:prstGeom prst="bentUpArrow">
          <a:avLst>
            <a:gd name="adj1" fmla="val 32840"/>
            <a:gd name="adj2" fmla="val 25000"/>
            <a:gd name="adj3" fmla="val 35780"/>
          </a:avLst>
        </a:prstGeom>
        <a:solidFill>
          <a:schemeClr val="accent4">
            <a:tint val="50000"/>
            <a:hueOff val="11499901"/>
            <a:satOff val="-63047"/>
            <a:lumOff val="68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4103825" y="3104800"/>
          <a:ext cx="3323953" cy="1449115"/>
        </a:xfrm>
        <a:prstGeom prst="roundRect">
          <a:avLst>
            <a:gd name="adj" fmla="val 16670"/>
          </a:avLst>
        </a:prstGeom>
        <a:solidFill>
          <a:schemeClr val="accent4">
            <a:hueOff val="6930461"/>
            <a:satOff val="-31979"/>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solidFill>
                <a:schemeClr val="tx1"/>
              </a:solidFill>
              <a:latin typeface="Calibri Light" panose="020F0302020204030204" pitchFamily="34" charset="0"/>
              <a:cs typeface="Calibri Light" panose="020F0302020204030204" pitchFamily="34" charset="0"/>
            </a:rPr>
            <a:t>Promover la inversión en infraestructura educativa. Adecuando, mejorando o creando centros educativos según la necesidad.</a:t>
          </a:r>
        </a:p>
      </dsp:txBody>
      <dsp:txXfrm>
        <a:off x="4174578" y="3175553"/>
        <a:ext cx="3182447" cy="1307609"/>
      </dsp:txXfrm>
    </dsp:sp>
    <dsp:sp modelId="{1736F966-BE27-434C-B616-8B887CDD8313}">
      <dsp:nvSpPr>
        <dsp:cNvPr id="0" name=""/>
        <dsp:cNvSpPr/>
      </dsp:nvSpPr>
      <dsp:spPr>
        <a:xfrm>
          <a:off x="6742183" y="3276284"/>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52E460CC-97AB-4372-9E4F-2F654E3F182F}">
      <dsp:nvSpPr>
        <dsp:cNvPr id="0" name=""/>
        <dsp:cNvSpPr/>
      </dsp:nvSpPr>
      <dsp:spPr>
        <a:xfrm>
          <a:off x="6044910" y="4681369"/>
          <a:ext cx="3294583" cy="1366870"/>
        </a:xfrm>
        <a:prstGeom prst="roundRect">
          <a:avLst>
            <a:gd name="adj" fmla="val 16670"/>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solidFill>
                <a:schemeClr val="tx1"/>
              </a:solidFill>
              <a:latin typeface="Calibri Light" panose="020F0302020204030204" pitchFamily="34" charset="0"/>
              <a:cs typeface="Calibri Light" panose="020F0302020204030204" pitchFamily="34" charset="0"/>
            </a:rPr>
            <a:t>Incrementar la inclusión de la población vulnerable y extra edad que actualmente no posee acceso a programas educativos.</a:t>
          </a:r>
        </a:p>
      </dsp:txBody>
      <dsp:txXfrm>
        <a:off x="6111647" y="4748106"/>
        <a:ext cx="3161109" cy="1233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1745514" y="1323326"/>
          <a:ext cx="1162167" cy="1323087"/>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765447" y="35039"/>
          <a:ext cx="3300731" cy="1369421"/>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solidFill>
                <a:schemeClr val="tx1"/>
              </a:solidFill>
              <a:latin typeface="Calibri Light" panose="020F0302020204030204" pitchFamily="34" charset="0"/>
              <a:cs typeface="Calibri Light" panose="020F0302020204030204" pitchFamily="34" charset="0"/>
            </a:rPr>
            <a:t>Mejorar la cobertura neta en el nivel educativo transición </a:t>
          </a:r>
        </a:p>
      </dsp:txBody>
      <dsp:txXfrm>
        <a:off x="832309" y="101901"/>
        <a:ext cx="3167007" cy="1235697"/>
      </dsp:txXfrm>
    </dsp:sp>
    <dsp:sp modelId="{DAD4E70F-151D-464E-9AA9-764FEC4CC5F5}">
      <dsp:nvSpPr>
        <dsp:cNvPr id="0" name=""/>
        <dsp:cNvSpPr/>
      </dsp:nvSpPr>
      <dsp:spPr>
        <a:xfrm>
          <a:off x="3394016" y="165645"/>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FF5E279B-EAED-4DA3-81F9-334A027879FF}">
      <dsp:nvSpPr>
        <dsp:cNvPr id="0" name=""/>
        <dsp:cNvSpPr/>
      </dsp:nvSpPr>
      <dsp:spPr>
        <a:xfrm rot="5400000">
          <a:off x="3864478" y="2861637"/>
          <a:ext cx="1162167" cy="1323087"/>
        </a:xfrm>
        <a:prstGeom prst="bentUpArrow">
          <a:avLst>
            <a:gd name="adj1" fmla="val 32840"/>
            <a:gd name="adj2" fmla="val 25000"/>
            <a:gd name="adj3" fmla="val 35780"/>
          </a:avLst>
        </a:prstGeom>
        <a:solidFill>
          <a:schemeClr val="accent5">
            <a:tint val="50000"/>
            <a:hueOff val="-3672177"/>
            <a:satOff val="-7688"/>
            <a:lumOff val="52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8996C-0F62-48FF-AF4F-213C2B98D4F5}">
      <dsp:nvSpPr>
        <dsp:cNvPr id="0" name=""/>
        <dsp:cNvSpPr/>
      </dsp:nvSpPr>
      <dsp:spPr>
        <a:xfrm>
          <a:off x="2710154" y="1573351"/>
          <a:ext cx="3649246" cy="1369421"/>
        </a:xfrm>
        <a:prstGeom prst="roundRect">
          <a:avLst>
            <a:gd name="adj" fmla="val 16670"/>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Light" panose="020F0302020204030204" pitchFamily="34" charset="0"/>
              <a:cs typeface="Calibri Light" panose="020F0302020204030204" pitchFamily="34" charset="0"/>
            </a:rPr>
            <a:t>Incrementar en un 25% la cobertura neta en nivel educación de transición y brindar las condiciones necesarias para el desarrollo de la primera infancia en el Atlántico</a:t>
          </a:r>
        </a:p>
      </dsp:txBody>
      <dsp:txXfrm>
        <a:off x="2777016" y="1640213"/>
        <a:ext cx="3515522" cy="1235697"/>
      </dsp:txXfrm>
    </dsp:sp>
    <dsp:sp modelId="{A5B89473-8D96-42B4-84D8-38E91CABEA64}">
      <dsp:nvSpPr>
        <dsp:cNvPr id="0" name=""/>
        <dsp:cNvSpPr/>
      </dsp:nvSpPr>
      <dsp:spPr>
        <a:xfrm>
          <a:off x="5512981" y="1703957"/>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DA5E1316-B020-4BFC-82DD-4EA42354679A}">
      <dsp:nvSpPr>
        <dsp:cNvPr id="0" name=""/>
        <dsp:cNvSpPr/>
      </dsp:nvSpPr>
      <dsp:spPr>
        <a:xfrm rot="5400000">
          <a:off x="5939462" y="4399949"/>
          <a:ext cx="1162167" cy="1323087"/>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4654861" y="3111663"/>
          <a:ext cx="3909800" cy="1369421"/>
        </a:xfrm>
        <a:prstGeom prst="roundRect">
          <a:avLst>
            <a:gd name="adj" fmla="val 16670"/>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Light" panose="020F0302020204030204" pitchFamily="34" charset="0"/>
              <a:cs typeface="Calibri Light" panose="020F0302020204030204" pitchFamily="34" charset="0"/>
            </a:rPr>
            <a:t>Construcción de Centros de Desarrollo Infantil en la ciudad de Barranquilla y Soledad con recurso del ICBF y la ampliación del programa de alimentación escolar</a:t>
          </a:r>
        </a:p>
      </dsp:txBody>
      <dsp:txXfrm>
        <a:off x="4721723" y="3178525"/>
        <a:ext cx="3776076" cy="1235697"/>
      </dsp:txXfrm>
    </dsp:sp>
    <dsp:sp modelId="{BB63956F-FD9E-47CA-8C75-5998CB50748A}">
      <dsp:nvSpPr>
        <dsp:cNvPr id="0" name=""/>
        <dsp:cNvSpPr/>
      </dsp:nvSpPr>
      <dsp:spPr>
        <a:xfrm>
          <a:off x="7587965" y="3242268"/>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161A1EB3-2DD0-410A-95B4-D54D416F740C}">
      <dsp:nvSpPr>
        <dsp:cNvPr id="0" name=""/>
        <dsp:cNvSpPr/>
      </dsp:nvSpPr>
      <dsp:spPr>
        <a:xfrm>
          <a:off x="6599568" y="4649975"/>
          <a:ext cx="2956619" cy="1369421"/>
        </a:xfrm>
        <a:prstGeom prst="roundRect">
          <a:avLst>
            <a:gd name="adj" fmla="val 16670"/>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Light" panose="020F0302020204030204" pitchFamily="34" charset="0"/>
              <a:cs typeface="Calibri Light" panose="020F0302020204030204" pitchFamily="34" charset="0"/>
            </a:rPr>
            <a:t>Mejora la capacidad cognitiva. Mejores jóvenes a futuro</a:t>
          </a:r>
        </a:p>
      </dsp:txBody>
      <dsp:txXfrm>
        <a:off x="6666430" y="4716837"/>
        <a:ext cx="2822895" cy="12356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2248345" y="1317269"/>
          <a:ext cx="1156849" cy="131703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1272764" y="34879"/>
          <a:ext cx="3285625" cy="1363153"/>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solidFill>
                <a:schemeClr val="dk1"/>
              </a:solidFill>
              <a:latin typeface="Calibri Light" panose="020F0302020204030204" pitchFamily="34" charset="0"/>
              <a:cs typeface="Calibri Light" panose="020F0302020204030204" pitchFamily="34" charset="0"/>
            </a:rPr>
            <a:t>Disminuir los altos índices de homicidio, extorsión, microtráfico y violencia intrafamiliar en el departamento.</a:t>
          </a:r>
          <a:endParaRPr lang="es-CO" sz="1800" b="0" kern="1200" dirty="0">
            <a:solidFill>
              <a:sysClr val="windowText" lastClr="000000"/>
            </a:solidFill>
            <a:latin typeface="Calibri Light" panose="020F0302020204030204" pitchFamily="34" charset="0"/>
            <a:cs typeface="Calibri Light" panose="020F0302020204030204" pitchFamily="34" charset="0"/>
          </a:endParaRPr>
        </a:p>
      </dsp:txBody>
      <dsp:txXfrm>
        <a:off x="1339320" y="101435"/>
        <a:ext cx="3152513" cy="1230041"/>
      </dsp:txXfrm>
    </dsp:sp>
    <dsp:sp modelId="{DAD4E70F-151D-464E-9AA9-764FEC4CC5F5}">
      <dsp:nvSpPr>
        <dsp:cNvPr id="0" name=""/>
        <dsp:cNvSpPr/>
      </dsp:nvSpPr>
      <dsp:spPr>
        <a:xfrm>
          <a:off x="3889303" y="164887"/>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EAE80799-75F3-4262-B071-198F26663C35}">
      <dsp:nvSpPr>
        <dsp:cNvPr id="0" name=""/>
        <dsp:cNvSpPr/>
      </dsp:nvSpPr>
      <dsp:spPr>
        <a:xfrm rot="5400000">
          <a:off x="4184152" y="2848541"/>
          <a:ext cx="1156849" cy="1317031"/>
        </a:xfrm>
        <a:prstGeom prst="bentUpArrow">
          <a:avLst>
            <a:gd name="adj1" fmla="val 32840"/>
            <a:gd name="adj2" fmla="val 25000"/>
            <a:gd name="adj3" fmla="val 35780"/>
          </a:avLst>
        </a:prstGeom>
        <a:solidFill>
          <a:schemeClr val="accent1">
            <a:tint val="50000"/>
            <a:hueOff val="-6029867"/>
            <a:satOff val="12062"/>
            <a:lumOff val="51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980D5-67AA-4A17-AE1F-323768655202}">
      <dsp:nvSpPr>
        <dsp:cNvPr id="0" name=""/>
        <dsp:cNvSpPr/>
      </dsp:nvSpPr>
      <dsp:spPr>
        <a:xfrm>
          <a:off x="3208571" y="1566150"/>
          <a:ext cx="3285625" cy="1363153"/>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Disminuir al menos 2 puntos porcentuales los homicidios en Barranquilla</a:t>
          </a:r>
          <a:endParaRPr lang="es-CO" sz="1800" b="0" kern="1200" dirty="0">
            <a:solidFill>
              <a:schemeClr val="tx1"/>
            </a:solidFill>
            <a:latin typeface="Calibri Light" panose="020F0302020204030204" pitchFamily="34" charset="0"/>
            <a:cs typeface="Calibri Light" panose="020F0302020204030204" pitchFamily="34" charset="0"/>
          </a:endParaRPr>
        </a:p>
      </dsp:txBody>
      <dsp:txXfrm>
        <a:off x="3275127" y="1632706"/>
        <a:ext cx="3152513" cy="1230041"/>
      </dsp:txXfrm>
    </dsp:sp>
    <dsp:sp modelId="{95C53686-323A-42B6-9B3A-C84FDF5600D1}">
      <dsp:nvSpPr>
        <dsp:cNvPr id="0" name=""/>
        <dsp:cNvSpPr/>
      </dsp:nvSpPr>
      <dsp:spPr>
        <a:xfrm>
          <a:off x="5825110" y="1696158"/>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B734D3D9-805B-4F7C-9775-1490A21041F2}">
      <dsp:nvSpPr>
        <dsp:cNvPr id="0" name=""/>
        <dsp:cNvSpPr/>
      </dsp:nvSpPr>
      <dsp:spPr>
        <a:xfrm rot="5400000">
          <a:off x="6119959" y="4379812"/>
          <a:ext cx="1156849" cy="1317031"/>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5144378" y="3097422"/>
          <a:ext cx="3285625" cy="1363153"/>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Promover las prácticas sociales, culturales y pedagógicas por medio del diseño de rutas de atención</a:t>
          </a:r>
          <a:r>
            <a:rPr lang="es-CO" sz="1800" b="0" kern="1200" dirty="0">
              <a:solidFill>
                <a:sysClr val="windowText" lastClr="000000"/>
              </a:solidFill>
              <a:latin typeface="Calibri Light" panose="020F0302020204030204" pitchFamily="34" charset="0"/>
              <a:cs typeface="Calibri Light" panose="020F0302020204030204" pitchFamily="34" charset="0"/>
            </a:rPr>
            <a:t>. </a:t>
          </a:r>
        </a:p>
      </dsp:txBody>
      <dsp:txXfrm>
        <a:off x="5210934" y="3163978"/>
        <a:ext cx="3152513" cy="1230041"/>
      </dsp:txXfrm>
    </dsp:sp>
    <dsp:sp modelId="{1736F966-BE27-434C-B616-8B887CDD8313}">
      <dsp:nvSpPr>
        <dsp:cNvPr id="0" name=""/>
        <dsp:cNvSpPr/>
      </dsp:nvSpPr>
      <dsp:spPr>
        <a:xfrm>
          <a:off x="7760917" y="3227430"/>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52E460CC-97AB-4372-9E4F-2F654E3F182F}">
      <dsp:nvSpPr>
        <dsp:cNvPr id="0" name=""/>
        <dsp:cNvSpPr/>
      </dsp:nvSpPr>
      <dsp:spPr>
        <a:xfrm>
          <a:off x="7080184" y="4628693"/>
          <a:ext cx="3285625" cy="1363153"/>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u="none" kern="1200" dirty="0">
              <a:solidFill>
                <a:schemeClr val="tx1"/>
              </a:solidFill>
            </a:rPr>
            <a:t>Retomar los niveles óptimos de seguridad para volver a la confianza en la población y el inversionista.</a:t>
          </a:r>
          <a:endParaRPr lang="es-CO" sz="1800" b="0" kern="1200" dirty="0">
            <a:solidFill>
              <a:schemeClr val="tx1"/>
            </a:solidFill>
            <a:latin typeface="Calibri Light" panose="020F0302020204030204" pitchFamily="34" charset="0"/>
            <a:cs typeface="Calibri Light" panose="020F0302020204030204" pitchFamily="34" charset="0"/>
          </a:endParaRPr>
        </a:p>
      </dsp:txBody>
      <dsp:txXfrm>
        <a:off x="7146740" y="4695249"/>
        <a:ext cx="3152513" cy="1230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1199897" y="1319794"/>
          <a:ext cx="1160003" cy="1320622"/>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221656" y="33907"/>
          <a:ext cx="3294583" cy="1366870"/>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kern="1200" dirty="0">
              <a:solidFill>
                <a:schemeClr val="tx1"/>
              </a:solidFill>
            </a:rPr>
            <a:t>Fortalecer los planes integrales de seguridad y convivencia ciudadana</a:t>
          </a:r>
          <a:endParaRPr lang="es-CO" sz="1600" b="0" kern="1200" dirty="0">
            <a:solidFill>
              <a:schemeClr val="tx1"/>
            </a:solidFill>
            <a:latin typeface="Calibri Light" panose="020F0302020204030204" pitchFamily="34" charset="0"/>
            <a:cs typeface="Calibri Light" panose="020F0302020204030204" pitchFamily="34" charset="0"/>
          </a:endParaRPr>
        </a:p>
      </dsp:txBody>
      <dsp:txXfrm>
        <a:off x="288393" y="100644"/>
        <a:ext cx="3161109" cy="1233396"/>
      </dsp:txXfrm>
    </dsp:sp>
    <dsp:sp modelId="{DAD4E70F-151D-464E-9AA9-764FEC4CC5F5}">
      <dsp:nvSpPr>
        <dsp:cNvPr id="0" name=""/>
        <dsp:cNvSpPr/>
      </dsp:nvSpPr>
      <dsp:spPr>
        <a:xfrm>
          <a:off x="2845329" y="164269"/>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FF5E279B-EAED-4DA3-81F9-334A027879FF}">
      <dsp:nvSpPr>
        <dsp:cNvPr id="0" name=""/>
        <dsp:cNvSpPr/>
      </dsp:nvSpPr>
      <dsp:spPr>
        <a:xfrm rot="5400000">
          <a:off x="3107316" y="2855240"/>
          <a:ext cx="1160003" cy="1320622"/>
        </a:xfrm>
        <a:prstGeom prst="bentUpArrow">
          <a:avLst>
            <a:gd name="adj1" fmla="val 32840"/>
            <a:gd name="adj2" fmla="val 25000"/>
            <a:gd name="adj3" fmla="val 35780"/>
          </a:avLst>
        </a:prstGeom>
        <a:solidFill>
          <a:schemeClr val="accent4">
            <a:tint val="50000"/>
            <a:hueOff val="5749951"/>
            <a:satOff val="-31524"/>
            <a:lumOff val="34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8996C-0F62-48FF-AF4F-213C2B98D4F5}">
      <dsp:nvSpPr>
        <dsp:cNvPr id="0" name=""/>
        <dsp:cNvSpPr/>
      </dsp:nvSpPr>
      <dsp:spPr>
        <a:xfrm>
          <a:off x="2162741" y="1569353"/>
          <a:ext cx="3227252" cy="1366870"/>
        </a:xfrm>
        <a:prstGeom prst="roundRect">
          <a:avLst>
            <a:gd name="adj" fmla="val 16670"/>
          </a:avLst>
        </a:prstGeom>
        <a:solidFill>
          <a:schemeClr val="accent4">
            <a:hueOff val="3465231"/>
            <a:satOff val="-1598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Actualizar, fortalecer e implementar los planes de seguridad y convivencia teniendo en cuenta las dinámicas y necesidades presentes de la población</a:t>
          </a:r>
          <a:endParaRPr lang="es-CO" sz="1400" b="0" kern="1200" dirty="0">
            <a:solidFill>
              <a:schemeClr val="tx1"/>
            </a:solidFill>
            <a:latin typeface="Calibri Light" panose="020F0302020204030204" pitchFamily="34" charset="0"/>
            <a:cs typeface="Calibri Light" panose="020F0302020204030204" pitchFamily="34" charset="0"/>
          </a:endParaRPr>
        </a:p>
      </dsp:txBody>
      <dsp:txXfrm>
        <a:off x="2229478" y="1636090"/>
        <a:ext cx="3093778" cy="1233396"/>
      </dsp:txXfrm>
    </dsp:sp>
    <dsp:sp modelId="{A5B89473-8D96-42B4-84D8-38E91CABEA64}">
      <dsp:nvSpPr>
        <dsp:cNvPr id="0" name=""/>
        <dsp:cNvSpPr/>
      </dsp:nvSpPr>
      <dsp:spPr>
        <a:xfrm>
          <a:off x="4752748" y="1699716"/>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B734D3D9-805B-4F7C-9775-1490A21041F2}">
      <dsp:nvSpPr>
        <dsp:cNvPr id="0" name=""/>
        <dsp:cNvSpPr/>
      </dsp:nvSpPr>
      <dsp:spPr>
        <a:xfrm rot="5400000">
          <a:off x="5096751" y="4431809"/>
          <a:ext cx="1160003" cy="1320622"/>
        </a:xfrm>
        <a:prstGeom prst="bentUpArrow">
          <a:avLst>
            <a:gd name="adj1" fmla="val 32840"/>
            <a:gd name="adj2" fmla="val 25000"/>
            <a:gd name="adj3" fmla="val 35780"/>
          </a:avLst>
        </a:prstGeom>
        <a:solidFill>
          <a:schemeClr val="accent4">
            <a:tint val="50000"/>
            <a:hueOff val="11499901"/>
            <a:satOff val="-63047"/>
            <a:lumOff val="68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4103825" y="3104800"/>
          <a:ext cx="3323953" cy="1449115"/>
        </a:xfrm>
        <a:prstGeom prst="roundRect">
          <a:avLst>
            <a:gd name="adj" fmla="val 16670"/>
          </a:avLst>
        </a:prstGeom>
        <a:solidFill>
          <a:schemeClr val="accent4">
            <a:hueOff val="6930461"/>
            <a:satOff val="-31979"/>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Robustecer los planes integrales de seguridad y convivencia ciudadana en Barranquilla y el departamento</a:t>
          </a:r>
          <a:endParaRPr lang="es-CO" sz="1800" b="0" kern="1200" dirty="0">
            <a:solidFill>
              <a:schemeClr val="tx1"/>
            </a:solidFill>
            <a:latin typeface="Calibri Light" panose="020F0302020204030204" pitchFamily="34" charset="0"/>
            <a:cs typeface="Calibri Light" panose="020F0302020204030204" pitchFamily="34" charset="0"/>
          </a:endParaRPr>
        </a:p>
      </dsp:txBody>
      <dsp:txXfrm>
        <a:off x="4174578" y="3175553"/>
        <a:ext cx="3182447" cy="1307609"/>
      </dsp:txXfrm>
    </dsp:sp>
    <dsp:sp modelId="{1736F966-BE27-434C-B616-8B887CDD8313}">
      <dsp:nvSpPr>
        <dsp:cNvPr id="0" name=""/>
        <dsp:cNvSpPr/>
      </dsp:nvSpPr>
      <dsp:spPr>
        <a:xfrm>
          <a:off x="6742183" y="3276284"/>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52E460CC-97AB-4372-9E4F-2F654E3F182F}">
      <dsp:nvSpPr>
        <dsp:cNvPr id="0" name=""/>
        <dsp:cNvSpPr/>
      </dsp:nvSpPr>
      <dsp:spPr>
        <a:xfrm>
          <a:off x="6044910" y="4681369"/>
          <a:ext cx="3294583" cy="1366870"/>
        </a:xfrm>
        <a:prstGeom prst="roundRect">
          <a:avLst>
            <a:gd name="adj" fmla="val 16670"/>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kern="1200" dirty="0">
              <a:solidFill>
                <a:schemeClr val="tx1"/>
              </a:solidFill>
              <a:latin typeface="Calibri Light" panose="020F0302020204030204" pitchFamily="34" charset="0"/>
              <a:cs typeface="Calibri Light" panose="020F0302020204030204" pitchFamily="34" charset="0"/>
            </a:rPr>
            <a:t>Re potencialización del Centro de Investigación y Análisis en Convivencia, Justicia y Seguridad Ciudadana del Atlántico.</a:t>
          </a:r>
          <a:endParaRPr lang="es-CO" sz="1800" b="0" kern="1200" dirty="0">
            <a:solidFill>
              <a:schemeClr val="tx1"/>
            </a:solidFill>
            <a:latin typeface="Calibri Light" panose="020F0302020204030204" pitchFamily="34" charset="0"/>
            <a:cs typeface="Calibri Light" panose="020F0302020204030204" pitchFamily="34" charset="0"/>
          </a:endParaRPr>
        </a:p>
      </dsp:txBody>
      <dsp:txXfrm>
        <a:off x="6111647" y="4748106"/>
        <a:ext cx="3161109" cy="1233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1745514" y="1323326"/>
          <a:ext cx="1162167" cy="1323087"/>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765447" y="35039"/>
          <a:ext cx="3300731" cy="1369421"/>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solidFill>
                <a:schemeClr val="tx1"/>
              </a:solidFill>
            </a:rPr>
            <a:t>Aumentar la seguridad y convivencia ciudadana para las Mujeres, Niños, Niñas y adolescentes</a:t>
          </a:r>
          <a:endParaRPr lang="es-CO" sz="1800" b="0" kern="1200" dirty="0">
            <a:solidFill>
              <a:schemeClr val="tx1"/>
            </a:solidFill>
            <a:latin typeface="Calibri Light" panose="020F0302020204030204" pitchFamily="34" charset="0"/>
            <a:cs typeface="Calibri Light" panose="020F0302020204030204" pitchFamily="34" charset="0"/>
          </a:endParaRPr>
        </a:p>
      </dsp:txBody>
      <dsp:txXfrm>
        <a:off x="832309" y="101901"/>
        <a:ext cx="3167007" cy="1235697"/>
      </dsp:txXfrm>
    </dsp:sp>
    <dsp:sp modelId="{DAD4E70F-151D-464E-9AA9-764FEC4CC5F5}">
      <dsp:nvSpPr>
        <dsp:cNvPr id="0" name=""/>
        <dsp:cNvSpPr/>
      </dsp:nvSpPr>
      <dsp:spPr>
        <a:xfrm>
          <a:off x="3394016" y="165645"/>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FF5E279B-EAED-4DA3-81F9-334A027879FF}">
      <dsp:nvSpPr>
        <dsp:cNvPr id="0" name=""/>
        <dsp:cNvSpPr/>
      </dsp:nvSpPr>
      <dsp:spPr>
        <a:xfrm rot="5400000">
          <a:off x="3864478" y="2861637"/>
          <a:ext cx="1162167" cy="1323087"/>
        </a:xfrm>
        <a:prstGeom prst="bentUpArrow">
          <a:avLst>
            <a:gd name="adj1" fmla="val 32840"/>
            <a:gd name="adj2" fmla="val 25000"/>
            <a:gd name="adj3" fmla="val 35780"/>
          </a:avLst>
        </a:prstGeom>
        <a:solidFill>
          <a:schemeClr val="accent5">
            <a:tint val="50000"/>
            <a:hueOff val="-3672177"/>
            <a:satOff val="-7688"/>
            <a:lumOff val="52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8996C-0F62-48FF-AF4F-213C2B98D4F5}">
      <dsp:nvSpPr>
        <dsp:cNvPr id="0" name=""/>
        <dsp:cNvSpPr/>
      </dsp:nvSpPr>
      <dsp:spPr>
        <a:xfrm>
          <a:off x="2710154" y="1573351"/>
          <a:ext cx="3649246" cy="1369421"/>
        </a:xfrm>
        <a:prstGeom prst="roundRect">
          <a:avLst>
            <a:gd name="adj" fmla="val 16670"/>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Fortalecer e implementar la seguridad y convivencia ciudadana en el sur del departamento del atlántico</a:t>
          </a:r>
          <a:endParaRPr lang="es-CO" sz="1800" kern="1200" dirty="0">
            <a:solidFill>
              <a:schemeClr val="tx1"/>
            </a:solidFill>
            <a:latin typeface="Calibri Light" panose="020F0302020204030204" pitchFamily="34" charset="0"/>
            <a:cs typeface="Calibri Light" panose="020F0302020204030204" pitchFamily="34" charset="0"/>
          </a:endParaRPr>
        </a:p>
      </dsp:txBody>
      <dsp:txXfrm>
        <a:off x="2777016" y="1640213"/>
        <a:ext cx="3515522" cy="1235697"/>
      </dsp:txXfrm>
    </dsp:sp>
    <dsp:sp modelId="{A5B89473-8D96-42B4-84D8-38E91CABEA64}">
      <dsp:nvSpPr>
        <dsp:cNvPr id="0" name=""/>
        <dsp:cNvSpPr/>
      </dsp:nvSpPr>
      <dsp:spPr>
        <a:xfrm>
          <a:off x="6300885" y="1531701"/>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DA5E1316-B020-4BFC-82DD-4EA42354679A}">
      <dsp:nvSpPr>
        <dsp:cNvPr id="0" name=""/>
        <dsp:cNvSpPr/>
      </dsp:nvSpPr>
      <dsp:spPr>
        <a:xfrm rot="5400000">
          <a:off x="5939462" y="4399949"/>
          <a:ext cx="1162167" cy="1323087"/>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4654861" y="3111663"/>
          <a:ext cx="3909800" cy="1369421"/>
        </a:xfrm>
        <a:prstGeom prst="roundRect">
          <a:avLst>
            <a:gd name="adj" fmla="val 16670"/>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Fortalecer la estrategia de prevención de la violencia contra la mujer, NNA consolidando una agenda metropolitana </a:t>
          </a:r>
          <a:endParaRPr lang="es-CO" sz="1800" kern="1200" dirty="0">
            <a:solidFill>
              <a:schemeClr val="tx1"/>
            </a:solidFill>
            <a:latin typeface="Calibri Light" panose="020F0302020204030204" pitchFamily="34" charset="0"/>
            <a:cs typeface="Calibri Light" panose="020F0302020204030204" pitchFamily="34" charset="0"/>
          </a:endParaRPr>
        </a:p>
      </dsp:txBody>
      <dsp:txXfrm>
        <a:off x="4721723" y="3178525"/>
        <a:ext cx="3776076" cy="1235697"/>
      </dsp:txXfrm>
    </dsp:sp>
    <dsp:sp modelId="{BB63956F-FD9E-47CA-8C75-5998CB50748A}">
      <dsp:nvSpPr>
        <dsp:cNvPr id="0" name=""/>
        <dsp:cNvSpPr/>
      </dsp:nvSpPr>
      <dsp:spPr>
        <a:xfrm>
          <a:off x="7587965" y="3242268"/>
          <a:ext cx="1422903" cy="1106826"/>
        </a:xfrm>
        <a:prstGeom prst="rect">
          <a:avLst/>
        </a:prstGeom>
        <a:noFill/>
        <a:ln>
          <a:noFill/>
        </a:ln>
        <a:effectLst/>
      </dsp:spPr>
      <dsp:style>
        <a:lnRef idx="0">
          <a:scrgbClr r="0" g="0" b="0"/>
        </a:lnRef>
        <a:fillRef idx="0">
          <a:scrgbClr r="0" g="0" b="0"/>
        </a:fillRef>
        <a:effectRef idx="0">
          <a:scrgbClr r="0" g="0" b="0"/>
        </a:effectRef>
        <a:fontRef idx="minor"/>
      </dsp:style>
    </dsp:sp>
    <dsp:sp modelId="{161A1EB3-2DD0-410A-95B4-D54D416F740C}">
      <dsp:nvSpPr>
        <dsp:cNvPr id="0" name=""/>
        <dsp:cNvSpPr/>
      </dsp:nvSpPr>
      <dsp:spPr>
        <a:xfrm>
          <a:off x="6599568" y="4649975"/>
          <a:ext cx="2956619" cy="1369421"/>
        </a:xfrm>
        <a:prstGeom prst="roundRect">
          <a:avLst>
            <a:gd name="adj" fmla="val 16670"/>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u="none" kern="1200" dirty="0">
              <a:solidFill>
                <a:schemeClr val="tx1"/>
              </a:solidFill>
            </a:rPr>
            <a:t>Excelente posición geoestratégica y principal centro de desarrollo de la región caribe</a:t>
          </a:r>
          <a:endParaRPr lang="es-CO" sz="1800" kern="1200" dirty="0">
            <a:solidFill>
              <a:schemeClr val="tx1"/>
            </a:solidFill>
            <a:latin typeface="Calibri Light" panose="020F0302020204030204" pitchFamily="34" charset="0"/>
            <a:cs typeface="Calibri Light" panose="020F0302020204030204" pitchFamily="34" charset="0"/>
          </a:endParaRPr>
        </a:p>
      </dsp:txBody>
      <dsp:txXfrm>
        <a:off x="6666430" y="4716837"/>
        <a:ext cx="2822895" cy="1235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2248345" y="1317269"/>
          <a:ext cx="1156849" cy="131703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1272764" y="34879"/>
          <a:ext cx="3285625" cy="1363153"/>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rgbClr val="000000"/>
              </a:solidFill>
              <a:latin typeface="Calibri Light" panose="020F0302020204030204" pitchFamily="34" charset="0"/>
              <a:ea typeface="+mn-ea"/>
              <a:cs typeface="Calibri Light" panose="020F0302020204030204" pitchFamily="34" charset="0"/>
            </a:rPr>
            <a:t>Reducir la brecha de empleo de los jóvenes y las mujeres para poder asegurar la prosperidad empresarial y la formalización del departamento del Atlántico</a:t>
          </a:r>
        </a:p>
      </dsp:txBody>
      <dsp:txXfrm>
        <a:off x="1339320" y="101435"/>
        <a:ext cx="3152513" cy="1230041"/>
      </dsp:txXfrm>
    </dsp:sp>
    <dsp:sp modelId="{DAD4E70F-151D-464E-9AA9-764FEC4CC5F5}">
      <dsp:nvSpPr>
        <dsp:cNvPr id="0" name=""/>
        <dsp:cNvSpPr/>
      </dsp:nvSpPr>
      <dsp:spPr>
        <a:xfrm>
          <a:off x="3889303" y="164887"/>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EAE80799-75F3-4262-B071-198F26663C35}">
      <dsp:nvSpPr>
        <dsp:cNvPr id="0" name=""/>
        <dsp:cNvSpPr/>
      </dsp:nvSpPr>
      <dsp:spPr>
        <a:xfrm rot="5400000">
          <a:off x="4184152" y="2848541"/>
          <a:ext cx="1156849" cy="1317031"/>
        </a:xfrm>
        <a:prstGeom prst="bentUpArrow">
          <a:avLst>
            <a:gd name="adj1" fmla="val 32840"/>
            <a:gd name="adj2" fmla="val 25000"/>
            <a:gd name="adj3" fmla="val 35780"/>
          </a:avLst>
        </a:prstGeom>
        <a:solidFill>
          <a:schemeClr val="accent1">
            <a:tint val="50000"/>
            <a:hueOff val="-6029867"/>
            <a:satOff val="12062"/>
            <a:lumOff val="51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980D5-67AA-4A17-AE1F-323768655202}">
      <dsp:nvSpPr>
        <dsp:cNvPr id="0" name=""/>
        <dsp:cNvSpPr/>
      </dsp:nvSpPr>
      <dsp:spPr>
        <a:xfrm>
          <a:off x="3208571" y="1566150"/>
          <a:ext cx="3285625" cy="1363153"/>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dk1"/>
              </a:solidFill>
              <a:latin typeface="Calibri Light" panose="020F0302020204030204" pitchFamily="34" charset="0"/>
              <a:cs typeface="Calibri Light" panose="020F0302020204030204" pitchFamily="34" charset="0"/>
            </a:rPr>
            <a:t>Disminuir la brecha de género y juventudes en materia de desempleo a un 2% y 5% respectivamente e incrementar la cantidad de emprendimientos formales creados en un 50%</a:t>
          </a:r>
          <a:endParaRPr lang="es-CO" sz="2400" b="0" kern="1200" dirty="0">
            <a:solidFill>
              <a:schemeClr val="tx1"/>
            </a:solidFill>
            <a:latin typeface="Calibri Light" panose="020F0302020204030204" pitchFamily="34" charset="0"/>
            <a:cs typeface="Calibri Light" panose="020F0302020204030204" pitchFamily="34" charset="0"/>
          </a:endParaRPr>
        </a:p>
      </dsp:txBody>
      <dsp:txXfrm>
        <a:off x="3275127" y="1632706"/>
        <a:ext cx="3152513" cy="1230041"/>
      </dsp:txXfrm>
    </dsp:sp>
    <dsp:sp modelId="{95C53686-323A-42B6-9B3A-C84FDF5600D1}">
      <dsp:nvSpPr>
        <dsp:cNvPr id="0" name=""/>
        <dsp:cNvSpPr/>
      </dsp:nvSpPr>
      <dsp:spPr>
        <a:xfrm>
          <a:off x="5825110" y="1696158"/>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B734D3D9-805B-4F7C-9775-1490A21041F2}">
      <dsp:nvSpPr>
        <dsp:cNvPr id="0" name=""/>
        <dsp:cNvSpPr/>
      </dsp:nvSpPr>
      <dsp:spPr>
        <a:xfrm rot="5400000">
          <a:off x="6119959" y="4379812"/>
          <a:ext cx="1156849" cy="1317031"/>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5144378" y="3097422"/>
          <a:ext cx="3285625" cy="1363153"/>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dk1"/>
              </a:solidFill>
              <a:latin typeface="Calibri Light" panose="020F0302020204030204" pitchFamily="34" charset="0"/>
              <a:cs typeface="Calibri Light" panose="020F0302020204030204" pitchFamily="34" charset="0"/>
            </a:rPr>
            <a:t>Atraer inversión de banca no tradicional como </a:t>
          </a:r>
          <a:r>
            <a:rPr lang="es-ES" sz="1600" kern="1200" dirty="0" err="1">
              <a:solidFill>
                <a:schemeClr val="dk1"/>
              </a:solidFill>
              <a:latin typeface="Calibri Light" panose="020F0302020204030204" pitchFamily="34" charset="0"/>
              <a:cs typeface="Calibri Light" panose="020F0302020204030204" pitchFamily="34" charset="0"/>
            </a:rPr>
            <a:t>Fintechs</a:t>
          </a:r>
          <a:r>
            <a:rPr lang="es-ES" sz="1600" kern="1200" dirty="0">
              <a:solidFill>
                <a:schemeClr val="dk1"/>
              </a:solidFill>
              <a:latin typeface="Calibri Light" panose="020F0302020204030204" pitchFamily="34" charset="0"/>
              <a:cs typeface="Calibri Light" panose="020F0302020204030204" pitchFamily="34" charset="0"/>
            </a:rPr>
            <a:t>, ángeles inversionistas y venture capital e </a:t>
          </a:r>
          <a:r>
            <a:rPr lang="es-CO" sz="1600" kern="1200" dirty="0">
              <a:solidFill>
                <a:schemeClr val="dk1"/>
              </a:solidFill>
              <a:latin typeface="Calibri Light" panose="020F0302020204030204" pitchFamily="34" charset="0"/>
              <a:cs typeface="Calibri Light" panose="020F0302020204030204" pitchFamily="34" charset="0"/>
            </a:rPr>
            <a:t>Impulsar el emprendimiento de alto impacto</a:t>
          </a:r>
          <a:endParaRPr lang="es-CO" sz="1600" b="0" kern="1200" dirty="0">
            <a:solidFill>
              <a:sysClr val="windowText" lastClr="000000"/>
            </a:solidFill>
            <a:latin typeface="Calibri Light" panose="020F0302020204030204" pitchFamily="34" charset="0"/>
            <a:cs typeface="Calibri Light" panose="020F0302020204030204" pitchFamily="34" charset="0"/>
          </a:endParaRPr>
        </a:p>
      </dsp:txBody>
      <dsp:txXfrm>
        <a:off x="5210934" y="3163978"/>
        <a:ext cx="3152513" cy="1230041"/>
      </dsp:txXfrm>
    </dsp:sp>
    <dsp:sp modelId="{1736F966-BE27-434C-B616-8B887CDD8313}">
      <dsp:nvSpPr>
        <dsp:cNvPr id="0" name=""/>
        <dsp:cNvSpPr/>
      </dsp:nvSpPr>
      <dsp:spPr>
        <a:xfrm>
          <a:off x="7760917" y="3227430"/>
          <a:ext cx="1416391" cy="1101761"/>
        </a:xfrm>
        <a:prstGeom prst="rect">
          <a:avLst/>
        </a:prstGeom>
        <a:noFill/>
        <a:ln>
          <a:noFill/>
        </a:ln>
        <a:effectLst/>
      </dsp:spPr>
      <dsp:style>
        <a:lnRef idx="0">
          <a:scrgbClr r="0" g="0" b="0"/>
        </a:lnRef>
        <a:fillRef idx="0">
          <a:scrgbClr r="0" g="0" b="0"/>
        </a:fillRef>
        <a:effectRef idx="0">
          <a:scrgbClr r="0" g="0" b="0"/>
        </a:effectRef>
        <a:fontRef idx="minor"/>
      </dsp:style>
    </dsp:sp>
    <dsp:sp modelId="{52E460CC-97AB-4372-9E4F-2F654E3F182F}">
      <dsp:nvSpPr>
        <dsp:cNvPr id="0" name=""/>
        <dsp:cNvSpPr/>
      </dsp:nvSpPr>
      <dsp:spPr>
        <a:xfrm>
          <a:off x="7080184" y="4628693"/>
          <a:ext cx="3285625" cy="1363153"/>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dk1"/>
              </a:solidFill>
              <a:latin typeface="Calibri Light" panose="020F0302020204030204" pitchFamily="34" charset="0"/>
              <a:cs typeface="Calibri Light" panose="020F0302020204030204" pitchFamily="34" charset="0"/>
            </a:rPr>
            <a:t>Creación de empleo de calidad con enfoque de género y de juventudes y reducir la informalidad</a:t>
          </a:r>
          <a:endParaRPr lang="es-CO" sz="1800" b="0" kern="1200" dirty="0">
            <a:solidFill>
              <a:schemeClr val="tx1"/>
            </a:solidFill>
            <a:latin typeface="Calibri Light" panose="020F0302020204030204" pitchFamily="34" charset="0"/>
            <a:cs typeface="Calibri Light" panose="020F0302020204030204" pitchFamily="34" charset="0"/>
          </a:endParaRPr>
        </a:p>
      </dsp:txBody>
      <dsp:txXfrm>
        <a:off x="7146740" y="4695249"/>
        <a:ext cx="3152513" cy="12300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1AC8-947E-41F3-A0A1-30C3D69A7BB1}">
      <dsp:nvSpPr>
        <dsp:cNvPr id="0" name=""/>
        <dsp:cNvSpPr/>
      </dsp:nvSpPr>
      <dsp:spPr>
        <a:xfrm rot="5400000">
          <a:off x="1199897" y="1319794"/>
          <a:ext cx="1160003" cy="1320622"/>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D7D13-9FB3-4EFF-AC64-4E2A7A2256C5}">
      <dsp:nvSpPr>
        <dsp:cNvPr id="0" name=""/>
        <dsp:cNvSpPr/>
      </dsp:nvSpPr>
      <dsp:spPr>
        <a:xfrm>
          <a:off x="221656" y="33907"/>
          <a:ext cx="3294583" cy="1366870"/>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kern="1200" dirty="0">
              <a:solidFill>
                <a:schemeClr val="tx1"/>
              </a:solidFill>
              <a:latin typeface="Calibri Light" panose="020F0302020204030204" pitchFamily="34" charset="0"/>
              <a:cs typeface="Calibri Light" panose="020F0302020204030204" pitchFamily="34" charset="0"/>
            </a:rPr>
            <a:t>Mejorar las condiciones productivas de los agricultores y disminuir el conflicto de suelos que se encuentra en un 72,4%</a:t>
          </a:r>
        </a:p>
      </dsp:txBody>
      <dsp:txXfrm>
        <a:off x="288393" y="100644"/>
        <a:ext cx="3161109" cy="1233396"/>
      </dsp:txXfrm>
    </dsp:sp>
    <dsp:sp modelId="{DAD4E70F-151D-464E-9AA9-764FEC4CC5F5}">
      <dsp:nvSpPr>
        <dsp:cNvPr id="0" name=""/>
        <dsp:cNvSpPr/>
      </dsp:nvSpPr>
      <dsp:spPr>
        <a:xfrm>
          <a:off x="2845329" y="164269"/>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FF5E279B-EAED-4DA3-81F9-334A027879FF}">
      <dsp:nvSpPr>
        <dsp:cNvPr id="0" name=""/>
        <dsp:cNvSpPr/>
      </dsp:nvSpPr>
      <dsp:spPr>
        <a:xfrm rot="5400000">
          <a:off x="3107316" y="2855240"/>
          <a:ext cx="1160003" cy="1320622"/>
        </a:xfrm>
        <a:prstGeom prst="bentUpArrow">
          <a:avLst>
            <a:gd name="adj1" fmla="val 32840"/>
            <a:gd name="adj2" fmla="val 25000"/>
            <a:gd name="adj3" fmla="val 35780"/>
          </a:avLst>
        </a:prstGeom>
        <a:solidFill>
          <a:schemeClr val="accent4">
            <a:tint val="50000"/>
            <a:hueOff val="5749951"/>
            <a:satOff val="-31524"/>
            <a:lumOff val="34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8996C-0F62-48FF-AF4F-213C2B98D4F5}">
      <dsp:nvSpPr>
        <dsp:cNvPr id="0" name=""/>
        <dsp:cNvSpPr/>
      </dsp:nvSpPr>
      <dsp:spPr>
        <a:xfrm>
          <a:off x="2162741" y="1569353"/>
          <a:ext cx="3227252" cy="1366870"/>
        </a:xfrm>
        <a:prstGeom prst="roundRect">
          <a:avLst>
            <a:gd name="adj" fmla="val 16670"/>
          </a:avLst>
        </a:prstGeom>
        <a:solidFill>
          <a:schemeClr val="accent4">
            <a:hueOff val="3465231"/>
            <a:satOff val="-1598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latin typeface="Calibri Light" panose="020F0302020204030204" pitchFamily="34" charset="0"/>
              <a:cs typeface="Calibri Light" panose="020F0302020204030204" pitchFamily="34" charset="0"/>
            </a:rPr>
            <a:t>Transformar 1000 productores agrícolas y agropecuarios en el departamento del Atlántico</a:t>
          </a:r>
          <a:endParaRPr lang="es-CO" sz="1900" b="0" kern="1200" dirty="0">
            <a:solidFill>
              <a:schemeClr val="tx1"/>
            </a:solidFill>
            <a:latin typeface="Calibri Light" panose="020F0302020204030204" pitchFamily="34" charset="0"/>
            <a:cs typeface="Calibri Light" panose="020F0302020204030204" pitchFamily="34" charset="0"/>
          </a:endParaRPr>
        </a:p>
      </dsp:txBody>
      <dsp:txXfrm>
        <a:off x="2229478" y="1636090"/>
        <a:ext cx="3093778" cy="1233396"/>
      </dsp:txXfrm>
    </dsp:sp>
    <dsp:sp modelId="{A5B89473-8D96-42B4-84D8-38E91CABEA64}">
      <dsp:nvSpPr>
        <dsp:cNvPr id="0" name=""/>
        <dsp:cNvSpPr/>
      </dsp:nvSpPr>
      <dsp:spPr>
        <a:xfrm>
          <a:off x="4752748" y="1699716"/>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B734D3D9-805B-4F7C-9775-1490A21041F2}">
      <dsp:nvSpPr>
        <dsp:cNvPr id="0" name=""/>
        <dsp:cNvSpPr/>
      </dsp:nvSpPr>
      <dsp:spPr>
        <a:xfrm rot="5400000">
          <a:off x="5096751" y="4431809"/>
          <a:ext cx="1160003" cy="1320622"/>
        </a:xfrm>
        <a:prstGeom prst="bentUpArrow">
          <a:avLst>
            <a:gd name="adj1" fmla="val 32840"/>
            <a:gd name="adj2" fmla="val 25000"/>
            <a:gd name="adj3" fmla="val 35780"/>
          </a:avLst>
        </a:prstGeom>
        <a:solidFill>
          <a:schemeClr val="accent4">
            <a:tint val="50000"/>
            <a:hueOff val="11499901"/>
            <a:satOff val="-63047"/>
            <a:lumOff val="68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FE832-DFE3-4BFA-9636-4EAF8159E4E3}">
      <dsp:nvSpPr>
        <dsp:cNvPr id="0" name=""/>
        <dsp:cNvSpPr/>
      </dsp:nvSpPr>
      <dsp:spPr>
        <a:xfrm>
          <a:off x="4103825" y="3104800"/>
          <a:ext cx="3323953" cy="1449115"/>
        </a:xfrm>
        <a:prstGeom prst="roundRect">
          <a:avLst>
            <a:gd name="adj" fmla="val 16670"/>
          </a:avLst>
        </a:prstGeom>
        <a:solidFill>
          <a:schemeClr val="accent4">
            <a:hueOff val="6930461"/>
            <a:satOff val="-31979"/>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latin typeface="Calibri Light" panose="020F0302020204030204" pitchFamily="34" charset="0"/>
              <a:cs typeface="Calibri Light" panose="020F0302020204030204" pitchFamily="34" charset="0"/>
            </a:rPr>
            <a:t>Aprovechar la infraestructura existente como el centro de valor agregado del Sena para crear programas de encadenamiento productivo de los productores del sector primario</a:t>
          </a:r>
          <a:endParaRPr lang="es-CO" sz="1600" b="0" kern="1200" dirty="0">
            <a:solidFill>
              <a:schemeClr val="tx1"/>
            </a:solidFill>
            <a:latin typeface="Calibri Light" panose="020F0302020204030204" pitchFamily="34" charset="0"/>
            <a:cs typeface="Calibri Light" panose="020F0302020204030204" pitchFamily="34" charset="0"/>
          </a:endParaRPr>
        </a:p>
      </dsp:txBody>
      <dsp:txXfrm>
        <a:off x="4174578" y="3175553"/>
        <a:ext cx="3182447" cy="1307609"/>
      </dsp:txXfrm>
    </dsp:sp>
    <dsp:sp modelId="{1736F966-BE27-434C-B616-8B887CDD8313}">
      <dsp:nvSpPr>
        <dsp:cNvPr id="0" name=""/>
        <dsp:cNvSpPr/>
      </dsp:nvSpPr>
      <dsp:spPr>
        <a:xfrm>
          <a:off x="6742183" y="3276284"/>
          <a:ext cx="1420253" cy="1104764"/>
        </a:xfrm>
        <a:prstGeom prst="rect">
          <a:avLst/>
        </a:prstGeom>
        <a:noFill/>
        <a:ln>
          <a:noFill/>
        </a:ln>
        <a:effectLst/>
      </dsp:spPr>
      <dsp:style>
        <a:lnRef idx="0">
          <a:scrgbClr r="0" g="0" b="0"/>
        </a:lnRef>
        <a:fillRef idx="0">
          <a:scrgbClr r="0" g="0" b="0"/>
        </a:fillRef>
        <a:effectRef idx="0">
          <a:scrgbClr r="0" g="0" b="0"/>
        </a:effectRef>
        <a:fontRef idx="minor"/>
      </dsp:style>
    </dsp:sp>
    <dsp:sp modelId="{52E460CC-97AB-4372-9E4F-2F654E3F182F}">
      <dsp:nvSpPr>
        <dsp:cNvPr id="0" name=""/>
        <dsp:cNvSpPr/>
      </dsp:nvSpPr>
      <dsp:spPr>
        <a:xfrm>
          <a:off x="6044910" y="4681369"/>
          <a:ext cx="3294583" cy="1366870"/>
        </a:xfrm>
        <a:prstGeom prst="roundRect">
          <a:avLst>
            <a:gd name="adj" fmla="val 16670"/>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Light" panose="020F0302020204030204" pitchFamily="34" charset="0"/>
              <a:cs typeface="Calibri Light" panose="020F0302020204030204" pitchFamily="34" charset="0"/>
            </a:rPr>
            <a:t>Mejorar la calidad de vida de los campesinos y productores del departamento a través de mejores contratos y ganancia por su trabajo</a:t>
          </a:r>
          <a:endParaRPr lang="es-CO" sz="1800" b="0" kern="1200" dirty="0">
            <a:solidFill>
              <a:schemeClr val="tx1"/>
            </a:solidFill>
            <a:latin typeface="Calibri Light" panose="020F0302020204030204" pitchFamily="34" charset="0"/>
            <a:cs typeface="Calibri Light" panose="020F0302020204030204" pitchFamily="34" charset="0"/>
          </a:endParaRPr>
        </a:p>
      </dsp:txBody>
      <dsp:txXfrm>
        <a:off x="6111647" y="4748106"/>
        <a:ext cx="3161109" cy="12333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9" name="Google Shape;2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7" name="Google Shape;3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7" name="Google Shape;3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975927a69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07" name="Google Shape;407;g1975927a6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42" name="Google Shape;44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5427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9adda29bee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48" name="Google Shape;448;g19adda29be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1950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3" name="Google Shape;4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7742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9adda29be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4" name="Google Shape;454;g19adda29be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064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14" name="Google Shape;4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65157d5be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4" name="Google Shape;424;g165157d5b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5" name="Google Shape;2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088fbf21d4825a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7" name="Google Shape;337;g2088fbf21d4825a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6896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088fbf21d4825a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6" name="Google Shape;346;g2088fbf21d4825a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3500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9e492cc2c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4" name="Google Shape;354;g19e492cc2c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5165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9e492cc2c1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2" name="Google Shape;362;g19e492cc2c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105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9e492cc2c1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71" name="Google Shape;371;g19e492cc2c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6703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9e492cc2c1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89" name="Google Shape;389;g19e492cc2c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4463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9aebcb19c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3" name="Google Shape;463;g19aebcb19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9ad1e35f2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9" name="Google Shape;469;g19ad1e35f2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75544e4f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4" name="Google Shape;474;g1975544e4f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3" name="Google Shape;48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251" name="Google Shape;2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7aee11241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92" name="Google Shape;492;g17aee1124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41b0e610b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1" name="Google Shape;501;g141b0e610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10" name="Google Shape;51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088fbf21d4825a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18" name="Google Shape;518;g2088fbf21d4825a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4fd2d79d9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7" name="Google Shape;527;g14fd2d79d9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9e24b50c0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9e24b50c04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19e24b50c04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CO"/>
              <a:t>42</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9ad1e35f2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4" name="Google Shape;544;g19ad1e35f2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9" name="Google Shape;5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9e3d4d8447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59" name="Google Shape;559;g19e3d4d8447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86" name="Google Shape;5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8" name="Google Shape;2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9ad1e35f22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95" name="Google Shape;595;g19ad1e35f2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9545a970d6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13" name="Google Shape;613;g19545a970d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22" name="Google Shape;62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9ad1e35f22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49" name="Google Shape;649;g19ad1e35f22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973c81d389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57" name="Google Shape;657;g1973c81d38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9ad1e35f22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77" name="Google Shape;677;g19ad1e35f2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973c81d389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86" name="Google Shape;686;g1973c81d38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973c81d389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23" name="Google Shape;723;g1973c81d38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973c81d389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32" name="Google Shape;732;g1973c81d389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9ad1e35f22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48" name="Google Shape;748;g19ad1e35f22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251" name="Google Shape;2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7140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757" name="Google Shape;75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0233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1973c81d389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08" name="Google Shape;808;g1973c81d389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24" name="Google Shape;82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973c81d389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33" name="Google Shape;833;g1973c81d38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43" name="Google Shape;84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19545a970d6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0" name="Google Shape;850;g19545a970d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5" name="Google Shape;85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62" name="Google Shape;86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70" name="Google Shape;87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75" name="Google Shape;87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0" name="Google Shape;3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80" name="Google Shape;88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5" name="Google Shape;88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9ad74b0192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5" name="Google Shape;305;g19ad74b019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9ad74b019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0" name="Google Shape;310;g19ad74b019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4ae8020e30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8" name="Google Shape;278;g14ae8020e3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228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6"/>
        <p:cNvGrpSpPr/>
        <p:nvPr/>
      </p:nvGrpSpPr>
      <p:grpSpPr>
        <a:xfrm>
          <a:off x="0" y="0"/>
          <a:ext cx="0" cy="0"/>
          <a:chOff x="0" y="0"/>
          <a:chExt cx="0" cy="0"/>
        </a:xfrm>
      </p:grpSpPr>
      <p:sp>
        <p:nvSpPr>
          <p:cNvPr id="17" name="Google Shape;17;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3"/>
        <p:cNvGrpSpPr/>
        <p:nvPr/>
      </p:nvGrpSpPr>
      <p:grpSpPr>
        <a:xfrm>
          <a:off x="0" y="0"/>
          <a:ext cx="0" cy="0"/>
          <a:chOff x="0" y="0"/>
          <a:chExt cx="0" cy="0"/>
        </a:xfrm>
      </p:grpSpPr>
      <p:sp>
        <p:nvSpPr>
          <p:cNvPr id="74" name="Google Shape;74;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9"/>
        <p:cNvGrpSpPr/>
        <p:nvPr/>
      </p:nvGrpSpPr>
      <p:grpSpPr>
        <a:xfrm>
          <a:off x="0" y="0"/>
          <a:ext cx="0" cy="0"/>
          <a:chOff x="0" y="0"/>
          <a:chExt cx="0" cy="0"/>
        </a:xfrm>
      </p:grpSpPr>
      <p:sp>
        <p:nvSpPr>
          <p:cNvPr id="80" name="Google Shape;80;p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2"/>
        <p:cNvGrpSpPr/>
        <p:nvPr/>
      </p:nvGrpSpPr>
      <p:grpSpPr>
        <a:xfrm>
          <a:off x="0" y="0"/>
          <a:ext cx="0" cy="0"/>
          <a:chOff x="0" y="0"/>
          <a:chExt cx="0" cy="0"/>
        </a:xfrm>
      </p:grpSpPr>
      <p:sp>
        <p:nvSpPr>
          <p:cNvPr id="93" name="Google Shape;9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98"/>
        <p:cNvGrpSpPr/>
        <p:nvPr/>
      </p:nvGrpSpPr>
      <p:grpSpPr>
        <a:xfrm>
          <a:off x="0" y="0"/>
          <a:ext cx="0" cy="0"/>
          <a:chOff x="0" y="0"/>
          <a:chExt cx="0" cy="0"/>
        </a:xfrm>
      </p:grpSpPr>
      <p:sp>
        <p:nvSpPr>
          <p:cNvPr id="99" name="Google Shape;99;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4"/>
        <p:cNvGrpSpPr/>
        <p:nvPr/>
      </p:nvGrpSpPr>
      <p:grpSpPr>
        <a:xfrm>
          <a:off x="0" y="0"/>
          <a:ext cx="0" cy="0"/>
          <a:chOff x="0" y="0"/>
          <a:chExt cx="0" cy="0"/>
        </a:xfrm>
      </p:grpSpPr>
      <p:sp>
        <p:nvSpPr>
          <p:cNvPr id="105" name="Google Shape;105;p7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7" name="Google Shape;107;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10"/>
        <p:cNvGrpSpPr/>
        <p:nvPr/>
      </p:nvGrpSpPr>
      <p:grpSpPr>
        <a:xfrm>
          <a:off x="0" y="0"/>
          <a:ext cx="0" cy="0"/>
          <a:chOff x="0" y="0"/>
          <a:chExt cx="0" cy="0"/>
        </a:xfrm>
      </p:grpSpPr>
      <p:sp>
        <p:nvSpPr>
          <p:cNvPr id="111" name="Google Shape;111;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7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7"/>
        <p:cNvGrpSpPr/>
        <p:nvPr/>
      </p:nvGrpSpPr>
      <p:grpSpPr>
        <a:xfrm>
          <a:off x="0" y="0"/>
          <a:ext cx="0" cy="0"/>
          <a:chOff x="0" y="0"/>
          <a:chExt cx="0" cy="0"/>
        </a:xfrm>
      </p:grpSpPr>
      <p:sp>
        <p:nvSpPr>
          <p:cNvPr id="118" name="Google Shape;118;p7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7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7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7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7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6"/>
        <p:cNvGrpSpPr/>
        <p:nvPr/>
      </p:nvGrpSpPr>
      <p:grpSpPr>
        <a:xfrm>
          <a:off x="0" y="0"/>
          <a:ext cx="0" cy="0"/>
          <a:chOff x="0" y="0"/>
          <a:chExt cx="0" cy="0"/>
        </a:xfrm>
      </p:grpSpPr>
      <p:sp>
        <p:nvSpPr>
          <p:cNvPr id="127" name="Google Shape;127;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31"/>
        <p:cNvGrpSpPr/>
        <p:nvPr/>
      </p:nvGrpSpPr>
      <p:grpSpPr>
        <a:xfrm>
          <a:off x="0" y="0"/>
          <a:ext cx="0" cy="0"/>
          <a:chOff x="0" y="0"/>
          <a:chExt cx="0" cy="0"/>
        </a:xfrm>
      </p:grpSpPr>
      <p:sp>
        <p:nvSpPr>
          <p:cNvPr id="132" name="Google Shape;132;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35"/>
        <p:cNvGrpSpPr/>
        <p:nvPr/>
      </p:nvGrpSpPr>
      <p:grpSpPr>
        <a:xfrm>
          <a:off x="0" y="0"/>
          <a:ext cx="0" cy="0"/>
          <a:chOff x="0" y="0"/>
          <a:chExt cx="0" cy="0"/>
        </a:xfrm>
      </p:grpSpPr>
      <p:sp>
        <p:nvSpPr>
          <p:cNvPr id="136" name="Google Shape;136;p7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7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2"/>
        <p:cNvGrpSpPr/>
        <p:nvPr/>
      </p:nvGrpSpPr>
      <p:grpSpPr>
        <a:xfrm>
          <a:off x="0" y="0"/>
          <a:ext cx="0" cy="0"/>
          <a:chOff x="0" y="0"/>
          <a:chExt cx="0" cy="0"/>
        </a:xfrm>
      </p:grpSpPr>
      <p:sp>
        <p:nvSpPr>
          <p:cNvPr id="23" name="Google Shape;2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42"/>
        <p:cNvGrpSpPr/>
        <p:nvPr/>
      </p:nvGrpSpPr>
      <p:grpSpPr>
        <a:xfrm>
          <a:off x="0" y="0"/>
          <a:ext cx="0" cy="0"/>
          <a:chOff x="0" y="0"/>
          <a:chExt cx="0" cy="0"/>
        </a:xfrm>
      </p:grpSpPr>
      <p:sp>
        <p:nvSpPr>
          <p:cNvPr id="143" name="Google Shape;143;p7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76"/>
          <p:cNvSpPr>
            <a:spLocks noGrp="1"/>
          </p:cNvSpPr>
          <p:nvPr>
            <p:ph type="pic" idx="2"/>
          </p:nvPr>
        </p:nvSpPr>
        <p:spPr>
          <a:xfrm>
            <a:off x="5183188" y="987425"/>
            <a:ext cx="6172200" cy="4873625"/>
          </a:xfrm>
          <a:prstGeom prst="rect">
            <a:avLst/>
          </a:prstGeom>
          <a:noFill/>
          <a:ln>
            <a:noFill/>
          </a:ln>
        </p:spPr>
      </p:sp>
      <p:sp>
        <p:nvSpPr>
          <p:cNvPr id="145" name="Google Shape;145;p7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9"/>
        <p:cNvGrpSpPr/>
        <p:nvPr/>
      </p:nvGrpSpPr>
      <p:grpSpPr>
        <a:xfrm>
          <a:off x="0" y="0"/>
          <a:ext cx="0" cy="0"/>
          <a:chOff x="0" y="0"/>
          <a:chExt cx="0" cy="0"/>
        </a:xfrm>
      </p:grpSpPr>
      <p:sp>
        <p:nvSpPr>
          <p:cNvPr id="150" name="Google Shape;150;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7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5"/>
        <p:cNvGrpSpPr/>
        <p:nvPr/>
      </p:nvGrpSpPr>
      <p:grpSpPr>
        <a:xfrm>
          <a:off x="0" y="0"/>
          <a:ext cx="0" cy="0"/>
          <a:chOff x="0" y="0"/>
          <a:chExt cx="0" cy="0"/>
        </a:xfrm>
      </p:grpSpPr>
      <p:sp>
        <p:nvSpPr>
          <p:cNvPr id="156" name="Google Shape;156;p7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7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68"/>
        <p:cNvGrpSpPr/>
        <p:nvPr/>
      </p:nvGrpSpPr>
      <p:grpSpPr>
        <a:xfrm>
          <a:off x="0" y="0"/>
          <a:ext cx="0" cy="0"/>
          <a:chOff x="0" y="0"/>
          <a:chExt cx="0" cy="0"/>
        </a:xfrm>
      </p:grpSpPr>
      <p:sp>
        <p:nvSpPr>
          <p:cNvPr id="169" name="Google Shape;16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2"/>
        <p:cNvGrpSpPr/>
        <p:nvPr/>
      </p:nvGrpSpPr>
      <p:grpSpPr>
        <a:xfrm>
          <a:off x="0" y="0"/>
          <a:ext cx="0" cy="0"/>
          <a:chOff x="0" y="0"/>
          <a:chExt cx="0" cy="0"/>
        </a:xfrm>
      </p:grpSpPr>
      <p:sp>
        <p:nvSpPr>
          <p:cNvPr id="173" name="Google Shape;17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8"/>
        <p:cNvGrpSpPr/>
        <p:nvPr/>
      </p:nvGrpSpPr>
      <p:grpSpPr>
        <a:xfrm>
          <a:off x="0" y="0"/>
          <a:ext cx="0" cy="0"/>
          <a:chOff x="0" y="0"/>
          <a:chExt cx="0" cy="0"/>
        </a:xfrm>
      </p:grpSpPr>
      <p:sp>
        <p:nvSpPr>
          <p:cNvPr id="179" name="Google Shape;179;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1" name="Google Shape;18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84"/>
        <p:cNvGrpSpPr/>
        <p:nvPr/>
      </p:nvGrpSpPr>
      <p:grpSpPr>
        <a:xfrm>
          <a:off x="0" y="0"/>
          <a:ext cx="0" cy="0"/>
          <a:chOff x="0" y="0"/>
          <a:chExt cx="0" cy="0"/>
        </a:xfrm>
      </p:grpSpPr>
      <p:sp>
        <p:nvSpPr>
          <p:cNvPr id="185" name="Google Shape;185;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7" name="Google Shape;18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90"/>
        <p:cNvGrpSpPr/>
        <p:nvPr/>
      </p:nvGrpSpPr>
      <p:grpSpPr>
        <a:xfrm>
          <a:off x="0" y="0"/>
          <a:ext cx="0" cy="0"/>
          <a:chOff x="0" y="0"/>
          <a:chExt cx="0" cy="0"/>
        </a:xfrm>
      </p:grpSpPr>
      <p:sp>
        <p:nvSpPr>
          <p:cNvPr id="191" name="Google Shape;191;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97"/>
        <p:cNvGrpSpPr/>
        <p:nvPr/>
      </p:nvGrpSpPr>
      <p:grpSpPr>
        <a:xfrm>
          <a:off x="0" y="0"/>
          <a:ext cx="0" cy="0"/>
          <a:chOff x="0" y="0"/>
          <a:chExt cx="0" cy="0"/>
        </a:xfrm>
      </p:grpSpPr>
      <p:sp>
        <p:nvSpPr>
          <p:cNvPr id="198" name="Google Shape;198;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0" name="Google Shape;200;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2" name="Google Shape;202;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06"/>
        <p:cNvGrpSpPr/>
        <p:nvPr/>
      </p:nvGrpSpPr>
      <p:grpSpPr>
        <a:xfrm>
          <a:off x="0" y="0"/>
          <a:ext cx="0" cy="0"/>
          <a:chOff x="0" y="0"/>
          <a:chExt cx="0" cy="0"/>
        </a:xfrm>
      </p:grpSpPr>
      <p:sp>
        <p:nvSpPr>
          <p:cNvPr id="207" name="Google Shape;20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6"/>
        <p:cNvGrpSpPr/>
        <p:nvPr/>
      </p:nvGrpSpPr>
      <p:grpSpPr>
        <a:xfrm>
          <a:off x="0" y="0"/>
          <a:ext cx="0" cy="0"/>
          <a:chOff x="0" y="0"/>
          <a:chExt cx="0" cy="0"/>
        </a:xfrm>
      </p:grpSpPr>
      <p:sp>
        <p:nvSpPr>
          <p:cNvPr id="27" name="Google Shape;27;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11"/>
        <p:cNvGrpSpPr/>
        <p:nvPr/>
      </p:nvGrpSpPr>
      <p:grpSpPr>
        <a:xfrm>
          <a:off x="0" y="0"/>
          <a:ext cx="0" cy="0"/>
          <a:chOff x="0" y="0"/>
          <a:chExt cx="0" cy="0"/>
        </a:xfrm>
      </p:grpSpPr>
      <p:sp>
        <p:nvSpPr>
          <p:cNvPr id="212" name="Google Shape;212;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4" name="Google Shape;214;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5" name="Google Shape;21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18"/>
        <p:cNvGrpSpPr/>
        <p:nvPr/>
      </p:nvGrpSpPr>
      <p:grpSpPr>
        <a:xfrm>
          <a:off x="0" y="0"/>
          <a:ext cx="0" cy="0"/>
          <a:chOff x="0" y="0"/>
          <a:chExt cx="0" cy="0"/>
        </a:xfrm>
      </p:grpSpPr>
      <p:sp>
        <p:nvSpPr>
          <p:cNvPr id="219" name="Google Shape;219;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58"/>
          <p:cNvSpPr>
            <a:spLocks noGrp="1"/>
          </p:cNvSpPr>
          <p:nvPr>
            <p:ph type="pic" idx="2"/>
          </p:nvPr>
        </p:nvSpPr>
        <p:spPr>
          <a:xfrm>
            <a:off x="5183188" y="987425"/>
            <a:ext cx="6172200" cy="4873625"/>
          </a:xfrm>
          <a:prstGeom prst="rect">
            <a:avLst/>
          </a:prstGeom>
          <a:noFill/>
          <a:ln>
            <a:noFill/>
          </a:ln>
        </p:spPr>
      </p:sp>
      <p:sp>
        <p:nvSpPr>
          <p:cNvPr id="221" name="Google Shape;221;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2" name="Google Shape;22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25"/>
        <p:cNvGrpSpPr/>
        <p:nvPr/>
      </p:nvGrpSpPr>
      <p:grpSpPr>
        <a:xfrm>
          <a:off x="0" y="0"/>
          <a:ext cx="0" cy="0"/>
          <a:chOff x="0" y="0"/>
          <a:chExt cx="0" cy="0"/>
        </a:xfrm>
      </p:grpSpPr>
      <p:sp>
        <p:nvSpPr>
          <p:cNvPr id="226" name="Google Shape;226;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31"/>
        <p:cNvGrpSpPr/>
        <p:nvPr/>
      </p:nvGrpSpPr>
      <p:grpSpPr>
        <a:xfrm>
          <a:off x="0" y="0"/>
          <a:ext cx="0" cy="0"/>
          <a:chOff x="0" y="0"/>
          <a:chExt cx="0" cy="0"/>
        </a:xfrm>
      </p:grpSpPr>
      <p:sp>
        <p:nvSpPr>
          <p:cNvPr id="232" name="Google Shape;232;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25/11/2022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210607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25/11/2022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965564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D3BF8EE-F2BE-4770-9E4A-C45FA973C0E6}" type="datetimeFigureOut">
              <a:rPr lang="es-CO" smtClean="0"/>
              <a:t>25/11/2022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677101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D3BF8EE-F2BE-4770-9E4A-C45FA973C0E6}" type="datetimeFigureOut">
              <a:rPr lang="es-CO" smtClean="0"/>
              <a:t>25/11/2022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2956640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D3BF8EE-F2BE-4770-9E4A-C45FA973C0E6}" type="datetimeFigureOut">
              <a:rPr lang="es-CO" smtClean="0"/>
              <a:t>25/11/2022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410881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D3BF8EE-F2BE-4770-9E4A-C45FA973C0E6}" type="datetimeFigureOut">
              <a:rPr lang="es-CO" smtClean="0"/>
              <a:t>25/11/2022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57129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2"/>
        <p:cNvGrpSpPr/>
        <p:nvPr/>
      </p:nvGrpSpPr>
      <p:grpSpPr>
        <a:xfrm>
          <a:off x="0" y="0"/>
          <a:ext cx="0" cy="0"/>
          <a:chOff x="0" y="0"/>
          <a:chExt cx="0" cy="0"/>
        </a:xfrm>
      </p:grpSpPr>
      <p:sp>
        <p:nvSpPr>
          <p:cNvPr id="33" name="Google Shape;33;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3BF8EE-F2BE-4770-9E4A-C45FA973C0E6}" type="datetimeFigureOut">
              <a:rPr lang="es-CO" smtClean="0"/>
              <a:t>25/11/2022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4037265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D3BF8EE-F2BE-4770-9E4A-C45FA973C0E6}" type="datetimeFigureOut">
              <a:rPr lang="es-CO" smtClean="0"/>
              <a:t>25/11/2022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858508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D3BF8EE-F2BE-4770-9E4A-C45FA973C0E6}" type="datetimeFigureOut">
              <a:rPr lang="es-CO" smtClean="0"/>
              <a:t>25/11/2022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630226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25/11/2022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357116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25/11/2022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1993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4"/>
        <p:cNvGrpSpPr/>
        <p:nvPr/>
      </p:nvGrpSpPr>
      <p:grpSpPr>
        <a:xfrm>
          <a:off x="0" y="0"/>
          <a:ext cx="0" cy="0"/>
          <a:chOff x="0" y="0"/>
          <a:chExt cx="0" cy="0"/>
        </a:xfrm>
      </p:grpSpPr>
      <p:sp>
        <p:nvSpPr>
          <p:cNvPr id="55" name="Google Shape;55;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9"/>
        <p:cNvGrpSpPr/>
        <p:nvPr/>
      </p:nvGrpSpPr>
      <p:grpSpPr>
        <a:xfrm>
          <a:off x="0" y="0"/>
          <a:ext cx="0" cy="0"/>
          <a:chOff x="0" y="0"/>
          <a:chExt cx="0" cy="0"/>
        </a:xfrm>
      </p:grpSpPr>
      <p:sp>
        <p:nvSpPr>
          <p:cNvPr id="60" name="Google Shape;60;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6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6"/>
        <p:cNvGrpSpPr/>
        <p:nvPr/>
      </p:nvGrpSpPr>
      <p:grpSpPr>
        <a:xfrm>
          <a:off x="0" y="0"/>
          <a:ext cx="0" cy="0"/>
          <a:chOff x="0" y="0"/>
          <a:chExt cx="0" cy="0"/>
        </a:xfrm>
      </p:grpSpPr>
      <p:sp>
        <p:nvSpPr>
          <p:cNvPr id="67" name="Google Shape;67;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7"/>
          <p:cNvSpPr>
            <a:spLocks noGrp="1"/>
          </p:cNvSpPr>
          <p:nvPr>
            <p:ph type="pic" idx="2"/>
          </p:nvPr>
        </p:nvSpPr>
        <p:spPr>
          <a:xfrm>
            <a:off x="5183188" y="987425"/>
            <a:ext cx="6172200" cy="4873625"/>
          </a:xfrm>
          <a:prstGeom prst="rect">
            <a:avLst/>
          </a:prstGeom>
          <a:noFill/>
          <a:ln>
            <a:noFill/>
          </a:ln>
        </p:spPr>
      </p:sp>
      <p:sp>
        <p:nvSpPr>
          <p:cNvPr id="69" name="Google Shape;69;p6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pic>
        <p:nvPicPr>
          <p:cNvPr id="15" name="Google Shape;15;p43"/>
          <p:cNvPicPr preferRelativeResize="0"/>
          <p:nvPr/>
        </p:nvPicPr>
        <p:blipFill rotWithShape="1">
          <a:blip r:embed="rId13">
            <a:alphaModFix/>
          </a:blip>
          <a:srcRect/>
          <a:stretch/>
        </p:blipFill>
        <p:spPr>
          <a:xfrm>
            <a:off x="0" y="1673"/>
            <a:ext cx="12192000" cy="68546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pic>
        <p:nvPicPr>
          <p:cNvPr id="91" name="Google Shape;91;p45"/>
          <p:cNvPicPr preferRelativeResize="0"/>
          <p:nvPr/>
        </p:nvPicPr>
        <p:blipFill rotWithShape="1">
          <a:blip r:embed="rId13">
            <a:alphaModFix/>
          </a:blip>
          <a:srcRect/>
          <a:stretch/>
        </p:blipFill>
        <p:spPr>
          <a:xfrm>
            <a:off x="0" y="1673"/>
            <a:ext cx="12192000" cy="68546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3" name="Google Shape;163;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pic>
        <p:nvPicPr>
          <p:cNvPr id="167" name="Google Shape;167;p47"/>
          <p:cNvPicPr preferRelativeResize="0"/>
          <p:nvPr/>
        </p:nvPicPr>
        <p:blipFill rotWithShape="1">
          <a:blip r:embed="rId13">
            <a:alphaModFix/>
          </a:blip>
          <a:srcRect/>
          <a:stretch/>
        </p:blipFill>
        <p:spPr>
          <a:xfrm>
            <a:off x="0" y="0"/>
            <a:ext cx="12192000" cy="685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BF8EE-F2BE-4770-9E4A-C45FA973C0E6}" type="datetimeFigureOut">
              <a:rPr lang="es-CO" smtClean="0"/>
              <a:t>25/11/2022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DE04C-03B2-4B5C-9CBD-1F2202D3EC24}" type="slidenum">
              <a:rPr lang="es-CO" smtClean="0"/>
              <a:t>‹Nº›</a:t>
            </a:fld>
            <a:endParaRPr lang="es-CO"/>
          </a:p>
        </p:txBody>
      </p:sp>
    </p:spTree>
    <p:extLst>
      <p:ext uri="{BB962C8B-B14F-4D97-AF65-F5344CB8AC3E}">
        <p14:creationId xmlns:p14="http://schemas.microsoft.com/office/powerpoint/2010/main" val="40848915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4.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23.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23.xml"/><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title"/>
          </p:nvPr>
        </p:nvSpPr>
        <p:spPr>
          <a:xfrm>
            <a:off x="838200" y="0"/>
            <a:ext cx="10515600" cy="2852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s-CO" dirty="0"/>
              <a:t>Diagnóstico </a:t>
            </a:r>
            <a:endParaRPr dirty="0"/>
          </a:p>
          <a:p>
            <a:pPr marL="0" lvl="0" indent="0" algn="ctr" rtl="0">
              <a:lnSpc>
                <a:spcPct val="90000"/>
              </a:lnSpc>
              <a:spcBef>
                <a:spcPts val="0"/>
              </a:spcBef>
              <a:spcAft>
                <a:spcPts val="0"/>
              </a:spcAft>
              <a:buClr>
                <a:schemeClr val="dk1"/>
              </a:buClr>
              <a:buSzPts val="6000"/>
              <a:buFont typeface="Calibri"/>
              <a:buNone/>
            </a:pPr>
            <a:r>
              <a:rPr lang="es-CO" dirty="0"/>
              <a:t>Departamento de Atlántico</a:t>
            </a:r>
            <a:endParaRPr dirty="0"/>
          </a:p>
        </p:txBody>
      </p:sp>
      <p:sp>
        <p:nvSpPr>
          <p:cNvPr id="242" name="Google Shape;242;p3"/>
          <p:cNvSpPr txBox="1"/>
          <p:nvPr/>
        </p:nvSpPr>
        <p:spPr>
          <a:xfrm>
            <a:off x="4240705" y="3330526"/>
            <a:ext cx="3401100" cy="233907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dirty="0">
                <a:latin typeface="Calibri"/>
                <a:ea typeface="Calibri"/>
                <a:cs typeface="Calibri"/>
                <a:sym typeface="Calibri"/>
              </a:rPr>
              <a:t>Director</a:t>
            </a:r>
          </a:p>
          <a:p>
            <a:pPr marL="0" lvl="0" indent="0" algn="ctr" rtl="0">
              <a:spcBef>
                <a:spcPts val="0"/>
              </a:spcBef>
              <a:spcAft>
                <a:spcPts val="0"/>
              </a:spcAft>
              <a:buNone/>
            </a:pPr>
            <a:r>
              <a:rPr lang="es-CO" dirty="0">
                <a:latin typeface="Calibri"/>
                <a:ea typeface="Calibri"/>
                <a:cs typeface="Calibri"/>
                <a:sym typeface="Calibri"/>
              </a:rPr>
              <a:t>Ing. Cecilia Arango Rojas</a:t>
            </a:r>
          </a:p>
          <a:p>
            <a:pPr marL="0" lvl="0" indent="0" algn="ctr" rtl="0">
              <a:spcBef>
                <a:spcPts val="0"/>
              </a:spcBef>
              <a:spcAft>
                <a:spcPts val="0"/>
              </a:spcAft>
              <a:buNone/>
            </a:pPr>
            <a:endParaRPr lang="es-CO" dirty="0">
              <a:effectLst/>
              <a:latin typeface="Calibri"/>
              <a:ea typeface="Arial" panose="020B0604020202020204" pitchFamily="34" charset="0"/>
              <a:cs typeface="Calibri"/>
              <a:sym typeface="Calibri"/>
            </a:endParaRPr>
          </a:p>
          <a:p>
            <a:pPr marL="0" lvl="0" indent="0" algn="ctr" rtl="0">
              <a:spcBef>
                <a:spcPts val="0"/>
              </a:spcBef>
              <a:spcAft>
                <a:spcPts val="0"/>
              </a:spcAft>
              <a:buNone/>
            </a:pPr>
            <a:r>
              <a:rPr lang="es-CO" dirty="0">
                <a:effectLst/>
                <a:latin typeface="Arial" panose="020B0604020202020204" pitchFamily="34" charset="0"/>
                <a:ea typeface="Arial" panose="020B0604020202020204" pitchFamily="34" charset="0"/>
              </a:rPr>
              <a:t>Consultores </a:t>
            </a:r>
          </a:p>
          <a:p>
            <a:pPr indent="457200" algn="ctr"/>
            <a:r>
              <a:rPr lang="es-CO" dirty="0">
                <a:latin typeface="Arial" panose="020B0604020202020204" pitchFamily="34" charset="0"/>
                <a:ea typeface="Arial" panose="020B0604020202020204" pitchFamily="34" charset="0"/>
              </a:rPr>
              <a:t>Pl. </a:t>
            </a:r>
            <a:r>
              <a:rPr lang="es-CO" dirty="0">
                <a:effectLst/>
                <a:latin typeface="Arial" panose="020B0604020202020204" pitchFamily="34" charset="0"/>
                <a:ea typeface="Arial" panose="020B0604020202020204" pitchFamily="34" charset="0"/>
              </a:rPr>
              <a:t>Laura Melissa Pérez Arteta</a:t>
            </a:r>
          </a:p>
          <a:p>
            <a:pPr indent="457200" algn="ctr"/>
            <a:r>
              <a:rPr lang="es-CO" dirty="0">
                <a:effectLst/>
                <a:latin typeface="Arial" panose="020B0604020202020204" pitchFamily="34" charset="0"/>
                <a:ea typeface="Arial" panose="020B0604020202020204" pitchFamily="34" charset="0"/>
              </a:rPr>
              <a:t>Ing. Juan Diego Acosta Rincón</a:t>
            </a:r>
          </a:p>
          <a:p>
            <a:pPr indent="457200" algn="ctr"/>
            <a:r>
              <a:rPr lang="es-CO" dirty="0" err="1">
                <a:effectLst/>
                <a:latin typeface="Arial" panose="020B0604020202020204" pitchFamily="34" charset="0"/>
                <a:ea typeface="Arial" panose="020B0604020202020204" pitchFamily="34" charset="0"/>
              </a:rPr>
              <a:t>Ec</a:t>
            </a:r>
            <a:r>
              <a:rPr lang="es-CO" dirty="0">
                <a:effectLst/>
                <a:latin typeface="Arial" panose="020B0604020202020204" pitchFamily="34" charset="0"/>
                <a:ea typeface="Arial" panose="020B0604020202020204" pitchFamily="34" charset="0"/>
              </a:rPr>
              <a:t>. Carlos Andrés Cabarcas Olaya </a:t>
            </a:r>
          </a:p>
          <a:p>
            <a:pPr indent="457200" algn="ctr"/>
            <a:r>
              <a:rPr lang="es-CO" dirty="0" err="1">
                <a:effectLst/>
                <a:latin typeface="Arial" panose="020B0604020202020204" pitchFamily="34" charset="0"/>
                <a:ea typeface="Arial" panose="020B0604020202020204" pitchFamily="34" charset="0"/>
              </a:rPr>
              <a:t>Adm</a:t>
            </a:r>
            <a:r>
              <a:rPr lang="es-CO" dirty="0">
                <a:effectLst/>
                <a:latin typeface="Arial" panose="020B0604020202020204" pitchFamily="34" charset="0"/>
                <a:ea typeface="Arial" panose="020B0604020202020204" pitchFamily="34" charset="0"/>
              </a:rPr>
              <a:t>. José </a:t>
            </a:r>
            <a:r>
              <a:rPr lang="es-CO" dirty="0" err="1">
                <a:effectLst/>
                <a:latin typeface="Arial" panose="020B0604020202020204" pitchFamily="34" charset="0"/>
                <a:ea typeface="Arial" panose="020B0604020202020204" pitchFamily="34" charset="0"/>
              </a:rPr>
              <a:t>Penso</a:t>
            </a:r>
            <a:r>
              <a:rPr lang="es-CO" dirty="0">
                <a:effectLst/>
                <a:latin typeface="Arial" panose="020B0604020202020204" pitchFamily="34" charset="0"/>
                <a:ea typeface="Arial" panose="020B0604020202020204" pitchFamily="34" charset="0"/>
              </a:rPr>
              <a:t> </a:t>
            </a:r>
            <a:r>
              <a:rPr lang="es-CO" dirty="0" err="1">
                <a:effectLst/>
                <a:latin typeface="Arial" panose="020B0604020202020204" pitchFamily="34" charset="0"/>
                <a:ea typeface="Arial" panose="020B0604020202020204" pitchFamily="34" charset="0"/>
              </a:rPr>
              <a:t>Arcieri</a:t>
            </a:r>
            <a:endParaRPr lang="es-CO" dirty="0">
              <a:effectLst/>
              <a:latin typeface="Arial" panose="020B0604020202020204" pitchFamily="34" charset="0"/>
              <a:ea typeface="Arial" panose="020B0604020202020204" pitchFamily="34" charset="0"/>
            </a:endParaRPr>
          </a:p>
          <a:p>
            <a:pPr indent="457200" algn="ctr"/>
            <a:r>
              <a:rPr lang="es-CO" dirty="0" err="1">
                <a:effectLst/>
                <a:latin typeface="Arial" panose="020B0604020202020204" pitchFamily="34" charset="0"/>
                <a:ea typeface="Arial" panose="020B0604020202020204" pitchFamily="34" charset="0"/>
              </a:rPr>
              <a:t>Adm</a:t>
            </a:r>
            <a:r>
              <a:rPr lang="es-CO" dirty="0">
                <a:effectLst/>
                <a:latin typeface="Arial" panose="020B0604020202020204" pitchFamily="34" charset="0"/>
                <a:ea typeface="Arial" panose="020B0604020202020204" pitchFamily="34" charset="0"/>
              </a:rPr>
              <a:t>. Roque </a:t>
            </a:r>
            <a:r>
              <a:rPr lang="es-CO" dirty="0" err="1">
                <a:effectLst/>
                <a:latin typeface="Arial" panose="020B0604020202020204" pitchFamily="34" charset="0"/>
                <a:ea typeface="Arial" panose="020B0604020202020204" pitchFamily="34" charset="0"/>
              </a:rPr>
              <a:t>Yidi</a:t>
            </a:r>
            <a:r>
              <a:rPr lang="es-CO" dirty="0">
                <a:effectLst/>
                <a:latin typeface="Arial" panose="020B0604020202020204" pitchFamily="34" charset="0"/>
                <a:ea typeface="Arial" panose="020B0604020202020204" pitchFamily="34" charset="0"/>
              </a:rPr>
              <a:t> </a:t>
            </a:r>
            <a:r>
              <a:rPr lang="es-CO" dirty="0" err="1">
                <a:effectLst/>
                <a:latin typeface="Arial" panose="020B0604020202020204" pitchFamily="34" charset="0"/>
                <a:ea typeface="Arial" panose="020B0604020202020204" pitchFamily="34" charset="0"/>
              </a:rPr>
              <a:t>Dacarett</a:t>
            </a:r>
            <a:endParaRPr lang="es-CO" dirty="0">
              <a:effectLst/>
              <a:latin typeface="Arial" panose="020B0604020202020204" pitchFamily="34" charset="0"/>
              <a:ea typeface="Arial" panose="020B0604020202020204" pitchFamily="34" charset="0"/>
            </a:endParaRPr>
          </a:p>
          <a:p>
            <a:pPr marL="0" lvl="0" indent="0" algn="ctr" rtl="0">
              <a:spcBef>
                <a:spcPts val="0"/>
              </a:spcBef>
              <a:spcAft>
                <a:spcPts val="0"/>
              </a:spcAft>
              <a:buNone/>
            </a:pPr>
            <a:endParaRPr dirty="0">
              <a:latin typeface="Calibri"/>
              <a:ea typeface="Calibri"/>
              <a:cs typeface="Calibri"/>
              <a:sym typeface="Calibri"/>
            </a:endParaRPr>
          </a:p>
        </p:txBody>
      </p:sp>
      <p:sp>
        <p:nvSpPr>
          <p:cNvPr id="2" name="CuadroTexto 1">
            <a:extLst>
              <a:ext uri="{FF2B5EF4-FFF2-40B4-BE49-F238E27FC236}">
                <a16:creationId xmlns:a16="http://schemas.microsoft.com/office/drawing/2014/main" id="{9783162B-000D-AA6C-F3C7-AFF01141AD97}"/>
              </a:ext>
            </a:extLst>
          </p:cNvPr>
          <p:cNvSpPr txBox="1"/>
          <p:nvPr/>
        </p:nvSpPr>
        <p:spPr>
          <a:xfrm>
            <a:off x="5029041" y="2544923"/>
            <a:ext cx="2133918" cy="307777"/>
          </a:xfrm>
          <a:prstGeom prst="rect">
            <a:avLst/>
          </a:prstGeom>
          <a:noFill/>
        </p:spPr>
        <p:txBody>
          <a:bodyPr wrap="none" rtlCol="0">
            <a:spAutoFit/>
          </a:bodyPr>
          <a:lstStyle/>
          <a:p>
            <a:r>
              <a:rPr lang="es-CO" dirty="0"/>
              <a:t>Barranquilla, 25/11/2022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9ad74b0192_0_18"/>
          <p:cNvSpPr txBox="1">
            <a:spLocks noGrp="1"/>
          </p:cNvSpPr>
          <p:nvPr>
            <p:ph type="ctrTitle" idx="4294967295"/>
          </p:nvPr>
        </p:nvSpPr>
        <p:spPr>
          <a:xfrm>
            <a:off x="1523993" y="1061181"/>
            <a:ext cx="9144000" cy="23877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400"/>
              <a:buFont typeface="Calibri"/>
              <a:buNone/>
            </a:pPr>
            <a:r>
              <a:rPr lang="es-CO" dirty="0"/>
              <a:t>Eje 1. Lucha contra la pobreza y la inclusión social </a:t>
            </a:r>
            <a:endParaRPr sz="4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9ad74b0192_0_23"/>
          <p:cNvSpPr txBox="1">
            <a:spLocks noGrp="1"/>
          </p:cNvSpPr>
          <p:nvPr>
            <p:ph type="title" idx="4294967295"/>
          </p:nvPr>
        </p:nvSpPr>
        <p:spPr>
          <a:xfrm>
            <a:off x="0" y="61913"/>
            <a:ext cx="7585200" cy="6222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300" b="1" dirty="0">
                <a:solidFill>
                  <a:schemeClr val="lt1"/>
                </a:solidFill>
              </a:rPr>
              <a:t>Incidencia de la Pobreza Multidimensional </a:t>
            </a:r>
            <a:endParaRPr sz="3300" dirty="0">
              <a:solidFill>
                <a:schemeClr val="lt1"/>
              </a:solidFill>
            </a:endParaRPr>
          </a:p>
        </p:txBody>
      </p:sp>
      <p:sp>
        <p:nvSpPr>
          <p:cNvPr id="313" name="Google Shape;313;g19ad74b0192_0_23"/>
          <p:cNvSpPr txBox="1"/>
          <p:nvPr/>
        </p:nvSpPr>
        <p:spPr>
          <a:xfrm>
            <a:off x="0" y="5897575"/>
            <a:ext cx="8290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b="1" dirty="0">
                <a:latin typeface="Calibri"/>
                <a:ea typeface="Calibri"/>
                <a:cs typeface="Calibri"/>
                <a:sym typeface="Calibri"/>
              </a:rPr>
              <a:t>Fuente:</a:t>
            </a:r>
            <a:r>
              <a:rPr lang="es-CO" dirty="0">
                <a:latin typeface="Calibri"/>
                <a:ea typeface="Calibri"/>
                <a:cs typeface="Calibri"/>
                <a:sym typeface="Calibri"/>
              </a:rPr>
              <a:t> DANE. Encuesta de Calidad de Vida ECV 2019-2021, con base en proyecciones del CNPV 2018.</a:t>
            </a:r>
            <a:endParaRPr dirty="0">
              <a:latin typeface="Calibri"/>
              <a:ea typeface="Calibri"/>
              <a:cs typeface="Calibri"/>
              <a:sym typeface="Calibri"/>
            </a:endParaRPr>
          </a:p>
        </p:txBody>
      </p:sp>
      <p:pic>
        <p:nvPicPr>
          <p:cNvPr id="314" name="Google Shape;314;g19ad74b0192_0_23"/>
          <p:cNvPicPr preferRelativeResize="0"/>
          <p:nvPr/>
        </p:nvPicPr>
        <p:blipFill>
          <a:blip r:embed="rId3">
            <a:alphaModFix/>
          </a:blip>
          <a:stretch>
            <a:fillRect/>
          </a:stretch>
        </p:blipFill>
        <p:spPr>
          <a:xfrm>
            <a:off x="152399" y="767861"/>
            <a:ext cx="11509717" cy="5288783"/>
          </a:xfrm>
          <a:prstGeom prst="rect">
            <a:avLst/>
          </a:prstGeom>
          <a:noFill/>
          <a:ln>
            <a:noFill/>
          </a:ln>
        </p:spPr>
      </p:pic>
      <p:sp>
        <p:nvSpPr>
          <p:cNvPr id="3" name="CuadroTexto 2">
            <a:extLst>
              <a:ext uri="{FF2B5EF4-FFF2-40B4-BE49-F238E27FC236}">
                <a16:creationId xmlns:a16="http://schemas.microsoft.com/office/drawing/2014/main" id="{0AC698A6-23A4-C380-FB32-AC41EEC82C9C}"/>
              </a:ext>
            </a:extLst>
          </p:cNvPr>
          <p:cNvSpPr txBox="1"/>
          <p:nvPr/>
        </p:nvSpPr>
        <p:spPr>
          <a:xfrm>
            <a:off x="3606261" y="1391862"/>
            <a:ext cx="3087616" cy="646331"/>
          </a:xfrm>
          <a:prstGeom prst="rect">
            <a:avLst/>
          </a:prstGeom>
          <a:noFill/>
          <a:ln>
            <a:solidFill>
              <a:schemeClr val="tx1">
                <a:lumMod val="50000"/>
                <a:lumOff val="50000"/>
              </a:schemeClr>
            </a:solidFill>
          </a:ln>
        </p:spPr>
        <p:txBody>
          <a:bodyPr wrap="square" rtlCol="0">
            <a:spAutoFit/>
          </a:bodyPr>
          <a:lstStyle/>
          <a:p>
            <a:r>
              <a:rPr lang="es-CO" sz="1800" dirty="0"/>
              <a:t>Puesto 12 a nivel Nacional   Puesto 1 en el Caribe	</a:t>
            </a:r>
          </a:p>
        </p:txBody>
      </p:sp>
      <p:pic>
        <p:nvPicPr>
          <p:cNvPr id="4" name="Google Shape;323;p9">
            <a:extLst>
              <a:ext uri="{FF2B5EF4-FFF2-40B4-BE49-F238E27FC236}">
                <a16:creationId xmlns:a16="http://schemas.microsoft.com/office/drawing/2014/main" id="{CC57C2C3-2475-6FC7-BB3E-6E07DE4BD06C}"/>
              </a:ext>
            </a:extLst>
          </p:cNvPr>
          <p:cNvPicPr preferRelativeResize="0"/>
          <p:nvPr/>
        </p:nvPicPr>
        <p:blipFill>
          <a:blip r:embed="rId4">
            <a:alphaModFix/>
          </a:blip>
          <a:stretch>
            <a:fillRect/>
          </a:stretch>
        </p:blipFill>
        <p:spPr>
          <a:xfrm>
            <a:off x="529885" y="937845"/>
            <a:ext cx="11132232" cy="49597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4ae8020e30_0_29"/>
          <p:cNvSpPr txBox="1"/>
          <p:nvPr/>
        </p:nvSpPr>
        <p:spPr>
          <a:xfrm>
            <a:off x="364175" y="1044050"/>
            <a:ext cx="5434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1" name="Google Shape;281;g14ae8020e30_0_29"/>
          <p:cNvSpPr txBox="1"/>
          <p:nvPr/>
        </p:nvSpPr>
        <p:spPr>
          <a:xfrm>
            <a:off x="465900" y="1382250"/>
            <a:ext cx="4079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2" name="Google Shape;282;g14ae8020e30_0_29"/>
          <p:cNvSpPr txBox="1"/>
          <p:nvPr/>
        </p:nvSpPr>
        <p:spPr>
          <a:xfrm>
            <a:off x="364175" y="920550"/>
            <a:ext cx="4079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3" name="Google Shape;283;g14ae8020e30_0_29"/>
          <p:cNvSpPr txBox="1"/>
          <p:nvPr/>
        </p:nvSpPr>
        <p:spPr>
          <a:xfrm>
            <a:off x="5189577" y="893560"/>
            <a:ext cx="5117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s-CO" sz="1800" b="0" i="0" u="none" strike="noStrike" cap="none" dirty="0">
                <a:solidFill>
                  <a:schemeClr val="dk1"/>
                </a:solidFill>
                <a:latin typeface="Calibri"/>
                <a:ea typeface="Calibri"/>
                <a:cs typeface="Calibri"/>
                <a:sym typeface="Calibri"/>
              </a:rPr>
              <a:t>Índice de Pobreza Multidimensional por Subregión </a:t>
            </a:r>
            <a:endParaRPr sz="1800" b="0" i="0" u="none" strike="noStrike" cap="none" dirty="0">
              <a:solidFill>
                <a:schemeClr val="dk1"/>
              </a:solidFill>
              <a:latin typeface="Calibri"/>
              <a:ea typeface="Calibri"/>
              <a:cs typeface="Calibri"/>
              <a:sym typeface="Calibri"/>
            </a:endParaRPr>
          </a:p>
        </p:txBody>
      </p:sp>
      <p:sp>
        <p:nvSpPr>
          <p:cNvPr id="284" name="Google Shape;284;g14ae8020e30_0_29"/>
          <p:cNvSpPr txBox="1">
            <a:spLocks noGrp="1"/>
          </p:cNvSpPr>
          <p:nvPr>
            <p:ph type="title" idx="4294967295"/>
          </p:nvPr>
        </p:nvSpPr>
        <p:spPr>
          <a:xfrm>
            <a:off x="124649" y="34665"/>
            <a:ext cx="6670045" cy="589800"/>
          </a:xfrm>
          <a:prstGeom prst="rect">
            <a:avLst/>
          </a:prstGeom>
          <a:solidFill>
            <a:schemeClr val="dk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s-CO" sz="3559" b="1" dirty="0">
                <a:solidFill>
                  <a:schemeClr val="lt1"/>
                </a:solidFill>
              </a:rPr>
              <a:t>PMI por Subregiones Atlántico</a:t>
            </a:r>
            <a:endParaRPr sz="3559" b="1" dirty="0">
              <a:solidFill>
                <a:schemeClr val="lt1"/>
              </a:solidFill>
            </a:endParaRPr>
          </a:p>
        </p:txBody>
      </p:sp>
      <p:sp>
        <p:nvSpPr>
          <p:cNvPr id="285" name="Google Shape;285;g14ae8020e30_0_29"/>
          <p:cNvSpPr txBox="1"/>
          <p:nvPr/>
        </p:nvSpPr>
        <p:spPr>
          <a:xfrm>
            <a:off x="4990787" y="4889625"/>
            <a:ext cx="6441568" cy="924325"/>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800"/>
              </a:spcBef>
              <a:spcAft>
                <a:spcPts val="0"/>
              </a:spcAft>
              <a:buClr>
                <a:schemeClr val="dk1"/>
              </a:buClr>
              <a:buSzPts val="1100"/>
              <a:buFont typeface="Arial"/>
              <a:buNone/>
            </a:pPr>
            <a:r>
              <a:rPr lang="es-CO" sz="1800" i="0" u="none" strike="noStrike" cap="none" dirty="0">
                <a:solidFill>
                  <a:schemeClr val="dk1"/>
                </a:solidFill>
                <a:latin typeface="Calibri"/>
                <a:ea typeface="Calibri"/>
                <a:cs typeface="Calibri"/>
                <a:sym typeface="Calibri"/>
              </a:rPr>
              <a:t>la subregión Sur con IPM 51,77 es el mayor porcentaje de privación de bienes y servicios básicos para tener una vida digna.</a:t>
            </a:r>
            <a:endParaRPr sz="1800" i="0" u="none" strike="noStrike" cap="none" dirty="0">
              <a:solidFill>
                <a:schemeClr val="dk1"/>
              </a:solidFill>
              <a:latin typeface="Calibri"/>
              <a:ea typeface="Calibri"/>
              <a:cs typeface="Calibri"/>
              <a:sym typeface="Calibri"/>
            </a:endParaRPr>
          </a:p>
        </p:txBody>
      </p:sp>
      <p:pic>
        <p:nvPicPr>
          <p:cNvPr id="288" name="Google Shape;288;g14ae8020e30_0_29"/>
          <p:cNvPicPr preferRelativeResize="0"/>
          <p:nvPr/>
        </p:nvPicPr>
        <p:blipFill>
          <a:blip r:embed="rId3">
            <a:alphaModFix/>
          </a:blip>
          <a:stretch>
            <a:fillRect/>
          </a:stretch>
        </p:blipFill>
        <p:spPr>
          <a:xfrm>
            <a:off x="6393028" y="1370255"/>
            <a:ext cx="2961988" cy="3519370"/>
          </a:xfrm>
          <a:prstGeom prst="rect">
            <a:avLst/>
          </a:prstGeom>
          <a:noFill/>
          <a:ln>
            <a:noFill/>
          </a:ln>
        </p:spPr>
      </p:pic>
      <p:sp>
        <p:nvSpPr>
          <p:cNvPr id="289" name="Google Shape;289;g14ae8020e30_0_29"/>
          <p:cNvSpPr txBox="1"/>
          <p:nvPr/>
        </p:nvSpPr>
        <p:spPr>
          <a:xfrm>
            <a:off x="6315580" y="5797536"/>
            <a:ext cx="3791981"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dirty="0">
                <a:latin typeface="Calibri"/>
                <a:ea typeface="Calibri"/>
                <a:cs typeface="Calibri"/>
                <a:sym typeface="Calibri"/>
              </a:rPr>
              <a:t>Fuente: Elaboración propia, DANE </a:t>
            </a:r>
            <a:r>
              <a:rPr lang="es-CO" sz="1400" i="0" u="none" strike="noStrike" cap="none" dirty="0">
                <a:solidFill>
                  <a:schemeClr val="dk1"/>
                </a:solidFill>
                <a:latin typeface="Calibri"/>
                <a:ea typeface="Calibri"/>
                <a:cs typeface="Calibri"/>
                <a:sym typeface="Calibri"/>
              </a:rPr>
              <a:t>(CNPV) 2018</a:t>
            </a:r>
            <a:r>
              <a:rPr lang="es-CO" dirty="0">
                <a:latin typeface="Calibri"/>
                <a:ea typeface="Calibri"/>
                <a:cs typeface="Calibri"/>
                <a:sym typeface="Calibri"/>
              </a:rPr>
              <a:t>. </a:t>
            </a:r>
            <a:endParaRPr dirty="0">
              <a:latin typeface="Calibri"/>
              <a:ea typeface="Calibri"/>
              <a:cs typeface="Calibri"/>
              <a:sym typeface="Calibri"/>
            </a:endParaRPr>
          </a:p>
        </p:txBody>
      </p:sp>
      <p:pic>
        <p:nvPicPr>
          <p:cNvPr id="2" name="Imagen 1">
            <a:extLst>
              <a:ext uri="{FF2B5EF4-FFF2-40B4-BE49-F238E27FC236}">
                <a16:creationId xmlns:a16="http://schemas.microsoft.com/office/drawing/2014/main" id="{4C45AC5E-13B8-A0B2-C46D-71B4F32522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176" y="745500"/>
            <a:ext cx="3441398" cy="5452115"/>
          </a:xfrm>
          <a:prstGeom prst="rect">
            <a:avLst/>
          </a:prstGeom>
          <a:noFill/>
        </p:spPr>
      </p:pic>
    </p:spTree>
    <p:extLst>
      <p:ext uri="{BB962C8B-B14F-4D97-AF65-F5344CB8AC3E}">
        <p14:creationId xmlns:p14="http://schemas.microsoft.com/office/powerpoint/2010/main" val="203797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318"/>
        <p:cNvGrpSpPr/>
        <p:nvPr/>
      </p:nvGrpSpPr>
      <p:grpSpPr>
        <a:xfrm>
          <a:off x="0" y="0"/>
          <a:ext cx="0" cy="0"/>
          <a:chOff x="0" y="0"/>
          <a:chExt cx="0" cy="0"/>
        </a:xfrm>
      </p:grpSpPr>
      <p:sp>
        <p:nvSpPr>
          <p:cNvPr id="319" name="Google Shape;319;p9"/>
          <p:cNvSpPr txBox="1">
            <a:spLocks noGrp="1"/>
          </p:cNvSpPr>
          <p:nvPr>
            <p:ph type="title" idx="4294967295"/>
          </p:nvPr>
        </p:nvSpPr>
        <p:spPr>
          <a:xfrm>
            <a:off x="0" y="61913"/>
            <a:ext cx="7585075" cy="6223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300" b="1">
                <a:solidFill>
                  <a:schemeClr val="lt1"/>
                </a:solidFill>
              </a:rPr>
              <a:t>Índice de la Pobreza Multidimensional </a:t>
            </a:r>
            <a:endParaRPr sz="3300">
              <a:solidFill>
                <a:schemeClr val="lt1"/>
              </a:solidFill>
            </a:endParaRPr>
          </a:p>
        </p:txBody>
      </p:sp>
      <p:sp>
        <p:nvSpPr>
          <p:cNvPr id="320" name="Google Shape;320;p9"/>
          <p:cNvSpPr txBox="1"/>
          <p:nvPr/>
        </p:nvSpPr>
        <p:spPr>
          <a:xfrm>
            <a:off x="770350" y="1076750"/>
            <a:ext cx="40062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Calibri"/>
              <a:buNone/>
            </a:pPr>
            <a:r>
              <a:rPr lang="es-CO" sz="1800" b="1" i="0" u="none" strike="noStrike" cap="none">
                <a:solidFill>
                  <a:schemeClr val="dk1"/>
                </a:solidFill>
                <a:latin typeface="Calibri"/>
                <a:ea typeface="Calibri"/>
                <a:cs typeface="Calibri"/>
                <a:sym typeface="Calibri"/>
              </a:rPr>
              <a:t>Gráfica 1: Evolución de Incidencia de la Pobreza Multidimensional  en </a:t>
            </a:r>
            <a:r>
              <a:rPr lang="es-CO" sz="1800" b="1">
                <a:solidFill>
                  <a:schemeClr val="dk1"/>
                </a:solidFill>
                <a:latin typeface="Calibri"/>
                <a:ea typeface="Calibri"/>
                <a:cs typeface="Calibri"/>
                <a:sym typeface="Calibri"/>
              </a:rPr>
              <a:t>Atlántico </a:t>
            </a:r>
            <a:r>
              <a:rPr lang="es-CO" sz="1800" b="1" i="0" u="none" strike="noStrike" cap="none">
                <a:solidFill>
                  <a:schemeClr val="dk1"/>
                </a:solidFill>
                <a:latin typeface="Calibri"/>
                <a:ea typeface="Calibri"/>
                <a:cs typeface="Calibri"/>
                <a:sym typeface="Calibri"/>
              </a:rPr>
              <a:t> y Colombia</a:t>
            </a:r>
            <a:endParaRPr sz="1800" b="1" i="0" u="none" strike="noStrike" cap="none">
              <a:solidFill>
                <a:schemeClr val="dk1"/>
              </a:solidFill>
              <a:latin typeface="Calibri"/>
              <a:ea typeface="Calibri"/>
              <a:cs typeface="Calibri"/>
              <a:sym typeface="Calibri"/>
            </a:endParaRPr>
          </a:p>
        </p:txBody>
      </p:sp>
      <p:sp>
        <p:nvSpPr>
          <p:cNvPr id="321" name="Google Shape;321;p9"/>
          <p:cNvSpPr txBox="1"/>
          <p:nvPr/>
        </p:nvSpPr>
        <p:spPr>
          <a:xfrm>
            <a:off x="6002725" y="2244949"/>
            <a:ext cx="4006200" cy="3099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CO" sz="1600">
                <a:solidFill>
                  <a:schemeClr val="dk1"/>
                </a:solidFill>
                <a:latin typeface="Calibri"/>
                <a:ea typeface="Calibri"/>
                <a:cs typeface="Calibri"/>
                <a:sym typeface="Calibri"/>
              </a:rPr>
              <a:t>A nivel Departamental, en 2020 el porcentaje de la población en situación de pobreza multidimensional fue del 14,1%, lo cual refleja un aumento en la variación del IPM del 1,4 p.p respecto del año 2021, en el cual fue del 15,5%. </a:t>
            </a:r>
            <a:endParaRPr sz="1600">
              <a:solidFill>
                <a:schemeClr val="dk1"/>
              </a:solidFill>
              <a:latin typeface="Calibri"/>
              <a:ea typeface="Calibri"/>
              <a:cs typeface="Calibri"/>
              <a:sym typeface="Calibri"/>
            </a:endParaRPr>
          </a:p>
          <a:p>
            <a:pPr marL="0" lvl="0" indent="0" algn="just" rtl="0">
              <a:spcBef>
                <a:spcPts val="80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just" rtl="0">
              <a:spcBef>
                <a:spcPts val="800"/>
              </a:spcBef>
              <a:spcAft>
                <a:spcPts val="800"/>
              </a:spcAft>
              <a:buClr>
                <a:schemeClr val="dk1"/>
              </a:buClr>
              <a:buSzPts val="1100"/>
              <a:buFont typeface="Arial"/>
              <a:buNone/>
            </a:pPr>
            <a:r>
              <a:rPr lang="es-CO" sz="1600">
                <a:solidFill>
                  <a:schemeClr val="dk1"/>
                </a:solidFill>
                <a:latin typeface="Calibri"/>
                <a:ea typeface="Calibri"/>
                <a:cs typeface="Calibri"/>
                <a:sym typeface="Calibri"/>
              </a:rPr>
              <a:t>La región Caribe es la segunda con mayor incidencia de la pobreza en todo el país y está por encima del nivel nacional en más de 10 p.p</a:t>
            </a:r>
            <a:r>
              <a:rPr lang="es-CO" sz="1100">
                <a:solidFill>
                  <a:schemeClr val="dk1"/>
                </a:solidFill>
                <a:latin typeface="Calibri"/>
                <a:ea typeface="Calibri"/>
                <a:cs typeface="Calibri"/>
                <a:sym typeface="Calibri"/>
              </a:rPr>
              <a:t>.</a:t>
            </a:r>
            <a:endParaRPr sz="1800" b="1" i="0" u="none" strike="noStrike" cap="none">
              <a:solidFill>
                <a:schemeClr val="dk1"/>
              </a:solidFill>
              <a:latin typeface="Calibri"/>
              <a:ea typeface="Calibri"/>
              <a:cs typeface="Calibri"/>
              <a:sym typeface="Calibri"/>
            </a:endParaRPr>
          </a:p>
        </p:txBody>
      </p:sp>
      <p:sp>
        <p:nvSpPr>
          <p:cNvPr id="322" name="Google Shape;322;p9"/>
          <p:cNvSpPr txBox="1"/>
          <p:nvPr/>
        </p:nvSpPr>
        <p:spPr>
          <a:xfrm>
            <a:off x="713775" y="5727500"/>
            <a:ext cx="439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a:latin typeface="Calibri"/>
                <a:ea typeface="Calibri"/>
                <a:cs typeface="Calibri"/>
                <a:sym typeface="Calibri"/>
              </a:rPr>
              <a:t>Fuente: Elaboración Propia, DANE. </a:t>
            </a:r>
            <a:endParaRPr>
              <a:latin typeface="Calibri"/>
              <a:ea typeface="Calibri"/>
              <a:cs typeface="Calibri"/>
              <a:sym typeface="Calibri"/>
            </a:endParaRPr>
          </a:p>
        </p:txBody>
      </p:sp>
      <p:pic>
        <p:nvPicPr>
          <p:cNvPr id="323" name="Google Shape;323;p9"/>
          <p:cNvPicPr preferRelativeResize="0"/>
          <p:nvPr/>
        </p:nvPicPr>
        <p:blipFill>
          <a:blip r:embed="rId3">
            <a:alphaModFix/>
          </a:blip>
          <a:stretch>
            <a:fillRect/>
          </a:stretch>
        </p:blipFill>
        <p:spPr>
          <a:xfrm>
            <a:off x="152400" y="2244950"/>
            <a:ext cx="5540426" cy="3330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0"/>
          <p:cNvSpPr txBox="1">
            <a:spLocks noGrp="1"/>
          </p:cNvSpPr>
          <p:nvPr>
            <p:ph type="title" idx="4294967295"/>
          </p:nvPr>
        </p:nvSpPr>
        <p:spPr>
          <a:xfrm>
            <a:off x="0" y="61913"/>
            <a:ext cx="7585075" cy="6223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300" b="1">
                <a:solidFill>
                  <a:schemeClr val="lt1"/>
                </a:solidFill>
              </a:rPr>
              <a:t>Índice de pobreza multidimensional </a:t>
            </a:r>
            <a:endParaRPr sz="3300">
              <a:solidFill>
                <a:schemeClr val="lt1"/>
              </a:solidFill>
            </a:endParaRPr>
          </a:p>
        </p:txBody>
      </p:sp>
      <p:sp>
        <p:nvSpPr>
          <p:cNvPr id="329" name="Google Shape;329;p10"/>
          <p:cNvSpPr txBox="1"/>
          <p:nvPr/>
        </p:nvSpPr>
        <p:spPr>
          <a:xfrm>
            <a:off x="418775" y="1360775"/>
            <a:ext cx="4298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s-CO" sz="1800" b="1" i="0" u="none" strike="noStrike" cap="none">
                <a:solidFill>
                  <a:schemeClr val="dk1"/>
                </a:solidFill>
                <a:latin typeface="Calibri"/>
                <a:ea typeface="Calibri"/>
                <a:cs typeface="Calibri"/>
                <a:sym typeface="Calibri"/>
              </a:rPr>
              <a:t>Gráfica: Incidencia de la pobreza multidimensional por cada dimensión </a:t>
            </a:r>
            <a:endParaRPr sz="1800" b="1" i="0" u="none" strike="noStrike" cap="none">
              <a:solidFill>
                <a:schemeClr val="dk1"/>
              </a:solidFill>
              <a:latin typeface="Calibri"/>
              <a:ea typeface="Calibri"/>
              <a:cs typeface="Calibri"/>
              <a:sym typeface="Calibri"/>
            </a:endParaRPr>
          </a:p>
        </p:txBody>
      </p:sp>
      <p:grpSp>
        <p:nvGrpSpPr>
          <p:cNvPr id="330" name="Google Shape;330;p10"/>
          <p:cNvGrpSpPr/>
          <p:nvPr/>
        </p:nvGrpSpPr>
        <p:grpSpPr>
          <a:xfrm>
            <a:off x="5106572" y="1051175"/>
            <a:ext cx="5416259" cy="4617375"/>
            <a:chOff x="646980" y="-1730788"/>
            <a:chExt cx="3375003" cy="4617375"/>
          </a:xfrm>
        </p:grpSpPr>
        <p:sp>
          <p:nvSpPr>
            <p:cNvPr id="331" name="Google Shape;331;p10"/>
            <p:cNvSpPr txBox="1"/>
            <p:nvPr/>
          </p:nvSpPr>
          <p:spPr>
            <a:xfrm>
              <a:off x="673983" y="-1730788"/>
              <a:ext cx="3348000" cy="2008800"/>
            </a:xfrm>
            <a:prstGeom prst="rect">
              <a:avLst/>
            </a:prstGeom>
            <a:solidFill>
              <a:srgbClr val="599BD5"/>
            </a:solid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CO" sz="2400" i="0" u="none" strike="noStrike" cap="none" dirty="0">
                  <a:solidFill>
                    <a:schemeClr val="lt1"/>
                  </a:solidFill>
                  <a:latin typeface="Calibri"/>
                  <a:ea typeface="Calibri"/>
                  <a:cs typeface="Calibri"/>
                  <a:sym typeface="Calibri"/>
                </a:rPr>
                <a:t>Las mayores privaciones en los hogares </a:t>
              </a:r>
              <a:r>
                <a:rPr lang="es-CO" sz="2400" dirty="0">
                  <a:solidFill>
                    <a:schemeClr val="lt1"/>
                  </a:solidFill>
                  <a:latin typeface="Calibri"/>
                  <a:ea typeface="Calibri"/>
                  <a:cs typeface="Calibri"/>
                  <a:sym typeface="Calibri"/>
                </a:rPr>
                <a:t>Atlanticenses</a:t>
              </a:r>
              <a:r>
                <a:rPr lang="es-CO" sz="2400" i="0" u="none" strike="noStrike" cap="none" dirty="0">
                  <a:solidFill>
                    <a:schemeClr val="lt1"/>
                  </a:solidFill>
                  <a:latin typeface="Calibri"/>
                  <a:ea typeface="Calibri"/>
                  <a:cs typeface="Calibri"/>
                  <a:sym typeface="Calibri"/>
                </a:rPr>
                <a:t> se encuentran en las dimensiones de Trabajo (2</a:t>
              </a:r>
              <a:r>
                <a:rPr lang="es-CO" sz="2400" dirty="0">
                  <a:solidFill>
                    <a:schemeClr val="lt1"/>
                  </a:solidFill>
                  <a:latin typeface="Calibri"/>
                  <a:ea typeface="Calibri"/>
                  <a:cs typeface="Calibri"/>
                  <a:sym typeface="Calibri"/>
                </a:rPr>
                <a:t>6</a:t>
              </a:r>
              <a:r>
                <a:rPr lang="es-CO" sz="2400" i="0" u="none" strike="noStrike" cap="none" dirty="0">
                  <a:solidFill>
                    <a:schemeClr val="lt1"/>
                  </a:solidFill>
                  <a:latin typeface="Calibri"/>
                  <a:ea typeface="Calibri"/>
                  <a:cs typeface="Calibri"/>
                  <a:sym typeface="Calibri"/>
                </a:rPr>
                <a:t>,</a:t>
              </a:r>
              <a:r>
                <a:rPr lang="es-CO" sz="2400" dirty="0">
                  <a:solidFill>
                    <a:schemeClr val="lt1"/>
                  </a:solidFill>
                  <a:latin typeface="Calibri"/>
                  <a:ea typeface="Calibri"/>
                  <a:cs typeface="Calibri"/>
                  <a:sym typeface="Calibri"/>
                </a:rPr>
                <a:t>9</a:t>
              </a:r>
              <a:r>
                <a:rPr lang="es-CO" sz="2400" i="0" u="none" strike="noStrike" cap="none" dirty="0">
                  <a:solidFill>
                    <a:schemeClr val="lt1"/>
                  </a:solidFill>
                  <a:latin typeface="Calibri"/>
                  <a:ea typeface="Calibri"/>
                  <a:cs typeface="Calibri"/>
                  <a:sym typeface="Calibri"/>
                </a:rPr>
                <a:t>%) y condiciones educativas del hogar con una participación del 3</a:t>
              </a:r>
              <a:r>
                <a:rPr lang="es-CO" sz="2400" dirty="0">
                  <a:solidFill>
                    <a:schemeClr val="lt1"/>
                  </a:solidFill>
                  <a:latin typeface="Calibri"/>
                  <a:ea typeface="Calibri"/>
                  <a:cs typeface="Calibri"/>
                  <a:sym typeface="Calibri"/>
                </a:rPr>
                <a:t>1</a:t>
              </a:r>
              <a:r>
                <a:rPr lang="es-CO" sz="2400" i="0" u="none" strike="noStrike" cap="none" dirty="0">
                  <a:solidFill>
                    <a:schemeClr val="lt1"/>
                  </a:solidFill>
                  <a:latin typeface="Calibri"/>
                  <a:ea typeface="Calibri"/>
                  <a:cs typeface="Calibri"/>
                  <a:sym typeface="Calibri"/>
                </a:rPr>
                <a:t>,</a:t>
              </a:r>
              <a:r>
                <a:rPr lang="es-CO" sz="2400" dirty="0">
                  <a:solidFill>
                    <a:schemeClr val="lt1"/>
                  </a:solidFill>
                  <a:latin typeface="Calibri"/>
                  <a:ea typeface="Calibri"/>
                  <a:cs typeface="Calibri"/>
                  <a:sym typeface="Calibri"/>
                </a:rPr>
                <a:t>5</a:t>
              </a:r>
              <a:r>
                <a:rPr lang="es-CO" sz="2400" i="0" u="none" strike="noStrike" cap="none" dirty="0">
                  <a:solidFill>
                    <a:schemeClr val="lt1"/>
                  </a:solidFill>
                  <a:latin typeface="Calibri"/>
                  <a:ea typeface="Calibri"/>
                  <a:cs typeface="Calibri"/>
                  <a:sym typeface="Calibri"/>
                </a:rPr>
                <a:t>%.</a:t>
              </a:r>
              <a:endParaRPr sz="2400" i="0" u="none" strike="noStrike" cap="none" dirty="0">
                <a:solidFill>
                  <a:schemeClr val="lt1"/>
                </a:solidFill>
                <a:latin typeface="Calibri"/>
                <a:ea typeface="Calibri"/>
                <a:cs typeface="Calibri"/>
                <a:sym typeface="Calibri"/>
              </a:endParaRPr>
            </a:p>
          </p:txBody>
        </p:sp>
        <p:sp>
          <p:nvSpPr>
            <p:cNvPr id="332" name="Google Shape;332;p10"/>
            <p:cNvSpPr txBox="1"/>
            <p:nvPr/>
          </p:nvSpPr>
          <p:spPr>
            <a:xfrm>
              <a:off x="646980" y="877787"/>
              <a:ext cx="3348000" cy="2008800"/>
            </a:xfrm>
            <a:prstGeom prst="rect">
              <a:avLst/>
            </a:prstGeom>
            <a:solidFill>
              <a:srgbClr val="599BD5"/>
            </a:solid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lt1"/>
                </a:buClr>
                <a:buSzPts val="1800"/>
                <a:buFont typeface="Calibri"/>
                <a:buNone/>
              </a:pPr>
              <a:r>
                <a:rPr lang="es-CO" sz="2400" b="1" i="0" u="none" strike="noStrike" cap="none" dirty="0">
                  <a:solidFill>
                    <a:schemeClr val="lt1"/>
                  </a:solidFill>
                  <a:latin typeface="Calibri"/>
                  <a:ea typeface="Calibri"/>
                  <a:cs typeface="Calibri"/>
                  <a:sym typeface="Calibri"/>
                </a:rPr>
                <a:t>Las variable que más inciden en la pobreza Multidimensional son: </a:t>
              </a:r>
              <a:endParaRPr sz="2400" i="0" u="none" strike="noStrike" cap="none" dirty="0">
                <a:solidFill>
                  <a:schemeClr val="lt1"/>
                </a:solidFill>
                <a:latin typeface="Calibri"/>
                <a:ea typeface="Calibri"/>
                <a:cs typeface="Calibri"/>
                <a:sym typeface="Calibri"/>
              </a:endParaRPr>
            </a:p>
            <a:p>
              <a:pPr marL="114300" marR="0" lvl="1" indent="-127000" algn="l" rtl="0">
                <a:lnSpc>
                  <a:spcPct val="90000"/>
                </a:lnSpc>
                <a:spcBef>
                  <a:spcPts val="630"/>
                </a:spcBef>
                <a:spcAft>
                  <a:spcPts val="0"/>
                </a:spcAft>
                <a:buClr>
                  <a:schemeClr val="lt1"/>
                </a:buClr>
                <a:buSzPts val="1600"/>
                <a:buFont typeface="Calibri"/>
                <a:buChar char="•"/>
              </a:pPr>
              <a:r>
                <a:rPr lang="es-CO" sz="2400" i="0" u="none" strike="noStrike" cap="none" dirty="0">
                  <a:solidFill>
                    <a:schemeClr val="lt1"/>
                  </a:solidFill>
                  <a:latin typeface="Calibri"/>
                  <a:ea typeface="Calibri"/>
                  <a:cs typeface="Calibri"/>
                  <a:sym typeface="Calibri"/>
                </a:rPr>
                <a:t>Trabajo informal con un </a:t>
              </a:r>
              <a:r>
                <a:rPr lang="es-CO" sz="2400" dirty="0">
                  <a:solidFill>
                    <a:schemeClr val="lt1"/>
                  </a:solidFill>
                  <a:latin typeface="Calibri"/>
                  <a:ea typeface="Calibri"/>
                  <a:cs typeface="Calibri"/>
                  <a:sym typeface="Calibri"/>
                </a:rPr>
                <a:t>74</a:t>
              </a:r>
              <a:r>
                <a:rPr lang="es-CO" sz="2400" i="0" u="none" strike="noStrike" cap="none" dirty="0">
                  <a:solidFill>
                    <a:schemeClr val="lt1"/>
                  </a:solidFill>
                  <a:latin typeface="Calibri"/>
                  <a:ea typeface="Calibri"/>
                  <a:cs typeface="Calibri"/>
                  <a:sym typeface="Calibri"/>
                </a:rPr>
                <a:t>,</a:t>
              </a:r>
              <a:r>
                <a:rPr lang="es-CO" sz="2400" dirty="0">
                  <a:solidFill>
                    <a:schemeClr val="lt1"/>
                  </a:solidFill>
                  <a:latin typeface="Calibri"/>
                  <a:ea typeface="Calibri"/>
                  <a:cs typeface="Calibri"/>
                  <a:sym typeface="Calibri"/>
                </a:rPr>
                <a:t>8</a:t>
              </a:r>
              <a:r>
                <a:rPr lang="es-CO" sz="2400" i="0" u="none" strike="noStrike" cap="none" dirty="0">
                  <a:solidFill>
                    <a:schemeClr val="lt1"/>
                  </a:solidFill>
                  <a:latin typeface="Calibri"/>
                  <a:ea typeface="Calibri"/>
                  <a:cs typeface="Calibri"/>
                  <a:sym typeface="Calibri"/>
                </a:rPr>
                <a:t>%</a:t>
              </a:r>
              <a:endParaRPr sz="2400" i="0" u="none" strike="noStrike" cap="none" dirty="0">
                <a:solidFill>
                  <a:schemeClr val="lt1"/>
                </a:solidFill>
                <a:latin typeface="Calibri"/>
                <a:ea typeface="Calibri"/>
                <a:cs typeface="Calibri"/>
                <a:sym typeface="Calibri"/>
              </a:endParaRPr>
            </a:p>
            <a:p>
              <a:pPr marL="114300" marR="0" lvl="1" indent="-127000" algn="l" rtl="0">
                <a:lnSpc>
                  <a:spcPct val="90000"/>
                </a:lnSpc>
                <a:spcBef>
                  <a:spcPts val="210"/>
                </a:spcBef>
                <a:spcAft>
                  <a:spcPts val="0"/>
                </a:spcAft>
                <a:buClr>
                  <a:schemeClr val="lt1"/>
                </a:buClr>
                <a:buSzPts val="1600"/>
                <a:buFont typeface="Calibri"/>
                <a:buChar char="•"/>
              </a:pPr>
              <a:r>
                <a:rPr lang="es-CO" sz="2400" i="0" u="none" strike="noStrike" cap="none" dirty="0">
                  <a:solidFill>
                    <a:schemeClr val="lt1"/>
                  </a:solidFill>
                  <a:latin typeface="Calibri"/>
                  <a:ea typeface="Calibri"/>
                  <a:cs typeface="Calibri"/>
                  <a:sym typeface="Calibri"/>
                </a:rPr>
                <a:t>Bajo Logro educativo con un </a:t>
              </a:r>
              <a:r>
                <a:rPr lang="es-CO" sz="2400" dirty="0">
                  <a:solidFill>
                    <a:schemeClr val="lt1"/>
                  </a:solidFill>
                  <a:latin typeface="Calibri"/>
                  <a:ea typeface="Calibri"/>
                  <a:cs typeface="Calibri"/>
                  <a:sym typeface="Calibri"/>
                </a:rPr>
                <a:t>30</a:t>
              </a:r>
              <a:r>
                <a:rPr lang="es-CO" sz="2400" i="0" u="none" strike="noStrike" cap="none" dirty="0">
                  <a:solidFill>
                    <a:schemeClr val="lt1"/>
                  </a:solidFill>
                  <a:latin typeface="Calibri"/>
                  <a:ea typeface="Calibri"/>
                  <a:cs typeface="Calibri"/>
                  <a:sym typeface="Calibri"/>
                </a:rPr>
                <a:t>%</a:t>
              </a:r>
              <a:endParaRPr sz="2400" i="0" u="none" strike="noStrike" cap="none" dirty="0">
                <a:solidFill>
                  <a:schemeClr val="lt1"/>
                </a:solidFill>
                <a:latin typeface="Calibri"/>
                <a:ea typeface="Calibri"/>
                <a:cs typeface="Calibri"/>
                <a:sym typeface="Calibri"/>
              </a:endParaRPr>
            </a:p>
            <a:p>
              <a:pPr marL="114300" marR="0" lvl="1" indent="-127000" algn="l" rtl="0">
                <a:lnSpc>
                  <a:spcPct val="90000"/>
                </a:lnSpc>
                <a:spcBef>
                  <a:spcPts val="210"/>
                </a:spcBef>
                <a:spcAft>
                  <a:spcPts val="0"/>
                </a:spcAft>
                <a:buClr>
                  <a:schemeClr val="lt1"/>
                </a:buClr>
                <a:buSzPts val="1600"/>
                <a:buFont typeface="Calibri"/>
                <a:buChar char="•"/>
              </a:pPr>
              <a:r>
                <a:rPr lang="es-CO" sz="2400" i="0" u="none" strike="noStrike" cap="none" dirty="0">
                  <a:solidFill>
                    <a:schemeClr val="lt1"/>
                  </a:solidFill>
                  <a:latin typeface="Calibri"/>
                  <a:ea typeface="Calibri"/>
                  <a:cs typeface="Calibri"/>
                  <a:sym typeface="Calibri"/>
                </a:rPr>
                <a:t>Rezago escolar con un 30,</a:t>
              </a:r>
              <a:r>
                <a:rPr lang="es-CO" sz="2400" dirty="0">
                  <a:solidFill>
                    <a:schemeClr val="lt1"/>
                  </a:solidFill>
                  <a:latin typeface="Calibri"/>
                  <a:ea typeface="Calibri"/>
                  <a:cs typeface="Calibri"/>
                  <a:sym typeface="Calibri"/>
                </a:rPr>
                <a:t>5</a:t>
              </a:r>
              <a:r>
                <a:rPr lang="es-CO" sz="2400" i="0" u="none" strike="noStrike" cap="none" dirty="0">
                  <a:solidFill>
                    <a:schemeClr val="lt1"/>
                  </a:solidFill>
                  <a:latin typeface="Calibri"/>
                  <a:ea typeface="Calibri"/>
                  <a:cs typeface="Calibri"/>
                  <a:sym typeface="Calibri"/>
                </a:rPr>
                <a:t>%. </a:t>
              </a:r>
              <a:endParaRPr sz="2400" i="0" u="none" strike="noStrike" cap="none" dirty="0">
                <a:solidFill>
                  <a:schemeClr val="lt1"/>
                </a:solidFill>
                <a:latin typeface="Calibri"/>
                <a:ea typeface="Calibri"/>
                <a:cs typeface="Calibri"/>
                <a:sym typeface="Calibri"/>
              </a:endParaRPr>
            </a:p>
          </p:txBody>
        </p:sp>
      </p:grpSp>
      <p:pic>
        <p:nvPicPr>
          <p:cNvPr id="333" name="Google Shape;333;p10"/>
          <p:cNvPicPr preferRelativeResize="0"/>
          <p:nvPr/>
        </p:nvPicPr>
        <p:blipFill>
          <a:blip r:embed="rId3">
            <a:alphaModFix/>
          </a:blip>
          <a:stretch>
            <a:fillRect/>
          </a:stretch>
        </p:blipFill>
        <p:spPr>
          <a:xfrm>
            <a:off x="383900" y="2295425"/>
            <a:ext cx="4563525" cy="3451175"/>
          </a:xfrm>
          <a:prstGeom prst="rect">
            <a:avLst/>
          </a:prstGeom>
          <a:noFill/>
          <a:ln>
            <a:noFill/>
          </a:ln>
        </p:spPr>
      </p:pic>
      <p:sp>
        <p:nvSpPr>
          <p:cNvPr id="334" name="Google Shape;334;p10"/>
          <p:cNvSpPr txBox="1"/>
          <p:nvPr/>
        </p:nvSpPr>
        <p:spPr>
          <a:xfrm>
            <a:off x="838525" y="5809050"/>
            <a:ext cx="331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b="1">
                <a:latin typeface="Calibri"/>
                <a:ea typeface="Calibri"/>
                <a:cs typeface="Calibri"/>
                <a:sym typeface="Calibri"/>
              </a:rPr>
              <a:t>Fuente</a:t>
            </a:r>
            <a:r>
              <a:rPr lang="es-CO">
                <a:latin typeface="Calibri"/>
                <a:ea typeface="Calibri"/>
                <a:cs typeface="Calibri"/>
                <a:sym typeface="Calibri"/>
              </a:rPr>
              <a:t>: Elaboración propia DANE. </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1"/>
          <p:cNvSpPr txBox="1">
            <a:spLocks noGrp="1"/>
          </p:cNvSpPr>
          <p:nvPr>
            <p:ph type="title" idx="4294967295"/>
          </p:nvPr>
        </p:nvSpPr>
        <p:spPr>
          <a:xfrm>
            <a:off x="0" y="61925"/>
            <a:ext cx="8176500" cy="828900"/>
          </a:xfrm>
          <a:prstGeom prst="rect">
            <a:avLst/>
          </a:prstGeom>
          <a:solidFill>
            <a:schemeClr val="accent5"/>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33333"/>
              <a:buFont typeface="Calibri"/>
              <a:buNone/>
            </a:pPr>
            <a:r>
              <a:rPr lang="es-CO" sz="3300" b="1" dirty="0">
                <a:solidFill>
                  <a:schemeClr val="lt1"/>
                </a:solidFill>
              </a:rPr>
              <a:t>Incidencia de la pobreza monetaria y pobreza extrema en el Atlántico </a:t>
            </a:r>
            <a:endParaRPr sz="3300" dirty="0">
              <a:solidFill>
                <a:schemeClr val="lt1"/>
              </a:solidFill>
            </a:endParaRPr>
          </a:p>
        </p:txBody>
      </p:sp>
      <p:pic>
        <p:nvPicPr>
          <p:cNvPr id="400" name="Google Shape;400;p11"/>
          <p:cNvPicPr preferRelativeResize="0"/>
          <p:nvPr/>
        </p:nvPicPr>
        <p:blipFill>
          <a:blip r:embed="rId3">
            <a:alphaModFix/>
          </a:blip>
          <a:stretch>
            <a:fillRect/>
          </a:stretch>
        </p:blipFill>
        <p:spPr>
          <a:xfrm>
            <a:off x="152400" y="960991"/>
            <a:ext cx="6058728" cy="2368934"/>
          </a:xfrm>
          <a:prstGeom prst="rect">
            <a:avLst/>
          </a:prstGeom>
          <a:noFill/>
          <a:ln>
            <a:noFill/>
          </a:ln>
        </p:spPr>
      </p:pic>
      <p:pic>
        <p:nvPicPr>
          <p:cNvPr id="401" name="Google Shape;401;p11"/>
          <p:cNvPicPr preferRelativeResize="0"/>
          <p:nvPr/>
        </p:nvPicPr>
        <p:blipFill>
          <a:blip r:embed="rId4">
            <a:alphaModFix/>
          </a:blip>
          <a:stretch>
            <a:fillRect/>
          </a:stretch>
        </p:blipFill>
        <p:spPr>
          <a:xfrm>
            <a:off x="152400" y="3482325"/>
            <a:ext cx="6222151" cy="2062975"/>
          </a:xfrm>
          <a:prstGeom prst="rect">
            <a:avLst/>
          </a:prstGeom>
          <a:noFill/>
          <a:ln>
            <a:noFill/>
          </a:ln>
        </p:spPr>
      </p:pic>
      <p:sp>
        <p:nvSpPr>
          <p:cNvPr id="403" name="Google Shape;403;p11"/>
          <p:cNvSpPr txBox="1"/>
          <p:nvPr/>
        </p:nvSpPr>
        <p:spPr>
          <a:xfrm>
            <a:off x="6464349" y="1374325"/>
            <a:ext cx="5331411" cy="2031295"/>
          </a:xfrm>
          <a:prstGeom prst="rect">
            <a:avLst/>
          </a:prstGeom>
          <a:noFill/>
          <a:ln>
            <a:solidFill>
              <a:schemeClr val="tx1">
                <a:lumMod val="50000"/>
                <a:lumOff val="50000"/>
              </a:schemeClr>
            </a:solidFill>
          </a:ln>
        </p:spPr>
        <p:txBody>
          <a:bodyPr spcFirstLastPara="1" wrap="square" lIns="91425" tIns="91425" rIns="91425" bIns="91425" anchor="t" anchorCtr="0">
            <a:spAutoFit/>
          </a:bodyPr>
          <a:lstStyle/>
          <a:p>
            <a:pPr marL="0" lvl="0" indent="0" algn="just" rtl="0">
              <a:spcBef>
                <a:spcPts val="1200"/>
              </a:spcBef>
              <a:spcAft>
                <a:spcPts val="1200"/>
              </a:spcAft>
              <a:buNone/>
            </a:pPr>
            <a:r>
              <a:rPr lang="es-CO" sz="2000" dirty="0">
                <a:latin typeface="Calibri"/>
                <a:ea typeface="Calibri"/>
                <a:cs typeface="Calibri"/>
                <a:sym typeface="Calibri"/>
              </a:rPr>
              <a:t>La incidencia de la pobreza monetaria: </a:t>
            </a:r>
            <a:r>
              <a:rPr lang="es-CO" sz="2000" b="1" u="sng" dirty="0">
                <a:latin typeface="Calibri"/>
                <a:ea typeface="Calibri"/>
                <a:cs typeface="Calibri"/>
                <a:sym typeface="Calibri"/>
              </a:rPr>
              <a:t>35,6%</a:t>
            </a:r>
          </a:p>
          <a:p>
            <a:pPr algn="just">
              <a:spcBef>
                <a:spcPts val="1200"/>
              </a:spcBef>
              <a:spcAft>
                <a:spcPts val="1200"/>
              </a:spcAft>
            </a:pPr>
            <a:r>
              <a:rPr lang="es-CO" sz="2000" dirty="0">
                <a:latin typeface="Calibri"/>
                <a:ea typeface="Calibri"/>
                <a:cs typeface="Calibri"/>
                <a:sym typeface="Calibri"/>
              </a:rPr>
              <a:t>La incidencia de la pobreza extrema: </a:t>
            </a:r>
            <a:r>
              <a:rPr lang="es-CO" sz="2000" b="1" u="sng" dirty="0">
                <a:latin typeface="Calibri"/>
                <a:ea typeface="Calibri"/>
                <a:cs typeface="Calibri"/>
                <a:sym typeface="Calibri"/>
              </a:rPr>
              <a:t>7,1%</a:t>
            </a:r>
          </a:p>
          <a:p>
            <a:pPr marL="0" lvl="0" indent="0" algn="just" rtl="0">
              <a:spcBef>
                <a:spcPts val="1200"/>
              </a:spcBef>
              <a:spcAft>
                <a:spcPts val="1200"/>
              </a:spcAft>
              <a:buNone/>
            </a:pPr>
            <a:r>
              <a:rPr lang="es-CO" sz="2000" dirty="0">
                <a:latin typeface="Calibri"/>
                <a:ea typeface="Calibri"/>
                <a:cs typeface="Calibri"/>
                <a:sym typeface="Calibri"/>
              </a:rPr>
              <a:t>Muy por encima de Prepandemia</a:t>
            </a:r>
          </a:p>
        </p:txBody>
      </p:sp>
      <p:sp>
        <p:nvSpPr>
          <p:cNvPr id="404" name="Google Shape;404;p11"/>
          <p:cNvSpPr txBox="1"/>
          <p:nvPr/>
        </p:nvSpPr>
        <p:spPr>
          <a:xfrm>
            <a:off x="887575" y="5788425"/>
            <a:ext cx="4070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b="1" dirty="0">
                <a:latin typeface="Calibri"/>
                <a:ea typeface="Calibri"/>
                <a:cs typeface="Calibri"/>
                <a:sym typeface="Calibri"/>
              </a:rPr>
              <a:t>Fuente</a:t>
            </a:r>
            <a:r>
              <a:rPr lang="es-CO" dirty="0">
                <a:latin typeface="Calibri"/>
                <a:ea typeface="Calibri"/>
                <a:cs typeface="Calibri"/>
                <a:sym typeface="Calibri"/>
              </a:rPr>
              <a:t>: Elaboración propia, DANE. </a:t>
            </a:r>
            <a:endParaRPr dirty="0">
              <a:latin typeface="Calibri"/>
              <a:ea typeface="Calibri"/>
              <a:cs typeface="Calibri"/>
              <a:sym typeface="Calibri"/>
            </a:endParaRPr>
          </a:p>
        </p:txBody>
      </p:sp>
      <p:sp>
        <p:nvSpPr>
          <p:cNvPr id="2" name="Google Shape;403;p11">
            <a:extLst>
              <a:ext uri="{FF2B5EF4-FFF2-40B4-BE49-F238E27FC236}">
                <a16:creationId xmlns:a16="http://schemas.microsoft.com/office/drawing/2014/main" id="{F4E71E2C-2DFD-B3A3-3769-C14CC9E081AF}"/>
              </a:ext>
            </a:extLst>
          </p:cNvPr>
          <p:cNvSpPr txBox="1"/>
          <p:nvPr/>
        </p:nvSpPr>
        <p:spPr>
          <a:xfrm>
            <a:off x="6464348" y="3329925"/>
            <a:ext cx="5331411" cy="2031295"/>
          </a:xfrm>
          <a:prstGeom prst="rect">
            <a:avLst/>
          </a:prstGeom>
          <a:noFill/>
          <a:ln>
            <a:solidFill>
              <a:schemeClr val="tx1">
                <a:lumMod val="50000"/>
                <a:lumOff val="50000"/>
              </a:schemeClr>
            </a:solidFill>
          </a:ln>
        </p:spPr>
        <p:txBody>
          <a:bodyPr spcFirstLastPara="1" wrap="square" lIns="91425" tIns="91425" rIns="91425" bIns="91425" anchor="t" anchorCtr="0">
            <a:spAutoFit/>
          </a:bodyPr>
          <a:lstStyle/>
          <a:p>
            <a:pPr marL="0" lvl="0" indent="0" algn="just" rtl="0">
              <a:spcBef>
                <a:spcPts val="1200"/>
              </a:spcBef>
              <a:spcAft>
                <a:spcPts val="1200"/>
              </a:spcAft>
              <a:buNone/>
            </a:pPr>
            <a:r>
              <a:rPr lang="es-CO" sz="2000" dirty="0">
                <a:latin typeface="Calibri"/>
                <a:ea typeface="Calibri"/>
                <a:cs typeface="Calibri"/>
                <a:sym typeface="Calibri"/>
              </a:rPr>
              <a:t>A nivel Nacional ocupamos el </a:t>
            </a:r>
          </a:p>
          <a:p>
            <a:pPr marL="342900" lvl="0" indent="-342900" algn="just" rtl="0">
              <a:spcBef>
                <a:spcPts val="1200"/>
              </a:spcBef>
              <a:spcAft>
                <a:spcPts val="1200"/>
              </a:spcAft>
              <a:buFont typeface="Arial" panose="020B0604020202020204" pitchFamily="34" charset="0"/>
              <a:buChar char="•"/>
            </a:pPr>
            <a:r>
              <a:rPr lang="es-CO" sz="2000" dirty="0">
                <a:latin typeface="Calibri"/>
                <a:ea typeface="Calibri"/>
                <a:cs typeface="Calibri"/>
                <a:sym typeface="Calibri"/>
              </a:rPr>
              <a:t>7/32 lugar en Pobreza Monetaria</a:t>
            </a:r>
          </a:p>
          <a:p>
            <a:pPr marL="342900" lvl="0" indent="-342900" algn="just" rtl="0">
              <a:spcBef>
                <a:spcPts val="1200"/>
              </a:spcBef>
              <a:spcAft>
                <a:spcPts val="1200"/>
              </a:spcAft>
              <a:buFont typeface="Arial" panose="020B0604020202020204" pitchFamily="34" charset="0"/>
              <a:buChar char="•"/>
            </a:pPr>
            <a:r>
              <a:rPr lang="es-CO" sz="2000" dirty="0">
                <a:latin typeface="Calibri"/>
                <a:ea typeface="Calibri"/>
                <a:cs typeface="Calibri"/>
                <a:sym typeface="Calibri"/>
              </a:rPr>
              <a:t>3/32 lugar en Pobreza Extrema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975927a698_0_1"/>
          <p:cNvSpPr txBox="1">
            <a:spLocks noGrp="1"/>
          </p:cNvSpPr>
          <p:nvPr>
            <p:ph type="title" idx="4294967295"/>
          </p:nvPr>
        </p:nvSpPr>
        <p:spPr>
          <a:xfrm>
            <a:off x="0" y="61913"/>
            <a:ext cx="7585200" cy="6222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300" b="1" dirty="0">
                <a:solidFill>
                  <a:schemeClr val="lt1"/>
                </a:solidFill>
              </a:rPr>
              <a:t>Índice de desigualdad de ingresos - GINI </a:t>
            </a:r>
            <a:endParaRPr sz="3300" dirty="0">
              <a:solidFill>
                <a:schemeClr val="lt1"/>
              </a:solidFill>
            </a:endParaRPr>
          </a:p>
        </p:txBody>
      </p:sp>
      <p:sp>
        <p:nvSpPr>
          <p:cNvPr id="411" name="Google Shape;411;g1975927a698_0_1"/>
          <p:cNvSpPr txBox="1"/>
          <p:nvPr/>
        </p:nvSpPr>
        <p:spPr>
          <a:xfrm>
            <a:off x="6829131" y="2089071"/>
            <a:ext cx="4888251" cy="2954625"/>
          </a:xfrm>
          <a:prstGeom prst="rect">
            <a:avLst/>
          </a:prstGeom>
          <a:solidFill>
            <a:schemeClr val="lt1"/>
          </a:solidFill>
          <a:ln>
            <a:noFill/>
          </a:ln>
        </p:spPr>
        <p:txBody>
          <a:bodyPr spcFirstLastPara="1" wrap="square" lIns="91425" tIns="91425" rIns="91425" bIns="91425" anchor="ctr" anchorCtr="0">
            <a:spAutoFit/>
          </a:bodyPr>
          <a:lstStyle/>
          <a:p>
            <a:pPr marL="0" lvl="0" indent="0" algn="just" rtl="0">
              <a:spcBef>
                <a:spcPts val="0"/>
              </a:spcBef>
              <a:spcAft>
                <a:spcPts val="0"/>
              </a:spcAft>
              <a:buNone/>
            </a:pPr>
            <a:r>
              <a:rPr lang="es-CO" sz="2000" dirty="0">
                <a:latin typeface="Calibri"/>
                <a:ea typeface="Calibri"/>
                <a:cs typeface="Calibri"/>
                <a:sym typeface="Calibri"/>
              </a:rPr>
              <a:t>El indicador que se utiliza para medir el grado de desigualdad en la distribución del ingreso </a:t>
            </a:r>
          </a:p>
          <a:p>
            <a:pPr marL="0" lvl="0" indent="0" algn="just" rtl="0">
              <a:spcBef>
                <a:spcPts val="0"/>
              </a:spcBef>
              <a:spcAft>
                <a:spcPts val="0"/>
              </a:spcAft>
              <a:buNone/>
            </a:pPr>
            <a:endParaRPr lang="es-CO" sz="2000" dirty="0">
              <a:latin typeface="Calibri"/>
              <a:ea typeface="Calibri"/>
              <a:cs typeface="Calibri"/>
              <a:sym typeface="Calibri"/>
            </a:endParaRPr>
          </a:p>
          <a:p>
            <a:pPr marL="0" lvl="0" indent="0" algn="just" rtl="0">
              <a:spcBef>
                <a:spcPts val="0"/>
              </a:spcBef>
              <a:spcAft>
                <a:spcPts val="0"/>
              </a:spcAft>
              <a:buNone/>
            </a:pPr>
            <a:r>
              <a:rPr lang="es-CO" sz="2000" dirty="0">
                <a:latin typeface="Calibri"/>
                <a:ea typeface="Calibri"/>
                <a:cs typeface="Calibri"/>
                <a:sym typeface="Calibri"/>
              </a:rPr>
              <a:t>Para el año 2021, en Atlántico, el coeficiente fue de 0,457 frente a 0,481 en 2020. A nivel nacional, el coeficiente Gini en el 2021 fue de 0,523 frente a 0,544 presentado el año anterior</a:t>
            </a:r>
            <a:endParaRPr sz="2000" dirty="0">
              <a:latin typeface="Calibri"/>
              <a:ea typeface="Calibri"/>
              <a:cs typeface="Calibri"/>
              <a:sym typeface="Calibri"/>
            </a:endParaRPr>
          </a:p>
        </p:txBody>
      </p:sp>
      <p:graphicFrame>
        <p:nvGraphicFramePr>
          <p:cNvPr id="2" name="Gráfico 1">
            <a:extLst>
              <a:ext uri="{FF2B5EF4-FFF2-40B4-BE49-F238E27FC236}">
                <a16:creationId xmlns:a16="http://schemas.microsoft.com/office/drawing/2014/main" id="{B7B3F24F-0CD4-06A5-CAB0-E949C90802D7}"/>
              </a:ext>
            </a:extLst>
          </p:cNvPr>
          <p:cNvGraphicFramePr>
            <a:graphicFrameLocks/>
          </p:cNvGraphicFramePr>
          <p:nvPr>
            <p:extLst>
              <p:ext uri="{D42A27DB-BD31-4B8C-83A1-F6EECF244321}">
                <p14:modId xmlns:p14="http://schemas.microsoft.com/office/powerpoint/2010/main" val="2783032448"/>
              </p:ext>
            </p:extLst>
          </p:nvPr>
        </p:nvGraphicFramePr>
        <p:xfrm>
          <a:off x="222070" y="1267097"/>
          <a:ext cx="6453050" cy="4207819"/>
        </p:xfrm>
        <a:graphic>
          <a:graphicData uri="http://schemas.openxmlformats.org/drawingml/2006/chart">
            <c:chart xmlns:c="http://schemas.openxmlformats.org/drawingml/2006/chart" xmlns:r="http://schemas.openxmlformats.org/officeDocument/2006/relationships" r:id="rId3"/>
          </a:graphicData>
        </a:graphic>
      </p:graphicFrame>
      <p:sp>
        <p:nvSpPr>
          <p:cNvPr id="3" name="Google Shape;404;p11">
            <a:extLst>
              <a:ext uri="{FF2B5EF4-FFF2-40B4-BE49-F238E27FC236}">
                <a16:creationId xmlns:a16="http://schemas.microsoft.com/office/drawing/2014/main" id="{0CB35425-73E5-F1A2-72CD-F53939DFCA43}"/>
              </a:ext>
            </a:extLst>
          </p:cNvPr>
          <p:cNvSpPr txBox="1"/>
          <p:nvPr/>
        </p:nvSpPr>
        <p:spPr>
          <a:xfrm>
            <a:off x="1083518" y="6057900"/>
            <a:ext cx="4070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b="1" dirty="0">
                <a:latin typeface="Calibri"/>
                <a:ea typeface="Calibri"/>
                <a:cs typeface="Calibri"/>
                <a:sym typeface="Calibri"/>
              </a:rPr>
              <a:t>Fuente</a:t>
            </a:r>
            <a:r>
              <a:rPr lang="es-CO" dirty="0">
                <a:latin typeface="Calibri"/>
                <a:ea typeface="Calibri"/>
                <a:cs typeface="Calibri"/>
                <a:sym typeface="Calibri"/>
              </a:rPr>
              <a:t>: Elaboración propia, DANE. </a:t>
            </a:r>
            <a:endParaRPr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4"/>
          <p:cNvSpPr txBox="1">
            <a:spLocks noGrp="1"/>
          </p:cNvSpPr>
          <p:nvPr>
            <p:ph type="title"/>
          </p:nvPr>
        </p:nvSpPr>
        <p:spPr>
          <a:xfrm>
            <a:off x="206375" y="365625"/>
            <a:ext cx="7584600" cy="986100"/>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33333"/>
              <a:buFont typeface="Calibri"/>
              <a:buNone/>
            </a:pPr>
            <a:r>
              <a:rPr lang="es-CO" sz="3300" b="1">
                <a:solidFill>
                  <a:schemeClr val="lt1"/>
                </a:solidFill>
              </a:rPr>
              <a:t>Incidencia de la pobreza monetaria en Barranquilla A.M</a:t>
            </a:r>
            <a:endParaRPr sz="3300">
              <a:solidFill>
                <a:schemeClr val="lt1"/>
              </a:solidFill>
            </a:endParaRPr>
          </a:p>
        </p:txBody>
      </p:sp>
      <p:pic>
        <p:nvPicPr>
          <p:cNvPr id="445" name="Google Shape;445;p14"/>
          <p:cNvPicPr preferRelativeResize="0"/>
          <p:nvPr/>
        </p:nvPicPr>
        <p:blipFill>
          <a:blip r:embed="rId3">
            <a:alphaModFix/>
          </a:blip>
          <a:stretch>
            <a:fillRect/>
          </a:stretch>
        </p:blipFill>
        <p:spPr>
          <a:xfrm>
            <a:off x="206375" y="1772213"/>
            <a:ext cx="9010650" cy="4448175"/>
          </a:xfrm>
          <a:prstGeom prst="rect">
            <a:avLst/>
          </a:prstGeom>
          <a:noFill/>
          <a:ln>
            <a:noFill/>
          </a:ln>
        </p:spPr>
      </p:pic>
      <p:sp>
        <p:nvSpPr>
          <p:cNvPr id="2" name="Google Shape;403;p11">
            <a:extLst>
              <a:ext uri="{FF2B5EF4-FFF2-40B4-BE49-F238E27FC236}">
                <a16:creationId xmlns:a16="http://schemas.microsoft.com/office/drawing/2014/main" id="{346A0288-6F32-9955-7180-AB69B72B28D8}"/>
              </a:ext>
            </a:extLst>
          </p:cNvPr>
          <p:cNvSpPr txBox="1"/>
          <p:nvPr/>
        </p:nvSpPr>
        <p:spPr>
          <a:xfrm>
            <a:off x="9217025" y="2462067"/>
            <a:ext cx="2777169" cy="1723518"/>
          </a:xfrm>
          <a:prstGeom prst="rect">
            <a:avLst/>
          </a:prstGeom>
          <a:noFill/>
          <a:ln>
            <a:solidFill>
              <a:schemeClr val="bg1">
                <a:lumMod val="85000"/>
              </a:schemeClr>
            </a:solidFill>
          </a:ln>
        </p:spPr>
        <p:txBody>
          <a:bodyPr spcFirstLastPara="1" wrap="square" lIns="91425" tIns="91425" rIns="91425" bIns="91425" anchor="t" anchorCtr="0">
            <a:spAutoFit/>
          </a:bodyPr>
          <a:lstStyle/>
          <a:p>
            <a:pPr marL="0" lvl="0" indent="0" rtl="0">
              <a:spcBef>
                <a:spcPts val="1200"/>
              </a:spcBef>
              <a:spcAft>
                <a:spcPts val="1200"/>
              </a:spcAft>
              <a:buNone/>
            </a:pPr>
            <a:r>
              <a:rPr lang="es-CO" sz="2000" dirty="0">
                <a:latin typeface="Calibri"/>
                <a:ea typeface="Calibri"/>
                <a:cs typeface="Calibri"/>
                <a:sym typeface="Calibri"/>
              </a:rPr>
              <a:t>A nivel Nacional</a:t>
            </a:r>
          </a:p>
          <a:p>
            <a:pPr marL="342900" lvl="0" indent="-342900" rtl="0">
              <a:spcBef>
                <a:spcPts val="1200"/>
              </a:spcBef>
              <a:spcAft>
                <a:spcPts val="1200"/>
              </a:spcAft>
              <a:buFont typeface="Arial" panose="020B0604020202020204" pitchFamily="34" charset="0"/>
              <a:buChar char="•"/>
            </a:pPr>
            <a:r>
              <a:rPr lang="es-CO" sz="2000" dirty="0">
                <a:latin typeface="Calibri"/>
                <a:ea typeface="Calibri"/>
                <a:cs typeface="Calibri"/>
                <a:sym typeface="Calibri"/>
              </a:rPr>
              <a:t>8/23 en Pobreza Monetaria: 35,7</a:t>
            </a:r>
          </a:p>
        </p:txBody>
      </p:sp>
    </p:spTree>
    <p:extLst>
      <p:ext uri="{BB962C8B-B14F-4D97-AF65-F5344CB8AC3E}">
        <p14:creationId xmlns:p14="http://schemas.microsoft.com/office/powerpoint/2010/main" val="310280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9adda29bee_0_33"/>
          <p:cNvSpPr txBox="1">
            <a:spLocks noGrp="1"/>
          </p:cNvSpPr>
          <p:nvPr>
            <p:ph type="title"/>
          </p:nvPr>
        </p:nvSpPr>
        <p:spPr>
          <a:xfrm>
            <a:off x="206375" y="365625"/>
            <a:ext cx="7584600" cy="986100"/>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33333"/>
              <a:buFont typeface="Calibri"/>
              <a:buNone/>
            </a:pPr>
            <a:r>
              <a:rPr lang="es-CO" sz="3300" b="1">
                <a:solidFill>
                  <a:schemeClr val="lt1"/>
                </a:solidFill>
              </a:rPr>
              <a:t>Incidencia de la pobreza monetaria Extrema en Barranquilla A.M</a:t>
            </a:r>
            <a:endParaRPr sz="3300">
              <a:solidFill>
                <a:schemeClr val="lt1"/>
              </a:solidFill>
            </a:endParaRPr>
          </a:p>
        </p:txBody>
      </p:sp>
      <p:pic>
        <p:nvPicPr>
          <p:cNvPr id="451" name="Google Shape;451;g19adda29bee_0_33"/>
          <p:cNvPicPr preferRelativeResize="0"/>
          <p:nvPr/>
        </p:nvPicPr>
        <p:blipFill rotWithShape="1">
          <a:blip r:embed="rId3">
            <a:alphaModFix/>
          </a:blip>
          <a:srcRect r="1078"/>
          <a:stretch/>
        </p:blipFill>
        <p:spPr>
          <a:xfrm>
            <a:off x="152400" y="1504125"/>
            <a:ext cx="9026676" cy="4457700"/>
          </a:xfrm>
          <a:prstGeom prst="rect">
            <a:avLst/>
          </a:prstGeom>
          <a:noFill/>
          <a:ln>
            <a:noFill/>
          </a:ln>
        </p:spPr>
      </p:pic>
      <p:sp>
        <p:nvSpPr>
          <p:cNvPr id="2" name="Google Shape;403;p11">
            <a:extLst>
              <a:ext uri="{FF2B5EF4-FFF2-40B4-BE49-F238E27FC236}">
                <a16:creationId xmlns:a16="http://schemas.microsoft.com/office/drawing/2014/main" id="{869A0CE7-99C8-4A1B-DC0A-16E74B0ABDE2}"/>
              </a:ext>
            </a:extLst>
          </p:cNvPr>
          <p:cNvSpPr txBox="1"/>
          <p:nvPr/>
        </p:nvSpPr>
        <p:spPr>
          <a:xfrm>
            <a:off x="9217025" y="2462067"/>
            <a:ext cx="2777169" cy="1723518"/>
          </a:xfrm>
          <a:prstGeom prst="rect">
            <a:avLst/>
          </a:prstGeom>
          <a:noFill/>
          <a:ln>
            <a:solidFill>
              <a:schemeClr val="bg1">
                <a:lumMod val="85000"/>
              </a:schemeClr>
            </a:solidFill>
          </a:ln>
        </p:spPr>
        <p:txBody>
          <a:bodyPr spcFirstLastPara="1" wrap="square" lIns="91425" tIns="91425" rIns="91425" bIns="91425" anchor="t" anchorCtr="0">
            <a:spAutoFit/>
          </a:bodyPr>
          <a:lstStyle/>
          <a:p>
            <a:pPr marL="0" lvl="0" indent="0" rtl="0">
              <a:spcBef>
                <a:spcPts val="1200"/>
              </a:spcBef>
              <a:spcAft>
                <a:spcPts val="1200"/>
              </a:spcAft>
              <a:buNone/>
            </a:pPr>
            <a:r>
              <a:rPr lang="es-CO" sz="2000" dirty="0">
                <a:latin typeface="Calibri"/>
                <a:ea typeface="Calibri"/>
                <a:cs typeface="Calibri"/>
                <a:sym typeface="Calibri"/>
              </a:rPr>
              <a:t>A nivel Nacional</a:t>
            </a:r>
          </a:p>
          <a:p>
            <a:pPr marL="342900" lvl="0" indent="-342900" rtl="0">
              <a:spcBef>
                <a:spcPts val="1200"/>
              </a:spcBef>
              <a:spcAft>
                <a:spcPts val="1200"/>
              </a:spcAft>
              <a:buFont typeface="Arial" panose="020B0604020202020204" pitchFamily="34" charset="0"/>
              <a:buChar char="•"/>
            </a:pPr>
            <a:r>
              <a:rPr lang="es-CO" sz="2000" dirty="0">
                <a:latin typeface="Calibri"/>
                <a:ea typeface="Calibri"/>
                <a:cs typeface="Calibri"/>
                <a:sym typeface="Calibri"/>
              </a:rPr>
              <a:t>7/23 lugar Pobreza Monetaria: 7,1</a:t>
            </a:r>
          </a:p>
        </p:txBody>
      </p:sp>
    </p:spTree>
    <p:extLst>
      <p:ext uri="{BB962C8B-B14F-4D97-AF65-F5344CB8AC3E}">
        <p14:creationId xmlns:p14="http://schemas.microsoft.com/office/powerpoint/2010/main" val="373381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3"/>
          <p:cNvSpPr txBox="1"/>
          <p:nvPr/>
        </p:nvSpPr>
        <p:spPr>
          <a:xfrm>
            <a:off x="6800311" y="933380"/>
            <a:ext cx="4263930"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s-CO" sz="2000" b="1" dirty="0">
                <a:solidFill>
                  <a:schemeClr val="dk1"/>
                </a:solidFill>
                <a:latin typeface="Calibri"/>
                <a:ea typeface="Calibri"/>
                <a:cs typeface="Calibri"/>
                <a:sym typeface="Calibri"/>
              </a:rPr>
              <a:t>Incidencia de la pobreza Multidimensional en Barranquilla A.M </a:t>
            </a:r>
            <a:endParaRPr sz="2000" b="1" i="0" u="none" strike="noStrike" cap="none" dirty="0">
              <a:solidFill>
                <a:schemeClr val="dk1"/>
              </a:solidFill>
              <a:latin typeface="Calibri"/>
              <a:ea typeface="Calibri"/>
              <a:cs typeface="Calibri"/>
              <a:sym typeface="Calibri"/>
            </a:endParaRPr>
          </a:p>
        </p:txBody>
      </p:sp>
      <p:sp>
        <p:nvSpPr>
          <p:cNvPr id="436" name="Google Shape;436;p13"/>
          <p:cNvSpPr txBox="1">
            <a:spLocks noGrp="1"/>
          </p:cNvSpPr>
          <p:nvPr>
            <p:ph type="title" idx="4294967295"/>
          </p:nvPr>
        </p:nvSpPr>
        <p:spPr>
          <a:xfrm>
            <a:off x="142825" y="268063"/>
            <a:ext cx="7585200" cy="6222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300" b="1">
                <a:solidFill>
                  <a:schemeClr val="lt1"/>
                </a:solidFill>
              </a:rPr>
              <a:t>Diagnostico ciudad Capital </a:t>
            </a:r>
            <a:endParaRPr sz="3300">
              <a:solidFill>
                <a:schemeClr val="lt1"/>
              </a:solidFill>
            </a:endParaRPr>
          </a:p>
        </p:txBody>
      </p:sp>
      <p:sp>
        <p:nvSpPr>
          <p:cNvPr id="437" name="Google Shape;437;p13"/>
          <p:cNvSpPr txBox="1"/>
          <p:nvPr/>
        </p:nvSpPr>
        <p:spPr>
          <a:xfrm>
            <a:off x="6818810" y="1533575"/>
            <a:ext cx="5081673" cy="4286271"/>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600"/>
              <a:buFont typeface="Calibri"/>
              <a:buNone/>
            </a:pPr>
            <a:endParaRPr i="0" u="none" strike="noStrike" cap="none"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s-CO" sz="1600" dirty="0">
                <a:solidFill>
                  <a:schemeClr val="dk1"/>
                </a:solidFill>
                <a:latin typeface="Calibri"/>
                <a:ea typeface="Calibri"/>
                <a:cs typeface="Calibri"/>
                <a:sym typeface="Calibri"/>
              </a:rPr>
              <a:t>Las mayores privaciones de los hogares de Barranquilla y su área metropolitana se encuentran en las variables que hacen parte de la dimensión trabajo y educación, y se reflejan el alto nivel de trabajo informal y el bajo logro educativo. </a:t>
            </a:r>
            <a:endParaRPr sz="1600" dirty="0">
              <a:solidFill>
                <a:schemeClr val="dk1"/>
              </a:solidFill>
              <a:latin typeface="Calibri"/>
              <a:ea typeface="Calibri"/>
              <a:cs typeface="Calibri"/>
              <a:sym typeface="Calibri"/>
            </a:endParaRPr>
          </a:p>
          <a:p>
            <a:pPr marL="0" lvl="0" indent="0" algn="just" rtl="0">
              <a:lnSpc>
                <a:spcPct val="115000"/>
              </a:lnSpc>
              <a:spcBef>
                <a:spcPts val="800"/>
              </a:spcBef>
              <a:spcAft>
                <a:spcPts val="0"/>
              </a:spcAft>
              <a:buClr>
                <a:schemeClr val="dk1"/>
              </a:buClr>
              <a:buSzPts val="1100"/>
              <a:buFont typeface="Arial"/>
              <a:buNone/>
            </a:pPr>
            <a:endParaRPr sz="1600" dirty="0">
              <a:solidFill>
                <a:schemeClr val="dk1"/>
              </a:solidFill>
              <a:latin typeface="Calibri"/>
              <a:ea typeface="Calibri"/>
              <a:cs typeface="Calibri"/>
              <a:sym typeface="Calibri"/>
            </a:endParaRPr>
          </a:p>
          <a:p>
            <a:pPr marL="0" lvl="0" indent="0" algn="just" rtl="0">
              <a:lnSpc>
                <a:spcPct val="115000"/>
              </a:lnSpc>
              <a:spcBef>
                <a:spcPts val="800"/>
              </a:spcBef>
              <a:spcAft>
                <a:spcPts val="0"/>
              </a:spcAft>
              <a:buClr>
                <a:schemeClr val="dk1"/>
              </a:buClr>
              <a:buSzPts val="1100"/>
              <a:buFont typeface="Arial"/>
              <a:buNone/>
            </a:pPr>
            <a:r>
              <a:rPr lang="es-CO" sz="1600" dirty="0">
                <a:solidFill>
                  <a:schemeClr val="dk1"/>
                </a:solidFill>
                <a:latin typeface="Calibri"/>
                <a:ea typeface="Calibri"/>
                <a:cs typeface="Calibri"/>
                <a:sym typeface="Calibri"/>
              </a:rPr>
              <a:t>El municipio del área Metropolitana con menor nivel de trabajo informal es Puerto Colombia con un 80,7% y el municipio de Malambo es el que tiene mayor trabajo informal con un 88,5%. Igualmente, Puerto Colombia tiene la menor población con bajo logro educativo un 23,4% y Malambo el mayor, con un 44,2% de la población mayor de 15 año sin al menos 9 años de escolaridad</a:t>
            </a:r>
            <a:endParaRPr dirty="0">
              <a:solidFill>
                <a:schemeClr val="dk1"/>
              </a:solidFill>
              <a:latin typeface="Calibri"/>
              <a:ea typeface="Calibri"/>
              <a:cs typeface="Calibri"/>
              <a:sym typeface="Calibri"/>
            </a:endParaRPr>
          </a:p>
        </p:txBody>
      </p:sp>
      <p:pic>
        <p:nvPicPr>
          <p:cNvPr id="438" name="Google Shape;438;p13"/>
          <p:cNvPicPr preferRelativeResize="0"/>
          <p:nvPr/>
        </p:nvPicPr>
        <p:blipFill>
          <a:blip r:embed="rId3">
            <a:alphaModFix/>
          </a:blip>
          <a:stretch>
            <a:fillRect/>
          </a:stretch>
        </p:blipFill>
        <p:spPr>
          <a:xfrm>
            <a:off x="142825" y="1006833"/>
            <a:ext cx="6545358" cy="5224150"/>
          </a:xfrm>
          <a:prstGeom prst="rect">
            <a:avLst/>
          </a:prstGeom>
          <a:noFill/>
          <a:ln>
            <a:noFill/>
          </a:ln>
        </p:spPr>
      </p:pic>
      <p:sp>
        <p:nvSpPr>
          <p:cNvPr id="439" name="Google Shape;439;p13"/>
          <p:cNvSpPr txBox="1"/>
          <p:nvPr/>
        </p:nvSpPr>
        <p:spPr>
          <a:xfrm>
            <a:off x="5734258" y="5936416"/>
            <a:ext cx="4658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b="1" dirty="0">
                <a:latin typeface="Calibri"/>
                <a:ea typeface="Calibri"/>
                <a:cs typeface="Calibri"/>
                <a:sym typeface="Calibri"/>
              </a:rPr>
              <a:t>Fuente:</a:t>
            </a:r>
            <a:r>
              <a:rPr lang="es-CO" dirty="0">
                <a:latin typeface="Calibri"/>
                <a:ea typeface="Calibri"/>
                <a:cs typeface="Calibri"/>
                <a:sym typeface="Calibri"/>
              </a:rPr>
              <a:t> Elaboración Propia, DANE. </a:t>
            </a:r>
            <a:endParaRPr dirty="0">
              <a:latin typeface="Calibri"/>
              <a:ea typeface="Calibri"/>
              <a:cs typeface="Calibri"/>
              <a:sym typeface="Calibri"/>
            </a:endParaRPr>
          </a:p>
        </p:txBody>
      </p:sp>
      <p:sp>
        <p:nvSpPr>
          <p:cNvPr id="2" name="Rectángulo 1">
            <a:extLst>
              <a:ext uri="{FF2B5EF4-FFF2-40B4-BE49-F238E27FC236}">
                <a16:creationId xmlns:a16="http://schemas.microsoft.com/office/drawing/2014/main" id="{2AB2FE86-FC33-327B-01C4-A36CC0F7FC9B}"/>
              </a:ext>
            </a:extLst>
          </p:cNvPr>
          <p:cNvSpPr/>
          <p:nvPr/>
        </p:nvSpPr>
        <p:spPr>
          <a:xfrm>
            <a:off x="142825" y="5936415"/>
            <a:ext cx="6519232" cy="2945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id="{EC744B1A-8E46-0FA8-55BE-99C7C7FD7A55}"/>
              </a:ext>
            </a:extLst>
          </p:cNvPr>
          <p:cNvSpPr/>
          <p:nvPr/>
        </p:nvSpPr>
        <p:spPr>
          <a:xfrm>
            <a:off x="168951" y="1808722"/>
            <a:ext cx="6519232" cy="2945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9057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
          <p:cNvSpPr txBox="1">
            <a:spLocks noGrp="1"/>
          </p:cNvSpPr>
          <p:nvPr>
            <p:ph type="title"/>
          </p:nvPr>
        </p:nvSpPr>
        <p:spPr>
          <a:xfrm>
            <a:off x="374754" y="365000"/>
            <a:ext cx="10515600" cy="6056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CO" sz="3200" b="1" dirty="0">
                <a:solidFill>
                  <a:srgbClr val="0B5394"/>
                </a:solidFill>
              </a:rPr>
              <a:t>Tabla de contenido - Diagnóstico Atlántico</a:t>
            </a:r>
            <a:endParaRPr sz="3200" b="1" dirty="0">
              <a:solidFill>
                <a:srgbClr val="0B5394"/>
              </a:solidFill>
            </a:endParaRPr>
          </a:p>
        </p:txBody>
      </p:sp>
      <p:sp>
        <p:nvSpPr>
          <p:cNvPr id="248" name="Google Shape;248;p2"/>
          <p:cNvSpPr txBox="1">
            <a:spLocks noGrp="1"/>
          </p:cNvSpPr>
          <p:nvPr>
            <p:ph type="body" idx="1"/>
          </p:nvPr>
        </p:nvSpPr>
        <p:spPr>
          <a:xfrm>
            <a:off x="557635" y="1253400"/>
            <a:ext cx="8994098" cy="4351200"/>
          </a:xfrm>
          <a:prstGeom prst="rect">
            <a:avLst/>
          </a:prstGeom>
          <a:noFill/>
          <a:ln>
            <a:noFill/>
          </a:ln>
        </p:spPr>
        <p:txBody>
          <a:bodyPr spcFirstLastPara="1" wrap="square" lIns="91425" tIns="45700" rIns="91425" bIns="45700" anchor="t" anchorCtr="0">
            <a:normAutofit fontScale="92500" lnSpcReduction="10000"/>
          </a:bodyPr>
          <a:lstStyle/>
          <a:p>
            <a:pPr marL="635000" lvl="0" indent="-514350" algn="l" rtl="0">
              <a:lnSpc>
                <a:spcPct val="90000"/>
              </a:lnSpc>
              <a:spcBef>
                <a:spcPts val="600"/>
              </a:spcBef>
              <a:spcAft>
                <a:spcPts val="0"/>
              </a:spcAft>
              <a:buClr>
                <a:schemeClr val="dk1"/>
              </a:buClr>
              <a:buSzPct val="57432"/>
              <a:buFont typeface="Calibri"/>
              <a:buAutoNum type="arabicPeriod"/>
            </a:pPr>
            <a:r>
              <a:rPr lang="es-CO" dirty="0"/>
              <a:t>Introducción</a:t>
            </a:r>
            <a:endParaRPr dirty="0"/>
          </a:p>
          <a:p>
            <a:pPr marL="635000" lvl="0" indent="-514350" algn="l" rtl="0">
              <a:lnSpc>
                <a:spcPct val="90000"/>
              </a:lnSpc>
              <a:spcBef>
                <a:spcPts val="600"/>
              </a:spcBef>
              <a:spcAft>
                <a:spcPts val="0"/>
              </a:spcAft>
              <a:buClr>
                <a:schemeClr val="dk1"/>
              </a:buClr>
              <a:buSzPct val="57432"/>
              <a:buFont typeface="Calibri"/>
              <a:buAutoNum type="arabicPeriod"/>
            </a:pPr>
            <a:r>
              <a:rPr lang="es-CO" dirty="0"/>
              <a:t>División Geográfica</a:t>
            </a:r>
            <a:endParaRPr dirty="0"/>
          </a:p>
          <a:p>
            <a:pPr marL="635000" lvl="0" indent="-514350" algn="l" rtl="0">
              <a:lnSpc>
                <a:spcPct val="90000"/>
              </a:lnSpc>
              <a:spcBef>
                <a:spcPts val="600"/>
              </a:spcBef>
              <a:spcAft>
                <a:spcPts val="0"/>
              </a:spcAft>
              <a:buClr>
                <a:schemeClr val="dk1"/>
              </a:buClr>
              <a:buSzPct val="57432"/>
              <a:buFont typeface="Calibri"/>
              <a:buAutoNum type="arabicPeriod"/>
            </a:pPr>
            <a:r>
              <a:rPr lang="es-CO" dirty="0"/>
              <a:t>Proyectos Estratégicos</a:t>
            </a:r>
            <a:endParaRPr dirty="0"/>
          </a:p>
          <a:p>
            <a:pPr marL="635000" lvl="0" indent="-514350" algn="l" rtl="0">
              <a:lnSpc>
                <a:spcPct val="90000"/>
              </a:lnSpc>
              <a:spcBef>
                <a:spcPts val="600"/>
              </a:spcBef>
              <a:spcAft>
                <a:spcPts val="0"/>
              </a:spcAft>
              <a:buClr>
                <a:schemeClr val="dk1"/>
              </a:buClr>
              <a:buSzPct val="57432"/>
              <a:buFont typeface="Calibri"/>
              <a:buAutoNum type="arabicPeriod"/>
            </a:pPr>
            <a:r>
              <a:rPr lang="es-CO" dirty="0"/>
              <a:t>Diagnóstico y retos, metas, iniciativas y oportunidades en el departamento y ciudad capital</a:t>
            </a:r>
            <a:endParaRPr dirty="0"/>
          </a:p>
          <a:p>
            <a:pPr marL="1143000" lvl="2" indent="-228600">
              <a:spcBef>
                <a:spcPts val="600"/>
              </a:spcBef>
              <a:buSzPct val="100000"/>
            </a:pPr>
            <a:r>
              <a:rPr lang="es-CO" sz="2400" dirty="0"/>
              <a:t>Eje 1: Lucha Contra la Pobreza e Inclusión Social</a:t>
            </a:r>
            <a:endParaRPr sz="2400" dirty="0"/>
          </a:p>
          <a:p>
            <a:pPr marL="1143000" lvl="2" indent="-228600">
              <a:spcBef>
                <a:spcPts val="600"/>
              </a:spcBef>
              <a:buSzPct val="100000"/>
            </a:pPr>
            <a:r>
              <a:rPr lang="es-CO" sz="2400" dirty="0"/>
              <a:t>Eje 2: Seguridad en las Regiones como condición para la convivencia</a:t>
            </a:r>
            <a:endParaRPr sz="2400" dirty="0"/>
          </a:p>
          <a:p>
            <a:pPr marL="1143000" lvl="2" indent="-228600">
              <a:spcBef>
                <a:spcPts val="600"/>
              </a:spcBef>
              <a:buSzPct val="100000"/>
            </a:pPr>
            <a:r>
              <a:rPr lang="es-CO" sz="2400" dirty="0"/>
              <a:t>Eje 3: Desarrollo de la empresa como medio para buscar la prosperidad y luchar contra el desempleo</a:t>
            </a:r>
            <a:endParaRPr sz="2400" dirty="0"/>
          </a:p>
          <a:p>
            <a:pPr marL="1143000" lvl="2" indent="-228600">
              <a:spcBef>
                <a:spcPts val="600"/>
              </a:spcBef>
              <a:buSzPct val="100000"/>
            </a:pPr>
            <a:r>
              <a:rPr lang="es-CO" sz="2400" dirty="0"/>
              <a:t>Eje 4: Eficiencia del Estado y lucha contra la corrupción</a:t>
            </a:r>
            <a:endParaRPr sz="1800" dirty="0"/>
          </a:p>
          <a:p>
            <a:pPr marL="628650" lvl="0" indent="-514350" algn="l" rtl="0">
              <a:lnSpc>
                <a:spcPct val="90000"/>
              </a:lnSpc>
              <a:spcBef>
                <a:spcPts val="600"/>
              </a:spcBef>
              <a:spcAft>
                <a:spcPts val="0"/>
              </a:spcAft>
              <a:buClr>
                <a:schemeClr val="dk1"/>
              </a:buClr>
              <a:buSzPct val="60810"/>
              <a:buFont typeface="Calibri"/>
              <a:buAutoNum type="arabicPeriod"/>
            </a:pPr>
            <a:r>
              <a:rPr lang="es-CO" dirty="0"/>
              <a:t>Conclusiones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55"/>
        <p:cNvGrpSpPr/>
        <p:nvPr/>
      </p:nvGrpSpPr>
      <p:grpSpPr>
        <a:xfrm>
          <a:off x="0" y="0"/>
          <a:ext cx="0" cy="0"/>
          <a:chOff x="0" y="0"/>
          <a:chExt cx="0" cy="0"/>
        </a:xfrm>
      </p:grpSpPr>
      <p:sp>
        <p:nvSpPr>
          <p:cNvPr id="456" name="Google Shape;456;g19adda29bee_0_22"/>
          <p:cNvSpPr txBox="1">
            <a:spLocks noGrp="1"/>
          </p:cNvSpPr>
          <p:nvPr>
            <p:ph type="title"/>
          </p:nvPr>
        </p:nvSpPr>
        <p:spPr>
          <a:xfrm>
            <a:off x="53325" y="155825"/>
            <a:ext cx="8360700" cy="900000"/>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33333"/>
              <a:buFont typeface="Calibri"/>
              <a:buNone/>
            </a:pPr>
            <a:r>
              <a:rPr lang="es-CO" sz="3300" b="1">
                <a:solidFill>
                  <a:schemeClr val="lt1"/>
                </a:solidFill>
              </a:rPr>
              <a:t>Incidencia de la pobreza monetaria y monetaria extrema en la Barranquilla A.M</a:t>
            </a:r>
            <a:endParaRPr sz="3300">
              <a:solidFill>
                <a:schemeClr val="lt1"/>
              </a:solidFill>
            </a:endParaRPr>
          </a:p>
        </p:txBody>
      </p:sp>
      <p:pic>
        <p:nvPicPr>
          <p:cNvPr id="457" name="Google Shape;457;g19adda29bee_0_22"/>
          <p:cNvPicPr preferRelativeResize="0"/>
          <p:nvPr/>
        </p:nvPicPr>
        <p:blipFill>
          <a:blip r:embed="rId3">
            <a:alphaModFix/>
          </a:blip>
          <a:stretch>
            <a:fillRect/>
          </a:stretch>
        </p:blipFill>
        <p:spPr>
          <a:xfrm>
            <a:off x="371350" y="2410500"/>
            <a:ext cx="4286250" cy="3254325"/>
          </a:xfrm>
          <a:prstGeom prst="rect">
            <a:avLst/>
          </a:prstGeom>
          <a:noFill/>
          <a:ln>
            <a:noFill/>
          </a:ln>
        </p:spPr>
      </p:pic>
      <p:sp>
        <p:nvSpPr>
          <p:cNvPr id="458" name="Google Shape;458;g19adda29bee_0_22"/>
          <p:cNvSpPr txBox="1"/>
          <p:nvPr/>
        </p:nvSpPr>
        <p:spPr>
          <a:xfrm>
            <a:off x="246525" y="1732100"/>
            <a:ext cx="375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b="1">
                <a:latin typeface="Calibri"/>
                <a:ea typeface="Calibri"/>
                <a:cs typeface="Calibri"/>
                <a:sym typeface="Calibri"/>
              </a:rPr>
              <a:t>Porcentaje de población en  pobreza monetaria y pobreza extrema en Barranquilla A.M</a:t>
            </a:r>
            <a:endParaRPr b="1">
              <a:latin typeface="Calibri"/>
              <a:ea typeface="Calibri"/>
              <a:cs typeface="Calibri"/>
              <a:sym typeface="Calibri"/>
            </a:endParaRPr>
          </a:p>
        </p:txBody>
      </p:sp>
      <p:sp>
        <p:nvSpPr>
          <p:cNvPr id="459" name="Google Shape;459;g19adda29bee_0_22"/>
          <p:cNvSpPr txBox="1"/>
          <p:nvPr/>
        </p:nvSpPr>
        <p:spPr>
          <a:xfrm>
            <a:off x="4883400" y="1593273"/>
            <a:ext cx="4773218" cy="433961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Clr>
                <a:schemeClr val="dk1"/>
              </a:buClr>
              <a:buSzPts val="1100"/>
              <a:buFont typeface="Arial"/>
              <a:buNone/>
            </a:pPr>
            <a:r>
              <a:rPr lang="es-CO" sz="2000" dirty="0">
                <a:latin typeface="Calibri"/>
                <a:ea typeface="Calibri"/>
                <a:cs typeface="Calibri"/>
                <a:sym typeface="Calibri"/>
              </a:rPr>
              <a:t>La línea de pobreza monetaria per cápita en Barranquilla A.M. para 2021 fue $359.387; en el caso de un hogar de cuatro personas fue $1.437.548, con una incidencia de la pobreza del 35,7%. Mientras que la línea de pobreza monetaria extrema per cápita en Barranquilla A.M para 2021 fue $168.270; en el caso de un hogar de cuatro personas fue $673.080 con una incidencia de la población en estado de indigencia del 7,1%.</a:t>
            </a:r>
            <a:endParaRPr sz="2000" dirty="0">
              <a:latin typeface="Calibri"/>
              <a:ea typeface="Calibri"/>
              <a:cs typeface="Calibri"/>
              <a:sym typeface="Calibri"/>
            </a:endParaRPr>
          </a:p>
          <a:p>
            <a:pPr marL="0" lvl="0" indent="0" algn="l" rtl="0">
              <a:spcBef>
                <a:spcPts val="1200"/>
              </a:spcBef>
              <a:spcAft>
                <a:spcPts val="0"/>
              </a:spcAft>
              <a:buNone/>
            </a:pPr>
            <a:endParaRPr sz="2000" dirty="0">
              <a:latin typeface="Calibri"/>
              <a:ea typeface="Calibri"/>
              <a:cs typeface="Calibri"/>
              <a:sym typeface="Calibri"/>
            </a:endParaRPr>
          </a:p>
        </p:txBody>
      </p:sp>
      <p:sp>
        <p:nvSpPr>
          <p:cNvPr id="460" name="Google Shape;460;g19adda29bee_0_22"/>
          <p:cNvSpPr txBox="1"/>
          <p:nvPr/>
        </p:nvSpPr>
        <p:spPr>
          <a:xfrm>
            <a:off x="494175" y="5742100"/>
            <a:ext cx="3825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b="1">
                <a:latin typeface="Calibri"/>
                <a:ea typeface="Calibri"/>
                <a:cs typeface="Calibri"/>
                <a:sym typeface="Calibri"/>
              </a:rPr>
              <a:t>Fuente</a:t>
            </a:r>
            <a:r>
              <a:rPr lang="es-CO">
                <a:latin typeface="Calibri"/>
                <a:ea typeface="Calibri"/>
                <a:cs typeface="Calibri"/>
                <a:sym typeface="Calibri"/>
              </a:rPr>
              <a:t>: Elaboración propia; Dane 2021. </a:t>
            </a:r>
            <a:endParaRPr>
              <a:latin typeface="Calibri"/>
              <a:ea typeface="Calibri"/>
              <a:cs typeface="Calibri"/>
              <a:sym typeface="Calibri"/>
            </a:endParaRPr>
          </a:p>
        </p:txBody>
      </p:sp>
    </p:spTree>
    <p:extLst>
      <p:ext uri="{BB962C8B-B14F-4D97-AF65-F5344CB8AC3E}">
        <p14:creationId xmlns:p14="http://schemas.microsoft.com/office/powerpoint/2010/main" val="1050675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2"/>
          <p:cNvSpPr txBox="1"/>
          <p:nvPr/>
        </p:nvSpPr>
        <p:spPr>
          <a:xfrm>
            <a:off x="5338354" y="800925"/>
            <a:ext cx="4259880"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s-CO" sz="2000" b="1" dirty="0">
                <a:solidFill>
                  <a:schemeClr val="dk1"/>
                </a:solidFill>
                <a:latin typeface="Calibri"/>
                <a:ea typeface="Calibri"/>
                <a:cs typeface="Calibri"/>
                <a:sym typeface="Calibri"/>
              </a:rPr>
              <a:t>Tasas de cobertura bruta y neta </a:t>
            </a:r>
            <a:r>
              <a:rPr lang="es-CO" sz="2000" b="1" i="0" u="none" strike="noStrike" cap="none" dirty="0">
                <a:solidFill>
                  <a:schemeClr val="dk1"/>
                </a:solidFill>
                <a:latin typeface="Calibri"/>
                <a:ea typeface="Calibri"/>
                <a:cs typeface="Calibri"/>
                <a:sym typeface="Calibri"/>
              </a:rPr>
              <a:t>en educación </a:t>
            </a:r>
            <a:r>
              <a:rPr lang="es-CO" sz="2000" b="1" dirty="0">
                <a:solidFill>
                  <a:schemeClr val="dk1"/>
                </a:solidFill>
                <a:latin typeface="Calibri"/>
                <a:ea typeface="Calibri"/>
                <a:cs typeface="Calibri"/>
                <a:sym typeface="Calibri"/>
              </a:rPr>
              <a:t>básica</a:t>
            </a:r>
            <a:endParaRPr sz="2000" b="1" i="0" u="none" strike="noStrike" cap="none" dirty="0">
              <a:solidFill>
                <a:schemeClr val="dk1"/>
              </a:solidFill>
              <a:latin typeface="Calibri"/>
              <a:ea typeface="Calibri"/>
              <a:cs typeface="Calibri"/>
              <a:sym typeface="Calibri"/>
            </a:endParaRPr>
          </a:p>
        </p:txBody>
      </p:sp>
      <p:sp>
        <p:nvSpPr>
          <p:cNvPr id="417" name="Google Shape;417;p12"/>
          <p:cNvSpPr txBox="1">
            <a:spLocks noGrp="1"/>
          </p:cNvSpPr>
          <p:nvPr>
            <p:ph type="title" idx="4294967295"/>
          </p:nvPr>
        </p:nvSpPr>
        <p:spPr>
          <a:xfrm>
            <a:off x="0" y="61913"/>
            <a:ext cx="7585075" cy="6223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300" b="1">
                <a:solidFill>
                  <a:schemeClr val="lt1"/>
                </a:solidFill>
              </a:rPr>
              <a:t>Educación </a:t>
            </a:r>
            <a:endParaRPr sz="3300">
              <a:solidFill>
                <a:schemeClr val="lt1"/>
              </a:solidFill>
            </a:endParaRPr>
          </a:p>
        </p:txBody>
      </p:sp>
      <p:pic>
        <p:nvPicPr>
          <p:cNvPr id="418" name="Google Shape;418;p12"/>
          <p:cNvPicPr preferRelativeResize="0"/>
          <p:nvPr/>
        </p:nvPicPr>
        <p:blipFill>
          <a:blip r:embed="rId3">
            <a:alphaModFix/>
          </a:blip>
          <a:stretch>
            <a:fillRect/>
          </a:stretch>
        </p:blipFill>
        <p:spPr>
          <a:xfrm>
            <a:off x="209006" y="862149"/>
            <a:ext cx="4528273" cy="2682629"/>
          </a:xfrm>
          <a:prstGeom prst="rect">
            <a:avLst/>
          </a:prstGeom>
          <a:noFill/>
          <a:ln>
            <a:noFill/>
          </a:ln>
        </p:spPr>
      </p:pic>
      <p:pic>
        <p:nvPicPr>
          <p:cNvPr id="419" name="Google Shape;419;p12"/>
          <p:cNvPicPr preferRelativeResize="0"/>
          <p:nvPr/>
        </p:nvPicPr>
        <p:blipFill>
          <a:blip r:embed="rId4">
            <a:alphaModFix/>
          </a:blip>
          <a:stretch>
            <a:fillRect/>
          </a:stretch>
        </p:blipFill>
        <p:spPr>
          <a:xfrm>
            <a:off x="209006" y="3648093"/>
            <a:ext cx="4528273" cy="2654651"/>
          </a:xfrm>
          <a:prstGeom prst="rect">
            <a:avLst/>
          </a:prstGeom>
          <a:noFill/>
          <a:ln>
            <a:noFill/>
          </a:ln>
        </p:spPr>
      </p:pic>
      <p:sp>
        <p:nvSpPr>
          <p:cNvPr id="420" name="Google Shape;420;p12"/>
          <p:cNvSpPr txBox="1"/>
          <p:nvPr/>
        </p:nvSpPr>
        <p:spPr>
          <a:xfrm>
            <a:off x="5264331" y="1561575"/>
            <a:ext cx="6032575" cy="4188809"/>
          </a:xfrm>
          <a:prstGeom prst="rect">
            <a:avLst/>
          </a:prstGeom>
          <a:solidFill>
            <a:schemeClr val="lt1"/>
          </a:solidFill>
          <a:ln>
            <a:noFill/>
          </a:ln>
        </p:spPr>
        <p:txBody>
          <a:bodyPr spcFirstLastPara="1" wrap="square" lIns="91425" tIns="91425" rIns="91425" bIns="91425" anchor="ctr" anchorCtr="0">
            <a:spAutoFit/>
          </a:bodyPr>
          <a:lstStyle/>
          <a:p>
            <a:pPr marL="0" lvl="0" indent="0" algn="just" rtl="0">
              <a:lnSpc>
                <a:spcPct val="115000"/>
              </a:lnSpc>
              <a:spcBef>
                <a:spcPts val="1200"/>
              </a:spcBef>
              <a:spcAft>
                <a:spcPts val="0"/>
              </a:spcAft>
              <a:buClr>
                <a:schemeClr val="dk1"/>
              </a:buClr>
              <a:buSzPts val="1100"/>
              <a:buFont typeface="Arial"/>
              <a:buNone/>
            </a:pPr>
            <a:r>
              <a:rPr lang="es-CO" sz="1800" dirty="0">
                <a:latin typeface="Calibri"/>
                <a:ea typeface="Calibri"/>
                <a:cs typeface="Calibri"/>
                <a:sym typeface="Calibri"/>
              </a:rPr>
              <a:t>El departamento del Atlántico debe mejorar la cobertura y eficiencia del sistema en transición, este, aunque experimentó un ascenso de la tasa de cobertura neta durante los últimos años, aún tienen oportunidad para mejorar. De acuerdo con el MEN, en 2021 la tasa de cobertura neta en transición fue de 50,6%. </a:t>
            </a:r>
            <a:endParaRPr sz="1800" dirty="0">
              <a:latin typeface="Calibri"/>
              <a:ea typeface="Calibri"/>
              <a:cs typeface="Calibri"/>
              <a:sym typeface="Calibri"/>
            </a:endParaRPr>
          </a:p>
          <a:p>
            <a:pPr marL="0" lvl="0" indent="0" algn="just" rtl="0">
              <a:spcBef>
                <a:spcPts val="0"/>
              </a:spcBef>
              <a:spcAft>
                <a:spcPts val="0"/>
              </a:spcAft>
              <a:buNone/>
            </a:pPr>
            <a:endParaRPr sz="1800" dirty="0">
              <a:latin typeface="Calibri"/>
              <a:ea typeface="Calibri"/>
              <a:cs typeface="Calibri"/>
              <a:sym typeface="Calibri"/>
            </a:endParaRPr>
          </a:p>
          <a:p>
            <a:pPr marL="0" lvl="0" indent="0" algn="just" rtl="0">
              <a:spcBef>
                <a:spcPts val="0"/>
              </a:spcBef>
              <a:spcAft>
                <a:spcPts val="0"/>
              </a:spcAft>
              <a:buNone/>
            </a:pPr>
            <a:r>
              <a:rPr lang="es-CO" sz="1800" dirty="0">
                <a:latin typeface="Calibri"/>
                <a:ea typeface="Calibri"/>
                <a:cs typeface="Calibri"/>
                <a:sym typeface="Calibri"/>
              </a:rPr>
              <a:t>La educación media muestra los niveles más bajos de cobertura neta, situándose para el año 2021 en 50,2%,  por lo que se deben tomar las medidas correspondientes para mejorar el acceso de la población entre 15 y 16 años a las aulas educativas, ya que se evidencia que hay un alto porcentaje de población en </a:t>
            </a:r>
            <a:r>
              <a:rPr lang="es-CO" sz="1800" dirty="0" err="1">
                <a:latin typeface="Calibri"/>
                <a:ea typeface="Calibri"/>
                <a:cs typeface="Calibri"/>
                <a:sym typeface="Calibri"/>
              </a:rPr>
              <a:t>extra-edad</a:t>
            </a:r>
            <a:r>
              <a:rPr lang="es-CO" sz="1800" dirty="0">
                <a:latin typeface="Calibri"/>
                <a:ea typeface="Calibri"/>
                <a:cs typeface="Calibri"/>
                <a:sym typeface="Calibri"/>
              </a:rPr>
              <a:t> en ese nivel. </a:t>
            </a:r>
            <a:endParaRPr sz="1800" dirty="0">
              <a:latin typeface="Calibri"/>
              <a:ea typeface="Calibri"/>
              <a:cs typeface="Calibri"/>
              <a:sym typeface="Calibri"/>
            </a:endParaRPr>
          </a:p>
        </p:txBody>
      </p:sp>
      <p:sp>
        <p:nvSpPr>
          <p:cNvPr id="421" name="Google Shape;421;p12"/>
          <p:cNvSpPr txBox="1"/>
          <p:nvPr/>
        </p:nvSpPr>
        <p:spPr>
          <a:xfrm>
            <a:off x="5460274" y="5902544"/>
            <a:ext cx="337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b="1">
                <a:latin typeface="Calibri"/>
                <a:ea typeface="Calibri"/>
                <a:cs typeface="Calibri"/>
                <a:sym typeface="Calibri"/>
              </a:rPr>
              <a:t>Fuente</a:t>
            </a:r>
            <a:r>
              <a:rPr lang="es-CO">
                <a:latin typeface="Calibri"/>
                <a:ea typeface="Calibri"/>
                <a:cs typeface="Calibri"/>
                <a:sym typeface="Calibri"/>
              </a:rPr>
              <a:t>: elaboracion propia, MEN 2021.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65157d5bed_0_0"/>
          <p:cNvSpPr txBox="1"/>
          <p:nvPr/>
        </p:nvSpPr>
        <p:spPr>
          <a:xfrm>
            <a:off x="641350" y="843050"/>
            <a:ext cx="4348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s-CO" sz="2000" b="1" i="0" u="none" strike="noStrike" cap="none">
                <a:solidFill>
                  <a:schemeClr val="dk1"/>
                </a:solidFill>
                <a:latin typeface="Calibri"/>
                <a:ea typeface="Calibri"/>
                <a:cs typeface="Calibri"/>
                <a:sym typeface="Calibri"/>
              </a:rPr>
              <a:t>Cobertura</a:t>
            </a:r>
            <a:r>
              <a:rPr lang="es-CO" sz="2000" b="1">
                <a:solidFill>
                  <a:schemeClr val="dk1"/>
                </a:solidFill>
                <a:latin typeface="Calibri"/>
                <a:ea typeface="Calibri"/>
                <a:cs typeface="Calibri"/>
                <a:sym typeface="Calibri"/>
              </a:rPr>
              <a:t> Bruta </a:t>
            </a:r>
            <a:r>
              <a:rPr lang="es-CO" sz="2000" b="1" i="0" u="none" strike="noStrike" cap="none">
                <a:solidFill>
                  <a:schemeClr val="dk1"/>
                </a:solidFill>
                <a:latin typeface="Calibri"/>
                <a:ea typeface="Calibri"/>
                <a:cs typeface="Calibri"/>
                <a:sym typeface="Calibri"/>
              </a:rPr>
              <a:t>en educación Superior </a:t>
            </a:r>
            <a:endParaRPr sz="2000" b="1" i="0" u="none" strike="noStrike" cap="none">
              <a:solidFill>
                <a:schemeClr val="dk1"/>
              </a:solidFill>
              <a:latin typeface="Calibri"/>
              <a:ea typeface="Calibri"/>
              <a:cs typeface="Calibri"/>
              <a:sym typeface="Calibri"/>
            </a:endParaRPr>
          </a:p>
        </p:txBody>
      </p:sp>
      <p:sp>
        <p:nvSpPr>
          <p:cNvPr id="427" name="Google Shape;427;g165157d5bed_0_0"/>
          <p:cNvSpPr txBox="1">
            <a:spLocks noGrp="1"/>
          </p:cNvSpPr>
          <p:nvPr>
            <p:ph type="title" idx="4294967295"/>
          </p:nvPr>
        </p:nvSpPr>
        <p:spPr>
          <a:xfrm>
            <a:off x="0" y="61913"/>
            <a:ext cx="7585200" cy="6222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300" b="1">
                <a:solidFill>
                  <a:schemeClr val="lt1"/>
                </a:solidFill>
              </a:rPr>
              <a:t>Educación </a:t>
            </a:r>
            <a:endParaRPr sz="3300">
              <a:solidFill>
                <a:schemeClr val="lt1"/>
              </a:solidFill>
            </a:endParaRPr>
          </a:p>
        </p:txBody>
      </p:sp>
      <p:sp>
        <p:nvSpPr>
          <p:cNvPr id="428" name="Google Shape;428;g165157d5bed_0_0"/>
          <p:cNvSpPr txBox="1"/>
          <p:nvPr/>
        </p:nvSpPr>
        <p:spPr>
          <a:xfrm>
            <a:off x="6721325" y="1089350"/>
            <a:ext cx="4944202" cy="4924395"/>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1200"/>
              </a:spcBef>
              <a:spcAft>
                <a:spcPts val="0"/>
              </a:spcAft>
              <a:buClr>
                <a:schemeClr val="dk1"/>
              </a:buClr>
              <a:buSzPts val="1100"/>
              <a:buFont typeface="Arial"/>
              <a:buNone/>
            </a:pPr>
            <a:r>
              <a:rPr lang="es-CO" sz="1800" dirty="0">
                <a:latin typeface="Calibri"/>
                <a:ea typeface="Calibri"/>
                <a:cs typeface="Calibri"/>
                <a:sym typeface="Calibri"/>
              </a:rPr>
              <a:t>L</a:t>
            </a:r>
            <a:r>
              <a:rPr lang="es-CO" sz="1800" i="0" u="none" strike="noStrike" cap="none" dirty="0">
                <a:solidFill>
                  <a:srgbClr val="000000"/>
                </a:solidFill>
                <a:latin typeface="Calibri"/>
                <a:ea typeface="Calibri"/>
                <a:cs typeface="Calibri"/>
                <a:sym typeface="Calibri"/>
              </a:rPr>
              <a:t>a tasa de cobertura bruta en el departamento del Atlántico es del 59,5%, la más alta en toda la región caribe, y tiene además el más reducido número de estudiantes con puntajes bajos en las pruebas saber Pro con un 17%. Siendo así el departamento tiene los mejores resultados en cuanto a cobertura y calidad educativa en la región, sin embargo, si analizamos el indicador con respecto al centro del país se encuentra que existe una gran distancia en temas de calidad</a:t>
            </a:r>
            <a:r>
              <a:rPr lang="es-CO" sz="1800" dirty="0">
                <a:latin typeface="Calibri"/>
                <a:ea typeface="Calibri"/>
                <a:cs typeface="Calibri"/>
                <a:sym typeface="Calibri"/>
              </a:rPr>
              <a:t>.</a:t>
            </a:r>
            <a:endParaRPr sz="1800" i="0" u="none" strike="noStrike" cap="none"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800" i="0" u="none" strike="noStrike" cap="none" dirty="0">
              <a:solidFill>
                <a:srgbClr val="000000"/>
              </a:solidFill>
              <a:latin typeface="Calibri"/>
              <a:ea typeface="Calibri"/>
              <a:cs typeface="Calibri"/>
              <a:sym typeface="Calibri"/>
            </a:endParaRPr>
          </a:p>
        </p:txBody>
      </p:sp>
      <p:pic>
        <p:nvPicPr>
          <p:cNvPr id="429" name="Google Shape;429;g165157d5bed_0_0"/>
          <p:cNvPicPr preferRelativeResize="0"/>
          <p:nvPr/>
        </p:nvPicPr>
        <p:blipFill>
          <a:blip r:embed="rId3">
            <a:alphaModFix/>
          </a:blip>
          <a:stretch>
            <a:fillRect/>
          </a:stretch>
        </p:blipFill>
        <p:spPr>
          <a:xfrm>
            <a:off x="95025" y="1541075"/>
            <a:ext cx="6387800" cy="3894950"/>
          </a:xfrm>
          <a:prstGeom prst="rect">
            <a:avLst/>
          </a:prstGeom>
          <a:noFill/>
          <a:ln>
            <a:noFill/>
          </a:ln>
        </p:spPr>
      </p:pic>
      <p:sp>
        <p:nvSpPr>
          <p:cNvPr id="430" name="Google Shape;430;g165157d5bed_0_0"/>
          <p:cNvSpPr txBox="1"/>
          <p:nvPr/>
        </p:nvSpPr>
        <p:spPr>
          <a:xfrm>
            <a:off x="653863" y="5397750"/>
            <a:ext cx="5270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b="1">
                <a:latin typeface="Calibri"/>
                <a:ea typeface="Calibri"/>
                <a:cs typeface="Calibri"/>
                <a:sym typeface="Calibri"/>
              </a:rPr>
              <a:t>Fuente:</a:t>
            </a:r>
            <a:r>
              <a:rPr lang="es-CO">
                <a:latin typeface="Calibri"/>
                <a:ea typeface="Calibri"/>
                <a:cs typeface="Calibri"/>
                <a:sym typeface="Calibri"/>
              </a:rPr>
              <a:t> Elaboración Propia, MEN 2021.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79A716-D595-A435-85CC-077E66D7C5DE}"/>
              </a:ext>
            </a:extLst>
          </p:cNvPr>
          <p:cNvPicPr>
            <a:picLocks noChangeAspect="1"/>
          </p:cNvPicPr>
          <p:nvPr/>
        </p:nvPicPr>
        <p:blipFill>
          <a:blip r:embed="rId2"/>
          <a:stretch>
            <a:fillRect/>
          </a:stretch>
        </p:blipFill>
        <p:spPr>
          <a:xfrm>
            <a:off x="587167" y="1672045"/>
            <a:ext cx="11349962" cy="4310743"/>
          </a:xfrm>
          <a:prstGeom prst="rect">
            <a:avLst/>
          </a:prstGeom>
        </p:spPr>
      </p:pic>
      <p:sp>
        <p:nvSpPr>
          <p:cNvPr id="5" name="CuadroTexto 4">
            <a:extLst>
              <a:ext uri="{FF2B5EF4-FFF2-40B4-BE49-F238E27FC236}">
                <a16:creationId xmlns:a16="http://schemas.microsoft.com/office/drawing/2014/main" id="{B2A626FB-CCB6-33FE-B9E0-9D34AFD4224C}"/>
              </a:ext>
            </a:extLst>
          </p:cNvPr>
          <p:cNvSpPr txBox="1"/>
          <p:nvPr/>
        </p:nvSpPr>
        <p:spPr>
          <a:xfrm>
            <a:off x="1580606" y="613601"/>
            <a:ext cx="7898316" cy="523220"/>
          </a:xfrm>
          <a:prstGeom prst="rect">
            <a:avLst/>
          </a:prstGeom>
          <a:noFill/>
        </p:spPr>
        <p:txBody>
          <a:bodyPr wrap="none" rtlCol="0">
            <a:spAutoFit/>
          </a:bodyPr>
          <a:lstStyle/>
          <a:p>
            <a:r>
              <a:rPr lang="es-CO" sz="2800" dirty="0"/>
              <a:t>26,3 % de Matriculas atendidas por 3 IES Oficial</a:t>
            </a:r>
          </a:p>
        </p:txBody>
      </p:sp>
      <p:pic>
        <p:nvPicPr>
          <p:cNvPr id="7" name="Gráfico 6" descr="Libros en una estantería contorno">
            <a:extLst>
              <a:ext uri="{FF2B5EF4-FFF2-40B4-BE49-F238E27FC236}">
                <a16:creationId xmlns:a16="http://schemas.microsoft.com/office/drawing/2014/main" id="{69AA6262-F748-73DF-07C4-DB425687A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072" y="2037807"/>
            <a:ext cx="376646" cy="376646"/>
          </a:xfrm>
          <a:prstGeom prst="rect">
            <a:avLst/>
          </a:prstGeom>
        </p:spPr>
      </p:pic>
      <p:pic>
        <p:nvPicPr>
          <p:cNvPr id="8" name="Gráfico 7" descr="Libros en una estantería contorno">
            <a:extLst>
              <a:ext uri="{FF2B5EF4-FFF2-40B4-BE49-F238E27FC236}">
                <a16:creationId xmlns:a16="http://schemas.microsoft.com/office/drawing/2014/main" id="{F4F1294B-90AA-E9EA-962B-6BF4E25B73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567" y="3503022"/>
            <a:ext cx="376646" cy="376646"/>
          </a:xfrm>
          <a:prstGeom prst="rect">
            <a:avLst/>
          </a:prstGeom>
        </p:spPr>
      </p:pic>
    </p:spTree>
    <p:extLst>
      <p:ext uri="{BB962C8B-B14F-4D97-AF65-F5344CB8AC3E}">
        <p14:creationId xmlns:p14="http://schemas.microsoft.com/office/powerpoint/2010/main" val="744127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088fbf21d4825a0_11"/>
          <p:cNvSpPr txBox="1">
            <a:spLocks noGrp="1"/>
          </p:cNvSpPr>
          <p:nvPr>
            <p:ph type="title" idx="4294967295"/>
          </p:nvPr>
        </p:nvSpPr>
        <p:spPr>
          <a:xfrm>
            <a:off x="0" y="211138"/>
            <a:ext cx="8154988" cy="749300"/>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s-CO" sz="3000" b="1" dirty="0">
                <a:solidFill>
                  <a:schemeClr val="lt1"/>
                </a:solidFill>
              </a:rPr>
              <a:t>Servicios Públicos – Agua Potable y Saneamiento Básico</a:t>
            </a:r>
            <a:endParaRPr sz="4100" dirty="0">
              <a:solidFill>
                <a:schemeClr val="lt1"/>
              </a:solidFill>
            </a:endParaRPr>
          </a:p>
        </p:txBody>
      </p:sp>
      <p:sp>
        <p:nvSpPr>
          <p:cNvPr id="340" name="Google Shape;340;g2088fbf21d4825a0_11"/>
          <p:cNvSpPr txBox="1"/>
          <p:nvPr/>
        </p:nvSpPr>
        <p:spPr>
          <a:xfrm>
            <a:off x="221149" y="1065900"/>
            <a:ext cx="8758727" cy="781722"/>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600"/>
              </a:spcAft>
              <a:buClr>
                <a:schemeClr val="dk1"/>
              </a:buClr>
              <a:buSzPts val="1100"/>
              <a:buFont typeface="Arial"/>
              <a:buNone/>
            </a:pPr>
            <a:r>
              <a:rPr lang="es-CO" sz="1600" b="1" dirty="0">
                <a:solidFill>
                  <a:schemeClr val="dk1"/>
                </a:solidFill>
              </a:rPr>
              <a:t>El plan departamental de agua ha sido reconocido como el mejor del país por segundo año consecutivo, ratificando la gestión para llevar agua potable 100% del territorio</a:t>
            </a:r>
            <a:endParaRPr sz="1600" b="1" dirty="0">
              <a:solidFill>
                <a:schemeClr val="dk1"/>
              </a:solidFill>
            </a:endParaRPr>
          </a:p>
        </p:txBody>
      </p:sp>
      <p:pic>
        <p:nvPicPr>
          <p:cNvPr id="341" name="Google Shape;341;g2088fbf21d4825a0_11"/>
          <p:cNvPicPr preferRelativeResize="0"/>
          <p:nvPr/>
        </p:nvPicPr>
        <p:blipFill>
          <a:blip r:embed="rId3">
            <a:alphaModFix/>
          </a:blip>
          <a:stretch>
            <a:fillRect/>
          </a:stretch>
        </p:blipFill>
        <p:spPr>
          <a:xfrm>
            <a:off x="659350" y="1814425"/>
            <a:ext cx="9309394" cy="4426450"/>
          </a:xfrm>
          <a:prstGeom prst="rect">
            <a:avLst/>
          </a:prstGeom>
          <a:noFill/>
          <a:ln>
            <a:noFill/>
          </a:ln>
        </p:spPr>
      </p:pic>
      <p:sp>
        <p:nvSpPr>
          <p:cNvPr id="342" name="Google Shape;342;g2088fbf21d4825a0_11"/>
          <p:cNvSpPr txBox="1"/>
          <p:nvPr/>
        </p:nvSpPr>
        <p:spPr>
          <a:xfrm>
            <a:off x="295700" y="4705475"/>
            <a:ext cx="3027600" cy="153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CO" sz="1300">
                <a:solidFill>
                  <a:srgbClr val="444444"/>
                </a:solidFill>
              </a:rPr>
              <a:t>El Ministro aseguró que el </a:t>
            </a:r>
            <a:r>
              <a:rPr lang="es-CO" sz="1300" b="1">
                <a:solidFill>
                  <a:srgbClr val="373131"/>
                </a:solidFill>
              </a:rPr>
              <a:t>PDA</a:t>
            </a:r>
            <a:r>
              <a:rPr lang="es-CO" sz="1300">
                <a:solidFill>
                  <a:srgbClr val="444444"/>
                </a:solidFill>
              </a:rPr>
              <a:t> del departamento “no solamente es un ejemplo y una inspiración para todos los que vienen detrás en la región Caribe, sino que también para el país se convierte en el gran referente”.</a:t>
            </a:r>
            <a:endParaRPr sz="1300">
              <a:solidFill>
                <a:srgbClr val="444444"/>
              </a:solidFill>
            </a:endParaRPr>
          </a:p>
        </p:txBody>
      </p:sp>
      <p:sp>
        <p:nvSpPr>
          <p:cNvPr id="343" name="Google Shape;343;g2088fbf21d4825a0_11"/>
          <p:cNvSpPr txBox="1"/>
          <p:nvPr/>
        </p:nvSpPr>
        <p:spPr>
          <a:xfrm>
            <a:off x="-173150" y="6504000"/>
            <a:ext cx="48441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a:solidFill>
                  <a:schemeClr val="dk1"/>
                </a:solidFill>
              </a:rPr>
              <a:t>Fuente: Plan Estratégico de inversiones del PDA, 2020.</a:t>
            </a:r>
            <a:endParaRPr/>
          </a:p>
        </p:txBody>
      </p:sp>
    </p:spTree>
    <p:extLst>
      <p:ext uri="{BB962C8B-B14F-4D97-AF65-F5344CB8AC3E}">
        <p14:creationId xmlns:p14="http://schemas.microsoft.com/office/powerpoint/2010/main" val="2591073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088fbf21d4825a0_24"/>
          <p:cNvSpPr txBox="1"/>
          <p:nvPr/>
        </p:nvSpPr>
        <p:spPr>
          <a:xfrm>
            <a:off x="838200" y="1197000"/>
            <a:ext cx="9481457" cy="560123"/>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600"/>
              </a:spcAft>
              <a:buNone/>
            </a:pPr>
            <a:r>
              <a:rPr lang="es-CO" sz="1600" b="1" dirty="0">
                <a:solidFill>
                  <a:schemeClr val="dk1"/>
                </a:solidFill>
              </a:rPr>
              <a:t>Se destacan algunos de los 58 proyectos de Acueducto y alcantarillado por $458 Mil millones</a:t>
            </a:r>
            <a:endParaRPr dirty="0"/>
          </a:p>
        </p:txBody>
      </p:sp>
      <p:sp>
        <p:nvSpPr>
          <p:cNvPr id="350" name="Google Shape;350;g2088fbf21d4825a0_24"/>
          <p:cNvSpPr txBox="1"/>
          <p:nvPr/>
        </p:nvSpPr>
        <p:spPr>
          <a:xfrm>
            <a:off x="3673950" y="6492875"/>
            <a:ext cx="48441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dirty="0">
                <a:solidFill>
                  <a:schemeClr val="dk1"/>
                </a:solidFill>
              </a:rPr>
              <a:t>Fuente: Elaboración propia, Gobernación del Atlántico, 2022</a:t>
            </a:r>
            <a:endParaRPr dirty="0"/>
          </a:p>
        </p:txBody>
      </p:sp>
      <p:sp>
        <p:nvSpPr>
          <p:cNvPr id="351" name="Google Shape;351;g2088fbf21d4825a0_24"/>
          <p:cNvSpPr txBox="1">
            <a:spLocks noGrp="1"/>
          </p:cNvSpPr>
          <p:nvPr>
            <p:ph type="title"/>
          </p:nvPr>
        </p:nvSpPr>
        <p:spPr>
          <a:xfrm>
            <a:off x="838200" y="365125"/>
            <a:ext cx="10515600" cy="669925"/>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4100" dirty="0">
                <a:solidFill>
                  <a:schemeClr val="lt1"/>
                </a:solidFill>
              </a:rPr>
              <a:t>7/58 Proyectos PDA</a:t>
            </a:r>
            <a:endParaRPr sz="4100" dirty="0">
              <a:solidFill>
                <a:schemeClr val="lt1"/>
              </a:solidFill>
            </a:endParaRPr>
          </a:p>
        </p:txBody>
      </p:sp>
      <p:pic>
        <p:nvPicPr>
          <p:cNvPr id="4" name="Imagen 3">
            <a:extLst>
              <a:ext uri="{FF2B5EF4-FFF2-40B4-BE49-F238E27FC236}">
                <a16:creationId xmlns:a16="http://schemas.microsoft.com/office/drawing/2014/main" id="{9C4A19AF-B02C-8857-C9E7-3B7F5312417A}"/>
              </a:ext>
            </a:extLst>
          </p:cNvPr>
          <p:cNvPicPr>
            <a:picLocks noChangeAspect="1"/>
          </p:cNvPicPr>
          <p:nvPr/>
        </p:nvPicPr>
        <p:blipFill>
          <a:blip r:embed="rId3"/>
          <a:stretch>
            <a:fillRect/>
          </a:stretch>
        </p:blipFill>
        <p:spPr>
          <a:xfrm>
            <a:off x="1002574" y="1757122"/>
            <a:ext cx="9578340" cy="4437671"/>
          </a:xfrm>
          <a:prstGeom prst="rect">
            <a:avLst/>
          </a:prstGeom>
        </p:spPr>
      </p:pic>
    </p:spTree>
    <p:extLst>
      <p:ext uri="{BB962C8B-B14F-4D97-AF65-F5344CB8AC3E}">
        <p14:creationId xmlns:p14="http://schemas.microsoft.com/office/powerpoint/2010/main" val="23861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9e492cc2c1_0_13"/>
          <p:cNvSpPr txBox="1"/>
          <p:nvPr/>
        </p:nvSpPr>
        <p:spPr>
          <a:xfrm>
            <a:off x="267575" y="1035050"/>
            <a:ext cx="64779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600"/>
              </a:spcAft>
              <a:buNone/>
            </a:pPr>
            <a:r>
              <a:rPr lang="es-CO" sz="1600" b="1">
                <a:solidFill>
                  <a:schemeClr val="dk1"/>
                </a:solidFill>
              </a:rPr>
              <a:t>Distribución de Energía </a:t>
            </a:r>
            <a:endParaRPr/>
          </a:p>
        </p:txBody>
      </p:sp>
      <p:sp>
        <p:nvSpPr>
          <p:cNvPr id="357" name="Google Shape;357;g19e492cc2c1_0_13"/>
          <p:cNvSpPr txBox="1"/>
          <p:nvPr/>
        </p:nvSpPr>
        <p:spPr>
          <a:xfrm>
            <a:off x="3673950" y="5661000"/>
            <a:ext cx="48441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a:solidFill>
                  <a:schemeClr val="dk1"/>
                </a:solidFill>
              </a:rPr>
              <a:t>Fuente: Air-e, 2022</a:t>
            </a:r>
            <a:endParaRPr/>
          </a:p>
        </p:txBody>
      </p:sp>
      <p:pic>
        <p:nvPicPr>
          <p:cNvPr id="358" name="Google Shape;358;g19e492cc2c1_0_13"/>
          <p:cNvPicPr preferRelativeResize="0"/>
          <p:nvPr/>
        </p:nvPicPr>
        <p:blipFill>
          <a:blip r:embed="rId3">
            <a:alphaModFix/>
          </a:blip>
          <a:stretch>
            <a:fillRect/>
          </a:stretch>
        </p:blipFill>
        <p:spPr>
          <a:xfrm>
            <a:off x="2743500" y="1666575"/>
            <a:ext cx="6952599" cy="3914949"/>
          </a:xfrm>
          <a:prstGeom prst="rect">
            <a:avLst/>
          </a:prstGeom>
          <a:noFill/>
          <a:ln>
            <a:noFill/>
          </a:ln>
        </p:spPr>
      </p:pic>
      <p:sp>
        <p:nvSpPr>
          <p:cNvPr id="359" name="Google Shape;359;g19e492cc2c1_0_13"/>
          <p:cNvSpPr txBox="1">
            <a:spLocks noGrp="1"/>
          </p:cNvSpPr>
          <p:nvPr>
            <p:ph type="title" idx="4294967295"/>
          </p:nvPr>
        </p:nvSpPr>
        <p:spPr>
          <a:xfrm>
            <a:off x="140000" y="210600"/>
            <a:ext cx="7787100" cy="7491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000" b="1" dirty="0">
                <a:solidFill>
                  <a:schemeClr val="lt1"/>
                </a:solidFill>
              </a:rPr>
              <a:t>Servicios Públicos – Energía Eléctrica </a:t>
            </a:r>
            <a:endParaRPr sz="4100" dirty="0">
              <a:solidFill>
                <a:schemeClr val="lt1"/>
              </a:solidFill>
            </a:endParaRPr>
          </a:p>
        </p:txBody>
      </p:sp>
    </p:spTree>
    <p:extLst>
      <p:ext uri="{BB962C8B-B14F-4D97-AF65-F5344CB8AC3E}">
        <p14:creationId xmlns:p14="http://schemas.microsoft.com/office/powerpoint/2010/main" val="1119297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9e492cc2c1_0_22"/>
          <p:cNvSpPr txBox="1"/>
          <p:nvPr/>
        </p:nvSpPr>
        <p:spPr>
          <a:xfrm>
            <a:off x="267575" y="1035050"/>
            <a:ext cx="6477900" cy="560123"/>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600"/>
              </a:spcAft>
              <a:buNone/>
            </a:pPr>
            <a:r>
              <a:rPr lang="es-CO" sz="1600" b="1" dirty="0">
                <a:solidFill>
                  <a:schemeClr val="dk1"/>
                </a:solidFill>
              </a:rPr>
              <a:t>Calidad del Servicio SAIDI</a:t>
            </a:r>
            <a:endParaRPr dirty="0"/>
          </a:p>
        </p:txBody>
      </p:sp>
      <p:sp>
        <p:nvSpPr>
          <p:cNvPr id="365" name="Google Shape;365;g19e492cc2c1_0_22"/>
          <p:cNvSpPr txBox="1"/>
          <p:nvPr/>
        </p:nvSpPr>
        <p:spPr>
          <a:xfrm>
            <a:off x="999825" y="5661000"/>
            <a:ext cx="10074000" cy="651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CO" sz="1100" b="1">
                <a:solidFill>
                  <a:schemeClr val="dk1"/>
                </a:solidFill>
              </a:rPr>
              <a:t>SAIDI: System Average Interruption Duration Index, ó Tiempo Total Promedio de Interrupción por usuario en un periodo determinado.</a:t>
            </a:r>
            <a:endParaRPr sz="1100" b="1">
              <a:solidFill>
                <a:schemeClr val="dk1"/>
              </a:solidFill>
            </a:endParaRPr>
          </a:p>
          <a:p>
            <a:pPr marL="0" lvl="0" indent="0" algn="ctr" rtl="0">
              <a:lnSpc>
                <a:spcPct val="115000"/>
              </a:lnSpc>
              <a:spcBef>
                <a:spcPts val="800"/>
              </a:spcBef>
              <a:spcAft>
                <a:spcPts val="800"/>
              </a:spcAft>
              <a:buNone/>
            </a:pPr>
            <a:r>
              <a:rPr lang="es-CO" sz="1100" b="1">
                <a:solidFill>
                  <a:schemeClr val="dk1"/>
                </a:solidFill>
              </a:rPr>
              <a:t>Fuente: Air-e, 2022</a:t>
            </a:r>
            <a:endParaRPr/>
          </a:p>
        </p:txBody>
      </p:sp>
      <p:pic>
        <p:nvPicPr>
          <p:cNvPr id="367" name="Google Shape;367;g19e492cc2c1_0_22"/>
          <p:cNvPicPr preferRelativeResize="0"/>
          <p:nvPr/>
        </p:nvPicPr>
        <p:blipFill>
          <a:blip r:embed="rId3">
            <a:alphaModFix/>
          </a:blip>
          <a:stretch>
            <a:fillRect/>
          </a:stretch>
        </p:blipFill>
        <p:spPr>
          <a:xfrm>
            <a:off x="5913882" y="1746050"/>
            <a:ext cx="5159872" cy="3914950"/>
          </a:xfrm>
          <a:prstGeom prst="rect">
            <a:avLst/>
          </a:prstGeom>
          <a:noFill/>
          <a:ln>
            <a:noFill/>
          </a:ln>
        </p:spPr>
      </p:pic>
      <p:sp>
        <p:nvSpPr>
          <p:cNvPr id="368" name="Google Shape;368;g19e492cc2c1_0_22"/>
          <p:cNvSpPr txBox="1">
            <a:spLocks noGrp="1"/>
          </p:cNvSpPr>
          <p:nvPr>
            <p:ph type="title" idx="4294967295"/>
          </p:nvPr>
        </p:nvSpPr>
        <p:spPr>
          <a:xfrm>
            <a:off x="140000" y="210600"/>
            <a:ext cx="7787100" cy="7491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000" b="1">
                <a:solidFill>
                  <a:schemeClr val="lt1"/>
                </a:solidFill>
              </a:rPr>
              <a:t>Servicios Públicos </a:t>
            </a:r>
            <a:endParaRPr sz="4100">
              <a:solidFill>
                <a:schemeClr val="lt1"/>
              </a:solidFill>
            </a:endParaRPr>
          </a:p>
        </p:txBody>
      </p:sp>
      <p:pic>
        <p:nvPicPr>
          <p:cNvPr id="3" name="Imagen 2">
            <a:extLst>
              <a:ext uri="{FF2B5EF4-FFF2-40B4-BE49-F238E27FC236}">
                <a16:creationId xmlns:a16="http://schemas.microsoft.com/office/drawing/2014/main" id="{9896A83B-1112-7772-59EC-B8CE30209A72}"/>
              </a:ext>
            </a:extLst>
          </p:cNvPr>
          <p:cNvPicPr>
            <a:picLocks noChangeAspect="1"/>
          </p:cNvPicPr>
          <p:nvPr/>
        </p:nvPicPr>
        <p:blipFill>
          <a:blip r:embed="rId4"/>
          <a:stretch>
            <a:fillRect/>
          </a:stretch>
        </p:blipFill>
        <p:spPr>
          <a:xfrm>
            <a:off x="463123" y="1746050"/>
            <a:ext cx="5133317" cy="3929206"/>
          </a:xfrm>
          <a:prstGeom prst="rect">
            <a:avLst/>
          </a:prstGeom>
        </p:spPr>
      </p:pic>
    </p:spTree>
    <p:extLst>
      <p:ext uri="{BB962C8B-B14F-4D97-AF65-F5344CB8AC3E}">
        <p14:creationId xmlns:p14="http://schemas.microsoft.com/office/powerpoint/2010/main" val="4052692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9e492cc2c1_0_33"/>
          <p:cNvSpPr txBox="1"/>
          <p:nvPr/>
        </p:nvSpPr>
        <p:spPr>
          <a:xfrm>
            <a:off x="267575" y="1035050"/>
            <a:ext cx="6477900" cy="560123"/>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600"/>
              </a:spcAft>
              <a:buNone/>
            </a:pPr>
            <a:r>
              <a:rPr lang="es-CO" sz="1600" b="1" dirty="0">
                <a:solidFill>
                  <a:schemeClr val="dk1"/>
                </a:solidFill>
              </a:rPr>
              <a:t>Calidad del Servicio SAIFI</a:t>
            </a:r>
            <a:endParaRPr dirty="0"/>
          </a:p>
        </p:txBody>
      </p:sp>
      <p:sp>
        <p:nvSpPr>
          <p:cNvPr id="374" name="Google Shape;374;g19e492cc2c1_0_33"/>
          <p:cNvSpPr txBox="1"/>
          <p:nvPr/>
        </p:nvSpPr>
        <p:spPr>
          <a:xfrm>
            <a:off x="554122" y="5661000"/>
            <a:ext cx="10519703" cy="885340"/>
          </a:xfrm>
          <a:prstGeom prst="rect">
            <a:avLst/>
          </a:prstGeom>
          <a:noFill/>
          <a:ln>
            <a:noFill/>
          </a:ln>
        </p:spPr>
        <p:txBody>
          <a:bodyPr spcFirstLastPara="1" wrap="square" lIns="91425" tIns="91425" rIns="91425" bIns="91425" anchor="t" anchorCtr="0">
            <a:spAutoFit/>
          </a:bodyPr>
          <a:lstStyle/>
          <a:p>
            <a:pPr algn="ctr">
              <a:lnSpc>
                <a:spcPct val="115000"/>
              </a:lnSpc>
            </a:pPr>
            <a:r>
              <a:rPr lang="es-CO" b="1" i="0" dirty="0">
                <a:solidFill>
                  <a:srgbClr val="202124"/>
                </a:solidFill>
                <a:effectLst/>
                <a:latin typeface="arial" panose="020B0604020202020204" pitchFamily="34" charset="0"/>
              </a:rPr>
              <a:t>SAIFI</a:t>
            </a:r>
            <a:r>
              <a:rPr lang="es-CO" b="0" i="0" dirty="0">
                <a:solidFill>
                  <a:srgbClr val="202124"/>
                </a:solidFill>
                <a:effectLst/>
                <a:latin typeface="arial" panose="020B0604020202020204" pitchFamily="34" charset="0"/>
              </a:rPr>
              <a:t>: </a:t>
            </a:r>
            <a:r>
              <a:rPr lang="es-CO" b="0" i="0" dirty="0" err="1">
                <a:solidFill>
                  <a:srgbClr val="202124"/>
                </a:solidFill>
                <a:effectLst/>
                <a:latin typeface="arial" panose="020B0604020202020204" pitchFamily="34" charset="0"/>
              </a:rPr>
              <a:t>System</a:t>
            </a:r>
            <a:r>
              <a:rPr lang="es-CO" b="0" i="0" dirty="0">
                <a:solidFill>
                  <a:srgbClr val="202124"/>
                </a:solidFill>
                <a:effectLst/>
                <a:latin typeface="arial" panose="020B0604020202020204" pitchFamily="34" charset="0"/>
              </a:rPr>
              <a:t> </a:t>
            </a:r>
            <a:r>
              <a:rPr lang="es-CO" b="0" i="0" dirty="0" err="1">
                <a:solidFill>
                  <a:srgbClr val="202124"/>
                </a:solidFill>
                <a:effectLst/>
                <a:latin typeface="arial" panose="020B0604020202020204" pitchFamily="34" charset="0"/>
              </a:rPr>
              <a:t>Average</a:t>
            </a:r>
            <a:r>
              <a:rPr lang="es-CO" b="0" i="0" dirty="0">
                <a:solidFill>
                  <a:srgbClr val="202124"/>
                </a:solidFill>
                <a:effectLst/>
                <a:latin typeface="arial" panose="020B0604020202020204" pitchFamily="34" charset="0"/>
              </a:rPr>
              <a:t> </a:t>
            </a:r>
            <a:r>
              <a:rPr lang="es-CO" b="0" i="0" dirty="0" err="1">
                <a:solidFill>
                  <a:srgbClr val="202124"/>
                </a:solidFill>
                <a:effectLst/>
                <a:latin typeface="arial" panose="020B0604020202020204" pitchFamily="34" charset="0"/>
              </a:rPr>
              <a:t>Interruption</a:t>
            </a:r>
            <a:r>
              <a:rPr lang="es-CO" b="0" i="0" dirty="0">
                <a:solidFill>
                  <a:srgbClr val="202124"/>
                </a:solidFill>
                <a:effectLst/>
                <a:latin typeface="arial" panose="020B0604020202020204" pitchFamily="34" charset="0"/>
              </a:rPr>
              <a:t> </a:t>
            </a:r>
            <a:r>
              <a:rPr lang="es-CO" b="0" i="0" dirty="0" err="1">
                <a:solidFill>
                  <a:srgbClr val="202124"/>
                </a:solidFill>
                <a:effectLst/>
                <a:latin typeface="arial" panose="020B0604020202020204" pitchFamily="34" charset="0"/>
              </a:rPr>
              <a:t>Frecuency</a:t>
            </a:r>
            <a:r>
              <a:rPr lang="es-CO" b="0" i="0" dirty="0">
                <a:solidFill>
                  <a:srgbClr val="202124"/>
                </a:solidFill>
                <a:effectLst/>
                <a:latin typeface="arial" panose="020B0604020202020204" pitchFamily="34" charset="0"/>
              </a:rPr>
              <a:t> </a:t>
            </a:r>
            <a:r>
              <a:rPr lang="es-CO" b="0" i="0" dirty="0" err="1">
                <a:solidFill>
                  <a:srgbClr val="202124"/>
                </a:solidFill>
                <a:effectLst/>
                <a:latin typeface="arial" panose="020B0604020202020204" pitchFamily="34" charset="0"/>
              </a:rPr>
              <a:t>Index</a:t>
            </a:r>
            <a:r>
              <a:rPr lang="es-CO" b="0" i="0" dirty="0">
                <a:solidFill>
                  <a:srgbClr val="202124"/>
                </a:solidFill>
                <a:effectLst/>
                <a:latin typeface="arial" panose="020B0604020202020204" pitchFamily="34" charset="0"/>
              </a:rPr>
              <a:t>, </a:t>
            </a:r>
            <a:r>
              <a:rPr lang="es-CO" b="0" i="0" dirty="0" err="1">
                <a:solidFill>
                  <a:srgbClr val="202124"/>
                </a:solidFill>
                <a:effectLst/>
                <a:latin typeface="arial" panose="020B0604020202020204" pitchFamily="34" charset="0"/>
              </a:rPr>
              <a:t>ó</a:t>
            </a:r>
            <a:r>
              <a:rPr lang="es-CO" b="0" i="0" dirty="0">
                <a:solidFill>
                  <a:srgbClr val="202124"/>
                </a:solidFill>
                <a:effectLst/>
                <a:latin typeface="arial" panose="020B0604020202020204" pitchFamily="34" charset="0"/>
              </a:rPr>
              <a:t> Frecuencia Media de Interrupción por usuario en un periodo determinado.</a:t>
            </a:r>
            <a:endParaRPr b="1" dirty="0">
              <a:solidFill>
                <a:schemeClr val="dk1"/>
              </a:solidFill>
            </a:endParaRPr>
          </a:p>
          <a:p>
            <a:pPr marL="0" lvl="0" indent="0" algn="ctr" rtl="0">
              <a:lnSpc>
                <a:spcPct val="115000"/>
              </a:lnSpc>
              <a:spcBef>
                <a:spcPts val="800"/>
              </a:spcBef>
              <a:spcAft>
                <a:spcPts val="800"/>
              </a:spcAft>
              <a:buNone/>
            </a:pPr>
            <a:r>
              <a:rPr lang="es-CO" b="1" dirty="0">
                <a:solidFill>
                  <a:schemeClr val="dk1"/>
                </a:solidFill>
              </a:rPr>
              <a:t>Fuente: Air-e, 2022</a:t>
            </a:r>
            <a:endParaRPr sz="1800" dirty="0"/>
          </a:p>
        </p:txBody>
      </p:sp>
      <p:pic>
        <p:nvPicPr>
          <p:cNvPr id="376" name="Google Shape;376;g19e492cc2c1_0_33"/>
          <p:cNvPicPr preferRelativeResize="0"/>
          <p:nvPr/>
        </p:nvPicPr>
        <p:blipFill>
          <a:blip r:embed="rId3">
            <a:alphaModFix/>
          </a:blip>
          <a:stretch>
            <a:fillRect/>
          </a:stretch>
        </p:blipFill>
        <p:spPr>
          <a:xfrm>
            <a:off x="6067000" y="1641400"/>
            <a:ext cx="4586678" cy="4019600"/>
          </a:xfrm>
          <a:prstGeom prst="rect">
            <a:avLst/>
          </a:prstGeom>
          <a:noFill/>
          <a:ln>
            <a:noFill/>
          </a:ln>
        </p:spPr>
      </p:pic>
      <p:sp>
        <p:nvSpPr>
          <p:cNvPr id="377" name="Google Shape;377;g19e492cc2c1_0_33"/>
          <p:cNvSpPr txBox="1">
            <a:spLocks noGrp="1"/>
          </p:cNvSpPr>
          <p:nvPr>
            <p:ph type="title" idx="4294967295"/>
          </p:nvPr>
        </p:nvSpPr>
        <p:spPr>
          <a:xfrm>
            <a:off x="140000" y="210600"/>
            <a:ext cx="7787100" cy="7491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000" b="1">
                <a:solidFill>
                  <a:schemeClr val="lt1"/>
                </a:solidFill>
              </a:rPr>
              <a:t>Servicios Públicos </a:t>
            </a:r>
            <a:endParaRPr sz="4100">
              <a:solidFill>
                <a:schemeClr val="lt1"/>
              </a:solidFill>
            </a:endParaRPr>
          </a:p>
        </p:txBody>
      </p:sp>
      <p:pic>
        <p:nvPicPr>
          <p:cNvPr id="2" name="Imagen 1">
            <a:extLst>
              <a:ext uri="{FF2B5EF4-FFF2-40B4-BE49-F238E27FC236}">
                <a16:creationId xmlns:a16="http://schemas.microsoft.com/office/drawing/2014/main" id="{2B1F60B3-1EDF-FE7D-9D40-18BE3EFCF57C}"/>
              </a:ext>
            </a:extLst>
          </p:cNvPr>
          <p:cNvPicPr>
            <a:picLocks noChangeAspect="1"/>
          </p:cNvPicPr>
          <p:nvPr/>
        </p:nvPicPr>
        <p:blipFill>
          <a:blip r:embed="rId4"/>
          <a:stretch>
            <a:fillRect/>
          </a:stretch>
        </p:blipFill>
        <p:spPr>
          <a:xfrm>
            <a:off x="554122" y="1758462"/>
            <a:ext cx="5092731" cy="3902538"/>
          </a:xfrm>
          <a:prstGeom prst="rect">
            <a:avLst/>
          </a:prstGeom>
        </p:spPr>
      </p:pic>
    </p:spTree>
    <p:extLst>
      <p:ext uri="{BB962C8B-B14F-4D97-AF65-F5344CB8AC3E}">
        <p14:creationId xmlns:p14="http://schemas.microsoft.com/office/powerpoint/2010/main" val="98540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19e492cc2c1_0_51"/>
          <p:cNvSpPr txBox="1"/>
          <p:nvPr/>
        </p:nvSpPr>
        <p:spPr>
          <a:xfrm>
            <a:off x="267575" y="887543"/>
            <a:ext cx="64779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600"/>
              </a:spcAft>
              <a:buNone/>
            </a:pPr>
            <a:r>
              <a:rPr lang="es-CO" sz="1600" b="1" dirty="0">
                <a:solidFill>
                  <a:schemeClr val="dk1"/>
                </a:solidFill>
              </a:rPr>
              <a:t>Evolución variable costo unitario tarifa energía Air-E</a:t>
            </a:r>
            <a:endParaRPr dirty="0"/>
          </a:p>
        </p:txBody>
      </p:sp>
      <p:sp>
        <p:nvSpPr>
          <p:cNvPr id="392" name="Google Shape;392;g19e492cc2c1_0_51"/>
          <p:cNvSpPr txBox="1"/>
          <p:nvPr/>
        </p:nvSpPr>
        <p:spPr>
          <a:xfrm>
            <a:off x="1059000" y="6015000"/>
            <a:ext cx="100740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dirty="0">
                <a:solidFill>
                  <a:schemeClr val="dk1"/>
                </a:solidFill>
              </a:rPr>
              <a:t>Fuente: Elaboración </a:t>
            </a:r>
            <a:r>
              <a:rPr lang="es-CO" sz="1100" b="1" dirty="0" err="1">
                <a:solidFill>
                  <a:schemeClr val="dk1"/>
                </a:solidFill>
              </a:rPr>
              <a:t>propoia</a:t>
            </a:r>
            <a:r>
              <a:rPr lang="es-CO" sz="1100" b="1" dirty="0">
                <a:solidFill>
                  <a:schemeClr val="dk1"/>
                </a:solidFill>
              </a:rPr>
              <a:t> a partir de factura mensual Air-E,  2022.</a:t>
            </a:r>
            <a:endParaRPr dirty="0"/>
          </a:p>
        </p:txBody>
      </p:sp>
      <p:sp>
        <p:nvSpPr>
          <p:cNvPr id="394" name="Google Shape;394;g19e492cc2c1_0_51"/>
          <p:cNvSpPr txBox="1">
            <a:spLocks noGrp="1"/>
          </p:cNvSpPr>
          <p:nvPr>
            <p:ph type="title" idx="4294967295"/>
          </p:nvPr>
        </p:nvSpPr>
        <p:spPr>
          <a:xfrm>
            <a:off x="140000" y="210600"/>
            <a:ext cx="7787100" cy="74910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000" b="1">
                <a:solidFill>
                  <a:schemeClr val="lt1"/>
                </a:solidFill>
              </a:rPr>
              <a:t>Servicios Públicos </a:t>
            </a:r>
            <a:endParaRPr sz="4100">
              <a:solidFill>
                <a:schemeClr val="lt1"/>
              </a:solidFill>
            </a:endParaRPr>
          </a:p>
        </p:txBody>
      </p:sp>
      <p:pic>
        <p:nvPicPr>
          <p:cNvPr id="2" name="Imagen 1">
            <a:extLst>
              <a:ext uri="{FF2B5EF4-FFF2-40B4-BE49-F238E27FC236}">
                <a16:creationId xmlns:a16="http://schemas.microsoft.com/office/drawing/2014/main" id="{D2CD48BA-3BCF-2251-71A2-DB194382BC95}"/>
              </a:ext>
            </a:extLst>
          </p:cNvPr>
          <p:cNvPicPr>
            <a:picLocks noChangeAspect="1"/>
          </p:cNvPicPr>
          <p:nvPr/>
        </p:nvPicPr>
        <p:blipFill>
          <a:blip r:embed="rId3"/>
          <a:stretch>
            <a:fillRect/>
          </a:stretch>
        </p:blipFill>
        <p:spPr>
          <a:xfrm>
            <a:off x="3179859" y="1354997"/>
            <a:ext cx="6435363" cy="4665865"/>
          </a:xfrm>
          <a:prstGeom prst="rect">
            <a:avLst/>
          </a:prstGeom>
        </p:spPr>
      </p:pic>
    </p:spTree>
    <p:extLst>
      <p:ext uri="{BB962C8B-B14F-4D97-AF65-F5344CB8AC3E}">
        <p14:creationId xmlns:p14="http://schemas.microsoft.com/office/powerpoint/2010/main" val="391026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
          <p:cNvSpPr txBox="1">
            <a:spLocks noGrp="1"/>
          </p:cNvSpPr>
          <p:nvPr>
            <p:ph type="title" idx="4294967295"/>
          </p:nvPr>
        </p:nvSpPr>
        <p:spPr>
          <a:xfrm>
            <a:off x="319204" y="0"/>
            <a:ext cx="101963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b="1">
                <a:solidFill>
                  <a:srgbClr val="0B5394"/>
                </a:solidFill>
              </a:rPr>
              <a:t>Introducción</a:t>
            </a:r>
            <a:endParaRPr b="1">
              <a:solidFill>
                <a:srgbClr val="0B5394"/>
              </a:solidFill>
            </a:endParaRPr>
          </a:p>
        </p:txBody>
      </p:sp>
      <p:sp>
        <p:nvSpPr>
          <p:cNvPr id="254" name="Google Shape;254;p4"/>
          <p:cNvSpPr txBox="1"/>
          <p:nvPr/>
        </p:nvSpPr>
        <p:spPr>
          <a:xfrm>
            <a:off x="319205" y="1174427"/>
            <a:ext cx="5518887" cy="542401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CO" sz="1800" dirty="0">
                <a:solidFill>
                  <a:schemeClr val="dk1"/>
                </a:solidFill>
                <a:latin typeface="Calibri"/>
                <a:ea typeface="Calibri"/>
                <a:cs typeface="Calibri"/>
                <a:sym typeface="Calibri"/>
              </a:rPr>
              <a:t>El Departamento del Atlántico está situado en el norte del territorio nacional, en la región Caribe.  </a:t>
            </a:r>
          </a:p>
          <a:p>
            <a:pPr marL="0" lvl="0" indent="0" algn="just" rtl="0">
              <a:lnSpc>
                <a:spcPct val="115000"/>
              </a:lnSpc>
              <a:spcBef>
                <a:spcPts val="0"/>
              </a:spcBef>
              <a:spcAft>
                <a:spcPts val="0"/>
              </a:spcAft>
              <a:buClr>
                <a:schemeClr val="dk1"/>
              </a:buClr>
              <a:buSzPts val="1100"/>
              <a:buFont typeface="Arial"/>
              <a:buNone/>
            </a:pPr>
            <a:endParaRPr lang="es-CO" sz="18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s-CO" sz="1800" dirty="0">
                <a:solidFill>
                  <a:schemeClr val="dk1"/>
                </a:solidFill>
                <a:latin typeface="Calibri"/>
                <a:ea typeface="Calibri"/>
                <a:cs typeface="Calibri"/>
                <a:sym typeface="Calibri"/>
              </a:rPr>
              <a:t>Una superficie de 3.386 km² lo que representa el 0.29 % del territorio nacional</a:t>
            </a:r>
            <a:r>
              <a:rPr lang="es-CO" sz="1100" dirty="0">
                <a:solidFill>
                  <a:schemeClr val="dk1"/>
                </a:solidFill>
              </a:rPr>
              <a:t>. </a:t>
            </a:r>
            <a:endParaRPr sz="1400" b="0" i="0" u="none" strike="noStrike" cap="none" dirty="0">
              <a:solidFill>
                <a:srgbClr val="000000"/>
              </a:solidFill>
              <a:latin typeface="Arial"/>
              <a:ea typeface="Arial"/>
              <a:cs typeface="Arial"/>
              <a:sym typeface="Arial"/>
            </a:endParaRPr>
          </a:p>
          <a:p>
            <a:pPr marL="0" marR="0" lvl="0" indent="565150" algn="just" rtl="0">
              <a:lnSpc>
                <a:spcPct val="115000"/>
              </a:lnSpc>
              <a:spcBef>
                <a:spcPts val="80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s-CO" sz="1800" dirty="0">
                <a:solidFill>
                  <a:schemeClr val="dk1"/>
                </a:solidFill>
                <a:latin typeface="Calibri"/>
                <a:ea typeface="Calibri"/>
                <a:cs typeface="Calibri"/>
                <a:sym typeface="Calibri"/>
              </a:rPr>
              <a:t>La división política administrativa : </a:t>
            </a:r>
          </a:p>
          <a:p>
            <a:pPr marL="0" lvl="0" indent="0" algn="just" rtl="0">
              <a:lnSpc>
                <a:spcPct val="115000"/>
              </a:lnSpc>
              <a:spcBef>
                <a:spcPts val="0"/>
              </a:spcBef>
              <a:spcAft>
                <a:spcPts val="0"/>
              </a:spcAft>
              <a:buClr>
                <a:schemeClr val="dk1"/>
              </a:buClr>
              <a:buSzPts val="1100"/>
              <a:buFont typeface="Arial"/>
              <a:buNone/>
            </a:pPr>
            <a:r>
              <a:rPr lang="es-CO" sz="1800" dirty="0">
                <a:solidFill>
                  <a:schemeClr val="dk1"/>
                </a:solidFill>
                <a:latin typeface="Calibri"/>
                <a:ea typeface="Calibri"/>
                <a:cs typeface="Calibri"/>
                <a:sym typeface="Calibri"/>
              </a:rPr>
              <a:t>23 municipios en (5) subregiones. </a:t>
            </a:r>
          </a:p>
          <a:p>
            <a:pPr marL="0" marR="0" lvl="0" indent="565150" algn="just" rtl="0">
              <a:lnSpc>
                <a:spcPct val="115000"/>
              </a:lnSpc>
              <a:spcBef>
                <a:spcPts val="80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s-CO" sz="1800" dirty="0">
                <a:solidFill>
                  <a:schemeClr val="dk1"/>
                </a:solidFill>
                <a:latin typeface="Calibri"/>
                <a:ea typeface="Calibri"/>
                <a:cs typeface="Calibri"/>
                <a:sym typeface="Calibri"/>
              </a:rPr>
              <a:t>El Producto Interno Bruto (PIB) en el año 2021 sumó $52,3 billones, con un crecimiento de 12.4% con respecto al 2020 y una contribución de 0,6% a la economía nacional.</a:t>
            </a:r>
            <a:endParaRPr sz="1800" dirty="0">
              <a:solidFill>
                <a:schemeClr val="dk1"/>
              </a:solidFill>
              <a:latin typeface="Calibri"/>
              <a:ea typeface="Calibri"/>
              <a:cs typeface="Calibri"/>
              <a:sym typeface="Calibri"/>
            </a:endParaRPr>
          </a:p>
          <a:p>
            <a:pPr marL="0" marR="0" lvl="0" indent="0" algn="just" rtl="0">
              <a:lnSpc>
                <a:spcPct val="115000"/>
              </a:lnSpc>
              <a:spcBef>
                <a:spcPts val="80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70F9B685-F1E3-0BA9-C4EE-53147E29D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910" y="762946"/>
            <a:ext cx="3943641" cy="55703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19aebcb19c5_0_0"/>
          <p:cNvSpPr txBox="1">
            <a:spLocks noGrp="1"/>
          </p:cNvSpPr>
          <p:nvPr>
            <p:ph type="title"/>
          </p:nvPr>
        </p:nvSpPr>
        <p:spPr>
          <a:xfrm>
            <a:off x="206375" y="365625"/>
            <a:ext cx="7584600" cy="900000"/>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33333"/>
              <a:buFont typeface="Calibri"/>
              <a:buNone/>
            </a:pPr>
            <a:r>
              <a:rPr lang="es-CO" sz="3300" b="1">
                <a:solidFill>
                  <a:schemeClr val="lt1"/>
                </a:solidFill>
              </a:rPr>
              <a:t>Eje 1. Retos, metas y oportunidades de desarrollo</a:t>
            </a:r>
            <a:endParaRPr sz="3300">
              <a:solidFill>
                <a:schemeClr val="lt1"/>
              </a:solidFill>
            </a:endParaRPr>
          </a:p>
        </p:txBody>
      </p:sp>
      <p:sp>
        <p:nvSpPr>
          <p:cNvPr id="466" name="Google Shape;466;g19aebcb19c5_0_0"/>
          <p:cNvSpPr txBox="1"/>
          <p:nvPr/>
        </p:nvSpPr>
        <p:spPr>
          <a:xfrm>
            <a:off x="206375" y="1466500"/>
            <a:ext cx="9116100" cy="53049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CO" b="1">
                <a:solidFill>
                  <a:schemeClr val="dk1"/>
                </a:solidFill>
                <a:latin typeface="Calibri"/>
                <a:ea typeface="Calibri"/>
                <a:cs typeface="Calibri"/>
                <a:sym typeface="Calibri"/>
              </a:rPr>
              <a:t>Reto 1: Disminuir los indicadores de pobreza: Pobreza Monetaria y Pobreza Monetaria Extrema en el Atlántico</a:t>
            </a:r>
            <a:endParaRPr b="1">
              <a:solidFill>
                <a:schemeClr val="dk1"/>
              </a:solidFill>
              <a:latin typeface="Calibri"/>
              <a:ea typeface="Calibri"/>
              <a:cs typeface="Calibri"/>
              <a:sym typeface="Calibri"/>
            </a:endParaRPr>
          </a:p>
          <a:p>
            <a:pPr marL="0" lvl="0" indent="0" algn="just" rtl="0">
              <a:spcBef>
                <a:spcPts val="0"/>
              </a:spcBef>
              <a:spcAft>
                <a:spcPts val="0"/>
              </a:spcAft>
              <a:buNone/>
            </a:pPr>
            <a:endParaRPr>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s-CO">
                <a:solidFill>
                  <a:schemeClr val="dk1"/>
                </a:solidFill>
                <a:latin typeface="Calibri"/>
                <a:ea typeface="Calibri"/>
                <a:cs typeface="Calibri"/>
                <a:sym typeface="Calibri"/>
              </a:rPr>
              <a:t>La pandemia del covid-19 trajo consigo grandes retos para municipios y Departamentos del país, y ha tenido un impacto directo y de manera negativa sobre la economía y el bienestar de los Atlanticenses, al punto en que actualmente 35,6% de los habitantes del departamento viven por debajo de la línea de la pobreza (En 2019 esta cifra estaba en un 27,3%) y el 7,1% viven en condición de pobreza extrema de acuerdo con las cifras del DANE a corte del año 2021. </a:t>
            </a:r>
            <a:endParaRPr>
              <a:solidFill>
                <a:schemeClr val="dk1"/>
              </a:solidFill>
              <a:latin typeface="Calibri"/>
              <a:ea typeface="Calibri"/>
              <a:cs typeface="Calibri"/>
              <a:sym typeface="Calibri"/>
            </a:endParaRPr>
          </a:p>
          <a:p>
            <a:pPr marL="0" lvl="0" indent="0" algn="just" rtl="0">
              <a:lnSpc>
                <a:spcPct val="115000"/>
              </a:lnSpc>
              <a:spcBef>
                <a:spcPts val="800"/>
              </a:spcBef>
              <a:spcAft>
                <a:spcPts val="0"/>
              </a:spcAft>
              <a:buNone/>
            </a:pPr>
            <a:r>
              <a:rPr lang="es-CO" b="1">
                <a:solidFill>
                  <a:schemeClr val="dk1"/>
                </a:solidFill>
                <a:latin typeface="Calibri"/>
                <a:ea typeface="Calibri"/>
                <a:cs typeface="Calibri"/>
                <a:sym typeface="Calibri"/>
              </a:rPr>
              <a:t>Reto 2: Mejorar la cobertura neta en el nivel de educación media en el Atlántico</a:t>
            </a:r>
            <a:r>
              <a:rPr lang="es-CO">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just" rtl="0">
              <a:lnSpc>
                <a:spcPct val="115000"/>
              </a:lnSpc>
              <a:spcBef>
                <a:spcPts val="800"/>
              </a:spcBef>
              <a:spcAft>
                <a:spcPts val="0"/>
              </a:spcAft>
              <a:buNone/>
            </a:pPr>
            <a:r>
              <a:rPr lang="es-CO">
                <a:solidFill>
                  <a:schemeClr val="dk1"/>
                </a:solidFill>
              </a:rPr>
              <a:t>L</a:t>
            </a:r>
            <a:r>
              <a:rPr lang="es-CO">
                <a:solidFill>
                  <a:schemeClr val="dk1"/>
                </a:solidFill>
                <a:latin typeface="Calibri"/>
                <a:ea typeface="Calibri"/>
                <a:cs typeface="Calibri"/>
                <a:sym typeface="Calibri"/>
              </a:rPr>
              <a:t>a educación media muestra los niveles más bajos de cobertura, situándose para el año 2021 en 50,6% solo un punto porcentual mayor que en el año inmediatamente anterior, por lo que se deben tomar las medidas correspondientes para mejorar el acceso de la población entre 15 y 16 años a las aulas educativas, ya que se evidencia que hay un número importante de la población en Extraedad en ese nivel</a:t>
            </a:r>
            <a:r>
              <a:rPr lang="es-CO">
                <a:solidFill>
                  <a:schemeClr val="dk1"/>
                </a:solidFill>
              </a:rPr>
              <a:t>.</a:t>
            </a:r>
            <a:endParaRPr>
              <a:solidFill>
                <a:schemeClr val="dk1"/>
              </a:solidFill>
              <a:latin typeface="Calibri"/>
              <a:ea typeface="Calibri"/>
              <a:cs typeface="Calibri"/>
              <a:sym typeface="Calibri"/>
            </a:endParaRPr>
          </a:p>
          <a:p>
            <a:pPr marL="0" lvl="0" indent="0" algn="just" rtl="0">
              <a:lnSpc>
                <a:spcPct val="115000"/>
              </a:lnSpc>
              <a:spcBef>
                <a:spcPts val="1200"/>
              </a:spcBef>
              <a:spcAft>
                <a:spcPts val="0"/>
              </a:spcAft>
              <a:buNone/>
            </a:pPr>
            <a:r>
              <a:rPr lang="es-CO" b="1">
                <a:solidFill>
                  <a:schemeClr val="dk1"/>
                </a:solidFill>
                <a:latin typeface="Calibri"/>
                <a:ea typeface="Calibri"/>
                <a:cs typeface="Calibri"/>
                <a:sym typeface="Calibri"/>
              </a:rPr>
              <a:t>Reto 3. Mejorar la cobertura neta en el nivel educativo transición (Desnutrición cognitiva y alimentaria).</a:t>
            </a:r>
            <a:r>
              <a:rPr lang="es-CO" b="1">
                <a:solidFill>
                  <a:schemeClr val="dk1"/>
                </a:solidFill>
              </a:rPr>
              <a:t> </a:t>
            </a:r>
            <a:endParaRPr b="1">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es-CO">
                <a:solidFill>
                  <a:schemeClr val="dk1"/>
                </a:solidFill>
                <a:latin typeface="Calibri"/>
                <a:ea typeface="Calibri"/>
                <a:cs typeface="Calibri"/>
                <a:sym typeface="Calibri"/>
              </a:rPr>
              <a:t>El departamento del Atlántico y Barranquilla debe mejorar la cobertura y eficiencia del sistema en transición, este, aunque experimentó un ascenso de la tasa de cobertura neta durante los últimos 5 años, aún hay oportunidad para mejorar. De acuerdo con el MEN, en 2021 la tasa de cobertura neta en transición fue de 50,2%. </a:t>
            </a:r>
            <a:endParaRPr>
              <a:solidFill>
                <a:schemeClr val="dk1"/>
              </a:solidFill>
              <a:latin typeface="Calibri"/>
              <a:ea typeface="Calibri"/>
              <a:cs typeface="Calibri"/>
              <a:sym typeface="Calibri"/>
            </a:endParaRPr>
          </a:p>
          <a:p>
            <a:pPr marL="0" lvl="0" indent="0" algn="just" rtl="0">
              <a:lnSpc>
                <a:spcPct val="115000"/>
              </a:lnSpc>
              <a:spcBef>
                <a:spcPts val="1200"/>
              </a:spcBef>
              <a:spcAft>
                <a:spcPts val="0"/>
              </a:spcAft>
              <a:buNone/>
            </a:pPr>
            <a:endParaRPr>
              <a:solidFill>
                <a:schemeClr val="dk1"/>
              </a:solidFill>
            </a:endParaRPr>
          </a:p>
          <a:p>
            <a:pPr marL="0" lvl="0" indent="0" algn="just"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just" rtl="0">
              <a:spcBef>
                <a:spcPts val="1200"/>
              </a:spcBef>
              <a:spcAft>
                <a:spcPts val="0"/>
              </a:spcAft>
              <a:buNone/>
            </a:pP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9464B645-156F-3307-D1B9-D4F68D64B634}"/>
              </a:ext>
            </a:extLst>
          </p:cNvPr>
          <p:cNvGraphicFramePr/>
          <p:nvPr>
            <p:extLst>
              <p:ext uri="{D42A27DB-BD31-4B8C-83A1-F6EECF244321}">
                <p14:modId xmlns:p14="http://schemas.microsoft.com/office/powerpoint/2010/main" val="3211007805"/>
              </p:ext>
            </p:extLst>
          </p:nvPr>
        </p:nvGraphicFramePr>
        <p:xfrm>
          <a:off x="-180109" y="277091"/>
          <a:ext cx="11638575" cy="602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5C6912F3-7EBE-05F8-83DD-3D1C1372F099}"/>
              </a:ext>
            </a:extLst>
          </p:cNvPr>
          <p:cNvSpPr txBox="1"/>
          <p:nvPr/>
        </p:nvSpPr>
        <p:spPr>
          <a:xfrm>
            <a:off x="5001491" y="762000"/>
            <a:ext cx="861133" cy="307777"/>
          </a:xfrm>
          <a:prstGeom prst="rect">
            <a:avLst/>
          </a:prstGeom>
          <a:noFill/>
        </p:spPr>
        <p:txBody>
          <a:bodyPr wrap="none" rtlCol="0">
            <a:spAutoFit/>
          </a:bodyPr>
          <a:lstStyle/>
          <a:p>
            <a:r>
              <a:rPr lang="es-CO" dirty="0"/>
              <a:t>Reto 1.1</a:t>
            </a:r>
          </a:p>
        </p:txBody>
      </p:sp>
      <p:sp>
        <p:nvSpPr>
          <p:cNvPr id="7" name="Rectángulo 20">
            <a:extLst>
              <a:ext uri="{FF2B5EF4-FFF2-40B4-BE49-F238E27FC236}">
                <a16:creationId xmlns:a16="http://schemas.microsoft.com/office/drawing/2014/main" id="{DB33F933-4984-0432-45A7-624F0A515AC5}"/>
              </a:ext>
            </a:extLst>
          </p:cNvPr>
          <p:cNvSpPr/>
          <p:nvPr/>
        </p:nvSpPr>
        <p:spPr>
          <a:xfrm>
            <a:off x="304800" y="3920757"/>
            <a:ext cx="3025562" cy="1738717"/>
          </a:xfrm>
          <a:prstGeom prst="rect">
            <a:avLst/>
          </a:prstGeom>
          <a:solidFill>
            <a:schemeClr val="accent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700" b="0" i="0" u="none" strike="noStrike" kern="1200" cap="none" spc="0" normalizeH="0" baseline="0" noProof="0" dirty="0">
                <a:ln>
                  <a:noFill/>
                </a:ln>
                <a:solidFill>
                  <a:schemeClr val="tx1"/>
                </a:solidFill>
                <a:effectLst/>
                <a:uLnTx/>
                <a:uFillTx/>
                <a:latin typeface="Calibri Light" panose="020F0302020204030204"/>
                <a:ea typeface="+mn-ea"/>
                <a:cs typeface="+mn-cs"/>
              </a:rPr>
              <a:t>Lucha contra la pobreza e incusión social</a:t>
            </a: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a:t>Meta 1.1</a:t>
            </a:r>
            <a:endParaRPr lang="es-CO" dirty="0"/>
          </a:p>
        </p:txBody>
      </p:sp>
      <p:sp>
        <p:nvSpPr>
          <p:cNvPr id="9" name="CuadroTexto 8">
            <a:extLst>
              <a:ext uri="{FF2B5EF4-FFF2-40B4-BE49-F238E27FC236}">
                <a16:creationId xmlns:a16="http://schemas.microsoft.com/office/drawing/2014/main" id="{B67AA6A5-FF8D-9AB0-E4EB-808AB0D58BA8}"/>
              </a:ext>
            </a:extLst>
          </p:cNvPr>
          <p:cNvSpPr txBox="1"/>
          <p:nvPr/>
        </p:nvSpPr>
        <p:spPr>
          <a:xfrm>
            <a:off x="8700655" y="3906823"/>
            <a:ext cx="1180131" cy="307777"/>
          </a:xfrm>
          <a:prstGeom prst="rect">
            <a:avLst/>
          </a:prstGeom>
          <a:noFill/>
        </p:spPr>
        <p:txBody>
          <a:bodyPr wrap="none" rtlCol="0">
            <a:spAutoFit/>
          </a:bodyPr>
          <a:lstStyle/>
          <a:p>
            <a:r>
              <a:rPr lang="es-CO"/>
              <a:t>Iniciativa 1.1</a:t>
            </a:r>
            <a:endParaRPr lang="es-CO" dirty="0"/>
          </a:p>
        </p:txBody>
      </p:sp>
      <p:sp>
        <p:nvSpPr>
          <p:cNvPr id="10" name="CuadroTexto 9">
            <a:extLst>
              <a:ext uri="{FF2B5EF4-FFF2-40B4-BE49-F238E27FC236}">
                <a16:creationId xmlns:a16="http://schemas.microsoft.com/office/drawing/2014/main" id="{C44D0773-1831-4847-B9C0-590A9AF35962}"/>
              </a:ext>
            </a:extLst>
          </p:cNvPr>
          <p:cNvSpPr txBox="1"/>
          <p:nvPr/>
        </p:nvSpPr>
        <p:spPr>
          <a:xfrm>
            <a:off x="10461696" y="5505585"/>
            <a:ext cx="1467068" cy="307777"/>
          </a:xfrm>
          <a:prstGeom prst="rect">
            <a:avLst/>
          </a:prstGeom>
          <a:noFill/>
        </p:spPr>
        <p:txBody>
          <a:bodyPr wrap="none" rtlCol="0">
            <a:spAutoFit/>
          </a:bodyPr>
          <a:lstStyle/>
          <a:p>
            <a:r>
              <a:rPr lang="es-CO"/>
              <a:t>Oportunidad 1.1</a:t>
            </a:r>
            <a:endParaRPr lang="es-CO" dirty="0"/>
          </a:p>
        </p:txBody>
      </p:sp>
    </p:spTree>
    <p:extLst>
      <p:ext uri="{BB962C8B-B14F-4D97-AF65-F5344CB8AC3E}">
        <p14:creationId xmlns:p14="http://schemas.microsoft.com/office/powerpoint/2010/main" val="2651399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C6912F3-7EBE-05F8-83DD-3D1C1372F099}"/>
              </a:ext>
            </a:extLst>
          </p:cNvPr>
          <p:cNvSpPr txBox="1"/>
          <p:nvPr/>
        </p:nvSpPr>
        <p:spPr>
          <a:xfrm>
            <a:off x="5001491" y="762000"/>
            <a:ext cx="861133" cy="307777"/>
          </a:xfrm>
          <a:prstGeom prst="rect">
            <a:avLst/>
          </a:prstGeom>
          <a:noFill/>
        </p:spPr>
        <p:txBody>
          <a:bodyPr wrap="none" rtlCol="0">
            <a:spAutoFit/>
          </a:bodyPr>
          <a:lstStyle/>
          <a:p>
            <a:r>
              <a:rPr lang="es-CO" dirty="0"/>
              <a:t>Reto 1.2</a:t>
            </a:r>
          </a:p>
        </p:txBody>
      </p:sp>
      <p:sp>
        <p:nvSpPr>
          <p:cNvPr id="7" name="Rectángulo 20">
            <a:extLst>
              <a:ext uri="{FF2B5EF4-FFF2-40B4-BE49-F238E27FC236}">
                <a16:creationId xmlns:a16="http://schemas.microsoft.com/office/drawing/2014/main" id="{DB33F933-4984-0432-45A7-624F0A515AC5}"/>
              </a:ext>
            </a:extLst>
          </p:cNvPr>
          <p:cNvSpPr/>
          <p:nvPr/>
        </p:nvSpPr>
        <p:spPr>
          <a:xfrm>
            <a:off x="304800" y="3920757"/>
            <a:ext cx="3025562" cy="1738717"/>
          </a:xfrm>
          <a:prstGeom prst="rect">
            <a:avLst/>
          </a:prstGeom>
          <a:solidFill>
            <a:schemeClr val="accent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700" b="0" i="0" u="none" strike="noStrike" kern="1200" cap="none" spc="0" normalizeH="0" baseline="0" noProof="0" dirty="0">
                <a:ln>
                  <a:noFill/>
                </a:ln>
                <a:solidFill>
                  <a:schemeClr val="tx1"/>
                </a:solidFill>
                <a:effectLst/>
                <a:uLnTx/>
                <a:uFillTx/>
                <a:latin typeface="Calibri Light" panose="020F0302020204030204"/>
                <a:ea typeface="+mn-ea"/>
                <a:cs typeface="+mn-cs"/>
              </a:rPr>
              <a:t>Lucha contra la pobreza e incusión social</a:t>
            </a: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1.2</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8700655" y="3906823"/>
            <a:ext cx="1180131" cy="307777"/>
          </a:xfrm>
          <a:prstGeom prst="rect">
            <a:avLst/>
          </a:prstGeom>
          <a:noFill/>
        </p:spPr>
        <p:txBody>
          <a:bodyPr wrap="none" rtlCol="0">
            <a:spAutoFit/>
          </a:bodyPr>
          <a:lstStyle/>
          <a:p>
            <a:r>
              <a:rPr lang="es-CO" dirty="0"/>
              <a:t>Iniciativa 1.2</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10461696" y="5505585"/>
            <a:ext cx="1467068" cy="307777"/>
          </a:xfrm>
          <a:prstGeom prst="rect">
            <a:avLst/>
          </a:prstGeom>
          <a:noFill/>
        </p:spPr>
        <p:txBody>
          <a:bodyPr wrap="none" rtlCol="0">
            <a:spAutoFit/>
          </a:bodyPr>
          <a:lstStyle/>
          <a:p>
            <a:r>
              <a:rPr lang="es-CO" dirty="0"/>
              <a:t>Oportunidad 1.2</a:t>
            </a:r>
          </a:p>
        </p:txBody>
      </p:sp>
      <p:graphicFrame>
        <p:nvGraphicFramePr>
          <p:cNvPr id="2" name="Diagrama 1">
            <a:extLst>
              <a:ext uri="{FF2B5EF4-FFF2-40B4-BE49-F238E27FC236}">
                <a16:creationId xmlns:a16="http://schemas.microsoft.com/office/drawing/2014/main" id="{401CE28D-9AC6-87C1-408F-4402FD749BB9}"/>
              </a:ext>
            </a:extLst>
          </p:cNvPr>
          <p:cNvGraphicFramePr/>
          <p:nvPr>
            <p:extLst>
              <p:ext uri="{D42A27DB-BD31-4B8C-83A1-F6EECF244321}">
                <p14:modId xmlns:p14="http://schemas.microsoft.com/office/powerpoint/2010/main" val="51339119"/>
              </p:ext>
            </p:extLst>
          </p:nvPr>
        </p:nvGraphicFramePr>
        <p:xfrm>
          <a:off x="900545" y="263235"/>
          <a:ext cx="9561151" cy="608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083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C6912F3-7EBE-05F8-83DD-3D1C1372F099}"/>
              </a:ext>
            </a:extLst>
          </p:cNvPr>
          <p:cNvSpPr txBox="1"/>
          <p:nvPr/>
        </p:nvSpPr>
        <p:spPr>
          <a:xfrm>
            <a:off x="5001491" y="762000"/>
            <a:ext cx="861133" cy="307777"/>
          </a:xfrm>
          <a:prstGeom prst="rect">
            <a:avLst/>
          </a:prstGeom>
          <a:noFill/>
        </p:spPr>
        <p:txBody>
          <a:bodyPr wrap="none" rtlCol="0">
            <a:spAutoFit/>
          </a:bodyPr>
          <a:lstStyle/>
          <a:p>
            <a:r>
              <a:rPr lang="es-CO" dirty="0"/>
              <a:t>Reto 1.3</a:t>
            </a:r>
          </a:p>
        </p:txBody>
      </p:sp>
      <p:sp>
        <p:nvSpPr>
          <p:cNvPr id="7" name="Rectángulo 20">
            <a:extLst>
              <a:ext uri="{FF2B5EF4-FFF2-40B4-BE49-F238E27FC236}">
                <a16:creationId xmlns:a16="http://schemas.microsoft.com/office/drawing/2014/main" id="{DB33F933-4984-0432-45A7-624F0A515AC5}"/>
              </a:ext>
            </a:extLst>
          </p:cNvPr>
          <p:cNvSpPr/>
          <p:nvPr/>
        </p:nvSpPr>
        <p:spPr>
          <a:xfrm>
            <a:off x="304800" y="3920757"/>
            <a:ext cx="3025562" cy="1738717"/>
          </a:xfrm>
          <a:prstGeom prst="rect">
            <a:avLst/>
          </a:prstGeom>
          <a:solidFill>
            <a:schemeClr val="accent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700" b="0" i="0" u="none" strike="noStrike" kern="1200" cap="none" spc="0" normalizeH="0" baseline="0" noProof="0" dirty="0">
                <a:ln>
                  <a:noFill/>
                </a:ln>
                <a:solidFill>
                  <a:schemeClr val="tx1"/>
                </a:solidFill>
                <a:effectLst/>
                <a:uLnTx/>
                <a:uFillTx/>
                <a:latin typeface="Calibri Light" panose="020F0302020204030204"/>
                <a:ea typeface="+mn-ea"/>
                <a:cs typeface="+mn-cs"/>
              </a:rPr>
              <a:t>Lucha contra la pobreza e incusión social</a:t>
            </a: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1.3</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9684328" y="3766868"/>
            <a:ext cx="1180131" cy="307777"/>
          </a:xfrm>
          <a:prstGeom prst="rect">
            <a:avLst/>
          </a:prstGeom>
          <a:noFill/>
        </p:spPr>
        <p:txBody>
          <a:bodyPr wrap="none" rtlCol="0">
            <a:spAutoFit/>
          </a:bodyPr>
          <a:lstStyle/>
          <a:p>
            <a:r>
              <a:rPr lang="es-CO" dirty="0"/>
              <a:t>Iniciativa 1.3</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10461696" y="5505585"/>
            <a:ext cx="1467068" cy="307777"/>
          </a:xfrm>
          <a:prstGeom prst="rect">
            <a:avLst/>
          </a:prstGeom>
          <a:noFill/>
        </p:spPr>
        <p:txBody>
          <a:bodyPr wrap="none" rtlCol="0">
            <a:spAutoFit/>
          </a:bodyPr>
          <a:lstStyle/>
          <a:p>
            <a:r>
              <a:rPr lang="es-CO" dirty="0"/>
              <a:t>Oportunidad 1.3</a:t>
            </a:r>
          </a:p>
        </p:txBody>
      </p:sp>
      <p:graphicFrame>
        <p:nvGraphicFramePr>
          <p:cNvPr id="3" name="Diagrama 2">
            <a:extLst>
              <a:ext uri="{FF2B5EF4-FFF2-40B4-BE49-F238E27FC236}">
                <a16:creationId xmlns:a16="http://schemas.microsoft.com/office/drawing/2014/main" id="{63A3B6DE-429A-5B7D-91ED-612FEFD7EC2A}"/>
              </a:ext>
            </a:extLst>
          </p:cNvPr>
          <p:cNvGraphicFramePr/>
          <p:nvPr>
            <p:extLst>
              <p:ext uri="{D42A27DB-BD31-4B8C-83A1-F6EECF244321}">
                <p14:modId xmlns:p14="http://schemas.microsoft.com/office/powerpoint/2010/main" val="2384457753"/>
              </p:ext>
            </p:extLst>
          </p:nvPr>
        </p:nvGraphicFramePr>
        <p:xfrm>
          <a:off x="429490" y="193964"/>
          <a:ext cx="10321636" cy="60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236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9ad1e35f22_1_0"/>
          <p:cNvSpPr txBox="1">
            <a:spLocks noGrp="1"/>
          </p:cNvSpPr>
          <p:nvPr>
            <p:ph type="ctrTitle" idx="4294967295"/>
          </p:nvPr>
        </p:nvSpPr>
        <p:spPr>
          <a:xfrm>
            <a:off x="1523993" y="1061181"/>
            <a:ext cx="9144000" cy="23877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400"/>
              <a:buFont typeface="Calibri"/>
              <a:buNone/>
            </a:pPr>
            <a:r>
              <a:rPr lang="es-CO"/>
              <a:t>Eje 2. Seguridad en las Regiones cómo condición para la Convivencia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1975544e4ff_0_8"/>
          <p:cNvSpPr txBox="1">
            <a:spLocks noGrp="1"/>
          </p:cNvSpPr>
          <p:nvPr>
            <p:ph type="title" idx="4294967295"/>
          </p:nvPr>
        </p:nvSpPr>
        <p:spPr>
          <a:xfrm>
            <a:off x="467600" y="1061025"/>
            <a:ext cx="8042100" cy="470100"/>
          </a:xfrm>
          <a:prstGeom prst="rect">
            <a:avLst/>
          </a:prstGeom>
          <a:solidFill>
            <a:schemeClr val="accent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60"/>
              <a:buFont typeface="Calibri"/>
              <a:buNone/>
            </a:pPr>
            <a:r>
              <a:rPr lang="es-CO" sz="2029" b="1">
                <a:solidFill>
                  <a:schemeClr val="lt1"/>
                </a:solidFill>
              </a:rPr>
              <a:t>Balance delitos de Alto Impacto en el Área Metropolitana de Barranquilla</a:t>
            </a:r>
            <a:endParaRPr sz="3020">
              <a:solidFill>
                <a:schemeClr val="lt1"/>
              </a:solidFill>
            </a:endParaRPr>
          </a:p>
        </p:txBody>
      </p:sp>
      <p:pic>
        <p:nvPicPr>
          <p:cNvPr id="477" name="Google Shape;477;g1975544e4ff_0_8"/>
          <p:cNvPicPr preferRelativeResize="0"/>
          <p:nvPr/>
        </p:nvPicPr>
        <p:blipFill>
          <a:blip r:embed="rId3">
            <a:alphaModFix/>
          </a:blip>
          <a:stretch>
            <a:fillRect/>
          </a:stretch>
        </p:blipFill>
        <p:spPr>
          <a:xfrm>
            <a:off x="4810350" y="1531125"/>
            <a:ext cx="7049125" cy="4827300"/>
          </a:xfrm>
          <a:prstGeom prst="rect">
            <a:avLst/>
          </a:prstGeom>
          <a:noFill/>
          <a:ln>
            <a:noFill/>
          </a:ln>
        </p:spPr>
      </p:pic>
      <p:sp>
        <p:nvSpPr>
          <p:cNvPr id="478" name="Google Shape;478;g1975544e4ff_0_8"/>
          <p:cNvSpPr txBox="1"/>
          <p:nvPr/>
        </p:nvSpPr>
        <p:spPr>
          <a:xfrm>
            <a:off x="6097100" y="6504000"/>
            <a:ext cx="46053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a:solidFill>
                  <a:schemeClr val="dk1"/>
                </a:solidFill>
              </a:rPr>
              <a:t>Fuente: Observatorio de Seguridad Ciudadana, 2022.</a:t>
            </a:r>
            <a:endParaRPr/>
          </a:p>
        </p:txBody>
      </p:sp>
      <p:pic>
        <p:nvPicPr>
          <p:cNvPr id="479" name="Google Shape;479;g1975544e4ff_0_8"/>
          <p:cNvPicPr preferRelativeResize="0"/>
          <p:nvPr/>
        </p:nvPicPr>
        <p:blipFill>
          <a:blip r:embed="rId4">
            <a:alphaModFix/>
          </a:blip>
          <a:stretch>
            <a:fillRect/>
          </a:stretch>
        </p:blipFill>
        <p:spPr>
          <a:xfrm>
            <a:off x="405875" y="1912050"/>
            <a:ext cx="4505551" cy="3670025"/>
          </a:xfrm>
          <a:prstGeom prst="rect">
            <a:avLst/>
          </a:prstGeom>
          <a:noFill/>
          <a:ln>
            <a:noFill/>
          </a:ln>
        </p:spPr>
      </p:pic>
      <p:sp>
        <p:nvSpPr>
          <p:cNvPr id="480" name="Google Shape;480;g1975544e4ff_0_8"/>
          <p:cNvSpPr txBox="1">
            <a:spLocks noGrp="1"/>
          </p:cNvSpPr>
          <p:nvPr>
            <p:ph type="title" idx="4294967295"/>
          </p:nvPr>
        </p:nvSpPr>
        <p:spPr>
          <a:xfrm>
            <a:off x="467600" y="266550"/>
            <a:ext cx="8164800" cy="648900"/>
          </a:xfrm>
          <a:prstGeom prst="rect">
            <a:avLst/>
          </a:prstGeom>
          <a:solidFill>
            <a:schemeClr val="accent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62961"/>
              <a:buFont typeface="Calibri"/>
              <a:buNone/>
            </a:pPr>
            <a:r>
              <a:rPr lang="es-CO" sz="2700" b="1">
                <a:solidFill>
                  <a:schemeClr val="lt1"/>
                </a:solidFill>
              </a:rPr>
              <a:t>Seguridad en las Regiones cómo condición para la Convivencia</a:t>
            </a:r>
            <a:endParaRPr sz="38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8"/>
          <p:cNvSpPr txBox="1">
            <a:spLocks noGrp="1"/>
          </p:cNvSpPr>
          <p:nvPr>
            <p:ph type="title"/>
          </p:nvPr>
        </p:nvSpPr>
        <p:spPr>
          <a:xfrm>
            <a:off x="383100" y="802700"/>
            <a:ext cx="7488900" cy="411600"/>
          </a:xfrm>
          <a:prstGeom prst="rect">
            <a:avLst/>
          </a:prstGeom>
          <a:solidFill>
            <a:schemeClr val="accent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205180"/>
              <a:buFont typeface="Calibri"/>
              <a:buNone/>
            </a:pPr>
            <a:r>
              <a:rPr lang="es-CO" sz="1929" b="1">
                <a:solidFill>
                  <a:schemeClr val="lt1"/>
                </a:solidFill>
              </a:rPr>
              <a:t>Las 4 zonas de mayor concentración de homicidios en Barranquilla (2014-2021).</a:t>
            </a:r>
            <a:endParaRPr sz="1929" b="1">
              <a:solidFill>
                <a:schemeClr val="lt1"/>
              </a:solidFill>
            </a:endParaRPr>
          </a:p>
        </p:txBody>
      </p:sp>
      <p:pic>
        <p:nvPicPr>
          <p:cNvPr id="486" name="Google Shape;486;p18"/>
          <p:cNvPicPr preferRelativeResize="0"/>
          <p:nvPr/>
        </p:nvPicPr>
        <p:blipFill>
          <a:blip r:embed="rId3">
            <a:alphaModFix/>
          </a:blip>
          <a:stretch>
            <a:fillRect/>
          </a:stretch>
        </p:blipFill>
        <p:spPr>
          <a:xfrm>
            <a:off x="312700" y="1305813"/>
            <a:ext cx="4807501" cy="4994000"/>
          </a:xfrm>
          <a:prstGeom prst="rect">
            <a:avLst/>
          </a:prstGeom>
          <a:noFill/>
          <a:ln>
            <a:noFill/>
          </a:ln>
        </p:spPr>
      </p:pic>
      <p:sp>
        <p:nvSpPr>
          <p:cNvPr id="487" name="Google Shape;487;p18"/>
          <p:cNvSpPr txBox="1"/>
          <p:nvPr/>
        </p:nvSpPr>
        <p:spPr>
          <a:xfrm>
            <a:off x="98125" y="6504000"/>
            <a:ext cx="46053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a:solidFill>
                  <a:schemeClr val="dk1"/>
                </a:solidFill>
              </a:rPr>
              <a:t>Fuente: Observatorio de Seguridad Ciudadana, 2022.</a:t>
            </a:r>
            <a:endParaRPr/>
          </a:p>
        </p:txBody>
      </p:sp>
      <p:pic>
        <p:nvPicPr>
          <p:cNvPr id="488" name="Google Shape;488;p18"/>
          <p:cNvPicPr preferRelativeResize="0"/>
          <p:nvPr/>
        </p:nvPicPr>
        <p:blipFill>
          <a:blip r:embed="rId4">
            <a:alphaModFix/>
          </a:blip>
          <a:stretch>
            <a:fillRect/>
          </a:stretch>
        </p:blipFill>
        <p:spPr>
          <a:xfrm>
            <a:off x="5343750" y="1820300"/>
            <a:ext cx="4363376" cy="3217399"/>
          </a:xfrm>
          <a:prstGeom prst="rect">
            <a:avLst/>
          </a:prstGeom>
          <a:noFill/>
          <a:ln>
            <a:noFill/>
          </a:ln>
        </p:spPr>
      </p:pic>
      <p:sp>
        <p:nvSpPr>
          <p:cNvPr id="489" name="Google Shape;489;p18"/>
          <p:cNvSpPr txBox="1">
            <a:spLocks noGrp="1"/>
          </p:cNvSpPr>
          <p:nvPr>
            <p:ph type="title" idx="4294967295"/>
          </p:nvPr>
        </p:nvSpPr>
        <p:spPr>
          <a:xfrm>
            <a:off x="383100" y="210225"/>
            <a:ext cx="8404200" cy="501000"/>
          </a:xfrm>
          <a:prstGeom prst="rect">
            <a:avLst/>
          </a:prstGeom>
          <a:solidFill>
            <a:schemeClr val="accent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60"/>
              <a:buFont typeface="Calibri"/>
              <a:buNone/>
            </a:pPr>
            <a:r>
              <a:rPr lang="es-CO" sz="2330" b="1">
                <a:solidFill>
                  <a:schemeClr val="lt1"/>
                </a:solidFill>
              </a:rPr>
              <a:t>Seguridad en las Regiones cómo condición para la Convivencia</a:t>
            </a:r>
            <a:endParaRPr sz="332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17aee112411_0_6"/>
          <p:cNvSpPr txBox="1">
            <a:spLocks noGrp="1"/>
          </p:cNvSpPr>
          <p:nvPr>
            <p:ph type="title" idx="4294967295"/>
          </p:nvPr>
        </p:nvSpPr>
        <p:spPr>
          <a:xfrm>
            <a:off x="467600" y="1003050"/>
            <a:ext cx="5503200" cy="425700"/>
          </a:xfrm>
          <a:prstGeom prst="rect">
            <a:avLst/>
          </a:prstGeom>
          <a:solidFill>
            <a:schemeClr val="accent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77576"/>
              <a:buFont typeface="Calibri"/>
              <a:buNone/>
            </a:pPr>
            <a:r>
              <a:rPr lang="es-CO" sz="2230" b="1">
                <a:solidFill>
                  <a:schemeClr val="lt1"/>
                </a:solidFill>
              </a:rPr>
              <a:t>Homicidios en la región caribe por departamentos</a:t>
            </a:r>
            <a:endParaRPr sz="3220">
              <a:solidFill>
                <a:schemeClr val="lt1"/>
              </a:solidFill>
            </a:endParaRPr>
          </a:p>
        </p:txBody>
      </p:sp>
      <p:sp>
        <p:nvSpPr>
          <p:cNvPr id="495" name="Google Shape;495;g17aee112411_0_6"/>
          <p:cNvSpPr txBox="1"/>
          <p:nvPr/>
        </p:nvSpPr>
        <p:spPr>
          <a:xfrm>
            <a:off x="205350" y="1669300"/>
            <a:ext cx="3912300" cy="3632700"/>
          </a:xfrm>
          <a:prstGeom prst="rect">
            <a:avLst/>
          </a:prstGeom>
          <a:noFill/>
          <a:ln>
            <a:noFill/>
          </a:ln>
        </p:spPr>
        <p:txBody>
          <a:bodyPr spcFirstLastPara="1" wrap="square" lIns="91425" tIns="91425" rIns="91425" bIns="91425" anchor="t" anchorCtr="0">
            <a:spAutoFit/>
          </a:bodyPr>
          <a:lstStyle/>
          <a:p>
            <a:pPr marL="285750" marR="0" lvl="0" indent="-285750" algn="just" rtl="0">
              <a:lnSpc>
                <a:spcPct val="100000"/>
              </a:lnSpc>
              <a:spcBef>
                <a:spcPts val="0"/>
              </a:spcBef>
              <a:spcAft>
                <a:spcPts val="0"/>
              </a:spcAft>
              <a:buClr>
                <a:schemeClr val="dk1"/>
              </a:buClr>
              <a:buSzPts val="1600"/>
              <a:buFont typeface="Arial"/>
              <a:buChar char="•"/>
            </a:pPr>
            <a:r>
              <a:rPr lang="es-CO" sz="1600" b="0" i="0" u="none" strike="noStrike" cap="none">
                <a:solidFill>
                  <a:schemeClr val="dk1"/>
                </a:solidFill>
                <a:latin typeface="Calibri"/>
                <a:ea typeface="Calibri"/>
                <a:cs typeface="Calibri"/>
                <a:sym typeface="Calibri"/>
              </a:rPr>
              <a:t>El incremento de los homicidios durante el 2020 en Magdalena fue del 30 %; en el Atlántico, del 23%; y en Sucre, del 33%. Mientras tanto, a nivel nacional, los homicidios se redujeron durante el 2020 en un 1% (posiblemente debido al impacto de los confinamientos).</a:t>
            </a:r>
            <a:endParaRPr sz="16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600"/>
              <a:buFont typeface="Arial"/>
              <a:buChar char="•"/>
            </a:pPr>
            <a:r>
              <a:rPr lang="es-CO" sz="1600" b="0" i="0" u="none" strike="noStrike" cap="none">
                <a:solidFill>
                  <a:schemeClr val="dk1"/>
                </a:solidFill>
                <a:latin typeface="Calibri"/>
                <a:ea typeface="Calibri"/>
                <a:cs typeface="Calibri"/>
                <a:sym typeface="Calibri"/>
              </a:rPr>
              <a:t>En tres departamentos del Caribe los homicidios tuvieron el incremento porcentual más grande de la última década (únicamente en Bolívar, Córdoba y La Guajira los homicidios se redujeron en el 2020).</a:t>
            </a:r>
            <a:endParaRPr sz="1600" b="0" i="0" u="none" strike="noStrike" cap="none">
              <a:solidFill>
                <a:schemeClr val="dk1"/>
              </a:solidFill>
              <a:latin typeface="Calibri"/>
              <a:ea typeface="Calibri"/>
              <a:cs typeface="Calibri"/>
              <a:sym typeface="Calibri"/>
            </a:endParaRPr>
          </a:p>
        </p:txBody>
      </p:sp>
      <p:pic>
        <p:nvPicPr>
          <p:cNvPr id="496" name="Google Shape;496;g17aee112411_0_6"/>
          <p:cNvPicPr preferRelativeResize="0"/>
          <p:nvPr/>
        </p:nvPicPr>
        <p:blipFill rotWithShape="1">
          <a:blip r:embed="rId3">
            <a:alphaModFix/>
          </a:blip>
          <a:srcRect l="1193" t="2621" r="2569" b="2402"/>
          <a:stretch/>
        </p:blipFill>
        <p:spPr>
          <a:xfrm>
            <a:off x="4309125" y="1774350"/>
            <a:ext cx="7477624" cy="3802175"/>
          </a:xfrm>
          <a:prstGeom prst="rect">
            <a:avLst/>
          </a:prstGeom>
          <a:noFill/>
          <a:ln>
            <a:noFill/>
          </a:ln>
        </p:spPr>
      </p:pic>
      <p:sp>
        <p:nvSpPr>
          <p:cNvPr id="497" name="Google Shape;497;g17aee112411_0_6"/>
          <p:cNvSpPr txBox="1"/>
          <p:nvPr/>
        </p:nvSpPr>
        <p:spPr>
          <a:xfrm>
            <a:off x="4674825" y="5672800"/>
            <a:ext cx="66552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a:solidFill>
                  <a:schemeClr val="dk1"/>
                </a:solidFill>
              </a:rPr>
              <a:t>Fuente: Elaboración propia con datos de La Silla Vacía, Policía Nacional, 2022.</a:t>
            </a:r>
            <a:endParaRPr/>
          </a:p>
        </p:txBody>
      </p:sp>
      <p:sp>
        <p:nvSpPr>
          <p:cNvPr id="498" name="Google Shape;498;g17aee112411_0_6"/>
          <p:cNvSpPr txBox="1">
            <a:spLocks noGrp="1"/>
          </p:cNvSpPr>
          <p:nvPr>
            <p:ph type="title" idx="4294967295"/>
          </p:nvPr>
        </p:nvSpPr>
        <p:spPr>
          <a:xfrm>
            <a:off x="467600" y="266550"/>
            <a:ext cx="8291400" cy="648900"/>
          </a:xfrm>
          <a:prstGeom prst="rect">
            <a:avLst/>
          </a:prstGeom>
          <a:solidFill>
            <a:schemeClr val="accent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62961"/>
              <a:buFont typeface="Calibri"/>
              <a:buNone/>
            </a:pPr>
            <a:r>
              <a:rPr lang="es-CO" sz="2700" b="1">
                <a:solidFill>
                  <a:schemeClr val="lt1"/>
                </a:solidFill>
              </a:rPr>
              <a:t>Seguridad en las Regiones cómo condición para la Convivencia</a:t>
            </a:r>
            <a:endParaRPr sz="3800">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4" name="Google Shape;504;g141b0e610b5_0_1"/>
          <p:cNvPicPr preferRelativeResize="0"/>
          <p:nvPr/>
        </p:nvPicPr>
        <p:blipFill rotWithShape="1">
          <a:blip r:embed="rId3">
            <a:alphaModFix/>
          </a:blip>
          <a:srcRect t="16373"/>
          <a:stretch/>
        </p:blipFill>
        <p:spPr>
          <a:xfrm>
            <a:off x="-1" y="-1"/>
            <a:ext cx="5930537" cy="6351479"/>
          </a:xfrm>
          <a:prstGeom prst="rect">
            <a:avLst/>
          </a:prstGeom>
          <a:noFill/>
          <a:ln>
            <a:noFill/>
          </a:ln>
        </p:spPr>
      </p:pic>
      <p:sp>
        <p:nvSpPr>
          <p:cNvPr id="505" name="Google Shape;505;g141b0e610b5_0_1"/>
          <p:cNvSpPr txBox="1">
            <a:spLocks noGrp="1"/>
          </p:cNvSpPr>
          <p:nvPr>
            <p:ph type="title" idx="4294967295"/>
          </p:nvPr>
        </p:nvSpPr>
        <p:spPr>
          <a:xfrm>
            <a:off x="5677988" y="232201"/>
            <a:ext cx="4863737" cy="890737"/>
          </a:xfrm>
          <a:prstGeom prst="rect">
            <a:avLst/>
          </a:prstGeom>
          <a:solidFill>
            <a:schemeClr val="accent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60"/>
              <a:buFont typeface="Calibri"/>
              <a:buNone/>
            </a:pPr>
            <a:r>
              <a:rPr lang="es-CO" sz="2800" b="1">
                <a:solidFill>
                  <a:schemeClr val="lt1"/>
                </a:solidFill>
              </a:rPr>
              <a:t>Ruta de la droga en el Departamento del Atlántico</a:t>
            </a:r>
            <a:endParaRPr sz="3600">
              <a:solidFill>
                <a:schemeClr val="lt1"/>
              </a:solidFill>
            </a:endParaRPr>
          </a:p>
        </p:txBody>
      </p:sp>
      <p:sp>
        <p:nvSpPr>
          <p:cNvPr id="506" name="Google Shape;506;g141b0e610b5_0_1"/>
          <p:cNvSpPr txBox="1"/>
          <p:nvPr/>
        </p:nvSpPr>
        <p:spPr>
          <a:xfrm>
            <a:off x="2718829" y="6544491"/>
            <a:ext cx="6229227" cy="48189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dirty="0">
                <a:solidFill>
                  <a:schemeClr val="dk1"/>
                </a:solidFill>
              </a:rPr>
              <a:t>Fuente: Badillo y Trejos, 2022.      Nota para Silla </a:t>
            </a:r>
            <a:r>
              <a:rPr lang="es-CO" sz="1100" b="1" dirty="0" err="1">
                <a:solidFill>
                  <a:schemeClr val="dk1"/>
                </a:solidFill>
              </a:rPr>
              <a:t>Vacia</a:t>
            </a:r>
            <a:endParaRPr dirty="0"/>
          </a:p>
        </p:txBody>
      </p:sp>
      <p:sp>
        <p:nvSpPr>
          <p:cNvPr id="507" name="Google Shape;507;g141b0e610b5_0_1"/>
          <p:cNvSpPr txBox="1"/>
          <p:nvPr/>
        </p:nvSpPr>
        <p:spPr>
          <a:xfrm>
            <a:off x="6096000" y="1604628"/>
            <a:ext cx="5241900" cy="4185731"/>
          </a:xfrm>
          <a:prstGeom prst="rect">
            <a:avLst/>
          </a:prstGeom>
          <a:noFill/>
          <a:ln>
            <a:noFill/>
          </a:ln>
        </p:spPr>
        <p:txBody>
          <a:bodyPr spcFirstLastPara="1" wrap="square" lIns="91425" tIns="91425" rIns="91425" bIns="91425" anchor="t" anchorCtr="0">
            <a:spAutoFit/>
          </a:bodyPr>
          <a:lstStyle/>
          <a:p>
            <a:pPr marL="285750" marR="0" lvl="0" indent="-285750" algn="just" rtl="0">
              <a:lnSpc>
                <a:spcPct val="100000"/>
              </a:lnSpc>
              <a:spcBef>
                <a:spcPts val="0"/>
              </a:spcBef>
              <a:spcAft>
                <a:spcPts val="0"/>
              </a:spcAft>
              <a:buClr>
                <a:schemeClr val="dk1"/>
              </a:buClr>
              <a:buSzPts val="1600"/>
              <a:buFont typeface="Arial"/>
              <a:buChar char="•"/>
            </a:pPr>
            <a:r>
              <a:rPr lang="es-CO" sz="2000" dirty="0">
                <a:solidFill>
                  <a:schemeClr val="dk1"/>
                </a:solidFill>
                <a:latin typeface="Calibri"/>
                <a:ea typeface="Calibri"/>
                <a:cs typeface="Calibri"/>
                <a:sym typeface="Calibri"/>
              </a:rPr>
              <a:t>Clorhidrato de Cocaína liquida entra por Calamar presuntamente proveniente del Sur de Bolívar, Catatumbo y Córdoba.</a:t>
            </a:r>
          </a:p>
          <a:p>
            <a:pPr marR="0" lvl="0" algn="just" rtl="0">
              <a:lnSpc>
                <a:spcPct val="100000"/>
              </a:lnSpc>
              <a:spcBef>
                <a:spcPts val="0"/>
              </a:spcBef>
              <a:spcAft>
                <a:spcPts val="0"/>
              </a:spcAft>
              <a:buClr>
                <a:schemeClr val="dk1"/>
              </a:buClr>
              <a:buSzPts val="1600"/>
            </a:pPr>
            <a:endParaRPr lang="es-CO" sz="2000"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600"/>
              <a:buFont typeface="Arial"/>
              <a:buChar char="•"/>
            </a:pPr>
            <a:r>
              <a:rPr lang="es-CO" sz="2000" dirty="0">
                <a:solidFill>
                  <a:schemeClr val="dk1"/>
                </a:solidFill>
                <a:latin typeface="Calibri"/>
                <a:ea typeface="Calibri"/>
                <a:cs typeface="Calibri"/>
                <a:sym typeface="Calibri"/>
              </a:rPr>
              <a:t>La ruta cruza las compuertas de Canal del Dique, pasa por Santa Lucía y después entra a la ciénaga limpia, para posteriormente pasar al embalse del </a:t>
            </a:r>
            <a:r>
              <a:rPr lang="es-CO" sz="2000" dirty="0" err="1">
                <a:solidFill>
                  <a:schemeClr val="dk1"/>
                </a:solidFill>
                <a:latin typeface="Calibri"/>
                <a:ea typeface="Calibri"/>
                <a:cs typeface="Calibri"/>
                <a:sym typeface="Calibri"/>
              </a:rPr>
              <a:t>Guájaro</a:t>
            </a:r>
            <a:r>
              <a:rPr lang="es-CO" sz="2000" dirty="0">
                <a:solidFill>
                  <a:schemeClr val="dk1"/>
                </a:solidFill>
                <a:latin typeface="Calibri"/>
                <a:ea typeface="Calibri"/>
                <a:cs typeface="Calibri"/>
                <a:sym typeface="Calibri"/>
              </a:rPr>
              <a:t>, cuerpo de agua que está ubicado entre Repelón, Manatí y Sabanalarga. </a:t>
            </a:r>
          </a:p>
          <a:p>
            <a:pPr marL="285750" marR="0" lvl="0" indent="-285750" algn="just" rtl="0">
              <a:lnSpc>
                <a:spcPct val="100000"/>
              </a:lnSpc>
              <a:spcBef>
                <a:spcPts val="0"/>
              </a:spcBef>
              <a:spcAft>
                <a:spcPts val="0"/>
              </a:spcAft>
              <a:buClr>
                <a:schemeClr val="dk1"/>
              </a:buClr>
              <a:buSzPts val="1600"/>
              <a:buFont typeface="Arial"/>
              <a:buChar char="•"/>
            </a:pPr>
            <a:endParaRPr lang="es-CO" sz="2000"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600"/>
              <a:buFont typeface="Arial"/>
              <a:buChar char="•"/>
            </a:pPr>
            <a:r>
              <a:rPr lang="es-CO" sz="2000" b="0" i="0" u="none" strike="noStrike" cap="none" dirty="0">
                <a:solidFill>
                  <a:schemeClr val="dk1"/>
                </a:solidFill>
                <a:latin typeface="Calibri"/>
                <a:ea typeface="Calibri"/>
                <a:cs typeface="Calibri"/>
                <a:sym typeface="Calibri"/>
              </a:rPr>
              <a:t>Se reparte entre la rut</a:t>
            </a:r>
            <a:r>
              <a:rPr lang="es-CO" sz="2000" dirty="0">
                <a:solidFill>
                  <a:schemeClr val="dk1"/>
                </a:solidFill>
                <a:latin typeface="Calibri"/>
                <a:ea typeface="Calibri"/>
                <a:cs typeface="Calibri"/>
                <a:sym typeface="Calibri"/>
              </a:rPr>
              <a:t>a por municipios ribereños y litoral caribe</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7"/>
          <p:cNvSpPr txBox="1">
            <a:spLocks noGrp="1"/>
          </p:cNvSpPr>
          <p:nvPr>
            <p:ph type="title"/>
          </p:nvPr>
        </p:nvSpPr>
        <p:spPr>
          <a:xfrm>
            <a:off x="0" y="55675"/>
            <a:ext cx="9220800" cy="536100"/>
          </a:xfrm>
          <a:prstGeom prst="rect">
            <a:avLst/>
          </a:prstGeom>
          <a:solidFill>
            <a:schemeClr val="accent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2700" b="1">
                <a:solidFill>
                  <a:schemeClr val="lt1"/>
                </a:solidFill>
              </a:rPr>
              <a:t>Seguridad en las Regiones cómo condición para la Convivencia</a:t>
            </a:r>
            <a:endParaRPr sz="3800">
              <a:solidFill>
                <a:schemeClr val="lt1"/>
              </a:solidFill>
            </a:endParaRPr>
          </a:p>
        </p:txBody>
      </p:sp>
      <p:sp>
        <p:nvSpPr>
          <p:cNvPr id="514" name="Google Shape;514;p17"/>
          <p:cNvSpPr txBox="1"/>
          <p:nvPr/>
        </p:nvSpPr>
        <p:spPr>
          <a:xfrm>
            <a:off x="3826019" y="6448325"/>
            <a:ext cx="24633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dirty="0">
                <a:solidFill>
                  <a:schemeClr val="dk1"/>
                </a:solidFill>
              </a:rPr>
              <a:t>Fuente: Badillo y Trejos, 2022.</a:t>
            </a:r>
            <a:endParaRPr dirty="0"/>
          </a:p>
        </p:txBody>
      </p:sp>
      <p:sp>
        <p:nvSpPr>
          <p:cNvPr id="515" name="Google Shape;515;p17"/>
          <p:cNvSpPr txBox="1">
            <a:spLocks noGrp="1"/>
          </p:cNvSpPr>
          <p:nvPr>
            <p:ph type="title" idx="4294967295"/>
          </p:nvPr>
        </p:nvSpPr>
        <p:spPr>
          <a:xfrm>
            <a:off x="0" y="643470"/>
            <a:ext cx="8119816" cy="354000"/>
          </a:xfrm>
          <a:prstGeom prst="rect">
            <a:avLst/>
          </a:prstGeom>
          <a:solidFill>
            <a:schemeClr val="accent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83331"/>
              <a:buFont typeface="Calibri"/>
              <a:buNone/>
            </a:pPr>
            <a:r>
              <a:rPr lang="es-CO" sz="2400" b="1">
                <a:solidFill>
                  <a:schemeClr val="lt1"/>
                </a:solidFill>
              </a:rPr>
              <a:t>Estructura de la Criminalidad en Barranquilla</a:t>
            </a:r>
            <a:endParaRPr sz="3500">
              <a:solidFill>
                <a:schemeClr val="lt1"/>
              </a:solidFill>
            </a:endParaRPr>
          </a:p>
        </p:txBody>
      </p:sp>
      <p:pic>
        <p:nvPicPr>
          <p:cNvPr id="1028" name="Picture 4">
            <a:extLst>
              <a:ext uri="{FF2B5EF4-FFF2-40B4-BE49-F238E27FC236}">
                <a16:creationId xmlns:a16="http://schemas.microsoft.com/office/drawing/2014/main" id="{62E4F775-2E71-BF08-42A5-631E8BA84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8" y="997470"/>
            <a:ext cx="7029724" cy="5280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3" name="Google Shape;263;p5"/>
          <p:cNvSpPr txBox="1"/>
          <p:nvPr/>
        </p:nvSpPr>
        <p:spPr>
          <a:xfrm>
            <a:off x="517925" y="1215750"/>
            <a:ext cx="407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4" name="Google Shape;264;p5"/>
          <p:cNvSpPr txBox="1"/>
          <p:nvPr/>
        </p:nvSpPr>
        <p:spPr>
          <a:xfrm>
            <a:off x="505150" y="1189525"/>
            <a:ext cx="511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EE685264-E039-CE29-EB09-9CBD2C87F2C8}"/>
              </a:ext>
            </a:extLst>
          </p:cNvPr>
          <p:cNvPicPr>
            <a:picLocks noChangeAspect="1"/>
          </p:cNvPicPr>
          <p:nvPr/>
        </p:nvPicPr>
        <p:blipFill rotWithShape="1">
          <a:blip r:embed="rId3"/>
          <a:srcRect l="30462" t="17711" r="18654" b="7467"/>
          <a:stretch/>
        </p:blipFill>
        <p:spPr>
          <a:xfrm>
            <a:off x="2541698" y="44889"/>
            <a:ext cx="7674443" cy="6344529"/>
          </a:xfrm>
          <a:prstGeom prst="rect">
            <a:avLst/>
          </a:prstGeom>
        </p:spPr>
      </p:pic>
      <p:sp>
        <p:nvSpPr>
          <p:cNvPr id="260" name="Google Shape;260;p5"/>
          <p:cNvSpPr txBox="1">
            <a:spLocks noGrp="1"/>
          </p:cNvSpPr>
          <p:nvPr>
            <p:ph type="title" idx="4294967295"/>
          </p:nvPr>
        </p:nvSpPr>
        <p:spPr>
          <a:xfrm>
            <a:off x="4461012" y="131171"/>
            <a:ext cx="2736115" cy="1105603"/>
          </a:xfrm>
          <a:prstGeom prst="rect">
            <a:avLst/>
          </a:prstGeom>
          <a:solidFill>
            <a:schemeClr val="tx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s-CO" sz="3559" b="1" dirty="0">
                <a:solidFill>
                  <a:schemeClr val="lt1"/>
                </a:solidFill>
              </a:rPr>
              <a:t>Subregiones </a:t>
            </a:r>
            <a:br>
              <a:rPr lang="es-CO" sz="3559" b="1" dirty="0">
                <a:solidFill>
                  <a:schemeClr val="lt1"/>
                </a:solidFill>
              </a:rPr>
            </a:br>
            <a:r>
              <a:rPr lang="es-CO" sz="3559" b="1" dirty="0">
                <a:solidFill>
                  <a:schemeClr val="lt1"/>
                </a:solidFill>
              </a:rPr>
              <a:t>Atlántico</a:t>
            </a:r>
            <a:endParaRPr sz="3559" b="1" dirty="0">
              <a:solidFill>
                <a:schemeClr val="lt1"/>
              </a:solidFill>
            </a:endParaRPr>
          </a:p>
        </p:txBody>
      </p:sp>
      <p:sp>
        <p:nvSpPr>
          <p:cNvPr id="2" name="Globo: flecha derecha 1">
            <a:extLst>
              <a:ext uri="{FF2B5EF4-FFF2-40B4-BE49-F238E27FC236}">
                <a16:creationId xmlns:a16="http://schemas.microsoft.com/office/drawing/2014/main" id="{4D413402-CC05-FCB1-A6DD-A4D24D18BA0E}"/>
              </a:ext>
            </a:extLst>
          </p:cNvPr>
          <p:cNvSpPr/>
          <p:nvPr/>
        </p:nvSpPr>
        <p:spPr>
          <a:xfrm>
            <a:off x="241453" y="1457648"/>
            <a:ext cx="2487679" cy="1005904"/>
          </a:xfrm>
          <a:prstGeom prst="rightArrowCallout">
            <a:avLst>
              <a:gd name="adj1" fmla="val 10416"/>
              <a:gd name="adj2" fmla="val 16666"/>
              <a:gd name="adj3" fmla="val 25000"/>
              <a:gd name="adj4" fmla="val 6497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lnSpc>
                <a:spcPct val="100000"/>
              </a:lnSpc>
              <a:spcBef>
                <a:spcPts val="0"/>
              </a:spcBef>
              <a:spcAft>
                <a:spcPts val="0"/>
              </a:spcAft>
              <a:buClr>
                <a:schemeClr val="dk1"/>
              </a:buClr>
              <a:buSzPts val="1800"/>
              <a:buFont typeface="Calibri"/>
              <a:buNone/>
            </a:pPr>
            <a:r>
              <a:rPr lang="es-CO" sz="1400" dirty="0">
                <a:solidFill>
                  <a:schemeClr val="dk1"/>
                </a:solidFill>
                <a:latin typeface="Calibri"/>
                <a:ea typeface="Calibri"/>
                <a:cs typeface="Calibri"/>
                <a:sym typeface="Calibri"/>
              </a:rPr>
              <a:t>Piojo</a:t>
            </a:r>
          </a:p>
          <a:p>
            <a:pPr marL="0" marR="0" lvl="0" indent="0" algn="l" rtl="0">
              <a:lnSpc>
                <a:spcPct val="100000"/>
              </a:lnSpc>
              <a:spcBef>
                <a:spcPts val="0"/>
              </a:spcBef>
              <a:spcAft>
                <a:spcPts val="0"/>
              </a:spcAft>
              <a:buClr>
                <a:schemeClr val="dk1"/>
              </a:buClr>
              <a:buSzPts val="1800"/>
              <a:buFont typeface="Calibri"/>
              <a:buNone/>
            </a:pPr>
            <a:r>
              <a:rPr lang="es-CO" sz="1400" b="0" i="0" u="none" strike="noStrike" cap="none" dirty="0">
                <a:solidFill>
                  <a:schemeClr val="dk1"/>
                </a:solidFill>
                <a:latin typeface="Calibri"/>
                <a:ea typeface="Calibri"/>
                <a:cs typeface="Calibri"/>
                <a:sym typeface="Calibri"/>
              </a:rPr>
              <a:t>Juan de Acosta</a:t>
            </a:r>
          </a:p>
          <a:p>
            <a:pPr marL="0" marR="0" lvl="0" indent="0" algn="l" rtl="0">
              <a:lnSpc>
                <a:spcPct val="100000"/>
              </a:lnSpc>
              <a:spcBef>
                <a:spcPts val="0"/>
              </a:spcBef>
              <a:spcAft>
                <a:spcPts val="0"/>
              </a:spcAft>
              <a:buClr>
                <a:schemeClr val="dk1"/>
              </a:buClr>
              <a:buSzPts val="1800"/>
              <a:buFont typeface="Calibri"/>
              <a:buNone/>
            </a:pPr>
            <a:r>
              <a:rPr lang="es-CO" sz="1400" dirty="0" err="1">
                <a:solidFill>
                  <a:schemeClr val="dk1"/>
                </a:solidFill>
                <a:latin typeface="Calibri"/>
                <a:ea typeface="Calibri"/>
                <a:cs typeface="Calibri"/>
                <a:sym typeface="Calibri"/>
              </a:rPr>
              <a:t>Túbara</a:t>
            </a:r>
            <a:endParaRPr lang="es-CO" sz="1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s-CO" sz="1400" b="0" i="0" u="none" strike="noStrike" cap="none" dirty="0">
                <a:solidFill>
                  <a:schemeClr val="dk1"/>
                </a:solidFill>
                <a:latin typeface="Calibri"/>
                <a:ea typeface="Calibri"/>
                <a:cs typeface="Calibri"/>
                <a:sym typeface="Calibri"/>
              </a:rPr>
              <a:t>Usiacurí</a:t>
            </a:r>
          </a:p>
        </p:txBody>
      </p:sp>
      <p:sp>
        <p:nvSpPr>
          <p:cNvPr id="4" name="Globo: flecha derecha 3">
            <a:extLst>
              <a:ext uri="{FF2B5EF4-FFF2-40B4-BE49-F238E27FC236}">
                <a16:creationId xmlns:a16="http://schemas.microsoft.com/office/drawing/2014/main" id="{8A213600-3A9D-E0EF-7450-EC1E62BEC26D}"/>
              </a:ext>
            </a:extLst>
          </p:cNvPr>
          <p:cNvSpPr/>
          <p:nvPr/>
        </p:nvSpPr>
        <p:spPr>
          <a:xfrm>
            <a:off x="241453" y="285245"/>
            <a:ext cx="2487679" cy="1005904"/>
          </a:xfrm>
          <a:prstGeom prst="rightArrowCallout">
            <a:avLst>
              <a:gd name="adj1" fmla="val 10416"/>
              <a:gd name="adj2" fmla="val 16666"/>
              <a:gd name="adj3" fmla="val 25000"/>
              <a:gd name="adj4" fmla="val 6497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lnSpc>
                <a:spcPct val="100000"/>
              </a:lnSpc>
              <a:spcBef>
                <a:spcPts val="0"/>
              </a:spcBef>
              <a:spcAft>
                <a:spcPts val="0"/>
              </a:spcAft>
              <a:buClr>
                <a:schemeClr val="dk1"/>
              </a:buClr>
              <a:buSzPts val="1800"/>
              <a:buFont typeface="Calibri"/>
              <a:buNone/>
            </a:pPr>
            <a:r>
              <a:rPr lang="es-CO" sz="1400" dirty="0">
                <a:solidFill>
                  <a:schemeClr val="dk1"/>
                </a:solidFill>
                <a:latin typeface="Calibri"/>
                <a:ea typeface="Calibri"/>
                <a:cs typeface="Calibri"/>
                <a:sym typeface="Calibri"/>
              </a:rPr>
              <a:t>Barranquilla</a:t>
            </a:r>
          </a:p>
          <a:p>
            <a:pPr marL="0" marR="0" lvl="0" indent="0" algn="l" rtl="0">
              <a:lnSpc>
                <a:spcPct val="100000"/>
              </a:lnSpc>
              <a:spcBef>
                <a:spcPts val="0"/>
              </a:spcBef>
              <a:spcAft>
                <a:spcPts val="0"/>
              </a:spcAft>
              <a:buClr>
                <a:schemeClr val="dk1"/>
              </a:buClr>
              <a:buSzPts val="1800"/>
              <a:buFont typeface="Calibri"/>
              <a:buNone/>
            </a:pPr>
            <a:r>
              <a:rPr lang="es-CO" b="0" i="0" u="none" strike="noStrike" cap="none" dirty="0">
                <a:solidFill>
                  <a:schemeClr val="dk1"/>
                </a:solidFill>
                <a:latin typeface="Calibri"/>
                <a:ea typeface="Calibri"/>
                <a:cs typeface="Calibri"/>
                <a:sym typeface="Calibri"/>
              </a:rPr>
              <a:t>Puerto </a:t>
            </a:r>
            <a:r>
              <a:rPr lang="es-CO" dirty="0">
                <a:solidFill>
                  <a:schemeClr val="dk1"/>
                </a:solidFill>
                <a:latin typeface="Calibri"/>
                <a:ea typeface="Calibri"/>
                <a:cs typeface="Calibri"/>
                <a:sym typeface="Calibri"/>
              </a:rPr>
              <a:t>Col</a:t>
            </a:r>
          </a:p>
          <a:p>
            <a:pPr marL="0" marR="0" lvl="0" indent="0" algn="l" rtl="0">
              <a:lnSpc>
                <a:spcPct val="100000"/>
              </a:lnSpc>
              <a:spcBef>
                <a:spcPts val="0"/>
              </a:spcBef>
              <a:spcAft>
                <a:spcPts val="0"/>
              </a:spcAft>
              <a:buClr>
                <a:schemeClr val="dk1"/>
              </a:buClr>
              <a:buSzPts val="1800"/>
              <a:buFont typeface="Calibri"/>
              <a:buNone/>
            </a:pPr>
            <a:r>
              <a:rPr lang="es-CO" sz="1400" b="0" i="0" u="none" strike="noStrike" cap="none" dirty="0">
                <a:solidFill>
                  <a:schemeClr val="dk1"/>
                </a:solidFill>
                <a:latin typeface="Calibri"/>
                <a:ea typeface="Calibri"/>
                <a:cs typeface="Calibri"/>
                <a:sym typeface="Calibri"/>
              </a:rPr>
              <a:t>Galapa</a:t>
            </a:r>
          </a:p>
          <a:p>
            <a:pPr marL="0" marR="0" lvl="0" indent="0" algn="l" rtl="0">
              <a:lnSpc>
                <a:spcPct val="100000"/>
              </a:lnSpc>
              <a:spcBef>
                <a:spcPts val="0"/>
              </a:spcBef>
              <a:spcAft>
                <a:spcPts val="0"/>
              </a:spcAft>
              <a:buClr>
                <a:schemeClr val="dk1"/>
              </a:buClr>
              <a:buSzPts val="1800"/>
              <a:buFont typeface="Calibri"/>
              <a:buNone/>
            </a:pPr>
            <a:r>
              <a:rPr lang="es-CO" dirty="0">
                <a:solidFill>
                  <a:schemeClr val="dk1"/>
                </a:solidFill>
                <a:latin typeface="Calibri"/>
                <a:ea typeface="Calibri"/>
                <a:cs typeface="Calibri"/>
                <a:sym typeface="Calibri"/>
              </a:rPr>
              <a:t>Soledad</a:t>
            </a:r>
          </a:p>
          <a:p>
            <a:pPr marL="0" marR="0" lvl="0" indent="0" algn="l" rtl="0">
              <a:lnSpc>
                <a:spcPct val="100000"/>
              </a:lnSpc>
              <a:spcBef>
                <a:spcPts val="0"/>
              </a:spcBef>
              <a:spcAft>
                <a:spcPts val="0"/>
              </a:spcAft>
              <a:buClr>
                <a:schemeClr val="dk1"/>
              </a:buClr>
              <a:buSzPts val="1800"/>
              <a:buFont typeface="Calibri"/>
              <a:buNone/>
            </a:pPr>
            <a:r>
              <a:rPr lang="es-CO" sz="1400" b="0" i="0" u="none" strike="noStrike" cap="none" dirty="0">
                <a:solidFill>
                  <a:schemeClr val="dk1"/>
                </a:solidFill>
                <a:latin typeface="Calibri"/>
                <a:ea typeface="Calibri"/>
                <a:cs typeface="Calibri"/>
                <a:sym typeface="Calibri"/>
              </a:rPr>
              <a:t>Malambo</a:t>
            </a:r>
          </a:p>
        </p:txBody>
      </p:sp>
      <p:sp>
        <p:nvSpPr>
          <p:cNvPr id="5" name="Globo: flecha derecha 4">
            <a:extLst>
              <a:ext uri="{FF2B5EF4-FFF2-40B4-BE49-F238E27FC236}">
                <a16:creationId xmlns:a16="http://schemas.microsoft.com/office/drawing/2014/main" id="{E6AB4BAD-F924-8738-B978-293105C84348}"/>
              </a:ext>
            </a:extLst>
          </p:cNvPr>
          <p:cNvSpPr/>
          <p:nvPr/>
        </p:nvSpPr>
        <p:spPr>
          <a:xfrm>
            <a:off x="250963" y="2630051"/>
            <a:ext cx="2487679" cy="1005904"/>
          </a:xfrm>
          <a:prstGeom prst="rightArrowCallout">
            <a:avLst>
              <a:gd name="adj1" fmla="val 10416"/>
              <a:gd name="adj2" fmla="val 16666"/>
              <a:gd name="adj3" fmla="val 25000"/>
              <a:gd name="adj4" fmla="val 6497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lnSpc>
                <a:spcPct val="100000"/>
              </a:lnSpc>
              <a:spcBef>
                <a:spcPts val="0"/>
              </a:spcBef>
              <a:spcAft>
                <a:spcPts val="0"/>
              </a:spcAft>
              <a:buClr>
                <a:schemeClr val="dk1"/>
              </a:buClr>
              <a:buSzPts val="1800"/>
              <a:buFont typeface="Calibri"/>
              <a:buNone/>
            </a:pPr>
            <a:r>
              <a:rPr lang="es-CO" sz="1400" dirty="0">
                <a:solidFill>
                  <a:schemeClr val="dk1"/>
                </a:solidFill>
                <a:latin typeface="Calibri"/>
                <a:ea typeface="Calibri"/>
                <a:cs typeface="Calibri"/>
                <a:sym typeface="Calibri"/>
              </a:rPr>
              <a:t>Sabanalarga</a:t>
            </a:r>
          </a:p>
          <a:p>
            <a:pPr marL="0" marR="0" lvl="0" indent="0" algn="l" rtl="0">
              <a:lnSpc>
                <a:spcPct val="100000"/>
              </a:lnSpc>
              <a:spcBef>
                <a:spcPts val="0"/>
              </a:spcBef>
              <a:spcAft>
                <a:spcPts val="0"/>
              </a:spcAft>
              <a:buClr>
                <a:schemeClr val="dk1"/>
              </a:buClr>
              <a:buSzPts val="1800"/>
              <a:buFont typeface="Calibri"/>
              <a:buNone/>
            </a:pPr>
            <a:r>
              <a:rPr lang="es-CO" b="0" i="0" u="none" strike="noStrike" cap="none" dirty="0">
                <a:solidFill>
                  <a:schemeClr val="dk1"/>
                </a:solidFill>
                <a:latin typeface="Calibri"/>
                <a:ea typeface="Calibri"/>
                <a:cs typeface="Calibri"/>
                <a:sym typeface="Calibri"/>
              </a:rPr>
              <a:t>Baranoa</a:t>
            </a:r>
          </a:p>
          <a:p>
            <a:pPr marL="0" marR="0" lvl="0" indent="0" algn="l" rtl="0">
              <a:lnSpc>
                <a:spcPct val="100000"/>
              </a:lnSpc>
              <a:spcBef>
                <a:spcPts val="0"/>
              </a:spcBef>
              <a:spcAft>
                <a:spcPts val="0"/>
              </a:spcAft>
              <a:buClr>
                <a:schemeClr val="dk1"/>
              </a:buClr>
              <a:buSzPts val="1800"/>
              <a:buFont typeface="Calibri"/>
              <a:buNone/>
            </a:pPr>
            <a:r>
              <a:rPr lang="es-CO" sz="1400" dirty="0">
                <a:solidFill>
                  <a:schemeClr val="dk1"/>
                </a:solidFill>
                <a:latin typeface="Calibri"/>
                <a:ea typeface="Calibri"/>
                <a:cs typeface="Calibri"/>
                <a:sym typeface="Calibri"/>
              </a:rPr>
              <a:t>Luruaco</a:t>
            </a:r>
            <a:br>
              <a:rPr lang="es-CO" sz="1400" dirty="0">
                <a:solidFill>
                  <a:schemeClr val="dk1"/>
                </a:solidFill>
                <a:latin typeface="Calibri"/>
                <a:ea typeface="Calibri"/>
                <a:cs typeface="Calibri"/>
                <a:sym typeface="Calibri"/>
              </a:rPr>
            </a:br>
            <a:r>
              <a:rPr lang="es-CO" sz="1400" dirty="0">
                <a:solidFill>
                  <a:schemeClr val="dk1"/>
                </a:solidFill>
                <a:latin typeface="Calibri"/>
                <a:ea typeface="Calibri"/>
                <a:cs typeface="Calibri"/>
                <a:sym typeface="Calibri"/>
              </a:rPr>
              <a:t>Polonuevo</a:t>
            </a:r>
            <a:endParaRPr lang="es-CO" sz="1400" b="0" i="0" u="none" strike="noStrike" cap="none" dirty="0">
              <a:solidFill>
                <a:schemeClr val="dk1"/>
              </a:solidFill>
              <a:latin typeface="Calibri"/>
              <a:ea typeface="Calibri"/>
              <a:cs typeface="Calibri"/>
              <a:sym typeface="Calibri"/>
            </a:endParaRPr>
          </a:p>
        </p:txBody>
      </p:sp>
      <p:sp>
        <p:nvSpPr>
          <p:cNvPr id="6" name="Globo: flecha derecha 5">
            <a:extLst>
              <a:ext uri="{FF2B5EF4-FFF2-40B4-BE49-F238E27FC236}">
                <a16:creationId xmlns:a16="http://schemas.microsoft.com/office/drawing/2014/main" id="{7A08AE53-33A3-DD57-CA20-CD22425FC3B2}"/>
              </a:ext>
            </a:extLst>
          </p:cNvPr>
          <p:cNvSpPr/>
          <p:nvPr/>
        </p:nvSpPr>
        <p:spPr>
          <a:xfrm>
            <a:off x="241452" y="3802454"/>
            <a:ext cx="2487679" cy="1290866"/>
          </a:xfrm>
          <a:prstGeom prst="rightArrowCallout">
            <a:avLst>
              <a:gd name="adj1" fmla="val 10416"/>
              <a:gd name="adj2" fmla="val 16666"/>
              <a:gd name="adj3" fmla="val 25000"/>
              <a:gd name="adj4" fmla="val 6497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lnSpc>
                <a:spcPct val="100000"/>
              </a:lnSpc>
              <a:spcBef>
                <a:spcPts val="0"/>
              </a:spcBef>
              <a:spcAft>
                <a:spcPts val="0"/>
              </a:spcAft>
              <a:buClr>
                <a:schemeClr val="dk1"/>
              </a:buClr>
              <a:buSzPts val="1800"/>
              <a:buFont typeface="Calibri"/>
              <a:buNone/>
            </a:pPr>
            <a:r>
              <a:rPr lang="es-CO" sz="1400" dirty="0">
                <a:solidFill>
                  <a:schemeClr val="dk1"/>
                </a:solidFill>
                <a:latin typeface="Calibri"/>
                <a:ea typeface="Calibri"/>
                <a:cs typeface="Calibri"/>
                <a:sym typeface="Calibri"/>
              </a:rPr>
              <a:t>Manatí</a:t>
            </a:r>
          </a:p>
          <a:p>
            <a:pPr marL="0" marR="0" lvl="0" indent="0" algn="l" rtl="0">
              <a:lnSpc>
                <a:spcPct val="100000"/>
              </a:lnSpc>
              <a:spcBef>
                <a:spcPts val="0"/>
              </a:spcBef>
              <a:spcAft>
                <a:spcPts val="0"/>
              </a:spcAft>
              <a:buClr>
                <a:schemeClr val="dk1"/>
              </a:buClr>
              <a:buSzPts val="1800"/>
              <a:buFont typeface="Calibri"/>
              <a:buNone/>
            </a:pPr>
            <a:r>
              <a:rPr lang="es-CO" b="0" i="0" u="none" strike="noStrike" cap="none" dirty="0">
                <a:solidFill>
                  <a:schemeClr val="dk1"/>
                </a:solidFill>
                <a:latin typeface="Calibri"/>
                <a:ea typeface="Calibri"/>
                <a:cs typeface="Calibri"/>
                <a:sym typeface="Calibri"/>
              </a:rPr>
              <a:t>Repelón</a:t>
            </a:r>
          </a:p>
          <a:p>
            <a:pPr marL="0" marR="0" lvl="0" indent="0" algn="l" rtl="0">
              <a:lnSpc>
                <a:spcPct val="100000"/>
              </a:lnSpc>
              <a:spcBef>
                <a:spcPts val="0"/>
              </a:spcBef>
              <a:spcAft>
                <a:spcPts val="0"/>
              </a:spcAft>
              <a:buClr>
                <a:schemeClr val="dk1"/>
              </a:buClr>
              <a:buSzPts val="1800"/>
              <a:buFont typeface="Calibri"/>
              <a:buNone/>
            </a:pPr>
            <a:r>
              <a:rPr lang="es-CO" sz="1400" spc="-150" dirty="0">
                <a:solidFill>
                  <a:schemeClr val="dk1"/>
                </a:solidFill>
                <a:latin typeface="Calibri"/>
                <a:ea typeface="Calibri"/>
                <a:cs typeface="Calibri"/>
                <a:sym typeface="Calibri"/>
              </a:rPr>
              <a:t>Campo de la Cruz</a:t>
            </a:r>
          </a:p>
          <a:p>
            <a:pPr marL="0" marR="0" lvl="0" indent="0" algn="l" rtl="0">
              <a:lnSpc>
                <a:spcPct val="100000"/>
              </a:lnSpc>
              <a:spcBef>
                <a:spcPts val="0"/>
              </a:spcBef>
              <a:spcAft>
                <a:spcPts val="0"/>
              </a:spcAft>
              <a:buClr>
                <a:schemeClr val="dk1"/>
              </a:buClr>
              <a:buSzPts val="1800"/>
              <a:buFont typeface="Calibri"/>
              <a:buNone/>
            </a:pPr>
            <a:r>
              <a:rPr lang="es-CO" b="0" i="0" u="none" strike="noStrike" cap="none" dirty="0">
                <a:solidFill>
                  <a:schemeClr val="dk1"/>
                </a:solidFill>
                <a:latin typeface="Calibri"/>
                <a:ea typeface="Calibri"/>
                <a:cs typeface="Calibri"/>
                <a:sym typeface="Calibri"/>
              </a:rPr>
              <a:t>Candelar</a:t>
            </a:r>
            <a:r>
              <a:rPr lang="es-CO" dirty="0">
                <a:solidFill>
                  <a:schemeClr val="dk1"/>
                </a:solidFill>
                <a:latin typeface="Calibri"/>
                <a:ea typeface="Calibri"/>
                <a:cs typeface="Calibri"/>
                <a:sym typeface="Calibri"/>
              </a:rPr>
              <a:t>ia </a:t>
            </a:r>
          </a:p>
          <a:p>
            <a:pPr marL="0" marR="0" lvl="0" indent="0" algn="l" rtl="0">
              <a:lnSpc>
                <a:spcPct val="100000"/>
              </a:lnSpc>
              <a:spcBef>
                <a:spcPts val="0"/>
              </a:spcBef>
              <a:spcAft>
                <a:spcPts val="0"/>
              </a:spcAft>
              <a:buClr>
                <a:schemeClr val="dk1"/>
              </a:buClr>
              <a:buSzPts val="1800"/>
              <a:buFont typeface="Calibri"/>
              <a:buNone/>
            </a:pPr>
            <a:r>
              <a:rPr lang="es-CO" sz="1400" b="0" i="0" u="none" strike="noStrike" cap="none" dirty="0">
                <a:solidFill>
                  <a:schemeClr val="dk1"/>
                </a:solidFill>
                <a:latin typeface="Calibri"/>
                <a:ea typeface="Calibri"/>
                <a:cs typeface="Calibri"/>
                <a:sym typeface="Calibri"/>
              </a:rPr>
              <a:t>Suan</a:t>
            </a:r>
          </a:p>
          <a:p>
            <a:pPr marL="0" marR="0" lvl="0" indent="0" algn="l" rtl="0">
              <a:lnSpc>
                <a:spcPct val="100000"/>
              </a:lnSpc>
              <a:spcBef>
                <a:spcPts val="0"/>
              </a:spcBef>
              <a:spcAft>
                <a:spcPts val="0"/>
              </a:spcAft>
              <a:buClr>
                <a:schemeClr val="dk1"/>
              </a:buClr>
              <a:buSzPts val="1800"/>
              <a:buFont typeface="Calibri"/>
              <a:buNone/>
            </a:pPr>
            <a:r>
              <a:rPr lang="es-CO" dirty="0">
                <a:solidFill>
                  <a:schemeClr val="dk1"/>
                </a:solidFill>
                <a:latin typeface="Calibri"/>
                <a:ea typeface="Calibri"/>
                <a:cs typeface="Calibri"/>
                <a:sym typeface="Calibri"/>
              </a:rPr>
              <a:t>Santa Lucía</a:t>
            </a:r>
            <a:endParaRPr lang="es-CO" sz="1400" b="0" i="0" u="none" strike="noStrike" cap="none" dirty="0">
              <a:solidFill>
                <a:schemeClr val="dk1"/>
              </a:solidFill>
              <a:latin typeface="Calibri"/>
              <a:ea typeface="Calibri"/>
              <a:cs typeface="Calibri"/>
              <a:sym typeface="Calibri"/>
            </a:endParaRPr>
          </a:p>
        </p:txBody>
      </p:sp>
      <p:sp>
        <p:nvSpPr>
          <p:cNvPr id="7" name="Globo: flecha derecha 6">
            <a:extLst>
              <a:ext uri="{FF2B5EF4-FFF2-40B4-BE49-F238E27FC236}">
                <a16:creationId xmlns:a16="http://schemas.microsoft.com/office/drawing/2014/main" id="{B5BE0829-37C6-B41A-7B33-E65277DAD36B}"/>
              </a:ext>
            </a:extLst>
          </p:cNvPr>
          <p:cNvSpPr/>
          <p:nvPr/>
        </p:nvSpPr>
        <p:spPr>
          <a:xfrm>
            <a:off x="250962" y="5259820"/>
            <a:ext cx="2487679" cy="1005904"/>
          </a:xfrm>
          <a:prstGeom prst="rightArrowCallout">
            <a:avLst>
              <a:gd name="adj1" fmla="val 10416"/>
              <a:gd name="adj2" fmla="val 16666"/>
              <a:gd name="adj3" fmla="val 25000"/>
              <a:gd name="adj4" fmla="val 6497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lnSpc>
                <a:spcPct val="100000"/>
              </a:lnSpc>
              <a:spcBef>
                <a:spcPts val="0"/>
              </a:spcBef>
              <a:spcAft>
                <a:spcPts val="0"/>
              </a:spcAft>
              <a:buClr>
                <a:schemeClr val="dk1"/>
              </a:buClr>
              <a:buSzPts val="1800"/>
              <a:buFont typeface="Calibri"/>
              <a:buNone/>
            </a:pPr>
            <a:r>
              <a:rPr lang="es-CO" sz="1400" dirty="0">
                <a:solidFill>
                  <a:schemeClr val="dk1"/>
                </a:solidFill>
                <a:latin typeface="Calibri"/>
                <a:ea typeface="Calibri"/>
                <a:cs typeface="Calibri"/>
                <a:sym typeface="Calibri"/>
              </a:rPr>
              <a:t>Sabanagrande</a:t>
            </a:r>
          </a:p>
          <a:p>
            <a:pPr marL="0" marR="0" lvl="0" indent="0" algn="l" rtl="0">
              <a:lnSpc>
                <a:spcPct val="100000"/>
              </a:lnSpc>
              <a:spcBef>
                <a:spcPts val="0"/>
              </a:spcBef>
              <a:spcAft>
                <a:spcPts val="0"/>
              </a:spcAft>
              <a:buClr>
                <a:schemeClr val="dk1"/>
              </a:buClr>
              <a:buSzPts val="1800"/>
              <a:buFont typeface="Calibri"/>
              <a:buNone/>
            </a:pPr>
            <a:r>
              <a:rPr lang="es-CO" b="0" i="0" u="none" strike="noStrike" cap="none" dirty="0">
                <a:solidFill>
                  <a:schemeClr val="dk1"/>
                </a:solidFill>
                <a:latin typeface="Calibri"/>
                <a:ea typeface="Calibri"/>
                <a:cs typeface="Calibri"/>
                <a:sym typeface="Calibri"/>
              </a:rPr>
              <a:t>Santo Tomas</a:t>
            </a:r>
          </a:p>
          <a:p>
            <a:pPr marL="0" marR="0" lvl="0" indent="0" algn="l" rtl="0">
              <a:lnSpc>
                <a:spcPct val="100000"/>
              </a:lnSpc>
              <a:spcBef>
                <a:spcPts val="0"/>
              </a:spcBef>
              <a:spcAft>
                <a:spcPts val="0"/>
              </a:spcAft>
              <a:buClr>
                <a:schemeClr val="dk1"/>
              </a:buClr>
              <a:buSzPts val="1800"/>
              <a:buFont typeface="Calibri"/>
              <a:buNone/>
            </a:pPr>
            <a:r>
              <a:rPr lang="es-CO" sz="1400" dirty="0">
                <a:solidFill>
                  <a:schemeClr val="dk1"/>
                </a:solidFill>
                <a:latin typeface="Calibri"/>
                <a:ea typeface="Calibri"/>
                <a:cs typeface="Calibri"/>
                <a:sym typeface="Calibri"/>
              </a:rPr>
              <a:t>Ponedera</a:t>
            </a:r>
          </a:p>
          <a:p>
            <a:pPr marL="0" marR="0" lvl="0" indent="0" algn="l" rtl="0">
              <a:lnSpc>
                <a:spcPct val="100000"/>
              </a:lnSpc>
              <a:spcBef>
                <a:spcPts val="0"/>
              </a:spcBef>
              <a:spcAft>
                <a:spcPts val="0"/>
              </a:spcAft>
              <a:buClr>
                <a:schemeClr val="dk1"/>
              </a:buClr>
              <a:buSzPts val="1800"/>
              <a:buFont typeface="Calibri"/>
              <a:buNone/>
            </a:pPr>
            <a:r>
              <a:rPr lang="es-CO" b="0" i="0" u="none" strike="noStrike" cap="none" dirty="0">
                <a:solidFill>
                  <a:schemeClr val="dk1"/>
                </a:solidFill>
                <a:latin typeface="Calibri"/>
                <a:ea typeface="Calibri"/>
                <a:cs typeface="Calibri"/>
                <a:sym typeface="Calibri"/>
              </a:rPr>
              <a:t>Palmar </a:t>
            </a:r>
            <a:r>
              <a:rPr lang="es-CO" b="0" i="0" u="none" strike="noStrike" cap="none" spc="-150" dirty="0">
                <a:solidFill>
                  <a:schemeClr val="dk1"/>
                </a:solidFill>
                <a:latin typeface="Calibri"/>
                <a:ea typeface="Calibri"/>
                <a:cs typeface="Calibri"/>
                <a:sym typeface="Calibri"/>
              </a:rPr>
              <a:t>de Varela</a:t>
            </a:r>
            <a:endParaRPr lang="es-CO" sz="1400" b="0" i="0" u="none" strike="noStrike" cap="none" spc="-150"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2088fbf21d4825a0_0"/>
          <p:cNvSpPr txBox="1">
            <a:spLocks noGrp="1"/>
          </p:cNvSpPr>
          <p:nvPr>
            <p:ph type="title" idx="4294967295"/>
          </p:nvPr>
        </p:nvSpPr>
        <p:spPr>
          <a:xfrm>
            <a:off x="47400" y="23324"/>
            <a:ext cx="9108300" cy="522000"/>
          </a:xfrm>
          <a:prstGeom prst="rect">
            <a:avLst/>
          </a:prstGeom>
          <a:solidFill>
            <a:schemeClr val="accent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2700" b="1" dirty="0">
                <a:solidFill>
                  <a:schemeClr val="lt1"/>
                </a:solidFill>
              </a:rPr>
              <a:t>Seguridad en las Regiones cómo condición para la Convivencia</a:t>
            </a:r>
            <a:endParaRPr sz="3800" dirty="0">
              <a:solidFill>
                <a:schemeClr val="lt1"/>
              </a:solidFill>
            </a:endParaRPr>
          </a:p>
        </p:txBody>
      </p:sp>
      <p:sp>
        <p:nvSpPr>
          <p:cNvPr id="521" name="Google Shape;521;g2088fbf21d4825a0_0"/>
          <p:cNvSpPr txBox="1"/>
          <p:nvPr/>
        </p:nvSpPr>
        <p:spPr>
          <a:xfrm>
            <a:off x="6308176" y="1500930"/>
            <a:ext cx="5582535" cy="4591996"/>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s-CO" sz="1800" dirty="0">
                <a:solidFill>
                  <a:schemeClr val="dk1"/>
                </a:solidFill>
                <a:latin typeface="Calibri"/>
                <a:ea typeface="Calibri"/>
                <a:cs typeface="Calibri"/>
                <a:sym typeface="Calibri"/>
              </a:rPr>
              <a:t>Violencia intrafamiliar durante la pandemia:</a:t>
            </a: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Char char="●"/>
            </a:pPr>
            <a:r>
              <a:rPr lang="es-CO" sz="1800" dirty="0">
                <a:solidFill>
                  <a:schemeClr val="dk1"/>
                </a:solidFill>
              </a:rPr>
              <a:t>El </a:t>
            </a:r>
            <a:r>
              <a:rPr lang="es-CO" sz="1800" b="1" dirty="0">
                <a:solidFill>
                  <a:schemeClr val="dk1"/>
                </a:solidFill>
              </a:rPr>
              <a:t>93,60% de los casos ocurrieron en la vivienda.</a:t>
            </a:r>
            <a:endParaRPr sz="1800" b="1" dirty="0">
              <a:solidFill>
                <a:schemeClr val="dk1"/>
              </a:solidFill>
            </a:endParaRPr>
          </a:p>
          <a:p>
            <a:pPr marL="457200" lvl="0" indent="-317500" algn="just" rtl="0">
              <a:lnSpc>
                <a:spcPct val="115000"/>
              </a:lnSpc>
              <a:spcBef>
                <a:spcPts val="0"/>
              </a:spcBef>
              <a:spcAft>
                <a:spcPts val="0"/>
              </a:spcAft>
              <a:buClr>
                <a:schemeClr val="dk1"/>
              </a:buClr>
              <a:buSzPts val="1400"/>
              <a:buChar char="●"/>
            </a:pPr>
            <a:r>
              <a:rPr lang="es-CO" sz="1800" dirty="0">
                <a:solidFill>
                  <a:schemeClr val="dk1"/>
                </a:solidFill>
              </a:rPr>
              <a:t>Las víctimas se encontraban en un nivel escolar educación media o secundaria alta en un 49%, seguido de educación inicial y educación técnica profesional y tecnológica con un 26%. </a:t>
            </a:r>
            <a:endParaRPr sz="1800" dirty="0">
              <a:solidFill>
                <a:schemeClr val="dk1"/>
              </a:solidFill>
            </a:endParaRPr>
          </a:p>
          <a:p>
            <a:pPr marL="457200" lvl="0" indent="-317500" algn="just" rtl="0">
              <a:lnSpc>
                <a:spcPct val="115000"/>
              </a:lnSpc>
              <a:spcBef>
                <a:spcPts val="0"/>
              </a:spcBef>
              <a:spcAft>
                <a:spcPts val="0"/>
              </a:spcAft>
              <a:buClr>
                <a:schemeClr val="dk1"/>
              </a:buClr>
              <a:buSzPts val="1400"/>
              <a:buChar char="●"/>
            </a:pPr>
            <a:r>
              <a:rPr lang="es-CO" sz="1800" dirty="0">
                <a:solidFill>
                  <a:schemeClr val="dk1"/>
                </a:solidFill>
              </a:rPr>
              <a:t>El 47,87% de las víctimas eran ama de casa o encargada del hogar. </a:t>
            </a:r>
            <a:endParaRPr sz="1800" dirty="0">
              <a:solidFill>
                <a:schemeClr val="dk1"/>
              </a:solidFill>
            </a:endParaRPr>
          </a:p>
          <a:p>
            <a:pPr marL="457200" lvl="0" indent="-317500" algn="just" rtl="0">
              <a:lnSpc>
                <a:spcPct val="115000"/>
              </a:lnSpc>
              <a:spcBef>
                <a:spcPts val="0"/>
              </a:spcBef>
              <a:spcAft>
                <a:spcPts val="0"/>
              </a:spcAft>
              <a:buClr>
                <a:schemeClr val="dk1"/>
              </a:buClr>
              <a:buSzPts val="1400"/>
              <a:buChar char="●"/>
            </a:pPr>
            <a:r>
              <a:rPr lang="es-CO" sz="1800" dirty="0">
                <a:solidFill>
                  <a:schemeClr val="dk1"/>
                </a:solidFill>
              </a:rPr>
              <a:t>El 52,47% de la población, se encontraban en régimen subsidiado.</a:t>
            </a:r>
            <a:endParaRPr sz="1800" dirty="0">
              <a:solidFill>
                <a:schemeClr val="dk1"/>
              </a:solidFill>
            </a:endParaRPr>
          </a:p>
          <a:p>
            <a:pPr marL="457200" lvl="0" indent="-317500" algn="just" rtl="0">
              <a:lnSpc>
                <a:spcPct val="115000"/>
              </a:lnSpc>
              <a:spcBef>
                <a:spcPts val="0"/>
              </a:spcBef>
              <a:spcAft>
                <a:spcPts val="0"/>
              </a:spcAft>
              <a:buClr>
                <a:schemeClr val="dk1"/>
              </a:buClr>
              <a:buSzPts val="1400"/>
              <a:buChar char="●"/>
            </a:pPr>
            <a:r>
              <a:rPr lang="es-CO" sz="1800" b="1" dirty="0">
                <a:solidFill>
                  <a:schemeClr val="dk1"/>
                </a:solidFill>
              </a:rPr>
              <a:t>El 84,15% de los presuntos agresores correspondían a compañero permanente</a:t>
            </a:r>
            <a:r>
              <a:rPr lang="es-CO" sz="1800" dirty="0">
                <a:solidFill>
                  <a:schemeClr val="dk1"/>
                </a:solidFill>
              </a:rPr>
              <a:t>.</a:t>
            </a:r>
            <a:endParaRPr sz="2400" dirty="0">
              <a:solidFill>
                <a:schemeClr val="dk1"/>
              </a:solidFill>
              <a:latin typeface="Calibri"/>
              <a:ea typeface="Calibri"/>
              <a:cs typeface="Calibri"/>
              <a:sym typeface="Calibri"/>
            </a:endParaRPr>
          </a:p>
        </p:txBody>
      </p:sp>
      <p:sp>
        <p:nvSpPr>
          <p:cNvPr id="522" name="Google Shape;522;g2088fbf21d4825a0_0"/>
          <p:cNvSpPr txBox="1"/>
          <p:nvPr/>
        </p:nvSpPr>
        <p:spPr>
          <a:xfrm>
            <a:off x="3691800" y="6506130"/>
            <a:ext cx="5463900" cy="582900"/>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800"/>
              </a:spcAft>
              <a:buClr>
                <a:schemeClr val="dk1"/>
              </a:buClr>
              <a:buSzPts val="1100"/>
              <a:buFont typeface="Arial"/>
              <a:buNone/>
            </a:pPr>
            <a:r>
              <a:rPr lang="es-CO" sz="1100" b="1" dirty="0">
                <a:solidFill>
                  <a:schemeClr val="dk1"/>
                </a:solidFill>
              </a:rPr>
              <a:t>Fuente: Elaboración propia con datos de la DIJIN - Policía Nacional 2022.</a:t>
            </a:r>
            <a:br>
              <a:rPr lang="es-CO" sz="1100" b="1" dirty="0">
                <a:solidFill>
                  <a:schemeClr val="dk1"/>
                </a:solidFill>
              </a:rPr>
            </a:br>
            <a:endParaRPr dirty="0"/>
          </a:p>
        </p:txBody>
      </p:sp>
      <p:sp>
        <p:nvSpPr>
          <p:cNvPr id="523" name="Google Shape;523;g2088fbf21d4825a0_0"/>
          <p:cNvSpPr txBox="1">
            <a:spLocks noGrp="1"/>
          </p:cNvSpPr>
          <p:nvPr>
            <p:ph type="title" idx="4294967295"/>
          </p:nvPr>
        </p:nvSpPr>
        <p:spPr>
          <a:xfrm>
            <a:off x="63442" y="545022"/>
            <a:ext cx="7357200" cy="354000"/>
          </a:xfrm>
          <a:prstGeom prst="rect">
            <a:avLst/>
          </a:prstGeom>
          <a:solidFill>
            <a:schemeClr val="accent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83331"/>
              <a:buFont typeface="Calibri"/>
              <a:buNone/>
            </a:pPr>
            <a:r>
              <a:rPr lang="es-CO" sz="2400" b="1" dirty="0">
                <a:solidFill>
                  <a:schemeClr val="lt1"/>
                </a:solidFill>
              </a:rPr>
              <a:t>Violencia Intrafamiliar </a:t>
            </a:r>
            <a:endParaRPr sz="3500" dirty="0">
              <a:solidFill>
                <a:schemeClr val="lt1"/>
              </a:solidFill>
            </a:endParaRPr>
          </a:p>
        </p:txBody>
      </p:sp>
      <p:pic>
        <p:nvPicPr>
          <p:cNvPr id="3" name="Imagen 2" descr="Tabla&#10;&#10;Descripción generada automáticamente">
            <a:extLst>
              <a:ext uri="{FF2B5EF4-FFF2-40B4-BE49-F238E27FC236}">
                <a16:creationId xmlns:a16="http://schemas.microsoft.com/office/drawing/2014/main" id="{21777FA3-E9C6-1510-D080-1F055979521D}"/>
              </a:ext>
            </a:extLst>
          </p:cNvPr>
          <p:cNvPicPr>
            <a:picLocks noChangeAspect="1"/>
          </p:cNvPicPr>
          <p:nvPr/>
        </p:nvPicPr>
        <p:blipFill>
          <a:blip r:embed="rId3"/>
          <a:stretch>
            <a:fillRect/>
          </a:stretch>
        </p:blipFill>
        <p:spPr>
          <a:xfrm>
            <a:off x="156911" y="1067022"/>
            <a:ext cx="6006887" cy="505718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14fd2d79d97_0_2"/>
          <p:cNvSpPr txBox="1">
            <a:spLocks noGrp="1"/>
          </p:cNvSpPr>
          <p:nvPr>
            <p:ph type="title" idx="4294967295"/>
          </p:nvPr>
        </p:nvSpPr>
        <p:spPr>
          <a:xfrm>
            <a:off x="383100" y="365125"/>
            <a:ext cx="9108300" cy="522000"/>
          </a:xfrm>
          <a:prstGeom prst="rect">
            <a:avLst/>
          </a:prstGeom>
          <a:solidFill>
            <a:schemeClr val="accent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2700" b="1" dirty="0">
                <a:solidFill>
                  <a:schemeClr val="lt1"/>
                </a:solidFill>
              </a:rPr>
              <a:t>Seguridad en las Regiones cómo condición para la Convivencia</a:t>
            </a:r>
            <a:endParaRPr sz="3800" dirty="0">
              <a:solidFill>
                <a:schemeClr val="lt1"/>
              </a:solidFill>
            </a:endParaRPr>
          </a:p>
        </p:txBody>
      </p:sp>
      <p:pic>
        <p:nvPicPr>
          <p:cNvPr id="530" name="Google Shape;530;g14fd2d79d97_0_2"/>
          <p:cNvPicPr preferRelativeResize="0"/>
          <p:nvPr/>
        </p:nvPicPr>
        <p:blipFill rotWithShape="1">
          <a:blip r:embed="rId3">
            <a:alphaModFix/>
          </a:blip>
          <a:srcRect b="7493"/>
          <a:stretch/>
        </p:blipFill>
        <p:spPr>
          <a:xfrm>
            <a:off x="383100" y="1415475"/>
            <a:ext cx="7357350" cy="4718250"/>
          </a:xfrm>
          <a:prstGeom prst="rect">
            <a:avLst/>
          </a:prstGeom>
          <a:noFill/>
          <a:ln>
            <a:noFill/>
          </a:ln>
        </p:spPr>
      </p:pic>
      <p:sp>
        <p:nvSpPr>
          <p:cNvPr id="531" name="Google Shape;531;g14fd2d79d97_0_2"/>
          <p:cNvSpPr txBox="1"/>
          <p:nvPr/>
        </p:nvSpPr>
        <p:spPr>
          <a:xfrm>
            <a:off x="7599625" y="2658488"/>
            <a:ext cx="4183200" cy="2339072"/>
          </a:xfrm>
          <a:prstGeom prst="rect">
            <a:avLst/>
          </a:prstGeom>
          <a:noFill/>
          <a:ln>
            <a:noFill/>
          </a:ln>
        </p:spPr>
        <p:txBody>
          <a:bodyPr spcFirstLastPara="1" wrap="square" lIns="91425" tIns="91425" rIns="91425" bIns="91425" anchor="t" anchorCtr="0">
            <a:spAutoFit/>
          </a:bodyPr>
          <a:lstStyle/>
          <a:p>
            <a:pPr marL="285750" marR="0" lvl="0" indent="-285750" algn="just" rtl="0">
              <a:lnSpc>
                <a:spcPct val="100000"/>
              </a:lnSpc>
              <a:spcBef>
                <a:spcPts val="0"/>
              </a:spcBef>
              <a:spcAft>
                <a:spcPts val="0"/>
              </a:spcAft>
              <a:buClr>
                <a:schemeClr val="dk1"/>
              </a:buClr>
              <a:buSzPts val="1600"/>
              <a:buFont typeface="Arial"/>
              <a:buChar char="•"/>
            </a:pPr>
            <a:r>
              <a:rPr lang="es-CO" sz="2000" b="0" i="0" u="none" strike="noStrike" cap="none" dirty="0">
                <a:solidFill>
                  <a:schemeClr val="dk1"/>
                </a:solidFill>
                <a:latin typeface="Calibri"/>
                <a:ea typeface="Calibri"/>
                <a:cs typeface="Calibri"/>
                <a:sym typeface="Calibri"/>
              </a:rPr>
              <a:t>En la región Caribe, los homicidios crecieron más que en el resto de Colombia (10,65 %) y, además</a:t>
            </a:r>
            <a:r>
              <a:rPr lang="es-CO"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600"/>
              <a:buFont typeface="Calibri"/>
              <a:buChar char="•"/>
            </a:pPr>
            <a:r>
              <a:rPr lang="es-CO" sz="2000" b="0" i="0" u="none" strike="noStrike" cap="none" dirty="0">
                <a:solidFill>
                  <a:schemeClr val="dk1"/>
                </a:solidFill>
                <a:latin typeface="Calibri"/>
                <a:ea typeface="Calibri"/>
                <a:cs typeface="Calibri"/>
                <a:sym typeface="Calibri"/>
              </a:rPr>
              <a:t>El Caribe pasó de representar el 14 % de los homicidios en Colombia en el 2012 a cerca del 19 % en el 2021.</a:t>
            </a:r>
            <a:endParaRPr sz="2000" b="0" i="0" u="none" strike="noStrike" cap="none" dirty="0">
              <a:solidFill>
                <a:schemeClr val="dk1"/>
              </a:solidFill>
              <a:latin typeface="Calibri"/>
              <a:ea typeface="Calibri"/>
              <a:cs typeface="Calibri"/>
              <a:sym typeface="Calibri"/>
            </a:endParaRPr>
          </a:p>
        </p:txBody>
      </p:sp>
      <p:sp>
        <p:nvSpPr>
          <p:cNvPr id="532" name="Google Shape;532;g14fd2d79d97_0_2"/>
          <p:cNvSpPr txBox="1"/>
          <p:nvPr/>
        </p:nvSpPr>
        <p:spPr>
          <a:xfrm>
            <a:off x="2283150" y="5942650"/>
            <a:ext cx="34341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s-CO" sz="1100" b="1">
                <a:solidFill>
                  <a:schemeClr val="dk1"/>
                </a:solidFill>
              </a:rPr>
              <a:t>Fuente: Centro de Pensamiento UN Caribe, 2022.</a:t>
            </a:r>
            <a:endParaRPr/>
          </a:p>
        </p:txBody>
      </p:sp>
      <p:sp>
        <p:nvSpPr>
          <p:cNvPr id="533" name="Google Shape;533;g14fd2d79d97_0_2"/>
          <p:cNvSpPr txBox="1">
            <a:spLocks noGrp="1"/>
          </p:cNvSpPr>
          <p:nvPr>
            <p:ph type="title" idx="4294967295"/>
          </p:nvPr>
        </p:nvSpPr>
        <p:spPr>
          <a:xfrm>
            <a:off x="383175" y="1027950"/>
            <a:ext cx="7357200" cy="354000"/>
          </a:xfrm>
          <a:prstGeom prst="rect">
            <a:avLst/>
          </a:prstGeom>
          <a:solidFill>
            <a:schemeClr val="accent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83331"/>
              <a:buFont typeface="Calibri"/>
              <a:buNone/>
            </a:pPr>
            <a:r>
              <a:rPr lang="es-CO" sz="2400" b="1">
                <a:solidFill>
                  <a:schemeClr val="lt1"/>
                </a:solidFill>
              </a:rPr>
              <a:t>Homicidios e incremento porcentual en la Región Caribe</a:t>
            </a:r>
            <a:endParaRPr sz="3500">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538"/>
        <p:cNvGrpSpPr/>
        <p:nvPr/>
      </p:nvGrpSpPr>
      <p:grpSpPr>
        <a:xfrm>
          <a:off x="0" y="0"/>
          <a:ext cx="0" cy="0"/>
          <a:chOff x="0" y="0"/>
          <a:chExt cx="0" cy="0"/>
        </a:xfrm>
      </p:grpSpPr>
      <p:sp>
        <p:nvSpPr>
          <p:cNvPr id="539" name="Google Shape;539;g19e24b50c04_0_21"/>
          <p:cNvSpPr txBox="1">
            <a:spLocks noGrp="1"/>
          </p:cNvSpPr>
          <p:nvPr>
            <p:ph type="title" idx="4294967295"/>
          </p:nvPr>
        </p:nvSpPr>
        <p:spPr>
          <a:xfrm>
            <a:off x="322375" y="576350"/>
            <a:ext cx="9108300" cy="522000"/>
          </a:xfrm>
          <a:prstGeom prst="rect">
            <a:avLst/>
          </a:prstGeom>
          <a:solidFill>
            <a:schemeClr val="accent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62961"/>
              <a:buFont typeface="Calibri"/>
              <a:buNone/>
            </a:pPr>
            <a:r>
              <a:rPr lang="es-CO" sz="2700" b="1" dirty="0">
                <a:solidFill>
                  <a:schemeClr val="lt1"/>
                </a:solidFill>
              </a:rPr>
              <a:t>Retos: Seguridad en las Regiones cómo condición para la Convivencia</a:t>
            </a:r>
            <a:endParaRPr sz="3800" dirty="0">
              <a:solidFill>
                <a:schemeClr val="lt1"/>
              </a:solidFill>
            </a:endParaRPr>
          </a:p>
        </p:txBody>
      </p:sp>
      <p:sp>
        <p:nvSpPr>
          <p:cNvPr id="540" name="Google Shape;540;g19e24b50c04_0_21"/>
          <p:cNvSpPr txBox="1"/>
          <p:nvPr/>
        </p:nvSpPr>
        <p:spPr>
          <a:xfrm>
            <a:off x="322375" y="1343625"/>
            <a:ext cx="8056500" cy="4579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CO" sz="1300" b="1" dirty="0">
                <a:solidFill>
                  <a:schemeClr val="dk1"/>
                </a:solidFill>
              </a:rPr>
              <a:t>Reto 1: Disminuir los altos índices de homicidio, extorsión, microtráfico y violencia intrafamiliar en el departamento</a:t>
            </a:r>
            <a:r>
              <a:rPr lang="es-CO" sz="1300" dirty="0">
                <a:solidFill>
                  <a:schemeClr val="dk1"/>
                </a:solidFill>
              </a:rPr>
              <a:t>.</a:t>
            </a:r>
            <a:endParaRPr sz="1300" dirty="0">
              <a:solidFill>
                <a:schemeClr val="dk1"/>
              </a:solidFill>
            </a:endParaRPr>
          </a:p>
          <a:p>
            <a:pPr marL="0" lvl="0" indent="0" algn="just" rtl="0">
              <a:lnSpc>
                <a:spcPct val="115000"/>
              </a:lnSpc>
              <a:spcBef>
                <a:spcPts val="800"/>
              </a:spcBef>
              <a:spcAft>
                <a:spcPts val="0"/>
              </a:spcAft>
              <a:buNone/>
            </a:pPr>
            <a:r>
              <a:rPr lang="es-CO" sz="1300" dirty="0">
                <a:solidFill>
                  <a:schemeClr val="dk1"/>
                </a:solidFill>
              </a:rPr>
              <a:t>El AMB concentra el 92% de los homicidios del Departamento del Atlántico, el primer semestre del 2022 Barranquilla registro un aumento del 10.5% en los homicidios. Por lo que se debe propender en la reducción de al menos 2 puntos porcentuales de la tasa de homicidios por cada 100.000 habitantes, así cómo el desmantelamiento de las estructuras criminales que </a:t>
            </a:r>
            <a:r>
              <a:rPr lang="es-CO" sz="1300" dirty="0" err="1">
                <a:solidFill>
                  <a:schemeClr val="dk1"/>
                </a:solidFill>
              </a:rPr>
              <a:t>estan</a:t>
            </a:r>
            <a:r>
              <a:rPr lang="es-CO" sz="1300" dirty="0">
                <a:solidFill>
                  <a:schemeClr val="dk1"/>
                </a:solidFill>
              </a:rPr>
              <a:t> perpetuadas en el territorio</a:t>
            </a:r>
            <a:endParaRPr sz="1300" dirty="0">
              <a:solidFill>
                <a:schemeClr val="dk1"/>
              </a:solidFill>
            </a:endParaRPr>
          </a:p>
          <a:p>
            <a:pPr marL="0" lvl="0" indent="0" algn="just" rtl="0">
              <a:lnSpc>
                <a:spcPct val="115000"/>
              </a:lnSpc>
              <a:spcBef>
                <a:spcPts val="800"/>
              </a:spcBef>
              <a:spcAft>
                <a:spcPts val="0"/>
              </a:spcAft>
              <a:buNone/>
            </a:pPr>
            <a:r>
              <a:rPr lang="es-CO" sz="1300" b="1" dirty="0">
                <a:solidFill>
                  <a:schemeClr val="dk1"/>
                </a:solidFill>
              </a:rPr>
              <a:t>Reto 2. Fortalecer los planes integrales de seguridad y convivencia ciudadana.</a:t>
            </a:r>
            <a:endParaRPr sz="1300" b="1" dirty="0">
              <a:solidFill>
                <a:schemeClr val="dk1"/>
              </a:solidFill>
            </a:endParaRPr>
          </a:p>
          <a:p>
            <a:pPr marL="0" lvl="0" indent="0" algn="just" rtl="0">
              <a:lnSpc>
                <a:spcPct val="115000"/>
              </a:lnSpc>
              <a:spcBef>
                <a:spcPts val="800"/>
              </a:spcBef>
              <a:spcAft>
                <a:spcPts val="0"/>
              </a:spcAft>
              <a:buNone/>
            </a:pPr>
            <a:r>
              <a:rPr lang="es-CO" sz="1300" dirty="0">
                <a:solidFill>
                  <a:schemeClr val="dk1"/>
                </a:solidFill>
              </a:rPr>
              <a:t>Comparando Barranquilla con las demás ciudades capitales de la Región Caribe, podemos evidenciar que los homicidios en las ciudades del Caribe no se han disparado solo durante el 2020-2021, sino que llevan varios años aumentando. Por tanto, los PISCC no han sido eficaces y deben fortalecerse para mitigar la crisis de inseguridad que se vive en el territorio.</a:t>
            </a:r>
            <a:endParaRPr sz="1300" dirty="0">
              <a:solidFill>
                <a:schemeClr val="dk1"/>
              </a:solidFill>
            </a:endParaRPr>
          </a:p>
          <a:p>
            <a:pPr marL="0" lvl="0" indent="0" algn="just" rtl="0">
              <a:lnSpc>
                <a:spcPct val="115000"/>
              </a:lnSpc>
              <a:spcBef>
                <a:spcPts val="800"/>
              </a:spcBef>
              <a:spcAft>
                <a:spcPts val="0"/>
              </a:spcAft>
              <a:buNone/>
            </a:pPr>
            <a:r>
              <a:rPr lang="es-CO" sz="1300" b="1" dirty="0">
                <a:solidFill>
                  <a:schemeClr val="dk1"/>
                </a:solidFill>
              </a:rPr>
              <a:t>Reto 3. Aumentar la seguridad y convivencia ciudadana con enfoque para mujeres, niños, niñas y adolescentes.</a:t>
            </a:r>
            <a:endParaRPr sz="1300" b="1" dirty="0">
              <a:solidFill>
                <a:schemeClr val="dk1"/>
              </a:solidFill>
            </a:endParaRPr>
          </a:p>
          <a:p>
            <a:pPr marL="0" lvl="0" indent="0" algn="just" rtl="0">
              <a:lnSpc>
                <a:spcPct val="115000"/>
              </a:lnSpc>
              <a:spcBef>
                <a:spcPts val="800"/>
              </a:spcBef>
              <a:spcAft>
                <a:spcPts val="800"/>
              </a:spcAft>
              <a:buNone/>
            </a:pPr>
            <a:r>
              <a:rPr lang="es-CO" sz="1300" dirty="0">
                <a:solidFill>
                  <a:schemeClr val="dk1"/>
                </a:solidFill>
              </a:rPr>
              <a:t>El Departamento del Atlántico tiene para el 2022, 3.123 víctimas por violencia intrafamiliar, del cual el 77% son mujeres. Por lo que resulta fundamental una estrategia de convivencia ciudadana, centrada en la solidaridad, protección, respeto a los derechos y seguridad ante las adversidades, cuyo objetivo sea la construcción de acciones ciudadanas orientadas al fortalecimiento de la comunidad</a:t>
            </a:r>
            <a:endParaRPr sz="1300" dirty="0">
              <a:solidFill>
                <a:schemeClr val="dk1"/>
              </a:solidFill>
            </a:endParaRPr>
          </a:p>
        </p:txBody>
      </p:sp>
      <p:graphicFrame>
        <p:nvGraphicFramePr>
          <p:cNvPr id="541" name="Google Shape;541;g19e24b50c04_0_21"/>
          <p:cNvGraphicFramePr/>
          <p:nvPr/>
        </p:nvGraphicFramePr>
        <p:xfrm>
          <a:off x="8632475" y="2468563"/>
          <a:ext cx="3290200" cy="2350872"/>
        </p:xfrm>
        <a:graphic>
          <a:graphicData uri="http://schemas.openxmlformats.org/drawingml/2006/table">
            <a:tbl>
              <a:tblPr>
                <a:noFill/>
                <a:tableStyleId>{E12AB40C-9D3A-49BC-B5A7-EBF19365AFAC}</a:tableStyleId>
              </a:tblPr>
              <a:tblGrid>
                <a:gridCol w="3290200">
                  <a:extLst>
                    <a:ext uri="{9D8B030D-6E8A-4147-A177-3AD203B41FA5}">
                      <a16:colId xmlns:a16="http://schemas.microsoft.com/office/drawing/2014/main" val="20000"/>
                    </a:ext>
                  </a:extLst>
                </a:gridCol>
              </a:tblGrid>
              <a:tr h="435475">
                <a:tc>
                  <a:txBody>
                    <a:bodyPr/>
                    <a:lstStyle/>
                    <a:p>
                      <a:pPr marL="0" lvl="0" indent="0" algn="ctr" rtl="0">
                        <a:lnSpc>
                          <a:spcPct val="115000"/>
                        </a:lnSpc>
                        <a:spcBef>
                          <a:spcPts val="0"/>
                        </a:spcBef>
                        <a:spcAft>
                          <a:spcPts val="0"/>
                        </a:spcAft>
                        <a:buNone/>
                      </a:pPr>
                      <a:r>
                        <a:rPr lang="es-CO" sz="1300" b="1">
                          <a:solidFill>
                            <a:srgbClr val="FFFFFF"/>
                          </a:solidFill>
                          <a:highlight>
                            <a:schemeClr val="accent6"/>
                          </a:highlight>
                        </a:rPr>
                        <a:t>Posibles fuentes de financiamiento</a:t>
                      </a:r>
                      <a:endParaRPr sz="1300" b="1">
                        <a:solidFill>
                          <a:srgbClr val="FFFFFF"/>
                        </a:solidFill>
                        <a:highlight>
                          <a:schemeClr val="accent6"/>
                        </a:highlight>
                      </a:endParaRPr>
                    </a:p>
                  </a:txBody>
                  <a:tcPr marL="91425" marR="91425" marT="91425" marB="91425"/>
                </a:tc>
                <a:extLst>
                  <a:ext uri="{0D108BD9-81ED-4DB2-BD59-A6C34878D82A}">
                    <a16:rowId xmlns:a16="http://schemas.microsoft.com/office/drawing/2014/main" val="10000"/>
                  </a:ext>
                </a:extLst>
              </a:tr>
              <a:tr h="662500">
                <a:tc>
                  <a:txBody>
                    <a:bodyPr/>
                    <a:lstStyle/>
                    <a:p>
                      <a:pPr marL="0" lvl="0" indent="0" algn="ctr" rtl="0">
                        <a:lnSpc>
                          <a:spcPct val="115000"/>
                        </a:lnSpc>
                        <a:spcBef>
                          <a:spcPts val="0"/>
                        </a:spcBef>
                        <a:spcAft>
                          <a:spcPts val="0"/>
                        </a:spcAft>
                        <a:buNone/>
                      </a:pPr>
                      <a:r>
                        <a:rPr lang="es-CO" sz="1300"/>
                        <a:t>Recursos de la política general de defensa y seguridad nacional</a:t>
                      </a:r>
                      <a:endParaRPr sz="1300"/>
                    </a:p>
                  </a:txBody>
                  <a:tcPr marL="91425" marR="91425" marT="91425" marB="91425"/>
                </a:tc>
                <a:extLst>
                  <a:ext uri="{0D108BD9-81ED-4DB2-BD59-A6C34878D82A}">
                    <a16:rowId xmlns:a16="http://schemas.microsoft.com/office/drawing/2014/main" val="10001"/>
                  </a:ext>
                </a:extLst>
              </a:tr>
              <a:tr h="405900">
                <a:tc>
                  <a:txBody>
                    <a:bodyPr/>
                    <a:lstStyle/>
                    <a:p>
                      <a:pPr marL="0" lvl="0" indent="0" algn="ctr" rtl="0">
                        <a:lnSpc>
                          <a:spcPct val="115000"/>
                        </a:lnSpc>
                        <a:spcBef>
                          <a:spcPts val="0"/>
                        </a:spcBef>
                        <a:spcAft>
                          <a:spcPts val="0"/>
                        </a:spcAft>
                        <a:buNone/>
                      </a:pPr>
                      <a:r>
                        <a:rPr lang="es-CO" sz="1300"/>
                        <a:t>Ministerio de Defensa</a:t>
                      </a:r>
                      <a:endParaRPr sz="1300"/>
                    </a:p>
                  </a:txBody>
                  <a:tcPr marL="91425" marR="91425" marT="91425" marB="91425"/>
                </a:tc>
                <a:extLst>
                  <a:ext uri="{0D108BD9-81ED-4DB2-BD59-A6C34878D82A}">
                    <a16:rowId xmlns:a16="http://schemas.microsoft.com/office/drawing/2014/main" val="10002"/>
                  </a:ext>
                </a:extLst>
              </a:tr>
              <a:tr h="405900">
                <a:tc>
                  <a:txBody>
                    <a:bodyPr/>
                    <a:lstStyle/>
                    <a:p>
                      <a:pPr marL="0" lvl="0" indent="0" algn="ctr" rtl="0">
                        <a:lnSpc>
                          <a:spcPct val="115000"/>
                        </a:lnSpc>
                        <a:spcBef>
                          <a:spcPts val="0"/>
                        </a:spcBef>
                        <a:spcAft>
                          <a:spcPts val="0"/>
                        </a:spcAft>
                        <a:buNone/>
                      </a:pPr>
                      <a:r>
                        <a:rPr lang="es-CO" sz="1300"/>
                        <a:t>Ministerio del Interior</a:t>
                      </a: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r>
                        <a:rPr lang="es-CO" sz="1300"/>
                        <a:t>Recursos propios</a:t>
                      </a:r>
                      <a:endParaRPr sz="13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9464B645-156F-3307-D1B9-D4F68D64B634}"/>
              </a:ext>
            </a:extLst>
          </p:cNvPr>
          <p:cNvGraphicFramePr/>
          <p:nvPr>
            <p:extLst>
              <p:ext uri="{D42A27DB-BD31-4B8C-83A1-F6EECF244321}">
                <p14:modId xmlns:p14="http://schemas.microsoft.com/office/powerpoint/2010/main" val="1201295722"/>
              </p:ext>
            </p:extLst>
          </p:nvPr>
        </p:nvGraphicFramePr>
        <p:xfrm>
          <a:off x="-180109" y="277091"/>
          <a:ext cx="11638575" cy="602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5C6912F3-7EBE-05F8-83DD-3D1C1372F099}"/>
              </a:ext>
            </a:extLst>
          </p:cNvPr>
          <p:cNvSpPr txBox="1"/>
          <p:nvPr/>
        </p:nvSpPr>
        <p:spPr>
          <a:xfrm>
            <a:off x="5001491" y="762000"/>
            <a:ext cx="861133" cy="307777"/>
          </a:xfrm>
          <a:prstGeom prst="rect">
            <a:avLst/>
          </a:prstGeom>
          <a:noFill/>
        </p:spPr>
        <p:txBody>
          <a:bodyPr wrap="none" rtlCol="0">
            <a:spAutoFit/>
          </a:bodyPr>
          <a:lstStyle/>
          <a:p>
            <a:r>
              <a:rPr lang="es-CO" dirty="0"/>
              <a:t>Reto 2.1</a:t>
            </a:r>
          </a:p>
        </p:txBody>
      </p:sp>
      <p:sp>
        <p:nvSpPr>
          <p:cNvPr id="7" name="Rectángulo 20">
            <a:extLst>
              <a:ext uri="{FF2B5EF4-FFF2-40B4-BE49-F238E27FC236}">
                <a16:creationId xmlns:a16="http://schemas.microsoft.com/office/drawing/2014/main" id="{DB33F933-4984-0432-45A7-624F0A515AC5}"/>
              </a:ext>
            </a:extLst>
          </p:cNvPr>
          <p:cNvSpPr/>
          <p:nvPr/>
        </p:nvSpPr>
        <p:spPr>
          <a:xfrm>
            <a:off x="304800" y="3920757"/>
            <a:ext cx="3025562" cy="173871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700" dirty="0">
                <a:solidFill>
                  <a:schemeClr val="tx1"/>
                </a:solidFill>
                <a:latin typeface="Calibri Light" panose="020F0302020204030204" pitchFamily="34" charset="0"/>
                <a:cs typeface="Calibri Light" panose="020F0302020204030204" pitchFamily="34" charset="0"/>
              </a:rPr>
              <a:t>Seguridad en las Regiones cómo condición para la Convivencia</a:t>
            </a:r>
            <a:endParaRPr kumimoji="0" lang="es-CO" sz="270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2.1</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8700655" y="3906823"/>
            <a:ext cx="1180131" cy="307777"/>
          </a:xfrm>
          <a:prstGeom prst="rect">
            <a:avLst/>
          </a:prstGeom>
          <a:noFill/>
        </p:spPr>
        <p:txBody>
          <a:bodyPr wrap="none" rtlCol="0">
            <a:spAutoFit/>
          </a:bodyPr>
          <a:lstStyle/>
          <a:p>
            <a:r>
              <a:rPr lang="es-CO" dirty="0"/>
              <a:t>Iniciativa 2.1</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10461696" y="5505585"/>
            <a:ext cx="1467068" cy="307777"/>
          </a:xfrm>
          <a:prstGeom prst="rect">
            <a:avLst/>
          </a:prstGeom>
          <a:noFill/>
        </p:spPr>
        <p:txBody>
          <a:bodyPr wrap="none" rtlCol="0">
            <a:spAutoFit/>
          </a:bodyPr>
          <a:lstStyle/>
          <a:p>
            <a:r>
              <a:rPr lang="es-CO" dirty="0"/>
              <a:t>Oportunidad 2.1</a:t>
            </a:r>
          </a:p>
        </p:txBody>
      </p:sp>
    </p:spTree>
    <p:extLst>
      <p:ext uri="{BB962C8B-B14F-4D97-AF65-F5344CB8AC3E}">
        <p14:creationId xmlns:p14="http://schemas.microsoft.com/office/powerpoint/2010/main" val="828239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C6912F3-7EBE-05F8-83DD-3D1C1372F099}"/>
              </a:ext>
            </a:extLst>
          </p:cNvPr>
          <p:cNvSpPr txBox="1"/>
          <p:nvPr/>
        </p:nvSpPr>
        <p:spPr>
          <a:xfrm>
            <a:off x="5001491" y="762000"/>
            <a:ext cx="861133" cy="307777"/>
          </a:xfrm>
          <a:prstGeom prst="rect">
            <a:avLst/>
          </a:prstGeom>
          <a:noFill/>
        </p:spPr>
        <p:txBody>
          <a:bodyPr wrap="none" rtlCol="0">
            <a:spAutoFit/>
          </a:bodyPr>
          <a:lstStyle/>
          <a:p>
            <a:r>
              <a:rPr lang="es-CO" dirty="0"/>
              <a:t>Reto 2.2</a:t>
            </a:r>
          </a:p>
        </p:txBody>
      </p:sp>
      <p:sp>
        <p:nvSpPr>
          <p:cNvPr id="7" name="Rectángulo 20">
            <a:extLst>
              <a:ext uri="{FF2B5EF4-FFF2-40B4-BE49-F238E27FC236}">
                <a16:creationId xmlns:a16="http://schemas.microsoft.com/office/drawing/2014/main" id="{DB33F933-4984-0432-45A7-624F0A515AC5}"/>
              </a:ext>
            </a:extLst>
          </p:cNvPr>
          <p:cNvSpPr/>
          <p:nvPr/>
        </p:nvSpPr>
        <p:spPr>
          <a:xfrm>
            <a:off x="304800" y="3920757"/>
            <a:ext cx="3025562" cy="1738717"/>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700" dirty="0">
                <a:solidFill>
                  <a:schemeClr val="tx1"/>
                </a:solidFill>
                <a:latin typeface="Calibri Light" panose="020F0302020204030204" pitchFamily="34" charset="0"/>
                <a:cs typeface="Calibri Light" panose="020F0302020204030204" pitchFamily="34" charset="0"/>
              </a:rPr>
              <a:t>Seguridad en las Regiones cómo condición para la Convivencia</a:t>
            </a:r>
            <a:endParaRPr kumimoji="0" lang="es-CO" sz="270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2.2</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8700655" y="3906823"/>
            <a:ext cx="1180131" cy="307777"/>
          </a:xfrm>
          <a:prstGeom prst="rect">
            <a:avLst/>
          </a:prstGeom>
          <a:noFill/>
        </p:spPr>
        <p:txBody>
          <a:bodyPr wrap="none" rtlCol="0">
            <a:spAutoFit/>
          </a:bodyPr>
          <a:lstStyle/>
          <a:p>
            <a:r>
              <a:rPr lang="es-CO" dirty="0"/>
              <a:t>Iniciativa 2.2</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10461696" y="5505585"/>
            <a:ext cx="1467068" cy="307777"/>
          </a:xfrm>
          <a:prstGeom prst="rect">
            <a:avLst/>
          </a:prstGeom>
          <a:noFill/>
        </p:spPr>
        <p:txBody>
          <a:bodyPr wrap="none" rtlCol="0">
            <a:spAutoFit/>
          </a:bodyPr>
          <a:lstStyle/>
          <a:p>
            <a:r>
              <a:rPr lang="es-CO" dirty="0"/>
              <a:t>Oportunidad 2.2</a:t>
            </a:r>
          </a:p>
        </p:txBody>
      </p:sp>
      <p:graphicFrame>
        <p:nvGraphicFramePr>
          <p:cNvPr id="2" name="Diagrama 1">
            <a:extLst>
              <a:ext uri="{FF2B5EF4-FFF2-40B4-BE49-F238E27FC236}">
                <a16:creationId xmlns:a16="http://schemas.microsoft.com/office/drawing/2014/main" id="{401CE28D-9AC6-87C1-408F-4402FD749BB9}"/>
              </a:ext>
            </a:extLst>
          </p:cNvPr>
          <p:cNvGraphicFramePr/>
          <p:nvPr>
            <p:extLst>
              <p:ext uri="{D42A27DB-BD31-4B8C-83A1-F6EECF244321}">
                <p14:modId xmlns:p14="http://schemas.microsoft.com/office/powerpoint/2010/main" val="873964708"/>
              </p:ext>
            </p:extLst>
          </p:nvPr>
        </p:nvGraphicFramePr>
        <p:xfrm>
          <a:off x="1082048" y="171963"/>
          <a:ext cx="9561151" cy="608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6080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C6912F3-7EBE-05F8-83DD-3D1C1372F099}"/>
              </a:ext>
            </a:extLst>
          </p:cNvPr>
          <p:cNvSpPr txBox="1"/>
          <p:nvPr/>
        </p:nvSpPr>
        <p:spPr>
          <a:xfrm>
            <a:off x="5001491" y="762000"/>
            <a:ext cx="861133" cy="307777"/>
          </a:xfrm>
          <a:prstGeom prst="rect">
            <a:avLst/>
          </a:prstGeom>
          <a:noFill/>
        </p:spPr>
        <p:txBody>
          <a:bodyPr wrap="none" rtlCol="0">
            <a:spAutoFit/>
          </a:bodyPr>
          <a:lstStyle/>
          <a:p>
            <a:r>
              <a:rPr lang="es-CO" dirty="0"/>
              <a:t>Reto 2.3</a:t>
            </a: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2.3</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8984240" y="3766868"/>
            <a:ext cx="1180131" cy="307777"/>
          </a:xfrm>
          <a:prstGeom prst="rect">
            <a:avLst/>
          </a:prstGeom>
          <a:noFill/>
        </p:spPr>
        <p:txBody>
          <a:bodyPr wrap="none" rtlCol="0">
            <a:spAutoFit/>
          </a:bodyPr>
          <a:lstStyle/>
          <a:p>
            <a:r>
              <a:rPr lang="es-CO" dirty="0"/>
              <a:t>Iniciativa 2.3</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9851338" y="5351697"/>
            <a:ext cx="1467068" cy="307777"/>
          </a:xfrm>
          <a:prstGeom prst="rect">
            <a:avLst/>
          </a:prstGeom>
          <a:noFill/>
        </p:spPr>
        <p:txBody>
          <a:bodyPr wrap="none" rtlCol="0">
            <a:spAutoFit/>
          </a:bodyPr>
          <a:lstStyle/>
          <a:p>
            <a:r>
              <a:rPr lang="es-CO" dirty="0"/>
              <a:t>Oportunidad 2.3</a:t>
            </a:r>
          </a:p>
        </p:txBody>
      </p:sp>
      <p:graphicFrame>
        <p:nvGraphicFramePr>
          <p:cNvPr id="3" name="Diagrama 2">
            <a:extLst>
              <a:ext uri="{FF2B5EF4-FFF2-40B4-BE49-F238E27FC236}">
                <a16:creationId xmlns:a16="http://schemas.microsoft.com/office/drawing/2014/main" id="{63A3B6DE-429A-5B7D-91ED-612FEFD7EC2A}"/>
              </a:ext>
            </a:extLst>
          </p:cNvPr>
          <p:cNvGraphicFramePr/>
          <p:nvPr>
            <p:extLst>
              <p:ext uri="{D42A27DB-BD31-4B8C-83A1-F6EECF244321}">
                <p14:modId xmlns:p14="http://schemas.microsoft.com/office/powerpoint/2010/main" val="62428218"/>
              </p:ext>
            </p:extLst>
          </p:nvPr>
        </p:nvGraphicFramePr>
        <p:xfrm>
          <a:off x="263236" y="242888"/>
          <a:ext cx="10321636" cy="60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20">
            <a:extLst>
              <a:ext uri="{FF2B5EF4-FFF2-40B4-BE49-F238E27FC236}">
                <a16:creationId xmlns:a16="http://schemas.microsoft.com/office/drawing/2014/main" id="{C1D2C847-C3E7-0186-6E25-4FE68BC13CC4}"/>
              </a:ext>
            </a:extLst>
          </p:cNvPr>
          <p:cNvSpPr/>
          <p:nvPr/>
        </p:nvSpPr>
        <p:spPr>
          <a:xfrm>
            <a:off x="304800" y="3920757"/>
            <a:ext cx="3025562" cy="1738717"/>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700" dirty="0">
                <a:solidFill>
                  <a:schemeClr val="tx1"/>
                </a:solidFill>
                <a:latin typeface="Calibri Light" panose="020F0302020204030204" pitchFamily="34" charset="0"/>
                <a:cs typeface="Calibri Light" panose="020F0302020204030204" pitchFamily="34" charset="0"/>
              </a:rPr>
              <a:t>Seguridad en las Regiones cómo condición para la Convivencia</a:t>
            </a:r>
            <a:endParaRPr kumimoji="0" lang="es-CO" sz="270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60876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19ad1e35f22_0_11"/>
          <p:cNvSpPr txBox="1">
            <a:spLocks noGrp="1"/>
          </p:cNvSpPr>
          <p:nvPr>
            <p:ph type="ctrTitle" idx="4294967295"/>
          </p:nvPr>
        </p:nvSpPr>
        <p:spPr>
          <a:xfrm>
            <a:off x="1523993" y="2619006"/>
            <a:ext cx="9144000" cy="2387700"/>
          </a:xfrm>
          <a:prstGeom prst="rect">
            <a:avLst/>
          </a:prstGeom>
          <a:noFill/>
          <a:ln>
            <a:noFill/>
          </a:ln>
        </p:spPr>
        <p:txBody>
          <a:bodyPr spcFirstLastPara="1" wrap="square" lIns="91425" tIns="45700" rIns="91425" bIns="45700" anchor="b" anchorCtr="0">
            <a:normAutofit fontScale="90000"/>
          </a:bodyPr>
          <a:lstStyle/>
          <a:p>
            <a:pPr marL="0" marR="0" lvl="0" indent="0" algn="ctr" rtl="0">
              <a:lnSpc>
                <a:spcPct val="90000"/>
              </a:lnSpc>
              <a:spcBef>
                <a:spcPts val="0"/>
              </a:spcBef>
              <a:spcAft>
                <a:spcPts val="0"/>
              </a:spcAft>
              <a:buClr>
                <a:schemeClr val="dk1"/>
              </a:buClr>
              <a:buSzPct val="100000"/>
              <a:buFont typeface="Calibri"/>
              <a:buNone/>
            </a:pPr>
            <a:r>
              <a:rPr lang="es-CO"/>
              <a:t>Eje 3.  Desarrollo de la empresa como medio para buscar la prosperidad y luchar contra el desempleo para el departamento del Atlántico</a:t>
            </a:r>
            <a:br>
              <a:rPr lang="es-CO"/>
            </a:br>
            <a:endParaRPr/>
          </a:p>
          <a:p>
            <a:pPr marL="0" marR="0" lvl="0" indent="0" algn="l" rtl="0">
              <a:lnSpc>
                <a:spcPct val="90000"/>
              </a:lnSpc>
              <a:spcBef>
                <a:spcPts val="0"/>
              </a:spcBef>
              <a:spcAft>
                <a:spcPts val="0"/>
              </a:spcAft>
              <a:buClr>
                <a:schemeClr val="dk1"/>
              </a:buClr>
              <a:buSzPct val="100000"/>
              <a:buFont typeface="Calibri"/>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19"/>
          <p:cNvPicPr preferRelativeResize="0"/>
          <p:nvPr/>
        </p:nvPicPr>
        <p:blipFill>
          <a:blip r:embed="rId3">
            <a:alphaModFix/>
          </a:blip>
          <a:stretch>
            <a:fillRect/>
          </a:stretch>
        </p:blipFill>
        <p:spPr>
          <a:xfrm>
            <a:off x="-61742" y="1425700"/>
            <a:ext cx="5573418" cy="3973513"/>
          </a:xfrm>
          <a:prstGeom prst="rect">
            <a:avLst/>
          </a:prstGeom>
          <a:noFill/>
          <a:ln>
            <a:noFill/>
          </a:ln>
        </p:spPr>
      </p:pic>
      <p:pic>
        <p:nvPicPr>
          <p:cNvPr id="552" name="Google Shape;552;p19"/>
          <p:cNvPicPr preferRelativeResize="0"/>
          <p:nvPr/>
        </p:nvPicPr>
        <p:blipFill>
          <a:blip r:embed="rId4">
            <a:alphaModFix/>
          </a:blip>
          <a:stretch>
            <a:fillRect/>
          </a:stretch>
        </p:blipFill>
        <p:spPr>
          <a:xfrm>
            <a:off x="5511676" y="1458786"/>
            <a:ext cx="6680324" cy="5132263"/>
          </a:xfrm>
          <a:prstGeom prst="rect">
            <a:avLst/>
          </a:prstGeom>
          <a:noFill/>
          <a:ln>
            <a:noFill/>
          </a:ln>
        </p:spPr>
      </p:pic>
      <p:sp>
        <p:nvSpPr>
          <p:cNvPr id="553" name="Google Shape;553;p19"/>
          <p:cNvSpPr txBox="1"/>
          <p:nvPr/>
        </p:nvSpPr>
        <p:spPr>
          <a:xfrm>
            <a:off x="605084" y="5354202"/>
            <a:ext cx="6680324" cy="128185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CO" sz="1500" dirty="0">
                <a:solidFill>
                  <a:schemeClr val="dk1"/>
                </a:solidFill>
              </a:rPr>
              <a:t>El principal sector económico es Comercio, transporte y alojamiento con una participación del 20,7%. Se encuentra 2,9% por encima del promedio de participación nacional.</a:t>
            </a:r>
            <a:endParaRPr sz="2200"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800"/>
              <a:buFont typeface="Calibri"/>
              <a:buNone/>
            </a:pPr>
            <a:endParaRPr sz="1700" dirty="0">
              <a:solidFill>
                <a:schemeClr val="dk1"/>
              </a:solidFill>
              <a:latin typeface="Calibri"/>
              <a:ea typeface="Calibri"/>
              <a:cs typeface="Calibri"/>
              <a:sym typeface="Calibri"/>
            </a:endParaRPr>
          </a:p>
        </p:txBody>
      </p:sp>
      <p:sp>
        <p:nvSpPr>
          <p:cNvPr id="554" name="Google Shape;554;p19"/>
          <p:cNvSpPr txBox="1"/>
          <p:nvPr/>
        </p:nvSpPr>
        <p:spPr>
          <a:xfrm>
            <a:off x="324675" y="6504000"/>
            <a:ext cx="43635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CO" sz="1100" b="1" i="1">
                <a:solidFill>
                  <a:schemeClr val="dk1"/>
                </a:solidFill>
              </a:rPr>
              <a:t>Fuente: Perfil Económico Departamental Octubre 2022</a:t>
            </a:r>
            <a:endParaRPr i="1"/>
          </a:p>
        </p:txBody>
      </p:sp>
      <p:sp>
        <p:nvSpPr>
          <p:cNvPr id="555" name="Google Shape;555;p19"/>
          <p:cNvSpPr txBox="1">
            <a:spLocks noGrp="1"/>
          </p:cNvSpPr>
          <p:nvPr>
            <p:ph type="title" idx="4294967295"/>
          </p:nvPr>
        </p:nvSpPr>
        <p:spPr>
          <a:xfrm>
            <a:off x="0" y="703263"/>
            <a:ext cx="6962775" cy="508000"/>
          </a:xfrm>
          <a:prstGeom prst="rect">
            <a:avLst/>
          </a:prstGeom>
          <a:solidFill>
            <a:schemeClr val="accent2"/>
          </a:solid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s-CO" sz="2000" b="1" dirty="0">
                <a:solidFill>
                  <a:schemeClr val="lt1"/>
                </a:solidFill>
                <a:latin typeface="Arial"/>
                <a:ea typeface="Arial"/>
                <a:cs typeface="Arial"/>
                <a:sym typeface="Arial"/>
              </a:rPr>
              <a:t>Variación de PIB anual y por sectores económicos</a:t>
            </a:r>
            <a:endParaRPr sz="3900" dirty="0">
              <a:solidFill>
                <a:schemeClr val="lt1"/>
              </a:solidFill>
            </a:endParaRPr>
          </a:p>
        </p:txBody>
      </p:sp>
      <p:sp>
        <p:nvSpPr>
          <p:cNvPr id="556" name="Google Shape;556;p19"/>
          <p:cNvSpPr txBox="1">
            <a:spLocks noGrp="1"/>
          </p:cNvSpPr>
          <p:nvPr>
            <p:ph type="title" idx="4294967295"/>
          </p:nvPr>
        </p:nvSpPr>
        <p:spPr>
          <a:xfrm>
            <a:off x="0" y="33338"/>
            <a:ext cx="8999538" cy="669925"/>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19e3d4d8447_1_3"/>
          <p:cNvSpPr txBox="1"/>
          <p:nvPr/>
        </p:nvSpPr>
        <p:spPr>
          <a:xfrm>
            <a:off x="7251925" y="2005650"/>
            <a:ext cx="2448900" cy="434808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CO" sz="2100" dirty="0">
                <a:solidFill>
                  <a:schemeClr val="dk1"/>
                </a:solidFill>
                <a:latin typeface="Calibri"/>
                <a:ea typeface="Calibri"/>
                <a:cs typeface="Calibri"/>
                <a:sym typeface="Calibri"/>
              </a:rPr>
              <a:t>Barranquilla y su área metropolitana abarcan el 89% del valor agregado del PIB en el departamento.</a:t>
            </a:r>
            <a:endParaRPr sz="2100" dirty="0">
              <a:solidFill>
                <a:schemeClr val="dk1"/>
              </a:solidFill>
              <a:latin typeface="Calibri"/>
              <a:ea typeface="Calibri"/>
              <a:cs typeface="Calibri"/>
              <a:sym typeface="Calibri"/>
            </a:endParaRPr>
          </a:p>
          <a:p>
            <a:pPr marL="0" lvl="0" indent="0" algn="just" rtl="0">
              <a:spcBef>
                <a:spcPts val="800"/>
              </a:spcBef>
              <a:spcAft>
                <a:spcPts val="0"/>
              </a:spcAft>
              <a:buClr>
                <a:schemeClr val="dk1"/>
              </a:buClr>
              <a:buSzPts val="1100"/>
              <a:buFont typeface="Arial"/>
              <a:buNone/>
            </a:pPr>
            <a:endParaRPr sz="2100" dirty="0">
              <a:solidFill>
                <a:schemeClr val="dk1"/>
              </a:solidFill>
              <a:latin typeface="Calibri"/>
              <a:ea typeface="Calibri"/>
              <a:cs typeface="Calibri"/>
              <a:sym typeface="Calibri"/>
            </a:endParaRPr>
          </a:p>
          <a:p>
            <a:pPr marL="0" lvl="0" indent="0" algn="just" rtl="0">
              <a:spcBef>
                <a:spcPts val="800"/>
              </a:spcBef>
              <a:spcAft>
                <a:spcPts val="0"/>
              </a:spcAft>
              <a:buClr>
                <a:schemeClr val="dk1"/>
              </a:buClr>
              <a:buSzPts val="1100"/>
              <a:buFont typeface="Arial"/>
              <a:buNone/>
            </a:pPr>
            <a:r>
              <a:rPr lang="es-CO" sz="2100" dirty="0">
                <a:solidFill>
                  <a:schemeClr val="dk1"/>
                </a:solidFill>
                <a:latin typeface="Calibri"/>
                <a:ea typeface="Calibri"/>
                <a:cs typeface="Calibri"/>
                <a:sym typeface="Calibri"/>
              </a:rPr>
              <a:t>Esto equivale a $36.224 miles de millones de pesos corrientes.</a:t>
            </a:r>
            <a:endParaRPr sz="2100" dirty="0">
              <a:solidFill>
                <a:schemeClr val="dk1"/>
              </a:solidFill>
              <a:latin typeface="Calibri"/>
              <a:ea typeface="Calibri"/>
              <a:cs typeface="Calibri"/>
              <a:sym typeface="Calibri"/>
            </a:endParaRPr>
          </a:p>
          <a:p>
            <a:pPr marL="0" marR="0" lvl="0" indent="0" algn="just" rtl="0">
              <a:lnSpc>
                <a:spcPct val="115000"/>
              </a:lnSpc>
              <a:spcBef>
                <a:spcPts val="800"/>
              </a:spcBef>
              <a:spcAft>
                <a:spcPts val="0"/>
              </a:spcAft>
              <a:buClr>
                <a:schemeClr val="dk1"/>
              </a:buClr>
              <a:buSzPts val="1800"/>
              <a:buFont typeface="Calibri"/>
              <a:buNone/>
            </a:pPr>
            <a:endParaRPr sz="1700" dirty="0">
              <a:solidFill>
                <a:schemeClr val="dk1"/>
              </a:solidFill>
              <a:latin typeface="Calibri"/>
              <a:ea typeface="Calibri"/>
              <a:cs typeface="Calibri"/>
              <a:sym typeface="Calibri"/>
            </a:endParaRPr>
          </a:p>
        </p:txBody>
      </p:sp>
      <p:sp>
        <p:nvSpPr>
          <p:cNvPr id="562" name="Google Shape;562;g19e3d4d8447_1_3"/>
          <p:cNvSpPr txBox="1"/>
          <p:nvPr/>
        </p:nvSpPr>
        <p:spPr>
          <a:xfrm>
            <a:off x="551416" y="6504000"/>
            <a:ext cx="6976800" cy="354000"/>
          </a:xfrm>
          <a:prstGeom prst="rect">
            <a:avLst/>
          </a:prstGeom>
          <a:noFill/>
          <a:ln>
            <a:noFill/>
          </a:ln>
        </p:spPr>
        <p:txBody>
          <a:bodyPr spcFirstLastPara="1" wrap="square" lIns="91425" tIns="91425" rIns="91425" bIns="91425" anchor="t" anchorCtr="0">
            <a:spAutoFit/>
          </a:bodyPr>
          <a:lstStyle/>
          <a:p>
            <a:pPr marL="0" lvl="0" indent="457200" algn="ctr" rtl="0">
              <a:lnSpc>
                <a:spcPct val="115000"/>
              </a:lnSpc>
              <a:spcBef>
                <a:spcPts val="0"/>
              </a:spcBef>
              <a:spcAft>
                <a:spcPts val="800"/>
              </a:spcAft>
              <a:buNone/>
            </a:pPr>
            <a:r>
              <a:rPr lang="es-CO" sz="1100" b="1" dirty="0">
                <a:solidFill>
                  <a:schemeClr val="dk1"/>
                </a:solidFill>
              </a:rPr>
              <a:t>Fuente: Elaboración propia con información de la Cámara de Comercio de Barranquilla 2022</a:t>
            </a:r>
            <a:endParaRPr sz="1100" b="1" dirty="0">
              <a:solidFill>
                <a:schemeClr val="dk1"/>
              </a:solidFill>
            </a:endParaRPr>
          </a:p>
        </p:txBody>
      </p:sp>
      <p:pic>
        <p:nvPicPr>
          <p:cNvPr id="563" name="Google Shape;563;g19e3d4d8447_1_3"/>
          <p:cNvPicPr preferRelativeResize="0"/>
          <p:nvPr/>
        </p:nvPicPr>
        <p:blipFill rotWithShape="1">
          <a:blip r:embed="rId3">
            <a:alphaModFix/>
          </a:blip>
          <a:srcRect l="15226" r="14899"/>
          <a:stretch/>
        </p:blipFill>
        <p:spPr>
          <a:xfrm>
            <a:off x="551416" y="1427748"/>
            <a:ext cx="5817301" cy="4655908"/>
          </a:xfrm>
          <a:prstGeom prst="rect">
            <a:avLst/>
          </a:prstGeom>
          <a:noFill/>
          <a:ln>
            <a:noFill/>
          </a:ln>
        </p:spPr>
      </p:pic>
      <p:sp>
        <p:nvSpPr>
          <p:cNvPr id="564" name="Google Shape;564;g19e3d4d8447_1_3"/>
          <p:cNvSpPr txBox="1">
            <a:spLocks noGrp="1"/>
          </p:cNvSpPr>
          <p:nvPr>
            <p:ph type="title"/>
          </p:nvPr>
        </p:nvSpPr>
        <p:spPr>
          <a:xfrm>
            <a:off x="0" y="613836"/>
            <a:ext cx="4545900" cy="507900"/>
          </a:xfrm>
          <a:prstGeom prst="rect">
            <a:avLst/>
          </a:prstGeom>
          <a:solidFill>
            <a:schemeClr val="accent2"/>
          </a:solid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ct val="55000"/>
              <a:buFont typeface="Arial"/>
              <a:buNone/>
            </a:pPr>
            <a:r>
              <a:rPr lang="es-CO" sz="2000" b="1">
                <a:solidFill>
                  <a:schemeClr val="lt1"/>
                </a:solidFill>
                <a:latin typeface="Arial"/>
                <a:ea typeface="Arial"/>
                <a:cs typeface="Arial"/>
                <a:sym typeface="Arial"/>
              </a:rPr>
              <a:t>Valor agregado por Subregión 2020</a:t>
            </a:r>
            <a:endParaRPr sz="3900">
              <a:solidFill>
                <a:schemeClr val="lt1"/>
              </a:solidFill>
            </a:endParaRPr>
          </a:p>
        </p:txBody>
      </p:sp>
      <p:sp>
        <p:nvSpPr>
          <p:cNvPr id="565" name="Google Shape;565;g19e3d4d8447_1_3"/>
          <p:cNvSpPr txBox="1">
            <a:spLocks noGrp="1"/>
          </p:cNvSpPr>
          <p:nvPr>
            <p:ph type="title"/>
          </p:nvPr>
        </p:nvSpPr>
        <p:spPr>
          <a:xfrm>
            <a:off x="0" y="0"/>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1"/>
          <p:cNvSpPr txBox="1"/>
          <p:nvPr/>
        </p:nvSpPr>
        <p:spPr>
          <a:xfrm>
            <a:off x="7257675" y="1621900"/>
            <a:ext cx="2608500" cy="39513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chemeClr val="dk1"/>
              </a:buClr>
              <a:buSzPts val="1800"/>
              <a:buFont typeface="Calibri"/>
              <a:buNone/>
            </a:pPr>
            <a:r>
              <a:rPr lang="es-CO" sz="1800">
                <a:solidFill>
                  <a:schemeClr val="dk1"/>
                </a:solidFill>
                <a:latin typeface="Calibri"/>
                <a:ea typeface="Calibri"/>
                <a:cs typeface="Calibri"/>
                <a:sym typeface="Calibri"/>
              </a:rPr>
              <a:t>Se destaca la ocupación en la actividad económica de Comercio y Reparación de Vehículos (23,3%), Administración Pública y Defensa (13%), Manufacturas (12%), Actividades Artísticas (10’,8%), Actividades profesionales, científicas y técnicas (9,4%).</a:t>
            </a:r>
            <a:endParaRPr sz="18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800"/>
              <a:buFont typeface="Calibri"/>
              <a:buNone/>
            </a:pPr>
            <a:endParaRPr sz="1700">
              <a:solidFill>
                <a:schemeClr val="dk1"/>
              </a:solidFill>
              <a:latin typeface="Calibri"/>
              <a:ea typeface="Calibri"/>
              <a:cs typeface="Calibri"/>
              <a:sym typeface="Calibri"/>
            </a:endParaRPr>
          </a:p>
        </p:txBody>
      </p:sp>
      <p:pic>
        <p:nvPicPr>
          <p:cNvPr id="589" name="Google Shape;589;p21"/>
          <p:cNvPicPr preferRelativeResize="0"/>
          <p:nvPr/>
        </p:nvPicPr>
        <p:blipFill>
          <a:blip r:embed="rId3">
            <a:alphaModFix/>
          </a:blip>
          <a:stretch>
            <a:fillRect/>
          </a:stretch>
        </p:blipFill>
        <p:spPr>
          <a:xfrm>
            <a:off x="139863" y="978569"/>
            <a:ext cx="6758242" cy="5373844"/>
          </a:xfrm>
          <a:prstGeom prst="rect">
            <a:avLst/>
          </a:prstGeom>
          <a:noFill/>
          <a:ln>
            <a:noFill/>
          </a:ln>
        </p:spPr>
      </p:pic>
      <p:sp>
        <p:nvSpPr>
          <p:cNvPr id="590" name="Google Shape;590;p21"/>
          <p:cNvSpPr txBox="1"/>
          <p:nvPr/>
        </p:nvSpPr>
        <p:spPr>
          <a:xfrm>
            <a:off x="78950" y="752187"/>
            <a:ext cx="5883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CO" sz="1500" b="1" u="sng" dirty="0">
                <a:solidFill>
                  <a:schemeClr val="dk1"/>
                </a:solidFill>
              </a:rPr>
              <a:t>Participación ocupados según ramas de actividad económica</a:t>
            </a:r>
            <a:endParaRPr sz="1500" b="1" u="sng" dirty="0">
              <a:solidFill>
                <a:schemeClr val="dk1"/>
              </a:solidFill>
            </a:endParaRPr>
          </a:p>
        </p:txBody>
      </p:sp>
      <p:sp>
        <p:nvSpPr>
          <p:cNvPr id="591" name="Google Shape;591;p21"/>
          <p:cNvSpPr txBox="1"/>
          <p:nvPr/>
        </p:nvSpPr>
        <p:spPr>
          <a:xfrm>
            <a:off x="1440300" y="6352413"/>
            <a:ext cx="46557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CO" sz="1100" b="1" dirty="0">
                <a:solidFill>
                  <a:schemeClr val="dk1"/>
                </a:solidFill>
              </a:rPr>
              <a:t>Fuente: Perfil Económico Departamental Atlántico Octubre 2022</a:t>
            </a:r>
            <a:endParaRPr sz="1100" b="1" dirty="0">
              <a:solidFill>
                <a:schemeClr val="dk1"/>
              </a:solidFill>
            </a:endParaRPr>
          </a:p>
        </p:txBody>
      </p:sp>
      <p:sp>
        <p:nvSpPr>
          <p:cNvPr id="592" name="Google Shape;592;p21"/>
          <p:cNvSpPr txBox="1">
            <a:spLocks noGrp="1"/>
          </p:cNvSpPr>
          <p:nvPr>
            <p:ph type="title"/>
          </p:nvPr>
        </p:nvSpPr>
        <p:spPr>
          <a:xfrm>
            <a:off x="0" y="0"/>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026" name="Picture 2">
            <a:extLst>
              <a:ext uri="{FF2B5EF4-FFF2-40B4-BE49-F238E27FC236}">
                <a16:creationId xmlns:a16="http://schemas.microsoft.com/office/drawing/2014/main" id="{70F9B685-F1E3-0BA9-C4EE-53147E29D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429" y="860340"/>
            <a:ext cx="3499170" cy="49425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5C213A32-AA77-AAB2-B0AF-A54F0213F1CF}"/>
              </a:ext>
            </a:extLst>
          </p:cNvPr>
          <p:cNvGraphicFramePr/>
          <p:nvPr>
            <p:extLst>
              <p:ext uri="{D42A27DB-BD31-4B8C-83A1-F6EECF244321}">
                <p14:modId xmlns:p14="http://schemas.microsoft.com/office/powerpoint/2010/main" val="1211628178"/>
              </p:ext>
            </p:extLst>
          </p:nvPr>
        </p:nvGraphicFramePr>
        <p:xfrm>
          <a:off x="300113" y="860340"/>
          <a:ext cx="651099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1BE88B1E-6EAA-001B-EE34-0AA4E7AA7F99}"/>
              </a:ext>
            </a:extLst>
          </p:cNvPr>
          <p:cNvSpPr txBox="1"/>
          <p:nvPr/>
        </p:nvSpPr>
        <p:spPr>
          <a:xfrm>
            <a:off x="2004344" y="44719"/>
            <a:ext cx="3137397" cy="523220"/>
          </a:xfrm>
          <a:prstGeom prst="rect">
            <a:avLst/>
          </a:prstGeom>
          <a:noFill/>
        </p:spPr>
        <p:txBody>
          <a:bodyPr wrap="none" rtlCol="0">
            <a:spAutoFit/>
          </a:bodyPr>
          <a:lstStyle/>
          <a:p>
            <a:r>
              <a:rPr lang="es-CO" sz="2800" b="1" dirty="0"/>
              <a:t>INTERMINABLES</a:t>
            </a:r>
          </a:p>
        </p:txBody>
      </p:sp>
    </p:spTree>
    <p:extLst>
      <p:ext uri="{BB962C8B-B14F-4D97-AF65-F5344CB8AC3E}">
        <p14:creationId xmlns:p14="http://schemas.microsoft.com/office/powerpoint/2010/main" val="3206133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19ad1e35f22_0_16"/>
          <p:cNvSpPr txBox="1"/>
          <p:nvPr/>
        </p:nvSpPr>
        <p:spPr>
          <a:xfrm>
            <a:off x="6687300" y="1653425"/>
            <a:ext cx="3312600" cy="46356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chemeClr val="dk1"/>
              </a:buClr>
              <a:buSzPts val="1800"/>
              <a:buFont typeface="Calibri"/>
              <a:buNone/>
            </a:pPr>
            <a:r>
              <a:rPr lang="es-CO" sz="1800">
                <a:solidFill>
                  <a:schemeClr val="dk1"/>
                </a:solidFill>
                <a:latin typeface="Calibri"/>
                <a:ea typeface="Calibri"/>
                <a:cs typeface="Calibri"/>
                <a:sym typeface="Calibri"/>
              </a:rPr>
              <a:t>Existen 87305 empresas registradas. El 96% de las empresas son micro y pequeñas en el departamento.</a:t>
            </a:r>
            <a:endParaRPr sz="18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CO" sz="1800">
                <a:solidFill>
                  <a:schemeClr val="dk1"/>
                </a:solidFill>
                <a:latin typeface="Calibri"/>
                <a:ea typeface="Calibri"/>
                <a:cs typeface="Calibri"/>
                <a:sym typeface="Calibri"/>
              </a:rPr>
              <a:t>El mayor número de empresas registradas son “Comercio al por mayor y al por menor” con 35279 empresas, seguido por “Industria” con 9237 empresas, “Alojamiento y restaurantes” con 7007 empresas, “Profesionales, Científicas y Técnicas” con 6979 empresas</a:t>
            </a:r>
            <a:endParaRPr sz="1800">
              <a:solidFill>
                <a:schemeClr val="dk1"/>
              </a:solidFill>
              <a:latin typeface="Calibri"/>
              <a:ea typeface="Calibri"/>
              <a:cs typeface="Calibri"/>
              <a:sym typeface="Calibri"/>
            </a:endParaRPr>
          </a:p>
          <a:p>
            <a:pPr marL="0" marR="0" lvl="0" indent="0" algn="just" rtl="0">
              <a:lnSpc>
                <a:spcPct val="115000"/>
              </a:lnSpc>
              <a:spcBef>
                <a:spcPts val="800"/>
              </a:spcBef>
              <a:spcAft>
                <a:spcPts val="0"/>
              </a:spcAft>
              <a:buClr>
                <a:schemeClr val="dk1"/>
              </a:buClr>
              <a:buSzPts val="1800"/>
              <a:buFont typeface="Calibri"/>
              <a:buNone/>
            </a:pPr>
            <a:endParaRPr sz="1700">
              <a:solidFill>
                <a:schemeClr val="dk1"/>
              </a:solidFill>
              <a:latin typeface="Calibri"/>
              <a:ea typeface="Calibri"/>
              <a:cs typeface="Calibri"/>
              <a:sym typeface="Calibri"/>
            </a:endParaRPr>
          </a:p>
        </p:txBody>
      </p:sp>
      <p:sp>
        <p:nvSpPr>
          <p:cNvPr id="598" name="Google Shape;598;g19ad1e35f22_0_16"/>
          <p:cNvSpPr txBox="1"/>
          <p:nvPr/>
        </p:nvSpPr>
        <p:spPr>
          <a:xfrm>
            <a:off x="172738" y="1085525"/>
            <a:ext cx="5883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CO" sz="1500" b="1" u="sng">
                <a:solidFill>
                  <a:schemeClr val="dk1"/>
                </a:solidFill>
              </a:rPr>
              <a:t>Participación ocupados según ramas de actividad económica</a:t>
            </a:r>
            <a:endParaRPr sz="1500" b="1" u="sng">
              <a:solidFill>
                <a:schemeClr val="dk1"/>
              </a:solidFill>
            </a:endParaRPr>
          </a:p>
        </p:txBody>
      </p:sp>
      <p:sp>
        <p:nvSpPr>
          <p:cNvPr id="599" name="Google Shape;599;g19ad1e35f22_0_16"/>
          <p:cNvSpPr txBox="1"/>
          <p:nvPr/>
        </p:nvSpPr>
        <p:spPr>
          <a:xfrm>
            <a:off x="-507237" y="5992350"/>
            <a:ext cx="6976800" cy="354000"/>
          </a:xfrm>
          <a:prstGeom prst="rect">
            <a:avLst/>
          </a:prstGeom>
          <a:noFill/>
          <a:ln>
            <a:noFill/>
          </a:ln>
        </p:spPr>
        <p:txBody>
          <a:bodyPr spcFirstLastPara="1" wrap="square" lIns="91425" tIns="91425" rIns="91425" bIns="91425" anchor="t" anchorCtr="0">
            <a:spAutoFit/>
          </a:bodyPr>
          <a:lstStyle/>
          <a:p>
            <a:pPr marL="0" lvl="0" indent="457200" algn="ctr" rtl="0">
              <a:lnSpc>
                <a:spcPct val="115000"/>
              </a:lnSpc>
              <a:spcBef>
                <a:spcPts val="0"/>
              </a:spcBef>
              <a:spcAft>
                <a:spcPts val="800"/>
              </a:spcAft>
              <a:buNone/>
            </a:pPr>
            <a:r>
              <a:rPr lang="es-CO" sz="1100" b="1">
                <a:solidFill>
                  <a:schemeClr val="dk1"/>
                </a:solidFill>
              </a:rPr>
              <a:t>Fuente: Elaboración propia con información de la Cámara de Comercio de Barranquilla 2022</a:t>
            </a:r>
            <a:endParaRPr sz="1100" b="1">
              <a:solidFill>
                <a:schemeClr val="dk1"/>
              </a:solidFill>
            </a:endParaRPr>
          </a:p>
        </p:txBody>
      </p:sp>
      <p:pic>
        <p:nvPicPr>
          <p:cNvPr id="600" name="Google Shape;600;g19ad1e35f22_0_16"/>
          <p:cNvPicPr preferRelativeResize="0"/>
          <p:nvPr/>
        </p:nvPicPr>
        <p:blipFill>
          <a:blip r:embed="rId3">
            <a:alphaModFix/>
          </a:blip>
          <a:stretch>
            <a:fillRect/>
          </a:stretch>
        </p:blipFill>
        <p:spPr>
          <a:xfrm>
            <a:off x="152400" y="1653425"/>
            <a:ext cx="6445381" cy="4186525"/>
          </a:xfrm>
          <a:prstGeom prst="rect">
            <a:avLst/>
          </a:prstGeom>
          <a:noFill/>
          <a:ln>
            <a:noFill/>
          </a:ln>
        </p:spPr>
      </p:pic>
      <p:sp>
        <p:nvSpPr>
          <p:cNvPr id="601" name="Google Shape;601;g19ad1e35f22_0_16"/>
          <p:cNvSpPr txBox="1">
            <a:spLocks noGrp="1"/>
          </p:cNvSpPr>
          <p:nvPr>
            <p:ph type="title"/>
          </p:nvPr>
        </p:nvSpPr>
        <p:spPr>
          <a:xfrm>
            <a:off x="139875" y="416225"/>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8.png">
            <a:extLst>
              <a:ext uri="{FF2B5EF4-FFF2-40B4-BE49-F238E27FC236}">
                <a16:creationId xmlns:a16="http://schemas.microsoft.com/office/drawing/2014/main" id="{03CB6278-3428-BE82-CADF-B411E62A80B0}"/>
              </a:ext>
            </a:extLst>
          </p:cNvPr>
          <p:cNvPicPr/>
          <p:nvPr/>
        </p:nvPicPr>
        <p:blipFill>
          <a:blip r:embed="rId2"/>
          <a:srcRect/>
          <a:stretch>
            <a:fillRect/>
          </a:stretch>
        </p:blipFill>
        <p:spPr>
          <a:xfrm>
            <a:off x="1378636" y="126609"/>
            <a:ext cx="7596552" cy="6091933"/>
          </a:xfrm>
          <a:prstGeom prst="rect">
            <a:avLst/>
          </a:prstGeom>
          <a:ln/>
        </p:spPr>
      </p:pic>
    </p:spTree>
    <p:extLst>
      <p:ext uri="{BB962C8B-B14F-4D97-AF65-F5344CB8AC3E}">
        <p14:creationId xmlns:p14="http://schemas.microsoft.com/office/powerpoint/2010/main" val="3525728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19545a970d6_0_8"/>
          <p:cNvSpPr txBox="1">
            <a:spLocks noGrp="1"/>
          </p:cNvSpPr>
          <p:nvPr>
            <p:ph type="title"/>
          </p:nvPr>
        </p:nvSpPr>
        <p:spPr>
          <a:xfrm>
            <a:off x="139875" y="416225"/>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
        <p:nvSpPr>
          <p:cNvPr id="616" name="Google Shape;616;g19545a970d6_0_8"/>
          <p:cNvSpPr txBox="1"/>
          <p:nvPr/>
        </p:nvSpPr>
        <p:spPr>
          <a:xfrm>
            <a:off x="6974625" y="1822388"/>
            <a:ext cx="2712600" cy="42549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r>
              <a:rPr lang="es-CO" sz="1800">
                <a:solidFill>
                  <a:schemeClr val="dk1"/>
                </a:solidFill>
              </a:rPr>
              <a:t>Para todo tipo de empresa registrada, sin importar el tamaño, más del 90% de las mismas se encuentran en la subregión “Barranquilla y su área metropolitana”</a:t>
            </a:r>
            <a:endParaRPr sz="1800">
              <a:solidFill>
                <a:schemeClr val="dk1"/>
              </a:solidFill>
            </a:endParaRPr>
          </a:p>
          <a:p>
            <a:pPr marL="0" lvl="0" indent="0" algn="just" rtl="0">
              <a:lnSpc>
                <a:spcPct val="107916"/>
              </a:lnSpc>
              <a:spcBef>
                <a:spcPts val="800"/>
              </a:spcBef>
              <a:spcAft>
                <a:spcPts val="0"/>
              </a:spcAft>
              <a:buNone/>
            </a:pPr>
            <a:endParaRPr sz="1800">
              <a:solidFill>
                <a:schemeClr val="dk1"/>
              </a:solidFill>
            </a:endParaRPr>
          </a:p>
          <a:p>
            <a:pPr marL="0" lvl="0" indent="0" algn="just" rtl="0">
              <a:lnSpc>
                <a:spcPct val="107916"/>
              </a:lnSpc>
              <a:spcBef>
                <a:spcPts val="800"/>
              </a:spcBef>
              <a:spcAft>
                <a:spcPts val="800"/>
              </a:spcAft>
              <a:buNone/>
            </a:pPr>
            <a:r>
              <a:rPr lang="es-CO" sz="1800">
                <a:solidFill>
                  <a:schemeClr val="dk1"/>
                </a:solidFill>
              </a:rPr>
              <a:t>En el caso de las grandes empresas, solo cuatro empresas de las 858 se encuentran por fuera de esta subregión,</a:t>
            </a:r>
            <a:endParaRPr sz="1800">
              <a:solidFill>
                <a:schemeClr val="dk1"/>
              </a:solidFill>
            </a:endParaRPr>
          </a:p>
        </p:txBody>
      </p:sp>
      <p:sp>
        <p:nvSpPr>
          <p:cNvPr id="617" name="Google Shape;617;g19545a970d6_0_8"/>
          <p:cNvSpPr txBox="1"/>
          <p:nvPr/>
        </p:nvSpPr>
        <p:spPr>
          <a:xfrm>
            <a:off x="358113" y="1085525"/>
            <a:ext cx="5883900" cy="492600"/>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800"/>
              </a:spcAft>
              <a:buClr>
                <a:schemeClr val="dk1"/>
              </a:buClr>
              <a:buSzPts val="1100"/>
              <a:buFont typeface="Arial"/>
              <a:buNone/>
            </a:pPr>
            <a:r>
              <a:rPr lang="es-CO" sz="2000" b="1" u="sng">
                <a:solidFill>
                  <a:schemeClr val="dk1"/>
                </a:solidFill>
              </a:rPr>
              <a:t>Tamaño del Tejido Empresarial Atlántico 2021</a:t>
            </a:r>
            <a:endParaRPr sz="2000" b="1" u="sng">
              <a:solidFill>
                <a:schemeClr val="dk1"/>
              </a:solidFill>
            </a:endParaRPr>
          </a:p>
        </p:txBody>
      </p:sp>
      <p:sp>
        <p:nvSpPr>
          <p:cNvPr id="618" name="Google Shape;618;g19545a970d6_0_8"/>
          <p:cNvSpPr txBox="1"/>
          <p:nvPr/>
        </p:nvSpPr>
        <p:spPr>
          <a:xfrm>
            <a:off x="232775" y="6504000"/>
            <a:ext cx="8999100" cy="3540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s-CO" sz="1100" b="1">
                <a:solidFill>
                  <a:schemeClr val="dk1"/>
                </a:solidFill>
              </a:rPr>
              <a:t>Fuente: Elaboración Propia con Información de la Cámara de Comercio de Barranquilla 2022</a:t>
            </a:r>
            <a:endParaRPr/>
          </a:p>
        </p:txBody>
      </p:sp>
      <p:pic>
        <p:nvPicPr>
          <p:cNvPr id="619" name="Google Shape;619;g19545a970d6_0_8"/>
          <p:cNvPicPr preferRelativeResize="0"/>
          <p:nvPr/>
        </p:nvPicPr>
        <p:blipFill>
          <a:blip r:embed="rId3">
            <a:alphaModFix/>
          </a:blip>
          <a:stretch>
            <a:fillRect/>
          </a:stretch>
        </p:blipFill>
        <p:spPr>
          <a:xfrm>
            <a:off x="152400" y="1730525"/>
            <a:ext cx="6723524" cy="443863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5"/>
          <p:cNvSpPr txBox="1">
            <a:spLocks noGrp="1"/>
          </p:cNvSpPr>
          <p:nvPr>
            <p:ph type="title"/>
          </p:nvPr>
        </p:nvSpPr>
        <p:spPr>
          <a:xfrm>
            <a:off x="104050" y="142125"/>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pic>
        <p:nvPicPr>
          <p:cNvPr id="625" name="Google Shape;625;p25"/>
          <p:cNvPicPr preferRelativeResize="0"/>
          <p:nvPr/>
        </p:nvPicPr>
        <p:blipFill rotWithShape="1">
          <a:blip r:embed="rId3">
            <a:alphaModFix/>
          </a:blip>
          <a:srcRect l="25508" t="22010" r="26189" b="23156"/>
          <a:stretch/>
        </p:blipFill>
        <p:spPr>
          <a:xfrm>
            <a:off x="0" y="811413"/>
            <a:ext cx="8430949" cy="5392376"/>
          </a:xfrm>
          <a:prstGeom prst="rect">
            <a:avLst/>
          </a:prstGeom>
          <a:noFill/>
          <a:ln>
            <a:noFill/>
          </a:ln>
        </p:spPr>
      </p:pic>
      <p:sp>
        <p:nvSpPr>
          <p:cNvPr id="626" name="Google Shape;626;p25"/>
          <p:cNvSpPr txBox="1"/>
          <p:nvPr/>
        </p:nvSpPr>
        <p:spPr>
          <a:xfrm>
            <a:off x="-268600" y="6504000"/>
            <a:ext cx="76671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a:solidFill>
                  <a:schemeClr val="dk1"/>
                </a:solidFill>
              </a:rPr>
              <a:t>Fuente: Boletín Técnico Gran Encuesta de Hogares (GEIH)  - Mercado Laboral por Departamentos 2021</a:t>
            </a:r>
            <a:endParaRPr/>
          </a:p>
        </p:txBody>
      </p:sp>
      <p:sp>
        <p:nvSpPr>
          <p:cNvPr id="627" name="Google Shape;627;p25"/>
          <p:cNvSpPr txBox="1"/>
          <p:nvPr/>
        </p:nvSpPr>
        <p:spPr>
          <a:xfrm>
            <a:off x="4840500" y="1208875"/>
            <a:ext cx="4971900" cy="1628621"/>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CO" dirty="0">
                <a:solidFill>
                  <a:schemeClr val="dk1"/>
                </a:solidFill>
              </a:rPr>
              <a:t>Atlántico presenta una tasa de desempleo del 9,3%, 4,3% por debajo </a:t>
            </a:r>
            <a:r>
              <a:rPr lang="es-CO">
                <a:solidFill>
                  <a:schemeClr val="dk1"/>
                </a:solidFill>
              </a:rPr>
              <a:t>del promedio  </a:t>
            </a:r>
            <a:r>
              <a:rPr lang="es-CO" dirty="0">
                <a:solidFill>
                  <a:schemeClr val="dk1"/>
                </a:solidFill>
              </a:rPr>
              <a:t>departamental. </a:t>
            </a:r>
            <a:endParaRPr dirty="0">
              <a:solidFill>
                <a:schemeClr val="dk1"/>
              </a:solidFill>
            </a:endParaRPr>
          </a:p>
          <a:p>
            <a:pPr marL="0" lvl="0" indent="0" algn="just" rtl="0">
              <a:lnSpc>
                <a:spcPct val="115000"/>
              </a:lnSpc>
              <a:spcBef>
                <a:spcPts val="800"/>
              </a:spcBef>
              <a:spcAft>
                <a:spcPts val="800"/>
              </a:spcAft>
              <a:buNone/>
            </a:pPr>
            <a:r>
              <a:rPr lang="es-CO" dirty="0">
                <a:solidFill>
                  <a:schemeClr val="dk1"/>
                </a:solidFill>
              </a:rPr>
              <a:t>A nivel Región Caribe es el departamento con la tasa de desempleo más baja. La brecha de genero en el departamento es del 5,2%.</a:t>
            </a:r>
            <a:endParaRPr sz="17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9ad1e35f22_0_125"/>
          <p:cNvSpPr txBox="1">
            <a:spLocks noGrp="1"/>
          </p:cNvSpPr>
          <p:nvPr>
            <p:ph type="title"/>
          </p:nvPr>
        </p:nvSpPr>
        <p:spPr>
          <a:xfrm>
            <a:off x="139875" y="0"/>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
        <p:nvSpPr>
          <p:cNvPr id="652" name="Google Shape;652;g19ad1e35f22_0_125"/>
          <p:cNvSpPr txBox="1"/>
          <p:nvPr/>
        </p:nvSpPr>
        <p:spPr>
          <a:xfrm>
            <a:off x="2787093" y="835470"/>
            <a:ext cx="4605300" cy="44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s-CO" sz="1700" b="1" dirty="0">
                <a:solidFill>
                  <a:schemeClr val="dk1"/>
                </a:solidFill>
              </a:rPr>
              <a:t>Tasa de Desempleo e Informalidad Juvenil</a:t>
            </a:r>
            <a:endParaRPr sz="2000" b="1" dirty="0"/>
          </a:p>
        </p:txBody>
      </p:sp>
      <p:pic>
        <p:nvPicPr>
          <p:cNvPr id="653" name="Google Shape;653;g19ad1e35f22_0_125"/>
          <p:cNvPicPr preferRelativeResize="0"/>
          <p:nvPr/>
        </p:nvPicPr>
        <p:blipFill>
          <a:blip r:embed="rId3">
            <a:alphaModFix/>
          </a:blip>
          <a:stretch>
            <a:fillRect/>
          </a:stretch>
        </p:blipFill>
        <p:spPr>
          <a:xfrm>
            <a:off x="1589648" y="1646894"/>
            <a:ext cx="7000191" cy="2631570"/>
          </a:xfrm>
          <a:prstGeom prst="rect">
            <a:avLst/>
          </a:prstGeom>
          <a:noFill/>
          <a:ln>
            <a:noFill/>
          </a:ln>
        </p:spPr>
      </p:pic>
      <p:sp>
        <p:nvSpPr>
          <p:cNvPr id="654" name="Google Shape;654;g19ad1e35f22_0_125"/>
          <p:cNvSpPr txBox="1"/>
          <p:nvPr/>
        </p:nvSpPr>
        <p:spPr>
          <a:xfrm>
            <a:off x="850593" y="4687712"/>
            <a:ext cx="8478300" cy="134905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800"/>
              </a:spcAft>
              <a:buNone/>
            </a:pPr>
            <a:r>
              <a:rPr lang="es-CO" sz="2000" dirty="0">
                <a:solidFill>
                  <a:schemeClr val="dk1"/>
                </a:solidFill>
              </a:rPr>
              <a:t>Para los jóvenes del Atlántico que residen fuera de Barranquilla y su Área Metropolitana la principal fuente de empleo “formal” la proporcionan las administraciones estatales.</a:t>
            </a:r>
            <a:endParaRPr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1973c81d389_0_23"/>
          <p:cNvSpPr txBox="1">
            <a:spLocks noGrp="1"/>
          </p:cNvSpPr>
          <p:nvPr>
            <p:ph type="title"/>
          </p:nvPr>
        </p:nvSpPr>
        <p:spPr>
          <a:xfrm>
            <a:off x="121975" y="214875"/>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
        <p:nvSpPr>
          <p:cNvPr id="660" name="Google Shape;660;g1973c81d389_0_23"/>
          <p:cNvSpPr txBox="1"/>
          <p:nvPr/>
        </p:nvSpPr>
        <p:spPr>
          <a:xfrm>
            <a:off x="554983" y="4328150"/>
            <a:ext cx="9114300" cy="1098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800"/>
              </a:spcAft>
              <a:buNone/>
            </a:pPr>
            <a:r>
              <a:rPr lang="es-CO" sz="1800" dirty="0">
                <a:solidFill>
                  <a:schemeClr val="dk1"/>
                </a:solidFill>
              </a:rPr>
              <a:t>De acuerdo con el IGAC el 72,4% de sus suelos presenta un uso inadecuado: 48,8% por subutilización y 23,6% por sobreutilización y solo el 22,4% de los suelos se le da un uso adecuado de acuerdo con la vocación y capacidad.</a:t>
            </a:r>
            <a:endParaRPr sz="1800" dirty="0">
              <a:solidFill>
                <a:schemeClr val="dk1"/>
              </a:solidFill>
            </a:endParaRPr>
          </a:p>
        </p:txBody>
      </p:sp>
      <p:pic>
        <p:nvPicPr>
          <p:cNvPr id="661" name="Google Shape;661;g1973c81d389_0_23"/>
          <p:cNvPicPr preferRelativeResize="0"/>
          <p:nvPr/>
        </p:nvPicPr>
        <p:blipFill>
          <a:blip r:embed="rId3">
            <a:alphaModFix/>
          </a:blip>
          <a:stretch>
            <a:fillRect/>
          </a:stretch>
        </p:blipFill>
        <p:spPr>
          <a:xfrm>
            <a:off x="1223889" y="2083033"/>
            <a:ext cx="7495135" cy="1595709"/>
          </a:xfrm>
          <a:prstGeom prst="rect">
            <a:avLst/>
          </a:prstGeom>
          <a:noFill/>
          <a:ln>
            <a:noFill/>
          </a:ln>
        </p:spPr>
      </p:pic>
      <p:sp>
        <p:nvSpPr>
          <p:cNvPr id="662" name="Google Shape;662;g1973c81d389_0_23"/>
          <p:cNvSpPr txBox="1"/>
          <p:nvPr/>
        </p:nvSpPr>
        <p:spPr>
          <a:xfrm>
            <a:off x="3120200" y="1199725"/>
            <a:ext cx="43287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2400" b="1">
                <a:solidFill>
                  <a:schemeClr val="dk1"/>
                </a:solidFill>
              </a:rPr>
              <a:t>Utilización de Suelos</a:t>
            </a:r>
            <a:endParaRPr sz="2700"/>
          </a:p>
        </p:txBody>
      </p:sp>
      <p:sp>
        <p:nvSpPr>
          <p:cNvPr id="663" name="Google Shape;663;g1973c81d389_0_23"/>
          <p:cNvSpPr txBox="1"/>
          <p:nvPr/>
        </p:nvSpPr>
        <p:spPr>
          <a:xfrm>
            <a:off x="774350" y="3747171"/>
            <a:ext cx="46917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dirty="0">
                <a:solidFill>
                  <a:schemeClr val="dk1"/>
                </a:solidFill>
              </a:rPr>
              <a:t>Fuente: Elaboración Propia con Información del IGAC </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g19ad1e35f22_0_43"/>
          <p:cNvSpPr txBox="1">
            <a:spLocks noGrp="1"/>
          </p:cNvSpPr>
          <p:nvPr>
            <p:ph type="title"/>
          </p:nvPr>
        </p:nvSpPr>
        <p:spPr>
          <a:xfrm>
            <a:off x="121975" y="214875"/>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
        <p:nvSpPr>
          <p:cNvPr id="681" name="Google Shape;681;g19ad1e35f22_0_43"/>
          <p:cNvSpPr txBox="1"/>
          <p:nvPr/>
        </p:nvSpPr>
        <p:spPr>
          <a:xfrm>
            <a:off x="1163875" y="1389725"/>
            <a:ext cx="8523300" cy="47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900" b="1">
                <a:solidFill>
                  <a:schemeClr val="dk1"/>
                </a:solidFill>
              </a:rPr>
              <a:t>Productos de mayor representatividad por su producción 2012 - 2016</a:t>
            </a:r>
            <a:endParaRPr sz="1900" b="1">
              <a:solidFill>
                <a:schemeClr val="dk1"/>
              </a:solidFill>
            </a:endParaRPr>
          </a:p>
        </p:txBody>
      </p:sp>
      <p:sp>
        <p:nvSpPr>
          <p:cNvPr id="682" name="Google Shape;682;g19ad1e35f22_0_43"/>
          <p:cNvSpPr txBox="1"/>
          <p:nvPr/>
        </p:nvSpPr>
        <p:spPr>
          <a:xfrm>
            <a:off x="0" y="6473100"/>
            <a:ext cx="5622600" cy="384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300" b="1">
                <a:solidFill>
                  <a:schemeClr val="dk1"/>
                </a:solidFill>
              </a:rPr>
              <a:t>Fuente:  Plan Departamental de Extensión Agropecuaria 2020 - 2023</a:t>
            </a:r>
            <a:endParaRPr sz="1900"/>
          </a:p>
        </p:txBody>
      </p:sp>
      <p:sp>
        <p:nvSpPr>
          <p:cNvPr id="683" name="Google Shape;683;g19ad1e35f22_0_43"/>
          <p:cNvSpPr txBox="1"/>
          <p:nvPr/>
        </p:nvSpPr>
        <p:spPr>
          <a:xfrm>
            <a:off x="4484302" y="2872930"/>
            <a:ext cx="5128058" cy="196845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800"/>
              </a:spcAft>
              <a:buNone/>
            </a:pPr>
            <a:r>
              <a:rPr lang="es-CO" sz="1900" dirty="0">
                <a:solidFill>
                  <a:schemeClr val="dk1"/>
                </a:solidFill>
              </a:rPr>
              <a:t>Los productos de mayor relevancia para el departamento, de acuerdo al cruce de información entre el área cosechada y cantidad producida son la Yuca, el Maíz Tradicional, el mango, el limón y el melón.</a:t>
            </a:r>
            <a:endParaRPr sz="1900" dirty="0">
              <a:solidFill>
                <a:schemeClr val="dk1"/>
              </a:solidFill>
            </a:endParaRPr>
          </a:p>
        </p:txBody>
      </p:sp>
      <p:pic>
        <p:nvPicPr>
          <p:cNvPr id="2" name="Imagen 1">
            <a:extLst>
              <a:ext uri="{FF2B5EF4-FFF2-40B4-BE49-F238E27FC236}">
                <a16:creationId xmlns:a16="http://schemas.microsoft.com/office/drawing/2014/main" id="{A94A52DC-A646-98F0-A693-123E31F7B22E}"/>
              </a:ext>
            </a:extLst>
          </p:cNvPr>
          <p:cNvPicPr>
            <a:picLocks noChangeAspect="1"/>
          </p:cNvPicPr>
          <p:nvPr/>
        </p:nvPicPr>
        <p:blipFill>
          <a:blip r:embed="rId3"/>
          <a:stretch>
            <a:fillRect/>
          </a:stretch>
        </p:blipFill>
        <p:spPr>
          <a:xfrm>
            <a:off x="550599" y="2125325"/>
            <a:ext cx="3318015" cy="385373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1973c81d389_0_53"/>
          <p:cNvSpPr txBox="1">
            <a:spLocks noGrp="1"/>
          </p:cNvSpPr>
          <p:nvPr>
            <p:ph type="title"/>
          </p:nvPr>
        </p:nvSpPr>
        <p:spPr>
          <a:xfrm>
            <a:off x="121975" y="214875"/>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pic>
        <p:nvPicPr>
          <p:cNvPr id="689" name="Google Shape;689;g1973c81d389_0_53"/>
          <p:cNvPicPr preferRelativeResize="0"/>
          <p:nvPr/>
        </p:nvPicPr>
        <p:blipFill>
          <a:blip r:embed="rId3">
            <a:alphaModFix/>
          </a:blip>
          <a:stretch>
            <a:fillRect/>
          </a:stretch>
        </p:blipFill>
        <p:spPr>
          <a:xfrm>
            <a:off x="567025" y="1696334"/>
            <a:ext cx="6368348" cy="4000863"/>
          </a:xfrm>
          <a:prstGeom prst="rect">
            <a:avLst/>
          </a:prstGeom>
          <a:noFill/>
          <a:ln>
            <a:noFill/>
          </a:ln>
        </p:spPr>
      </p:pic>
      <p:sp>
        <p:nvSpPr>
          <p:cNvPr id="690" name="Google Shape;690;g1973c81d389_0_53"/>
          <p:cNvSpPr txBox="1"/>
          <p:nvPr/>
        </p:nvSpPr>
        <p:spPr>
          <a:xfrm>
            <a:off x="7386425" y="2172363"/>
            <a:ext cx="2318700" cy="2692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r>
              <a:rPr lang="es-CO" sz="1800">
                <a:solidFill>
                  <a:schemeClr val="dk1"/>
                </a:solidFill>
              </a:rPr>
              <a:t>La participación del ganado porcino del Atlántico en la región Caribe es del 73,70%, siendo el departamento con mayor participación en la Región Caribe.</a:t>
            </a:r>
            <a:endParaRPr sz="1100">
              <a:solidFill>
                <a:schemeClr val="dk1"/>
              </a:solidFill>
            </a:endParaRPr>
          </a:p>
        </p:txBody>
      </p:sp>
      <p:sp>
        <p:nvSpPr>
          <p:cNvPr id="691" name="Google Shape;691;g1973c81d389_0_53"/>
          <p:cNvSpPr txBox="1"/>
          <p:nvPr/>
        </p:nvSpPr>
        <p:spPr>
          <a:xfrm>
            <a:off x="-121975" y="898670"/>
            <a:ext cx="9982225" cy="828658"/>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CO" sz="1900" b="1" dirty="0">
                <a:solidFill>
                  <a:schemeClr val="dk1"/>
                </a:solidFill>
              </a:rPr>
              <a:t>Participación del ganado vacuno y porcino para sacrificio Región Caribe 2021</a:t>
            </a:r>
            <a:endParaRPr sz="1900" b="1" dirty="0">
              <a:solidFill>
                <a:schemeClr val="dk1"/>
              </a:solidFill>
            </a:endParaRPr>
          </a:p>
        </p:txBody>
      </p:sp>
      <p:sp>
        <p:nvSpPr>
          <p:cNvPr id="692" name="Google Shape;692;g1973c81d389_0_53"/>
          <p:cNvSpPr txBox="1"/>
          <p:nvPr/>
        </p:nvSpPr>
        <p:spPr>
          <a:xfrm>
            <a:off x="-70475" y="6504000"/>
            <a:ext cx="71892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CO" sz="1100" b="1">
                <a:solidFill>
                  <a:schemeClr val="dk1"/>
                </a:solidFill>
              </a:rPr>
              <a:t>Fuente: Elaboración Propia con información de Boletín Económico Regional Primer Trimestre 2022.</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g1973c81d389_0_83"/>
          <p:cNvSpPr txBox="1">
            <a:spLocks noGrp="1"/>
          </p:cNvSpPr>
          <p:nvPr>
            <p:ph type="title"/>
          </p:nvPr>
        </p:nvSpPr>
        <p:spPr>
          <a:xfrm>
            <a:off x="0" y="0"/>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pic>
        <p:nvPicPr>
          <p:cNvPr id="726" name="Google Shape;726;g1973c81d389_0_83"/>
          <p:cNvPicPr preferRelativeResize="0"/>
          <p:nvPr/>
        </p:nvPicPr>
        <p:blipFill>
          <a:blip r:embed="rId3">
            <a:alphaModFix/>
          </a:blip>
          <a:stretch>
            <a:fillRect/>
          </a:stretch>
        </p:blipFill>
        <p:spPr>
          <a:xfrm>
            <a:off x="0" y="1214564"/>
            <a:ext cx="5036100" cy="5194725"/>
          </a:xfrm>
          <a:prstGeom prst="rect">
            <a:avLst/>
          </a:prstGeom>
          <a:noFill/>
          <a:ln>
            <a:noFill/>
          </a:ln>
        </p:spPr>
      </p:pic>
      <p:pic>
        <p:nvPicPr>
          <p:cNvPr id="727" name="Google Shape;727;g1973c81d389_0_83"/>
          <p:cNvPicPr preferRelativeResize="0"/>
          <p:nvPr/>
        </p:nvPicPr>
        <p:blipFill>
          <a:blip r:embed="rId4">
            <a:alphaModFix/>
          </a:blip>
          <a:stretch>
            <a:fillRect/>
          </a:stretch>
        </p:blipFill>
        <p:spPr>
          <a:xfrm>
            <a:off x="4857050" y="1290046"/>
            <a:ext cx="5036100" cy="5105175"/>
          </a:xfrm>
          <a:prstGeom prst="rect">
            <a:avLst/>
          </a:prstGeom>
          <a:noFill/>
          <a:ln>
            <a:noFill/>
          </a:ln>
        </p:spPr>
      </p:pic>
      <p:sp>
        <p:nvSpPr>
          <p:cNvPr id="728" name="Google Shape;728;g1973c81d389_0_83"/>
          <p:cNvSpPr txBox="1"/>
          <p:nvPr/>
        </p:nvSpPr>
        <p:spPr>
          <a:xfrm>
            <a:off x="4056900" y="716075"/>
            <a:ext cx="226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2500" b="1">
                <a:latin typeface="Calibri"/>
                <a:ea typeface="Calibri"/>
                <a:cs typeface="Calibri"/>
                <a:sym typeface="Calibri"/>
              </a:rPr>
              <a:t>Exportaciones</a:t>
            </a:r>
            <a:endParaRPr sz="2500" b="1">
              <a:latin typeface="Calibri"/>
              <a:ea typeface="Calibri"/>
              <a:cs typeface="Calibri"/>
              <a:sym typeface="Calibri"/>
            </a:endParaRPr>
          </a:p>
        </p:txBody>
      </p:sp>
      <p:sp>
        <p:nvSpPr>
          <p:cNvPr id="729" name="Google Shape;729;g1973c81d389_0_83"/>
          <p:cNvSpPr txBox="1"/>
          <p:nvPr/>
        </p:nvSpPr>
        <p:spPr>
          <a:xfrm>
            <a:off x="-71625" y="6504000"/>
            <a:ext cx="48570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a:solidFill>
                  <a:schemeClr val="dk1"/>
                </a:solidFill>
              </a:rPr>
              <a:t>Fuente: Perfil Económico Departamental Atlántico Octubre 2022</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1973c81d389_0_93"/>
          <p:cNvSpPr txBox="1">
            <a:spLocks noGrp="1"/>
          </p:cNvSpPr>
          <p:nvPr>
            <p:ph type="title" idx="4294967295"/>
          </p:nvPr>
        </p:nvSpPr>
        <p:spPr>
          <a:xfrm>
            <a:off x="0" y="214313"/>
            <a:ext cx="8999538" cy="669925"/>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
        <p:nvSpPr>
          <p:cNvPr id="735" name="Google Shape;735;g1973c81d389_0_93"/>
          <p:cNvSpPr txBox="1"/>
          <p:nvPr/>
        </p:nvSpPr>
        <p:spPr>
          <a:xfrm>
            <a:off x="4172075" y="740925"/>
            <a:ext cx="2202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2400" b="1">
                <a:latin typeface="Calibri"/>
                <a:ea typeface="Calibri"/>
                <a:cs typeface="Calibri"/>
                <a:sym typeface="Calibri"/>
              </a:rPr>
              <a:t>Importaciones</a:t>
            </a:r>
            <a:endParaRPr sz="2400" b="1">
              <a:latin typeface="Calibri"/>
              <a:ea typeface="Calibri"/>
              <a:cs typeface="Calibri"/>
              <a:sym typeface="Calibri"/>
            </a:endParaRPr>
          </a:p>
        </p:txBody>
      </p:sp>
      <p:pic>
        <p:nvPicPr>
          <p:cNvPr id="736" name="Google Shape;736;g1973c81d389_0_93"/>
          <p:cNvPicPr preferRelativeResize="0"/>
          <p:nvPr/>
        </p:nvPicPr>
        <p:blipFill>
          <a:blip r:embed="rId3">
            <a:alphaModFix/>
          </a:blip>
          <a:stretch>
            <a:fillRect/>
          </a:stretch>
        </p:blipFill>
        <p:spPr>
          <a:xfrm>
            <a:off x="5246450" y="1414942"/>
            <a:ext cx="5246450" cy="5089058"/>
          </a:xfrm>
          <a:prstGeom prst="rect">
            <a:avLst/>
          </a:prstGeom>
          <a:noFill/>
          <a:ln>
            <a:noFill/>
          </a:ln>
        </p:spPr>
      </p:pic>
      <p:pic>
        <p:nvPicPr>
          <p:cNvPr id="737" name="Google Shape;737;g1973c81d389_0_93"/>
          <p:cNvPicPr preferRelativeResize="0"/>
          <p:nvPr/>
        </p:nvPicPr>
        <p:blipFill>
          <a:blip r:embed="rId4">
            <a:alphaModFix/>
          </a:blip>
          <a:stretch>
            <a:fillRect/>
          </a:stretch>
        </p:blipFill>
        <p:spPr>
          <a:xfrm>
            <a:off x="0" y="1295015"/>
            <a:ext cx="5246451" cy="5194722"/>
          </a:xfrm>
          <a:prstGeom prst="rect">
            <a:avLst/>
          </a:prstGeom>
          <a:noFill/>
          <a:ln>
            <a:noFill/>
          </a:ln>
        </p:spPr>
      </p:pic>
      <p:sp>
        <p:nvSpPr>
          <p:cNvPr id="738" name="Google Shape;738;g1973c81d389_0_93"/>
          <p:cNvSpPr txBox="1"/>
          <p:nvPr/>
        </p:nvSpPr>
        <p:spPr>
          <a:xfrm>
            <a:off x="-71625" y="6504000"/>
            <a:ext cx="48570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a:solidFill>
                  <a:schemeClr val="dk1"/>
                </a:solidFill>
              </a:rPr>
              <a:t>Fuente: Perfil Económico Departamental Atlántico Octubre 2022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1E25D-69D3-0207-2293-BDA8D43E78F1}"/>
              </a:ext>
            </a:extLst>
          </p:cNvPr>
          <p:cNvSpPr>
            <a:spLocks noGrp="1"/>
          </p:cNvSpPr>
          <p:nvPr>
            <p:ph type="title"/>
          </p:nvPr>
        </p:nvSpPr>
        <p:spPr>
          <a:xfrm>
            <a:off x="727363" y="1348798"/>
            <a:ext cx="10515600" cy="1325563"/>
          </a:xfrm>
        </p:spPr>
        <p:txBody>
          <a:bodyPr>
            <a:normAutofit/>
          </a:bodyPr>
          <a:lstStyle/>
          <a:p>
            <a:pPr algn="ctr"/>
            <a:r>
              <a:rPr lang="es-CO" dirty="0"/>
              <a:t>ATLÁNTICO</a:t>
            </a:r>
            <a:br>
              <a:rPr lang="es-CO" dirty="0"/>
            </a:br>
            <a:r>
              <a:rPr lang="es-CO" dirty="0"/>
              <a:t>Territorio para construir sobre lo construido.</a:t>
            </a:r>
          </a:p>
        </p:txBody>
      </p:sp>
      <p:pic>
        <p:nvPicPr>
          <p:cNvPr id="8" name="Imagen 7">
            <a:extLst>
              <a:ext uri="{FF2B5EF4-FFF2-40B4-BE49-F238E27FC236}">
                <a16:creationId xmlns:a16="http://schemas.microsoft.com/office/drawing/2014/main" id="{D593B9F8-0350-7D6E-725F-E90C5725A72E}"/>
              </a:ext>
            </a:extLst>
          </p:cNvPr>
          <p:cNvPicPr>
            <a:picLocks noChangeAspect="1"/>
          </p:cNvPicPr>
          <p:nvPr/>
        </p:nvPicPr>
        <p:blipFill rotWithShape="1">
          <a:blip r:embed="rId2">
            <a:extLst>
              <a:ext uri="{28A0092B-C50C-407E-A947-70E740481C1C}">
                <a14:useLocalDpi xmlns:a14="http://schemas.microsoft.com/office/drawing/2010/main" val="0"/>
              </a:ext>
            </a:extLst>
          </a:blip>
          <a:srcRect b="80353"/>
          <a:stretch/>
        </p:blipFill>
        <p:spPr bwMode="auto">
          <a:xfrm>
            <a:off x="721451" y="2829473"/>
            <a:ext cx="11025072" cy="7454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8640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9ad1e35f22_0_80"/>
          <p:cNvSpPr txBox="1">
            <a:spLocks noGrp="1"/>
          </p:cNvSpPr>
          <p:nvPr>
            <p:ph type="title"/>
          </p:nvPr>
        </p:nvSpPr>
        <p:spPr>
          <a:xfrm>
            <a:off x="104050" y="142125"/>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
        <p:nvSpPr>
          <p:cNvPr id="751" name="Google Shape;751;g19ad1e35f22_0_80"/>
          <p:cNvSpPr txBox="1"/>
          <p:nvPr/>
        </p:nvSpPr>
        <p:spPr>
          <a:xfrm>
            <a:off x="-1522000" y="6504000"/>
            <a:ext cx="76671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s-CO" sz="1100" b="1">
                <a:solidFill>
                  <a:schemeClr val="dk1"/>
                </a:solidFill>
              </a:rPr>
              <a:t>Fuente: Perfil Económico Departamental Atlántico Octubre 2022</a:t>
            </a:r>
            <a:endParaRPr/>
          </a:p>
        </p:txBody>
      </p:sp>
      <p:pic>
        <p:nvPicPr>
          <p:cNvPr id="752" name="Google Shape;752;g19ad1e35f22_0_80"/>
          <p:cNvPicPr preferRelativeResize="0"/>
          <p:nvPr/>
        </p:nvPicPr>
        <p:blipFill>
          <a:blip r:embed="rId3">
            <a:alphaModFix/>
          </a:blip>
          <a:stretch>
            <a:fillRect/>
          </a:stretch>
        </p:blipFill>
        <p:spPr>
          <a:xfrm>
            <a:off x="1334175" y="1180250"/>
            <a:ext cx="7378901" cy="4497500"/>
          </a:xfrm>
          <a:prstGeom prst="rect">
            <a:avLst/>
          </a:prstGeom>
          <a:noFill/>
          <a:ln>
            <a:noFill/>
          </a:ln>
        </p:spPr>
      </p:pic>
      <p:sp>
        <p:nvSpPr>
          <p:cNvPr id="753" name="Google Shape;753;g19ad1e35f22_0_80"/>
          <p:cNvSpPr txBox="1"/>
          <p:nvPr/>
        </p:nvSpPr>
        <p:spPr>
          <a:xfrm>
            <a:off x="2666900" y="811425"/>
            <a:ext cx="4570200" cy="446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800"/>
              </a:spcAft>
              <a:buNone/>
            </a:pPr>
            <a:r>
              <a:rPr lang="es-CO" sz="1700" b="1">
                <a:solidFill>
                  <a:schemeClr val="dk1"/>
                </a:solidFill>
              </a:rPr>
              <a:t>Visitantes Internos con destino a Atlántico</a:t>
            </a:r>
            <a:endParaRPr sz="2000"/>
          </a:p>
        </p:txBody>
      </p:sp>
      <p:sp>
        <p:nvSpPr>
          <p:cNvPr id="754" name="Google Shape;754;g19ad1e35f22_0_80"/>
          <p:cNvSpPr txBox="1"/>
          <p:nvPr/>
        </p:nvSpPr>
        <p:spPr>
          <a:xfrm>
            <a:off x="914075" y="5677750"/>
            <a:ext cx="8219100" cy="581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800"/>
              </a:spcAft>
              <a:buNone/>
            </a:pPr>
            <a:r>
              <a:rPr lang="es-CO" sz="1200">
                <a:solidFill>
                  <a:schemeClr val="dk1"/>
                </a:solidFill>
              </a:rPr>
              <a:t>De acuerdo con el Informe de Coyuntura de la Cámara de Comercio de Barranquilla: el Clúster Turismo emplea al 36,9% del total de ocupados de Barranquilla, y generó más de 39 mil puestos de trabajo en el primer trimestre del año.</a:t>
            </a:r>
            <a:endParaRPr sz="15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28"/>
          <p:cNvSpPr txBox="1">
            <a:spLocks noGrp="1"/>
          </p:cNvSpPr>
          <p:nvPr>
            <p:ph type="title" idx="4294967295"/>
          </p:nvPr>
        </p:nvSpPr>
        <p:spPr>
          <a:xfrm>
            <a:off x="0" y="6350"/>
            <a:ext cx="8999538" cy="669925"/>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dirty="0">
                <a:solidFill>
                  <a:schemeClr val="lt1"/>
                </a:solidFill>
              </a:rPr>
              <a:t>Desarrollo de la Empresa como medio para buscar la Prosperidad</a:t>
            </a:r>
            <a:endParaRPr sz="3900" dirty="0">
              <a:solidFill>
                <a:schemeClr val="lt1"/>
              </a:solidFill>
            </a:endParaRPr>
          </a:p>
        </p:txBody>
      </p:sp>
      <p:sp>
        <p:nvSpPr>
          <p:cNvPr id="761" name="Google Shape;761;p28"/>
          <p:cNvSpPr txBox="1"/>
          <p:nvPr/>
        </p:nvSpPr>
        <p:spPr>
          <a:xfrm>
            <a:off x="3928549" y="1458164"/>
            <a:ext cx="3444781" cy="2051813"/>
          </a:xfrm>
          <a:prstGeom prst="rect">
            <a:avLst/>
          </a:prstGeom>
          <a:noFill/>
          <a:ln>
            <a:solidFill>
              <a:schemeClr val="accent6">
                <a:lumMod val="40000"/>
                <a:lumOff val="60000"/>
              </a:schemeClr>
            </a:soli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accent6"/>
              </a:buClr>
              <a:buSzPts val="1800"/>
              <a:buFont typeface="Calibri"/>
              <a:buNone/>
            </a:pPr>
            <a:r>
              <a:rPr lang="es-CO" sz="1800" b="0" i="0" u="none" strike="noStrike" cap="none" dirty="0">
                <a:solidFill>
                  <a:schemeClr val="accent6"/>
                </a:solidFill>
                <a:latin typeface="Calibri Light" panose="020F0302020204030204" pitchFamily="34" charset="0"/>
                <a:ea typeface="Calibri"/>
                <a:cs typeface="Calibri Light" panose="020F0302020204030204" pitchFamily="34" charset="0"/>
                <a:sym typeface="Calibri"/>
              </a:rPr>
              <a:t>Destaca:</a:t>
            </a:r>
            <a:r>
              <a:rPr lang="es-CO" sz="18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a:t>
            </a:r>
            <a:endParaRPr sz="18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a:p>
            <a:pPr lvl="0" algn="just" rtl="0">
              <a:lnSpc>
                <a:spcPct val="100000"/>
              </a:lnSpc>
              <a:spcBef>
                <a:spcPts val="0"/>
              </a:spcBef>
              <a:spcAft>
                <a:spcPts val="0"/>
              </a:spcAft>
              <a:buClr>
                <a:schemeClr val="dk1"/>
              </a:buClr>
              <a:buSzPts val="1100"/>
              <a:buFont typeface="Calibri"/>
              <a:buChar char="●"/>
            </a:pPr>
            <a:r>
              <a:rPr lang="es-CO" sz="1800" dirty="0">
                <a:solidFill>
                  <a:schemeClr val="dk1"/>
                </a:solidFill>
                <a:latin typeface="Calibri Light" panose="020F0302020204030204" pitchFamily="34" charset="0"/>
                <a:cs typeface="Calibri Light" panose="020F0302020204030204" pitchFamily="34" charset="0"/>
              </a:rPr>
              <a:t>Infraestructura (3/33)</a:t>
            </a:r>
            <a:endParaRPr sz="1800" dirty="0">
              <a:solidFill>
                <a:schemeClr val="dk1"/>
              </a:solidFill>
              <a:latin typeface="Calibri Light" panose="020F0302020204030204" pitchFamily="34" charset="0"/>
              <a:ea typeface="Calibri"/>
              <a:cs typeface="Calibri Light" panose="020F0302020204030204" pitchFamily="34" charset="0"/>
              <a:sym typeface="Calibri"/>
            </a:endParaRPr>
          </a:p>
          <a:p>
            <a:pPr lvl="0" algn="just" rtl="0">
              <a:lnSpc>
                <a:spcPct val="100000"/>
              </a:lnSpc>
              <a:spcBef>
                <a:spcPts val="800"/>
              </a:spcBef>
              <a:spcAft>
                <a:spcPts val="0"/>
              </a:spcAft>
              <a:buClr>
                <a:schemeClr val="dk1"/>
              </a:buClr>
              <a:buSzPts val="1100"/>
              <a:buFont typeface="Calibri"/>
              <a:buChar char="●"/>
            </a:pPr>
            <a:r>
              <a:rPr lang="es-CO" sz="18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P</a:t>
            </a:r>
            <a:r>
              <a:rPr lang="es-CO" sz="1800" dirty="0">
                <a:solidFill>
                  <a:schemeClr val="dk1"/>
                </a:solidFill>
                <a:latin typeface="Calibri Light" panose="020F0302020204030204" pitchFamily="34" charset="0"/>
                <a:ea typeface="Calibri"/>
                <a:cs typeface="Calibri Light" panose="020F0302020204030204" pitchFamily="34" charset="0"/>
                <a:sym typeface="Calibri"/>
              </a:rPr>
              <a:t>i</a:t>
            </a:r>
            <a:r>
              <a:rPr lang="es-CO" sz="18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lar de innovación</a:t>
            </a:r>
            <a:r>
              <a:rPr lang="es-CO" sz="1800" dirty="0">
                <a:solidFill>
                  <a:schemeClr val="dk1"/>
                </a:solidFill>
                <a:latin typeface="Calibri Light" panose="020F0302020204030204" pitchFamily="34" charset="0"/>
                <a:ea typeface="Calibri"/>
                <a:cs typeface="Calibri Light" panose="020F0302020204030204" pitchFamily="34" charset="0"/>
                <a:sym typeface="Calibri"/>
              </a:rPr>
              <a:t> (9/33)</a:t>
            </a:r>
            <a:endParaRPr sz="18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a:p>
            <a:pPr marR="0" lvl="0" algn="l" rtl="0">
              <a:lnSpc>
                <a:spcPct val="100000"/>
              </a:lnSpc>
              <a:spcBef>
                <a:spcPts val="800"/>
              </a:spcBef>
              <a:spcAft>
                <a:spcPts val="0"/>
              </a:spcAft>
              <a:buClr>
                <a:schemeClr val="dk1"/>
              </a:buClr>
              <a:buSzPts val="1100"/>
              <a:buFont typeface="Calibri"/>
              <a:buChar char="●"/>
            </a:pPr>
            <a:r>
              <a:rPr lang="es-CO" sz="18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Entorno para los negocios (3/33)</a:t>
            </a:r>
            <a:endParaRPr sz="1800" dirty="0">
              <a:solidFill>
                <a:schemeClr val="dk1"/>
              </a:solidFill>
              <a:latin typeface="Calibri Light" panose="020F0302020204030204" pitchFamily="34" charset="0"/>
              <a:cs typeface="Calibri Light" panose="020F0302020204030204" pitchFamily="34" charset="0"/>
            </a:endParaRPr>
          </a:p>
          <a:p>
            <a:pPr marR="0" lvl="0" algn="l" rtl="0">
              <a:lnSpc>
                <a:spcPct val="100000"/>
              </a:lnSpc>
              <a:spcBef>
                <a:spcPts val="0"/>
              </a:spcBef>
              <a:spcAft>
                <a:spcPts val="0"/>
              </a:spcAft>
              <a:buClr>
                <a:schemeClr val="dk1"/>
              </a:buClr>
              <a:buSzPts val="1100"/>
              <a:buFont typeface="Calibri"/>
              <a:buChar char="●"/>
            </a:pPr>
            <a:r>
              <a:rPr lang="es-CO" sz="1800" dirty="0">
                <a:solidFill>
                  <a:schemeClr val="dk1"/>
                </a:solidFill>
                <a:latin typeface="Calibri Light" panose="020F0302020204030204" pitchFamily="34" charset="0"/>
                <a:cs typeface="Calibri Light" panose="020F0302020204030204" pitchFamily="34" charset="0"/>
              </a:rPr>
              <a:t>Sistema Financiero (5/33)</a:t>
            </a:r>
            <a:endParaRPr sz="1800" dirty="0">
              <a:solidFill>
                <a:schemeClr val="dk1"/>
              </a:solidFill>
              <a:latin typeface="Calibri Light" panose="020F0302020204030204" pitchFamily="34" charset="0"/>
              <a:ea typeface="Calibri"/>
              <a:cs typeface="Calibri Light" panose="020F0302020204030204" pitchFamily="34" charset="0"/>
              <a:sym typeface="Calibri"/>
            </a:endParaRPr>
          </a:p>
          <a:p>
            <a:pPr marR="0" lvl="0" algn="l" rtl="0">
              <a:lnSpc>
                <a:spcPct val="100000"/>
              </a:lnSpc>
              <a:spcBef>
                <a:spcPts val="0"/>
              </a:spcBef>
              <a:spcAft>
                <a:spcPts val="0"/>
              </a:spcAft>
              <a:buClr>
                <a:schemeClr val="dk1"/>
              </a:buClr>
              <a:buSzPts val="1100"/>
              <a:buFont typeface="Calibri"/>
              <a:buChar char="●"/>
            </a:pPr>
            <a:r>
              <a:rPr lang="es-CO" sz="1800" dirty="0">
                <a:solidFill>
                  <a:schemeClr val="dk1"/>
                </a:solidFill>
                <a:latin typeface="Calibri Light" panose="020F0302020204030204" pitchFamily="34" charset="0"/>
                <a:cs typeface="Calibri Light" panose="020F0302020204030204" pitchFamily="34" charset="0"/>
              </a:rPr>
              <a:t>Tamaño de Mercado (7/33)</a:t>
            </a:r>
            <a:endParaRPr sz="18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4" name="Google Shape;753;g19ad1e35f22_0_80">
            <a:extLst>
              <a:ext uri="{FF2B5EF4-FFF2-40B4-BE49-F238E27FC236}">
                <a16:creationId xmlns:a16="http://schemas.microsoft.com/office/drawing/2014/main" id="{BB2A1361-5810-AB47-5D3F-A37893A8B2C7}"/>
              </a:ext>
            </a:extLst>
          </p:cNvPr>
          <p:cNvSpPr txBox="1"/>
          <p:nvPr/>
        </p:nvSpPr>
        <p:spPr>
          <a:xfrm>
            <a:off x="122639" y="676254"/>
            <a:ext cx="4570200" cy="58807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800"/>
              </a:spcAft>
              <a:buNone/>
            </a:pPr>
            <a:r>
              <a:rPr lang="es-ES" sz="1700" b="1" dirty="0">
                <a:solidFill>
                  <a:schemeClr val="dk1"/>
                </a:solidFill>
              </a:rPr>
              <a:t>E</a:t>
            </a:r>
            <a:r>
              <a:rPr lang="es-CO" sz="1700" b="1" dirty="0" err="1">
                <a:solidFill>
                  <a:schemeClr val="dk1"/>
                </a:solidFill>
              </a:rPr>
              <a:t>volución</a:t>
            </a:r>
            <a:r>
              <a:rPr lang="es-CO" sz="1700" b="1" dirty="0">
                <a:solidFill>
                  <a:schemeClr val="dk1"/>
                </a:solidFill>
              </a:rPr>
              <a:t> Indicadores de Competitividad</a:t>
            </a:r>
            <a:endParaRPr sz="2000" dirty="0"/>
          </a:p>
        </p:txBody>
      </p:sp>
      <p:sp>
        <p:nvSpPr>
          <p:cNvPr id="8" name="CuadroTexto 7">
            <a:extLst>
              <a:ext uri="{FF2B5EF4-FFF2-40B4-BE49-F238E27FC236}">
                <a16:creationId xmlns:a16="http://schemas.microsoft.com/office/drawing/2014/main" id="{A34A9B1C-83B6-F7CB-03AD-2D90F49BCA4A}"/>
              </a:ext>
            </a:extLst>
          </p:cNvPr>
          <p:cNvSpPr txBox="1"/>
          <p:nvPr/>
        </p:nvSpPr>
        <p:spPr>
          <a:xfrm>
            <a:off x="155154" y="2845372"/>
            <a:ext cx="3803623" cy="523220"/>
          </a:xfrm>
          <a:prstGeom prst="rect">
            <a:avLst/>
          </a:prstGeom>
          <a:noFill/>
        </p:spPr>
        <p:txBody>
          <a:bodyPr wrap="square" rtlCol="0">
            <a:spAutoFit/>
          </a:bodyPr>
          <a:lstStyle/>
          <a:p>
            <a:pPr algn="ctr"/>
            <a:r>
              <a:rPr lang="es-ES" dirty="0"/>
              <a:t>Índice Departamental de Competitividad (IDC)</a:t>
            </a:r>
            <a:endParaRPr lang="es-CO" dirty="0"/>
          </a:p>
        </p:txBody>
      </p:sp>
      <p:sp>
        <p:nvSpPr>
          <p:cNvPr id="9" name="Google Shape;761;p28">
            <a:extLst>
              <a:ext uri="{FF2B5EF4-FFF2-40B4-BE49-F238E27FC236}">
                <a16:creationId xmlns:a16="http://schemas.microsoft.com/office/drawing/2014/main" id="{4DD9699D-9FDC-8705-C44A-2AB968EF547A}"/>
              </a:ext>
            </a:extLst>
          </p:cNvPr>
          <p:cNvSpPr txBox="1"/>
          <p:nvPr/>
        </p:nvSpPr>
        <p:spPr>
          <a:xfrm>
            <a:off x="7814667" y="1574606"/>
            <a:ext cx="4128217" cy="1636187"/>
          </a:xfrm>
          <a:prstGeom prst="rect">
            <a:avLst/>
          </a:prstGeom>
          <a:noFill/>
          <a:ln>
            <a:solidFill>
              <a:srgbClr val="FF0000"/>
            </a:soli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980000"/>
              </a:buClr>
              <a:buSzPts val="1100"/>
              <a:buFont typeface="Calibri"/>
              <a:buNone/>
            </a:pPr>
            <a:r>
              <a:rPr lang="es-CO" sz="1800" b="0" i="0" u="none" strike="noStrike" cap="none" dirty="0">
                <a:solidFill>
                  <a:srgbClr val="980000"/>
                </a:solidFill>
                <a:latin typeface="Calibri Light" panose="020F0302020204030204" pitchFamily="34" charset="0"/>
                <a:ea typeface="Calibri"/>
                <a:cs typeface="Calibri Light" panose="020F0302020204030204" pitchFamily="34" charset="0"/>
                <a:sym typeface="Calibri"/>
              </a:rPr>
              <a:t>Por Mejorar:</a:t>
            </a:r>
            <a:endParaRPr sz="1800" b="0" i="0" u="none" strike="noStrike" cap="none" dirty="0">
              <a:solidFill>
                <a:srgbClr val="980000"/>
              </a:solidFill>
              <a:latin typeface="Calibri Light" panose="020F0302020204030204" pitchFamily="34" charset="0"/>
              <a:ea typeface="Calibri"/>
              <a:cs typeface="Calibri Light" panose="020F0302020204030204" pitchFamily="34" charset="0"/>
              <a:sym typeface="Calibri"/>
            </a:endParaRPr>
          </a:p>
          <a:p>
            <a:pPr marR="0" lvl="0" algn="l" rtl="0">
              <a:lnSpc>
                <a:spcPct val="100000"/>
              </a:lnSpc>
              <a:spcBef>
                <a:spcPts val="0"/>
              </a:spcBef>
              <a:spcAft>
                <a:spcPts val="0"/>
              </a:spcAft>
              <a:buClr>
                <a:schemeClr val="dk1"/>
              </a:buClr>
              <a:buSzPts val="1100"/>
              <a:buFont typeface="Calibri"/>
              <a:buChar char="●"/>
            </a:pPr>
            <a:r>
              <a:rPr lang="es-CO" sz="1800" dirty="0">
                <a:solidFill>
                  <a:schemeClr val="dk1"/>
                </a:solidFill>
                <a:latin typeface="Calibri Light" panose="020F0302020204030204" pitchFamily="34" charset="0"/>
                <a:ea typeface="Calibri"/>
                <a:cs typeface="Calibri Light" panose="020F0302020204030204" pitchFamily="34" charset="0"/>
                <a:sym typeface="Calibri"/>
              </a:rPr>
              <a:t>M</a:t>
            </a:r>
            <a:r>
              <a:rPr lang="es-CO" sz="1800" dirty="0">
                <a:solidFill>
                  <a:schemeClr val="dk1"/>
                </a:solidFill>
                <a:latin typeface="Calibri Light" panose="020F0302020204030204" pitchFamily="34" charset="0"/>
                <a:cs typeface="Calibri Light" panose="020F0302020204030204" pitchFamily="34" charset="0"/>
              </a:rPr>
              <a:t>ercado laboral (13/33) </a:t>
            </a:r>
            <a:endParaRPr sz="1800" dirty="0">
              <a:solidFill>
                <a:schemeClr val="dk1"/>
              </a:solidFill>
              <a:latin typeface="Calibri Light" panose="020F0302020204030204" pitchFamily="34" charset="0"/>
              <a:cs typeface="Calibri Light" panose="020F0302020204030204" pitchFamily="34" charset="0"/>
            </a:endParaRPr>
          </a:p>
          <a:p>
            <a:pPr lvl="0" algn="just" rtl="0">
              <a:lnSpc>
                <a:spcPct val="107916"/>
              </a:lnSpc>
              <a:spcBef>
                <a:spcPts val="0"/>
              </a:spcBef>
              <a:spcAft>
                <a:spcPts val="0"/>
              </a:spcAft>
              <a:buClr>
                <a:schemeClr val="dk1"/>
              </a:buClr>
              <a:buSzPts val="1100"/>
              <a:buChar char="●"/>
            </a:pPr>
            <a:r>
              <a:rPr lang="es-CO" sz="1800" dirty="0">
                <a:solidFill>
                  <a:schemeClr val="dk1"/>
                </a:solidFill>
                <a:latin typeface="Calibri Light" panose="020F0302020204030204" pitchFamily="34" charset="0"/>
                <a:cs typeface="Calibri Light" panose="020F0302020204030204" pitchFamily="34" charset="0"/>
              </a:rPr>
              <a:t>Educación media y básica (19/33)</a:t>
            </a:r>
            <a:endParaRPr sz="1800" dirty="0">
              <a:solidFill>
                <a:schemeClr val="dk1"/>
              </a:solidFill>
              <a:latin typeface="Calibri Light" panose="020F0302020204030204" pitchFamily="34" charset="0"/>
              <a:cs typeface="Calibri Light" panose="020F0302020204030204" pitchFamily="34" charset="0"/>
            </a:endParaRPr>
          </a:p>
          <a:p>
            <a:pPr lvl="0" algn="just" rtl="0">
              <a:lnSpc>
                <a:spcPct val="107916"/>
              </a:lnSpc>
              <a:spcBef>
                <a:spcPts val="0"/>
              </a:spcBef>
              <a:spcAft>
                <a:spcPts val="0"/>
              </a:spcAft>
              <a:buClr>
                <a:schemeClr val="dk1"/>
              </a:buClr>
              <a:buSzPts val="1100"/>
              <a:buChar char="●"/>
            </a:pPr>
            <a:r>
              <a:rPr lang="es-CO" sz="1800" dirty="0">
                <a:solidFill>
                  <a:schemeClr val="dk1"/>
                </a:solidFill>
                <a:latin typeface="Calibri Light" panose="020F0302020204030204" pitchFamily="34" charset="0"/>
                <a:cs typeface="Calibri Light" panose="020F0302020204030204" pitchFamily="34" charset="0"/>
              </a:rPr>
              <a:t>Sostenibilidad Ambiental (24/33)</a:t>
            </a:r>
          </a:p>
          <a:p>
            <a:pPr lvl="0" algn="just" rtl="0">
              <a:lnSpc>
                <a:spcPct val="107916"/>
              </a:lnSpc>
              <a:spcBef>
                <a:spcPts val="0"/>
              </a:spcBef>
              <a:spcAft>
                <a:spcPts val="0"/>
              </a:spcAft>
              <a:buClr>
                <a:schemeClr val="dk1"/>
              </a:buClr>
              <a:buSzPts val="1100"/>
              <a:buChar char="●"/>
            </a:pPr>
            <a:r>
              <a:rPr lang="es-CO" sz="1800" dirty="0">
                <a:solidFill>
                  <a:schemeClr val="dk1"/>
                </a:solidFill>
                <a:latin typeface="Calibri Light" panose="020F0302020204030204" pitchFamily="34" charset="0"/>
                <a:cs typeface="Calibri Light" panose="020F0302020204030204" pitchFamily="34" charset="0"/>
              </a:rPr>
              <a:t>Adopción TIC (9/33)</a:t>
            </a:r>
          </a:p>
        </p:txBody>
      </p:sp>
      <p:sp>
        <p:nvSpPr>
          <p:cNvPr id="43" name="CuadroTexto 42">
            <a:extLst>
              <a:ext uri="{FF2B5EF4-FFF2-40B4-BE49-F238E27FC236}">
                <a16:creationId xmlns:a16="http://schemas.microsoft.com/office/drawing/2014/main" id="{7345DCBF-0F23-0B84-42F2-F24CFF7210E5}"/>
              </a:ext>
            </a:extLst>
          </p:cNvPr>
          <p:cNvSpPr txBox="1"/>
          <p:nvPr/>
        </p:nvSpPr>
        <p:spPr>
          <a:xfrm>
            <a:off x="0" y="5185575"/>
            <a:ext cx="3803623" cy="523220"/>
          </a:xfrm>
          <a:prstGeom prst="rect">
            <a:avLst/>
          </a:prstGeom>
          <a:noFill/>
        </p:spPr>
        <p:txBody>
          <a:bodyPr wrap="square" rtlCol="0">
            <a:spAutoFit/>
          </a:bodyPr>
          <a:lstStyle/>
          <a:p>
            <a:pPr algn="ctr"/>
            <a:r>
              <a:rPr lang="es-ES" dirty="0"/>
              <a:t>Índice de Innovación Departamental</a:t>
            </a:r>
          </a:p>
          <a:p>
            <a:pPr algn="ctr"/>
            <a:r>
              <a:rPr lang="es-ES" dirty="0"/>
              <a:t>(IDIC)</a:t>
            </a:r>
            <a:endParaRPr lang="es-CO" dirty="0"/>
          </a:p>
        </p:txBody>
      </p:sp>
      <p:sp>
        <p:nvSpPr>
          <p:cNvPr id="44" name="Google Shape;761;p28">
            <a:extLst>
              <a:ext uri="{FF2B5EF4-FFF2-40B4-BE49-F238E27FC236}">
                <a16:creationId xmlns:a16="http://schemas.microsoft.com/office/drawing/2014/main" id="{2D147445-AFC7-7675-12C9-8AA82FB4900E}"/>
              </a:ext>
            </a:extLst>
          </p:cNvPr>
          <p:cNvSpPr txBox="1"/>
          <p:nvPr/>
        </p:nvSpPr>
        <p:spPr>
          <a:xfrm>
            <a:off x="3922039" y="3849746"/>
            <a:ext cx="3606037" cy="1569630"/>
          </a:xfrm>
          <a:prstGeom prst="rect">
            <a:avLst/>
          </a:prstGeom>
          <a:noFill/>
          <a:ln>
            <a:solidFill>
              <a:schemeClr val="accent6">
                <a:lumMod val="40000"/>
                <a:lumOff val="60000"/>
              </a:schemeClr>
            </a:solidFill>
          </a:ln>
        </p:spPr>
        <p:txBody>
          <a:bodyPr spcFirstLastPara="1" wrap="square" lIns="91425" tIns="91425" rIns="91425" bIns="91425" anchor="t" anchorCtr="0">
            <a:spAutoFit/>
          </a:bodyPr>
          <a:lstStyle/>
          <a:p>
            <a:pPr marR="0" lvl="0" algn="l" rtl="0">
              <a:lnSpc>
                <a:spcPct val="100000"/>
              </a:lnSpc>
              <a:spcBef>
                <a:spcPts val="0"/>
              </a:spcBef>
              <a:spcAft>
                <a:spcPts val="0"/>
              </a:spcAft>
              <a:buClr>
                <a:schemeClr val="accent6"/>
              </a:buClr>
              <a:buSzPts val="1800"/>
            </a:pPr>
            <a:r>
              <a:rPr lang="es-CO" sz="1800" b="0" i="0" u="none" strike="noStrike" cap="none" dirty="0">
                <a:solidFill>
                  <a:schemeClr val="accent6"/>
                </a:solidFill>
                <a:latin typeface="Calibri Light" panose="020F0302020204030204" pitchFamily="34" charset="0"/>
                <a:ea typeface="Calibri"/>
                <a:cs typeface="Calibri Light" panose="020F0302020204030204" pitchFamily="34" charset="0"/>
                <a:sym typeface="Calibri"/>
              </a:rPr>
              <a:t>Destaca:</a:t>
            </a:r>
            <a:r>
              <a:rPr lang="es-CO" sz="18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a:t>
            </a:r>
            <a:endParaRPr lang="es-CO" sz="1800" dirty="0">
              <a:solidFill>
                <a:schemeClr val="dk1"/>
              </a:solidFill>
              <a:latin typeface="Calibri Light" panose="020F0302020204030204" pitchFamily="34" charset="0"/>
              <a:ea typeface="Calibri"/>
              <a:cs typeface="Calibri Light" panose="020F0302020204030204" pitchFamily="34" charset="0"/>
              <a:sym typeface="Calibri"/>
            </a:endParaRPr>
          </a:p>
          <a:p>
            <a:pPr algn="l">
              <a:spcBef>
                <a:spcPts val="0"/>
              </a:spcBef>
              <a:buClr>
                <a:schemeClr val="dk1"/>
              </a:buClr>
              <a:buSzPts val="1100"/>
              <a:buFont typeface="Calibri"/>
              <a:buChar char="●"/>
            </a:pPr>
            <a:r>
              <a:rPr lang="es-ES" sz="1800" dirty="0">
                <a:solidFill>
                  <a:schemeClr val="dk1"/>
                </a:solidFill>
                <a:latin typeface="Calibri Light" panose="020F0302020204030204" pitchFamily="34" charset="0"/>
                <a:cs typeface="Calibri Light" panose="020F0302020204030204" pitchFamily="34" charset="0"/>
              </a:rPr>
              <a:t>Intensidad del gasto empresarial en I+D (Porcentaje) (1/32)</a:t>
            </a:r>
          </a:p>
          <a:p>
            <a:pPr algn="l">
              <a:spcBef>
                <a:spcPts val="0"/>
              </a:spcBef>
              <a:buClr>
                <a:schemeClr val="dk1"/>
              </a:buClr>
              <a:buSzPts val="1100"/>
              <a:buFont typeface="Calibri"/>
              <a:buChar char="●"/>
            </a:pPr>
            <a:r>
              <a:rPr lang="es-CO" sz="1800" dirty="0">
                <a:solidFill>
                  <a:schemeClr val="dk1"/>
                </a:solidFill>
                <a:latin typeface="Calibri Light" panose="020F0302020204030204" pitchFamily="34" charset="0"/>
                <a:cs typeface="Calibri Light" panose="020F0302020204030204" pitchFamily="34" charset="0"/>
              </a:rPr>
              <a:t>Desempeño logístico (0-100) (1/32)</a:t>
            </a:r>
          </a:p>
          <a:p>
            <a:pPr algn="l">
              <a:spcBef>
                <a:spcPts val="0"/>
              </a:spcBef>
              <a:buClr>
                <a:schemeClr val="dk1"/>
              </a:buClr>
              <a:buSzPts val="1100"/>
              <a:buFont typeface="Calibri"/>
              <a:buChar char="●"/>
            </a:pPr>
            <a:r>
              <a:rPr lang="es-CO" sz="1800" dirty="0">
                <a:solidFill>
                  <a:schemeClr val="dk1"/>
                </a:solidFill>
                <a:latin typeface="Calibri Light" panose="020F0302020204030204" pitchFamily="34" charset="0"/>
                <a:cs typeface="Calibri Light" panose="020F0302020204030204" pitchFamily="34" charset="0"/>
              </a:rPr>
              <a:t>Capitalización bursátil (2/32)</a:t>
            </a:r>
          </a:p>
        </p:txBody>
      </p:sp>
      <p:sp>
        <p:nvSpPr>
          <p:cNvPr id="45" name="Google Shape;761;p28">
            <a:extLst>
              <a:ext uri="{FF2B5EF4-FFF2-40B4-BE49-F238E27FC236}">
                <a16:creationId xmlns:a16="http://schemas.microsoft.com/office/drawing/2014/main" id="{18A25C97-4D52-ED18-491C-843C1DEC6324}"/>
              </a:ext>
            </a:extLst>
          </p:cNvPr>
          <p:cNvSpPr txBox="1"/>
          <p:nvPr/>
        </p:nvSpPr>
        <p:spPr>
          <a:xfrm>
            <a:off x="7810981" y="3720191"/>
            <a:ext cx="4128217" cy="2677626"/>
          </a:xfrm>
          <a:prstGeom prst="rect">
            <a:avLst/>
          </a:prstGeom>
          <a:noFill/>
          <a:ln>
            <a:solidFill>
              <a:srgbClr val="FF0000"/>
            </a:soli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980000"/>
              </a:buClr>
              <a:buSzPts val="1100"/>
              <a:buFont typeface="Calibri"/>
              <a:buNone/>
            </a:pPr>
            <a:r>
              <a:rPr lang="es-CO" sz="1800" b="0" i="0" u="none" strike="noStrike" cap="none" dirty="0">
                <a:solidFill>
                  <a:srgbClr val="980000"/>
                </a:solidFill>
                <a:latin typeface="Calibri Light" panose="020F0302020204030204" pitchFamily="34" charset="0"/>
                <a:ea typeface="Calibri"/>
                <a:cs typeface="Calibri Light" panose="020F0302020204030204" pitchFamily="34" charset="0"/>
                <a:sym typeface="Calibri"/>
              </a:rPr>
              <a:t>Por Mejorar:</a:t>
            </a:r>
            <a:endParaRPr sz="1800" b="0" i="0" u="none" strike="noStrike" cap="none" dirty="0">
              <a:solidFill>
                <a:srgbClr val="980000"/>
              </a:solidFill>
              <a:latin typeface="Calibri Light" panose="020F0302020204030204" pitchFamily="34" charset="0"/>
              <a:ea typeface="Calibri"/>
              <a:cs typeface="Calibri Light" panose="020F0302020204030204" pitchFamily="34" charset="0"/>
              <a:sym typeface="Calibri"/>
            </a:endParaRPr>
          </a:p>
          <a:p>
            <a:pPr marR="0" lvl="0" algn="l" rtl="0">
              <a:lnSpc>
                <a:spcPct val="100000"/>
              </a:lnSpc>
              <a:spcBef>
                <a:spcPts val="0"/>
              </a:spcBef>
              <a:spcAft>
                <a:spcPts val="0"/>
              </a:spcAft>
              <a:buClr>
                <a:schemeClr val="dk1"/>
              </a:buClr>
              <a:buSzPts val="1100"/>
              <a:buFont typeface="Calibri"/>
              <a:buChar char="●"/>
            </a:pPr>
            <a:r>
              <a:rPr lang="es-ES" sz="1800" dirty="0">
                <a:solidFill>
                  <a:schemeClr val="dk1"/>
                </a:solidFill>
                <a:latin typeface="Calibri Light" panose="020F0302020204030204" pitchFamily="34" charset="0"/>
                <a:cs typeface="Calibri Light" panose="020F0302020204030204" pitchFamily="34" charset="0"/>
              </a:rPr>
              <a:t>Eficiencia en el uso de la energía (en unidades del PIB) (26/32)</a:t>
            </a:r>
          </a:p>
          <a:p>
            <a:pPr marR="0" lvl="0" algn="l" rtl="0">
              <a:lnSpc>
                <a:spcPct val="100000"/>
              </a:lnSpc>
              <a:spcBef>
                <a:spcPts val="0"/>
              </a:spcBef>
              <a:spcAft>
                <a:spcPts val="0"/>
              </a:spcAft>
              <a:buClr>
                <a:schemeClr val="dk1"/>
              </a:buClr>
              <a:buSzPts val="1100"/>
              <a:buFont typeface="Calibri"/>
              <a:buChar char="●"/>
            </a:pPr>
            <a:r>
              <a:rPr lang="es-ES" sz="1800" dirty="0">
                <a:solidFill>
                  <a:schemeClr val="dk1"/>
                </a:solidFill>
                <a:latin typeface="Calibri Light" panose="020F0302020204030204" pitchFamily="34" charset="0"/>
                <a:cs typeface="Calibri Light" panose="020F0302020204030204" pitchFamily="34" charset="0"/>
              </a:rPr>
              <a:t>Servicios digitales de confianza y seguridad (21/32) </a:t>
            </a:r>
          </a:p>
          <a:p>
            <a:pPr marR="0" lvl="0" algn="l" rtl="0">
              <a:lnSpc>
                <a:spcPct val="100000"/>
              </a:lnSpc>
              <a:spcBef>
                <a:spcPts val="0"/>
              </a:spcBef>
              <a:spcAft>
                <a:spcPts val="0"/>
              </a:spcAft>
              <a:buClr>
                <a:schemeClr val="dk1"/>
              </a:buClr>
              <a:buSzPts val="1100"/>
              <a:buFont typeface="Calibri"/>
              <a:buChar char="●"/>
            </a:pPr>
            <a:r>
              <a:rPr lang="es-ES" sz="1800" dirty="0">
                <a:solidFill>
                  <a:schemeClr val="dk1"/>
                </a:solidFill>
                <a:latin typeface="Calibri Light" panose="020F0302020204030204" pitchFamily="34" charset="0"/>
                <a:cs typeface="Calibri Light" panose="020F0302020204030204" pitchFamily="34" charset="0"/>
              </a:rPr>
              <a:t>Mujeres empleadas con formación de alto nivel (20/32)</a:t>
            </a:r>
          </a:p>
          <a:p>
            <a:pPr marR="0" lvl="0" algn="l" rtl="0">
              <a:lnSpc>
                <a:spcPct val="100000"/>
              </a:lnSpc>
              <a:spcBef>
                <a:spcPts val="0"/>
              </a:spcBef>
              <a:spcAft>
                <a:spcPts val="0"/>
              </a:spcAft>
              <a:buClr>
                <a:schemeClr val="dk1"/>
              </a:buClr>
              <a:buSzPts val="1100"/>
              <a:buFont typeface="Calibri"/>
              <a:buChar char="●"/>
            </a:pPr>
            <a:r>
              <a:rPr lang="es-ES" sz="1800" dirty="0">
                <a:solidFill>
                  <a:schemeClr val="dk1"/>
                </a:solidFill>
                <a:latin typeface="Calibri Light" panose="020F0302020204030204" pitchFamily="34" charset="0"/>
                <a:cs typeface="Calibri Light" panose="020F0302020204030204" pitchFamily="34" charset="0"/>
              </a:rPr>
              <a:t>Gasto en I+D financiado desde el extranjero (%) (15/32)</a:t>
            </a:r>
            <a:endParaRPr sz="1800" dirty="0">
              <a:solidFill>
                <a:schemeClr val="dk1"/>
              </a:solidFill>
              <a:latin typeface="Calibri Light" panose="020F0302020204030204" pitchFamily="34" charset="0"/>
              <a:cs typeface="Calibri Light" panose="020F0302020204030204" pitchFamily="34" charset="0"/>
              <a:sym typeface="Calibri"/>
            </a:endParaRPr>
          </a:p>
        </p:txBody>
      </p:sp>
      <p:pic>
        <p:nvPicPr>
          <p:cNvPr id="3" name="Imagen 2">
            <a:extLst>
              <a:ext uri="{FF2B5EF4-FFF2-40B4-BE49-F238E27FC236}">
                <a16:creationId xmlns:a16="http://schemas.microsoft.com/office/drawing/2014/main" id="{A5BE453D-F092-3CBD-35D0-07390839F798}"/>
              </a:ext>
            </a:extLst>
          </p:cNvPr>
          <p:cNvPicPr>
            <a:picLocks noChangeAspect="1"/>
          </p:cNvPicPr>
          <p:nvPr/>
        </p:nvPicPr>
        <p:blipFill>
          <a:blip r:embed="rId3"/>
          <a:stretch>
            <a:fillRect/>
          </a:stretch>
        </p:blipFill>
        <p:spPr>
          <a:xfrm>
            <a:off x="850198" y="1342437"/>
            <a:ext cx="2164268" cy="1201016"/>
          </a:xfrm>
          <a:prstGeom prst="rect">
            <a:avLst/>
          </a:prstGeom>
        </p:spPr>
      </p:pic>
      <p:pic>
        <p:nvPicPr>
          <p:cNvPr id="12" name="Imagen 11">
            <a:extLst>
              <a:ext uri="{FF2B5EF4-FFF2-40B4-BE49-F238E27FC236}">
                <a16:creationId xmlns:a16="http://schemas.microsoft.com/office/drawing/2014/main" id="{2DF53FC3-CCA5-B27B-846C-058E505593E9}"/>
              </a:ext>
            </a:extLst>
          </p:cNvPr>
          <p:cNvPicPr>
            <a:picLocks noChangeAspect="1"/>
          </p:cNvPicPr>
          <p:nvPr/>
        </p:nvPicPr>
        <p:blipFill>
          <a:blip r:embed="rId4"/>
          <a:stretch>
            <a:fillRect/>
          </a:stretch>
        </p:blipFill>
        <p:spPr>
          <a:xfrm>
            <a:off x="850161" y="3569265"/>
            <a:ext cx="2103302" cy="1213209"/>
          </a:xfrm>
          <a:prstGeom prst="rect">
            <a:avLst/>
          </a:prstGeom>
        </p:spPr>
      </p:pic>
    </p:spTree>
    <p:extLst>
      <p:ext uri="{BB962C8B-B14F-4D97-AF65-F5344CB8AC3E}">
        <p14:creationId xmlns:p14="http://schemas.microsoft.com/office/powerpoint/2010/main" val="3704074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1" name="Google Shape;811;g1973c81d389_0_147"/>
          <p:cNvSpPr txBox="1"/>
          <p:nvPr/>
        </p:nvSpPr>
        <p:spPr>
          <a:xfrm>
            <a:off x="4884803" y="3657071"/>
            <a:ext cx="4048181" cy="1846629"/>
          </a:xfrm>
          <a:prstGeom prst="rect">
            <a:avLst/>
          </a:prstGeom>
          <a:noFill/>
          <a:ln>
            <a:solidFill>
              <a:srgbClr val="FF0000"/>
            </a:soli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980000"/>
              </a:buClr>
              <a:buSzPts val="1100"/>
              <a:buFont typeface="Calibri"/>
              <a:buNone/>
            </a:pPr>
            <a:r>
              <a:rPr lang="es-CO" sz="1800" b="0" i="0" u="none" strike="noStrike" cap="none" dirty="0">
                <a:solidFill>
                  <a:srgbClr val="980000"/>
                </a:solidFill>
                <a:latin typeface="Calibri Light" panose="020F0302020204030204" pitchFamily="34" charset="0"/>
                <a:ea typeface="Calibri"/>
                <a:cs typeface="Calibri Light" panose="020F0302020204030204" pitchFamily="34" charset="0"/>
                <a:sym typeface="Calibri"/>
              </a:rPr>
              <a:t>Por Mejorar:</a:t>
            </a:r>
            <a:endParaRPr sz="1800" b="0" i="0" u="none" strike="noStrike" cap="none" dirty="0">
              <a:solidFill>
                <a:srgbClr val="980000"/>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100000"/>
              </a:lnSpc>
              <a:spcBef>
                <a:spcPts val="0"/>
              </a:spcBef>
              <a:spcAft>
                <a:spcPts val="0"/>
              </a:spcAft>
              <a:buClr>
                <a:srgbClr val="980000"/>
              </a:buClr>
              <a:buSzPts val="1100"/>
              <a:buFont typeface="Calibri"/>
              <a:buNone/>
            </a:pPr>
            <a:endParaRPr sz="1800" dirty="0">
              <a:solidFill>
                <a:srgbClr val="980000"/>
              </a:solidFill>
              <a:latin typeface="Calibri Light" panose="020F0302020204030204" pitchFamily="34" charset="0"/>
              <a:ea typeface="Calibri"/>
              <a:cs typeface="Calibri Light" panose="020F0302020204030204" pitchFamily="34" charset="0"/>
              <a:sym typeface="Calibri"/>
            </a:endParaRPr>
          </a:p>
          <a:p>
            <a:pPr marL="457200" indent="-298450">
              <a:buClr>
                <a:schemeClr val="dk1"/>
              </a:buClr>
              <a:buSzPts val="1100"/>
              <a:buFont typeface="Arial"/>
              <a:buChar char="●"/>
            </a:pPr>
            <a:r>
              <a:rPr lang="es-CO" sz="1800" dirty="0">
                <a:solidFill>
                  <a:schemeClr val="dk1"/>
                </a:solidFill>
                <a:latin typeface="Calibri Light" panose="020F0302020204030204" pitchFamily="34" charset="0"/>
                <a:cs typeface="Calibri Light" panose="020F0302020204030204" pitchFamily="34" charset="0"/>
              </a:rPr>
              <a:t>Salud (18/32)</a:t>
            </a:r>
            <a:endParaRPr sz="1800" dirty="0">
              <a:solidFill>
                <a:schemeClr val="dk1"/>
              </a:solidFill>
              <a:latin typeface="Calibri Light" panose="020F0302020204030204" pitchFamily="34" charset="0"/>
              <a:cs typeface="Calibri Light" panose="020F0302020204030204" pitchFamily="34" charset="0"/>
            </a:endParaRPr>
          </a:p>
          <a:p>
            <a:pPr marL="457200" indent="-298450">
              <a:buClr>
                <a:schemeClr val="dk1"/>
              </a:buClr>
              <a:buSzPts val="1100"/>
              <a:buFont typeface="Arial"/>
              <a:buChar char="●"/>
            </a:pPr>
            <a:r>
              <a:rPr lang="es-CO" sz="1800" dirty="0">
                <a:solidFill>
                  <a:schemeClr val="dk1"/>
                </a:solidFill>
                <a:latin typeface="Calibri Light" panose="020F0302020204030204" pitchFamily="34" charset="0"/>
                <a:cs typeface="Calibri Light" panose="020F0302020204030204" pitchFamily="34" charset="0"/>
              </a:rPr>
              <a:t>Educación Básica y Media (20/32)</a:t>
            </a:r>
            <a:endParaRPr sz="1800" dirty="0">
              <a:solidFill>
                <a:schemeClr val="dk1"/>
              </a:solidFill>
              <a:latin typeface="Calibri Light" panose="020F0302020204030204" pitchFamily="34" charset="0"/>
              <a:cs typeface="Calibri Light" panose="020F0302020204030204" pitchFamily="34" charset="0"/>
            </a:endParaRPr>
          </a:p>
          <a:p>
            <a:pPr marL="457200" indent="-298450">
              <a:buClr>
                <a:schemeClr val="dk1"/>
              </a:buClr>
              <a:buSzPts val="1100"/>
              <a:buFont typeface="Arial"/>
              <a:buChar char="●"/>
            </a:pPr>
            <a:r>
              <a:rPr lang="es-CO" sz="1800" dirty="0">
                <a:solidFill>
                  <a:schemeClr val="dk1"/>
                </a:solidFill>
                <a:latin typeface="Calibri Light" panose="020F0302020204030204" pitchFamily="34" charset="0"/>
                <a:cs typeface="Calibri Light" panose="020F0302020204030204" pitchFamily="34" charset="0"/>
              </a:rPr>
              <a:t>Mercado Laboral (23/32)</a:t>
            </a:r>
            <a:endParaRPr sz="1800" dirty="0">
              <a:solidFill>
                <a:schemeClr val="dk1"/>
              </a:solidFill>
              <a:latin typeface="Calibri Light" panose="020F0302020204030204" pitchFamily="34" charset="0"/>
              <a:cs typeface="Calibri Light" panose="020F0302020204030204" pitchFamily="34" charset="0"/>
            </a:endParaRPr>
          </a:p>
          <a:p>
            <a:pPr marL="457200" indent="-298450">
              <a:buClr>
                <a:schemeClr val="dk1"/>
              </a:buClr>
              <a:buSzPts val="1100"/>
              <a:buFont typeface="Arial"/>
              <a:buChar char="●"/>
            </a:pPr>
            <a:r>
              <a:rPr lang="es-CO" sz="1800" dirty="0">
                <a:solidFill>
                  <a:schemeClr val="dk1"/>
                </a:solidFill>
                <a:latin typeface="Calibri Light" panose="020F0302020204030204" pitchFamily="34" charset="0"/>
                <a:cs typeface="Calibri Light" panose="020F0302020204030204" pitchFamily="34" charset="0"/>
              </a:rPr>
              <a:t>Adopción TIC (11/32)</a:t>
            </a:r>
            <a:endParaRPr sz="1800" dirty="0">
              <a:solidFill>
                <a:schemeClr val="dk1"/>
              </a:solidFill>
              <a:latin typeface="Calibri Light" panose="020F0302020204030204" pitchFamily="34" charset="0"/>
              <a:cs typeface="Calibri Light" panose="020F0302020204030204" pitchFamily="34" charset="0"/>
            </a:endParaRPr>
          </a:p>
        </p:txBody>
      </p:sp>
      <p:sp>
        <p:nvSpPr>
          <p:cNvPr id="812" name="Google Shape;812;g1973c81d389_0_147"/>
          <p:cNvSpPr txBox="1">
            <a:spLocks noGrp="1"/>
          </p:cNvSpPr>
          <p:nvPr>
            <p:ph type="title"/>
          </p:nvPr>
        </p:nvSpPr>
        <p:spPr>
          <a:xfrm>
            <a:off x="139875" y="416225"/>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
        <p:nvSpPr>
          <p:cNvPr id="13" name="CuadroTexto 12">
            <a:extLst>
              <a:ext uri="{FF2B5EF4-FFF2-40B4-BE49-F238E27FC236}">
                <a16:creationId xmlns:a16="http://schemas.microsoft.com/office/drawing/2014/main" id="{D4A84EF0-F5E2-E686-C006-60BD67DEFA30}"/>
              </a:ext>
            </a:extLst>
          </p:cNvPr>
          <p:cNvSpPr txBox="1"/>
          <p:nvPr/>
        </p:nvSpPr>
        <p:spPr>
          <a:xfrm>
            <a:off x="393896" y="3600799"/>
            <a:ext cx="3940544" cy="2031325"/>
          </a:xfrm>
          <a:prstGeom prst="rect">
            <a:avLst/>
          </a:prstGeom>
          <a:noFill/>
          <a:ln>
            <a:solidFill>
              <a:schemeClr val="accent6"/>
            </a:solidFill>
          </a:ln>
        </p:spPr>
        <p:txBody>
          <a:bodyPr wrap="square">
            <a:spAutoFit/>
          </a:bodyPr>
          <a:lstStyle/>
          <a:p>
            <a:pPr marL="0" marR="0" lvl="0" indent="0" algn="l" rtl="0">
              <a:lnSpc>
                <a:spcPct val="100000"/>
              </a:lnSpc>
              <a:spcBef>
                <a:spcPts val="0"/>
              </a:spcBef>
              <a:spcAft>
                <a:spcPts val="0"/>
              </a:spcAft>
              <a:buClr>
                <a:schemeClr val="accent6"/>
              </a:buClr>
              <a:buSzPts val="1800"/>
              <a:buFont typeface="Calibri"/>
              <a:buNone/>
            </a:pPr>
            <a:r>
              <a:rPr lang="es-ES" sz="1800" b="0" i="0" u="none" strike="noStrike" cap="none" dirty="0">
                <a:solidFill>
                  <a:schemeClr val="accent6"/>
                </a:solidFill>
                <a:latin typeface="Calibri Light" panose="020F0302020204030204" pitchFamily="34" charset="0"/>
                <a:ea typeface="Calibri"/>
                <a:cs typeface="Calibri Light" panose="020F0302020204030204" pitchFamily="34" charset="0"/>
                <a:sym typeface="Calibri"/>
              </a:rPr>
              <a:t>Destaca:</a:t>
            </a:r>
            <a:r>
              <a:rPr lang="es-ES" sz="18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a:t>
            </a:r>
          </a:p>
          <a:p>
            <a:pPr marL="0" marR="0" lvl="0" indent="0" algn="l" rtl="0">
              <a:lnSpc>
                <a:spcPct val="100000"/>
              </a:lnSpc>
              <a:spcBef>
                <a:spcPts val="0"/>
              </a:spcBef>
              <a:spcAft>
                <a:spcPts val="0"/>
              </a:spcAft>
              <a:buClr>
                <a:schemeClr val="accent6"/>
              </a:buClr>
              <a:buSzPts val="1800"/>
              <a:buFont typeface="Calibri"/>
              <a:buNone/>
            </a:pPr>
            <a:endParaRPr lang="es-ES" sz="1800" dirty="0">
              <a:solidFill>
                <a:schemeClr val="dk1"/>
              </a:solidFill>
              <a:latin typeface="Calibri Light" panose="020F0302020204030204" pitchFamily="34" charset="0"/>
              <a:ea typeface="Calibri"/>
              <a:cs typeface="Calibri Light" panose="020F0302020204030204" pitchFamily="34" charset="0"/>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s-ES" sz="1800" dirty="0">
                <a:solidFill>
                  <a:schemeClr val="dk1"/>
                </a:solidFill>
                <a:latin typeface="Calibri Light" panose="020F0302020204030204" pitchFamily="34" charset="0"/>
                <a:cs typeface="Calibri Light" panose="020F0302020204030204" pitchFamily="34" charset="0"/>
              </a:rPr>
              <a:t>Instituciones (4/32)</a:t>
            </a:r>
          </a:p>
          <a:p>
            <a:pPr marL="457200" marR="0" lvl="0" indent="-298450" algn="l" rtl="0">
              <a:lnSpc>
                <a:spcPct val="100000"/>
              </a:lnSpc>
              <a:spcBef>
                <a:spcPts val="0"/>
              </a:spcBef>
              <a:spcAft>
                <a:spcPts val="0"/>
              </a:spcAft>
              <a:buClr>
                <a:schemeClr val="dk1"/>
              </a:buClr>
              <a:buSzPts val="1100"/>
              <a:buChar char="●"/>
            </a:pPr>
            <a:r>
              <a:rPr lang="es-ES" sz="1800" dirty="0">
                <a:solidFill>
                  <a:schemeClr val="dk1"/>
                </a:solidFill>
                <a:latin typeface="Calibri Light" panose="020F0302020204030204" pitchFamily="34" charset="0"/>
                <a:cs typeface="Calibri Light" panose="020F0302020204030204" pitchFamily="34" charset="0"/>
              </a:rPr>
              <a:t>Sostenibilidad Ambiental (3/32)</a:t>
            </a:r>
          </a:p>
          <a:p>
            <a:pPr marL="457200" marR="0" lvl="0" indent="-298450" algn="l" rtl="0">
              <a:lnSpc>
                <a:spcPct val="100000"/>
              </a:lnSpc>
              <a:spcBef>
                <a:spcPts val="0"/>
              </a:spcBef>
              <a:spcAft>
                <a:spcPts val="0"/>
              </a:spcAft>
              <a:buClr>
                <a:schemeClr val="dk1"/>
              </a:buClr>
              <a:buSzPts val="1100"/>
              <a:buChar char="●"/>
            </a:pPr>
            <a:r>
              <a:rPr lang="es-ES" sz="1800" dirty="0">
                <a:solidFill>
                  <a:schemeClr val="dk1"/>
                </a:solidFill>
                <a:latin typeface="Calibri Light" panose="020F0302020204030204" pitchFamily="34" charset="0"/>
                <a:cs typeface="Calibri Light" panose="020F0302020204030204" pitchFamily="34" charset="0"/>
              </a:rPr>
              <a:t>Entorno para los Negocios (5/32)</a:t>
            </a:r>
          </a:p>
          <a:p>
            <a:pPr marL="457200" marR="0" lvl="0" indent="-298450" algn="l" rtl="0">
              <a:lnSpc>
                <a:spcPct val="100000"/>
              </a:lnSpc>
              <a:spcBef>
                <a:spcPts val="0"/>
              </a:spcBef>
              <a:spcAft>
                <a:spcPts val="0"/>
              </a:spcAft>
              <a:buClr>
                <a:schemeClr val="dk1"/>
              </a:buClr>
              <a:buSzPts val="1100"/>
              <a:buChar char="●"/>
            </a:pPr>
            <a:r>
              <a:rPr lang="es-ES" sz="1800" dirty="0">
                <a:solidFill>
                  <a:schemeClr val="dk1"/>
                </a:solidFill>
                <a:latin typeface="Calibri Light" panose="020F0302020204030204" pitchFamily="34" charset="0"/>
                <a:cs typeface="Calibri Light" panose="020F0302020204030204" pitchFamily="34" charset="0"/>
              </a:rPr>
              <a:t>Tamaño del Mercado (4/32)</a:t>
            </a:r>
          </a:p>
          <a:p>
            <a:pPr marL="457200" marR="0" lvl="0" indent="-298450" algn="l" rtl="0">
              <a:lnSpc>
                <a:spcPct val="100000"/>
              </a:lnSpc>
              <a:spcBef>
                <a:spcPts val="0"/>
              </a:spcBef>
              <a:spcAft>
                <a:spcPts val="0"/>
              </a:spcAft>
              <a:buClr>
                <a:schemeClr val="dk1"/>
              </a:buClr>
              <a:buSzPts val="1100"/>
              <a:buChar char="●"/>
            </a:pPr>
            <a:r>
              <a:rPr lang="es-ES" sz="1800" dirty="0">
                <a:solidFill>
                  <a:schemeClr val="dk1"/>
                </a:solidFill>
                <a:latin typeface="Calibri Light" panose="020F0302020204030204" pitchFamily="34" charset="0"/>
                <a:cs typeface="Calibri Light" panose="020F0302020204030204" pitchFamily="34" charset="0"/>
              </a:rPr>
              <a:t>Sofisticación y Diversificación (3/32)</a:t>
            </a:r>
          </a:p>
        </p:txBody>
      </p:sp>
      <p:sp>
        <p:nvSpPr>
          <p:cNvPr id="14" name="CuadroTexto 13">
            <a:extLst>
              <a:ext uri="{FF2B5EF4-FFF2-40B4-BE49-F238E27FC236}">
                <a16:creationId xmlns:a16="http://schemas.microsoft.com/office/drawing/2014/main" id="{0EFCC3B7-F3AC-779F-97FB-AF8CF679C8AA}"/>
              </a:ext>
            </a:extLst>
          </p:cNvPr>
          <p:cNvSpPr txBox="1"/>
          <p:nvPr/>
        </p:nvSpPr>
        <p:spPr>
          <a:xfrm>
            <a:off x="3067762" y="1369418"/>
            <a:ext cx="3803623" cy="307777"/>
          </a:xfrm>
          <a:prstGeom prst="rect">
            <a:avLst/>
          </a:prstGeom>
          <a:noFill/>
        </p:spPr>
        <p:txBody>
          <a:bodyPr wrap="square" rtlCol="0">
            <a:spAutoFit/>
          </a:bodyPr>
          <a:lstStyle/>
          <a:p>
            <a:pPr algn="ctr"/>
            <a:r>
              <a:rPr lang="es-ES" dirty="0"/>
              <a:t>Índice de Competitividad de Ciudades (ICC)</a:t>
            </a:r>
            <a:endParaRPr lang="es-CO" dirty="0"/>
          </a:p>
        </p:txBody>
      </p:sp>
      <p:grpSp>
        <p:nvGrpSpPr>
          <p:cNvPr id="19" name="Grupo 18">
            <a:extLst>
              <a:ext uri="{FF2B5EF4-FFF2-40B4-BE49-F238E27FC236}">
                <a16:creationId xmlns:a16="http://schemas.microsoft.com/office/drawing/2014/main" id="{B8A7B1C7-0259-72DA-8A28-6B20C08A1E13}"/>
              </a:ext>
            </a:extLst>
          </p:cNvPr>
          <p:cNvGrpSpPr/>
          <p:nvPr/>
        </p:nvGrpSpPr>
        <p:grpSpPr>
          <a:xfrm>
            <a:off x="3947281" y="1954991"/>
            <a:ext cx="2148719" cy="1142046"/>
            <a:chOff x="3947281" y="1954991"/>
            <a:chExt cx="2148719" cy="1142046"/>
          </a:xfrm>
        </p:grpSpPr>
        <p:sp>
          <p:nvSpPr>
            <p:cNvPr id="3" name="Elipse 2">
              <a:extLst>
                <a:ext uri="{FF2B5EF4-FFF2-40B4-BE49-F238E27FC236}">
                  <a16:creationId xmlns:a16="http://schemas.microsoft.com/office/drawing/2014/main" id="{0944EAF9-DCA7-1C0E-7CD3-A6D511060C12}"/>
                </a:ext>
              </a:extLst>
            </p:cNvPr>
            <p:cNvSpPr/>
            <p:nvPr/>
          </p:nvSpPr>
          <p:spPr>
            <a:xfrm>
              <a:off x="4134414" y="2316202"/>
              <a:ext cx="200025"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Elipse 3">
              <a:extLst>
                <a:ext uri="{FF2B5EF4-FFF2-40B4-BE49-F238E27FC236}">
                  <a16:creationId xmlns:a16="http://schemas.microsoft.com/office/drawing/2014/main" id="{A59BC9CB-8323-E601-112B-27B2DF7CC09E}"/>
                </a:ext>
              </a:extLst>
            </p:cNvPr>
            <p:cNvSpPr/>
            <p:nvPr/>
          </p:nvSpPr>
          <p:spPr>
            <a:xfrm>
              <a:off x="4884804" y="2311439"/>
              <a:ext cx="200025"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Elipse 4">
              <a:extLst>
                <a:ext uri="{FF2B5EF4-FFF2-40B4-BE49-F238E27FC236}">
                  <a16:creationId xmlns:a16="http://schemas.microsoft.com/office/drawing/2014/main" id="{A851BC35-39D6-3739-8B7A-D362BB7B8332}"/>
                </a:ext>
              </a:extLst>
            </p:cNvPr>
            <p:cNvSpPr/>
            <p:nvPr/>
          </p:nvSpPr>
          <p:spPr>
            <a:xfrm>
              <a:off x="5635194" y="2318871"/>
              <a:ext cx="200025"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 name="Conector recto 5">
              <a:extLst>
                <a:ext uri="{FF2B5EF4-FFF2-40B4-BE49-F238E27FC236}">
                  <a16:creationId xmlns:a16="http://schemas.microsoft.com/office/drawing/2014/main" id="{8A344F8C-3A39-6835-819C-CF3DA30B204F}"/>
                </a:ext>
              </a:extLst>
            </p:cNvPr>
            <p:cNvCxnSpPr>
              <a:stCxn id="3" idx="6"/>
              <a:endCxn id="4" idx="2"/>
            </p:cNvCxnSpPr>
            <p:nvPr/>
          </p:nvCxnSpPr>
          <p:spPr>
            <a:xfrm flipV="1">
              <a:off x="4334439" y="2411452"/>
              <a:ext cx="550365" cy="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A2EF6A82-7DC5-E22B-82D1-3B079EE3B762}"/>
                </a:ext>
              </a:extLst>
            </p:cNvPr>
            <p:cNvCxnSpPr/>
            <p:nvPr/>
          </p:nvCxnSpPr>
          <p:spPr>
            <a:xfrm flipV="1">
              <a:off x="5084829" y="2411451"/>
              <a:ext cx="550365" cy="4763"/>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8F32A762-3A3D-49B3-985D-209D03D59B75}"/>
                </a:ext>
              </a:extLst>
            </p:cNvPr>
            <p:cNvSpPr txBox="1"/>
            <p:nvPr/>
          </p:nvSpPr>
          <p:spPr>
            <a:xfrm>
              <a:off x="4083659" y="1969472"/>
              <a:ext cx="200025" cy="307777"/>
            </a:xfrm>
            <a:prstGeom prst="rect">
              <a:avLst/>
            </a:prstGeom>
            <a:noFill/>
          </p:spPr>
          <p:txBody>
            <a:bodyPr wrap="square" rtlCol="0">
              <a:spAutoFit/>
            </a:bodyPr>
            <a:lstStyle/>
            <a:p>
              <a:r>
                <a:rPr lang="es-ES" dirty="0"/>
                <a:t>7</a:t>
              </a:r>
            </a:p>
          </p:txBody>
        </p:sp>
        <p:sp>
          <p:nvSpPr>
            <p:cNvPr id="10" name="CuadroTexto 9">
              <a:extLst>
                <a:ext uri="{FF2B5EF4-FFF2-40B4-BE49-F238E27FC236}">
                  <a16:creationId xmlns:a16="http://schemas.microsoft.com/office/drawing/2014/main" id="{A3ACA4CD-19AC-4198-C9A4-6750C6E95F9F}"/>
                </a:ext>
              </a:extLst>
            </p:cNvPr>
            <p:cNvSpPr txBox="1"/>
            <p:nvPr/>
          </p:nvSpPr>
          <p:spPr>
            <a:xfrm>
              <a:off x="4841132" y="1954991"/>
              <a:ext cx="200025" cy="307777"/>
            </a:xfrm>
            <a:prstGeom prst="rect">
              <a:avLst/>
            </a:prstGeom>
            <a:noFill/>
          </p:spPr>
          <p:txBody>
            <a:bodyPr wrap="square" rtlCol="0">
              <a:spAutoFit/>
            </a:bodyPr>
            <a:lstStyle/>
            <a:p>
              <a:r>
                <a:rPr lang="es-ES" dirty="0"/>
                <a:t>7</a:t>
              </a:r>
            </a:p>
          </p:txBody>
        </p:sp>
        <p:sp>
          <p:nvSpPr>
            <p:cNvPr id="11" name="CuadroTexto 10">
              <a:extLst>
                <a:ext uri="{FF2B5EF4-FFF2-40B4-BE49-F238E27FC236}">
                  <a16:creationId xmlns:a16="http://schemas.microsoft.com/office/drawing/2014/main" id="{2D37CF29-7CFA-6175-5546-91BCEB661257}"/>
                </a:ext>
              </a:extLst>
            </p:cNvPr>
            <p:cNvSpPr txBox="1"/>
            <p:nvPr/>
          </p:nvSpPr>
          <p:spPr>
            <a:xfrm>
              <a:off x="5598605" y="1961088"/>
              <a:ext cx="200025" cy="307777"/>
            </a:xfrm>
            <a:prstGeom prst="rect">
              <a:avLst/>
            </a:prstGeom>
            <a:noFill/>
          </p:spPr>
          <p:txBody>
            <a:bodyPr wrap="square" rtlCol="0">
              <a:spAutoFit/>
            </a:bodyPr>
            <a:lstStyle/>
            <a:p>
              <a:r>
                <a:rPr lang="es-ES" dirty="0"/>
                <a:t>7</a:t>
              </a:r>
            </a:p>
          </p:txBody>
        </p:sp>
        <p:sp>
          <p:nvSpPr>
            <p:cNvPr id="15" name="CuadroTexto 14">
              <a:extLst>
                <a:ext uri="{FF2B5EF4-FFF2-40B4-BE49-F238E27FC236}">
                  <a16:creationId xmlns:a16="http://schemas.microsoft.com/office/drawing/2014/main" id="{358BA87D-EC6A-4771-3C13-9D04D1081E78}"/>
                </a:ext>
              </a:extLst>
            </p:cNvPr>
            <p:cNvSpPr txBox="1"/>
            <p:nvPr/>
          </p:nvSpPr>
          <p:spPr>
            <a:xfrm>
              <a:off x="3947281" y="2789259"/>
              <a:ext cx="672807" cy="307777"/>
            </a:xfrm>
            <a:prstGeom prst="rect">
              <a:avLst/>
            </a:prstGeom>
            <a:noFill/>
          </p:spPr>
          <p:txBody>
            <a:bodyPr wrap="square" rtlCol="0">
              <a:spAutoFit/>
            </a:bodyPr>
            <a:lstStyle/>
            <a:p>
              <a:r>
                <a:rPr lang="es-ES" dirty="0"/>
                <a:t>2020</a:t>
              </a:r>
              <a:endParaRPr lang="es-CO" dirty="0"/>
            </a:p>
          </p:txBody>
        </p:sp>
        <p:sp>
          <p:nvSpPr>
            <p:cNvPr id="16" name="CuadroTexto 15">
              <a:extLst>
                <a:ext uri="{FF2B5EF4-FFF2-40B4-BE49-F238E27FC236}">
                  <a16:creationId xmlns:a16="http://schemas.microsoft.com/office/drawing/2014/main" id="{D5AAFBE3-2B38-F680-DEB2-E417D82BE097}"/>
                </a:ext>
              </a:extLst>
            </p:cNvPr>
            <p:cNvSpPr txBox="1"/>
            <p:nvPr/>
          </p:nvSpPr>
          <p:spPr>
            <a:xfrm>
              <a:off x="4685237" y="2789260"/>
              <a:ext cx="672807" cy="307777"/>
            </a:xfrm>
            <a:prstGeom prst="rect">
              <a:avLst/>
            </a:prstGeom>
            <a:noFill/>
          </p:spPr>
          <p:txBody>
            <a:bodyPr wrap="square" rtlCol="0">
              <a:spAutoFit/>
            </a:bodyPr>
            <a:lstStyle/>
            <a:p>
              <a:r>
                <a:rPr lang="es-ES" dirty="0"/>
                <a:t>2021</a:t>
              </a:r>
              <a:endParaRPr lang="es-CO" dirty="0"/>
            </a:p>
          </p:txBody>
        </p:sp>
        <p:sp>
          <p:nvSpPr>
            <p:cNvPr id="17" name="CuadroTexto 16">
              <a:extLst>
                <a:ext uri="{FF2B5EF4-FFF2-40B4-BE49-F238E27FC236}">
                  <a16:creationId xmlns:a16="http://schemas.microsoft.com/office/drawing/2014/main" id="{CD54A140-2C13-DEF3-31F5-1460C77EA140}"/>
                </a:ext>
              </a:extLst>
            </p:cNvPr>
            <p:cNvSpPr txBox="1"/>
            <p:nvPr/>
          </p:nvSpPr>
          <p:spPr>
            <a:xfrm>
              <a:off x="5423193" y="2789259"/>
              <a:ext cx="672807" cy="307777"/>
            </a:xfrm>
            <a:prstGeom prst="rect">
              <a:avLst/>
            </a:prstGeom>
            <a:noFill/>
          </p:spPr>
          <p:txBody>
            <a:bodyPr wrap="square" rtlCol="0">
              <a:spAutoFit/>
            </a:bodyPr>
            <a:lstStyle/>
            <a:p>
              <a:r>
                <a:rPr lang="es-ES" dirty="0"/>
                <a:t>2022</a:t>
              </a:r>
              <a:endParaRPr lang="es-CO" dirty="0"/>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pic>
        <p:nvPicPr>
          <p:cNvPr id="826" name="Google Shape;826;p33"/>
          <p:cNvPicPr preferRelativeResize="0"/>
          <p:nvPr/>
        </p:nvPicPr>
        <p:blipFill>
          <a:blip r:embed="rId3">
            <a:alphaModFix/>
          </a:blip>
          <a:stretch>
            <a:fillRect/>
          </a:stretch>
        </p:blipFill>
        <p:spPr>
          <a:xfrm>
            <a:off x="590900" y="1306838"/>
            <a:ext cx="8854325" cy="4975850"/>
          </a:xfrm>
          <a:prstGeom prst="rect">
            <a:avLst/>
          </a:prstGeom>
          <a:noFill/>
          <a:ln>
            <a:noFill/>
          </a:ln>
        </p:spPr>
      </p:pic>
      <p:sp>
        <p:nvSpPr>
          <p:cNvPr id="827" name="Google Shape;827;p33"/>
          <p:cNvSpPr txBox="1"/>
          <p:nvPr/>
        </p:nvSpPr>
        <p:spPr>
          <a:xfrm>
            <a:off x="143850" y="588132"/>
            <a:ext cx="43557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2300" b="1" dirty="0">
                <a:latin typeface="Calibri"/>
                <a:ea typeface="Calibri"/>
                <a:cs typeface="Calibri"/>
                <a:sym typeface="Calibri"/>
              </a:rPr>
              <a:t>Tasa De Desempleo Barranquilla</a:t>
            </a:r>
            <a:endParaRPr sz="2300" b="1" dirty="0">
              <a:latin typeface="Calibri"/>
              <a:ea typeface="Calibri"/>
              <a:cs typeface="Calibri"/>
              <a:sym typeface="Calibri"/>
            </a:endParaRPr>
          </a:p>
        </p:txBody>
      </p:sp>
      <p:sp>
        <p:nvSpPr>
          <p:cNvPr id="828" name="Google Shape;828;p33"/>
          <p:cNvSpPr txBox="1"/>
          <p:nvPr/>
        </p:nvSpPr>
        <p:spPr>
          <a:xfrm>
            <a:off x="-1163875" y="5928700"/>
            <a:ext cx="7341600" cy="354000"/>
          </a:xfrm>
          <a:prstGeom prst="rect">
            <a:avLst/>
          </a:prstGeom>
          <a:noFill/>
          <a:ln>
            <a:noFill/>
          </a:ln>
        </p:spPr>
        <p:txBody>
          <a:bodyPr spcFirstLastPara="1" wrap="square" lIns="91425" tIns="91425" rIns="91425" bIns="91425" anchor="t" anchorCtr="0">
            <a:spAutoFit/>
          </a:bodyPr>
          <a:lstStyle/>
          <a:p>
            <a:pPr marL="1828800" lvl="0" indent="0" algn="just" rtl="0">
              <a:lnSpc>
                <a:spcPct val="115000"/>
              </a:lnSpc>
              <a:spcBef>
                <a:spcPts val="0"/>
              </a:spcBef>
              <a:spcAft>
                <a:spcPts val="800"/>
              </a:spcAft>
              <a:buNone/>
            </a:pPr>
            <a:r>
              <a:rPr lang="es-CO" sz="1100" b="1">
                <a:solidFill>
                  <a:schemeClr val="dk1"/>
                </a:solidFill>
              </a:rPr>
              <a:t>Fuente: Boletín Técnico GEIH 2022</a:t>
            </a:r>
            <a:endParaRPr/>
          </a:p>
        </p:txBody>
      </p:sp>
      <p:sp>
        <p:nvSpPr>
          <p:cNvPr id="829" name="Google Shape;829;p33"/>
          <p:cNvSpPr/>
          <p:nvPr/>
        </p:nvSpPr>
        <p:spPr>
          <a:xfrm>
            <a:off x="5192749" y="2954499"/>
            <a:ext cx="251447" cy="3168731"/>
          </a:xfrm>
          <a:prstGeom prst="roundRect">
            <a:avLst>
              <a:gd name="adj" fmla="val 16667"/>
            </a:avLst>
          </a:prstGeom>
          <a:noFill/>
          <a:ln w="57150" cap="flat" cmpd="sng">
            <a:solidFill>
              <a:schemeClr val="accent1"/>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txBox="1">
            <a:spLocks noGrp="1"/>
          </p:cNvSpPr>
          <p:nvPr>
            <p:ph type="title"/>
          </p:nvPr>
        </p:nvSpPr>
        <p:spPr>
          <a:xfrm>
            <a:off x="0" y="-25731"/>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
        <p:nvSpPr>
          <p:cNvPr id="3" name="CuadroTexto 2">
            <a:extLst>
              <a:ext uri="{FF2B5EF4-FFF2-40B4-BE49-F238E27FC236}">
                <a16:creationId xmlns:a16="http://schemas.microsoft.com/office/drawing/2014/main" id="{98090720-42A5-F4B4-EC35-27F8607385AF}"/>
              </a:ext>
            </a:extLst>
          </p:cNvPr>
          <p:cNvSpPr txBox="1"/>
          <p:nvPr/>
        </p:nvSpPr>
        <p:spPr>
          <a:xfrm>
            <a:off x="3405590" y="1396434"/>
            <a:ext cx="5780613" cy="732445"/>
          </a:xfrm>
          <a:prstGeom prst="rect">
            <a:avLst/>
          </a:prstGeom>
          <a:noFill/>
        </p:spPr>
        <p:txBody>
          <a:bodyPr wrap="square">
            <a:spAutoFit/>
          </a:bodyPr>
          <a:lstStyle/>
          <a:p>
            <a:pPr marL="0" lvl="0" indent="0" algn="just" rtl="0">
              <a:lnSpc>
                <a:spcPct val="107916"/>
              </a:lnSpc>
              <a:spcBef>
                <a:spcPts val="0"/>
              </a:spcBef>
              <a:spcAft>
                <a:spcPts val="0"/>
              </a:spcAft>
              <a:buClr>
                <a:schemeClr val="dk1"/>
              </a:buClr>
              <a:buSzPts val="1100"/>
              <a:buFont typeface="Arial"/>
              <a:buNone/>
            </a:pPr>
            <a:r>
              <a:rPr lang="es-ES" sz="2000" dirty="0">
                <a:solidFill>
                  <a:schemeClr val="dk1"/>
                </a:solidFill>
              </a:rPr>
              <a:t>Barranquilla tiene una tasa de desempleo del 11,7%. 0,2% por encima del promedio nacional.</a:t>
            </a:r>
          </a:p>
        </p:txBody>
      </p:sp>
      <p:sp>
        <p:nvSpPr>
          <p:cNvPr id="2" name="Google Shape;829;p33">
            <a:extLst>
              <a:ext uri="{FF2B5EF4-FFF2-40B4-BE49-F238E27FC236}">
                <a16:creationId xmlns:a16="http://schemas.microsoft.com/office/drawing/2014/main" id="{FA800D61-BB19-3B7B-0781-411907F2941A}"/>
              </a:ext>
            </a:extLst>
          </p:cNvPr>
          <p:cNvSpPr/>
          <p:nvPr/>
        </p:nvSpPr>
        <p:spPr>
          <a:xfrm>
            <a:off x="6356137" y="2954499"/>
            <a:ext cx="251447" cy="3168731"/>
          </a:xfrm>
          <a:prstGeom prst="roundRect">
            <a:avLst>
              <a:gd name="adj" fmla="val 16667"/>
            </a:avLst>
          </a:prstGeom>
          <a:noFill/>
          <a:ln w="57150" cap="flat" cmpd="sng">
            <a:solidFill>
              <a:schemeClr val="accent2"/>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pic>
        <p:nvPicPr>
          <p:cNvPr id="835" name="Google Shape;835;g1973c81d389_0_138"/>
          <p:cNvPicPr preferRelativeResize="0"/>
          <p:nvPr/>
        </p:nvPicPr>
        <p:blipFill>
          <a:blip r:embed="rId3">
            <a:alphaModFix/>
          </a:blip>
          <a:stretch>
            <a:fillRect/>
          </a:stretch>
        </p:blipFill>
        <p:spPr>
          <a:xfrm>
            <a:off x="0" y="1729775"/>
            <a:ext cx="8437376" cy="4599450"/>
          </a:xfrm>
          <a:prstGeom prst="rect">
            <a:avLst/>
          </a:prstGeom>
          <a:noFill/>
          <a:ln>
            <a:noFill/>
          </a:ln>
        </p:spPr>
      </p:pic>
      <p:sp>
        <p:nvSpPr>
          <p:cNvPr id="836" name="Google Shape;836;g1973c81d389_0_138"/>
          <p:cNvSpPr txBox="1"/>
          <p:nvPr/>
        </p:nvSpPr>
        <p:spPr>
          <a:xfrm>
            <a:off x="3044025" y="1190975"/>
            <a:ext cx="4709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2300" b="1">
                <a:latin typeface="Calibri"/>
                <a:ea typeface="Calibri"/>
                <a:cs typeface="Calibri"/>
                <a:sym typeface="Calibri"/>
              </a:rPr>
              <a:t>Tasa de Informalidad Barranquilla</a:t>
            </a:r>
            <a:endParaRPr sz="2300" b="1">
              <a:latin typeface="Calibri"/>
              <a:ea typeface="Calibri"/>
              <a:cs typeface="Calibri"/>
              <a:sym typeface="Calibri"/>
            </a:endParaRPr>
          </a:p>
        </p:txBody>
      </p:sp>
      <p:sp>
        <p:nvSpPr>
          <p:cNvPr id="837" name="Google Shape;837;g1973c81d389_0_138"/>
          <p:cNvSpPr/>
          <p:nvPr/>
        </p:nvSpPr>
        <p:spPr>
          <a:xfrm>
            <a:off x="3831875" y="2560550"/>
            <a:ext cx="250800" cy="3474000"/>
          </a:xfrm>
          <a:prstGeom prst="roundRect">
            <a:avLst>
              <a:gd name="adj" fmla="val 16667"/>
            </a:avLst>
          </a:prstGeom>
          <a:noFill/>
          <a:ln w="9525" cap="flat" cmpd="sng">
            <a:solidFill>
              <a:schemeClr val="accent4"/>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g1973c81d389_0_138"/>
          <p:cNvSpPr txBox="1"/>
          <p:nvPr/>
        </p:nvSpPr>
        <p:spPr>
          <a:xfrm>
            <a:off x="-389275" y="6504000"/>
            <a:ext cx="8227500" cy="354000"/>
          </a:xfrm>
          <a:prstGeom prst="rect">
            <a:avLst/>
          </a:prstGeom>
          <a:noFill/>
          <a:ln>
            <a:noFill/>
          </a:ln>
        </p:spPr>
        <p:txBody>
          <a:bodyPr spcFirstLastPara="1" wrap="square" lIns="91425" tIns="91425" rIns="91425" bIns="91425" anchor="t" anchorCtr="0">
            <a:spAutoFit/>
          </a:bodyPr>
          <a:lstStyle/>
          <a:p>
            <a:pPr marL="0" lvl="0" indent="457200" algn="just" rtl="0">
              <a:lnSpc>
                <a:spcPct val="115000"/>
              </a:lnSpc>
              <a:spcBef>
                <a:spcPts val="0"/>
              </a:spcBef>
              <a:spcAft>
                <a:spcPts val="800"/>
              </a:spcAft>
              <a:buNone/>
            </a:pPr>
            <a:r>
              <a:rPr lang="es-CO" sz="1100" b="1">
                <a:solidFill>
                  <a:schemeClr val="dk1"/>
                </a:solidFill>
              </a:rPr>
              <a:t>Fuente: Boletín Técnico Medición de Ocupación Informal Trimestre Movil Mayo - Junio 2021 2022</a:t>
            </a:r>
            <a:endParaRPr/>
          </a:p>
        </p:txBody>
      </p:sp>
      <p:sp>
        <p:nvSpPr>
          <p:cNvPr id="839" name="Google Shape;839;g1973c81d389_0_138"/>
          <p:cNvSpPr txBox="1"/>
          <p:nvPr/>
        </p:nvSpPr>
        <p:spPr>
          <a:xfrm>
            <a:off x="8236750" y="2539550"/>
            <a:ext cx="1647000" cy="2979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800"/>
              </a:spcAft>
              <a:buNone/>
            </a:pPr>
            <a:r>
              <a:rPr lang="es-CO" sz="1600" dirty="0">
                <a:solidFill>
                  <a:schemeClr val="dk1"/>
                </a:solidFill>
              </a:rPr>
              <a:t>Barranquilla presenta una alta tasa de informalidad del 54,5%. En la región </a:t>
            </a:r>
            <a:r>
              <a:rPr lang="es-CO" sz="1600" dirty="0" err="1">
                <a:solidFill>
                  <a:schemeClr val="dk1"/>
                </a:solidFill>
              </a:rPr>
              <a:t>Caibe</a:t>
            </a:r>
            <a:r>
              <a:rPr lang="es-CO" sz="1600" dirty="0">
                <a:solidFill>
                  <a:schemeClr val="dk1"/>
                </a:solidFill>
              </a:rPr>
              <a:t> es la que posee la tasa de informalidad más baja</a:t>
            </a:r>
            <a:endParaRPr sz="1900" dirty="0"/>
          </a:p>
        </p:txBody>
      </p:sp>
      <p:sp>
        <p:nvSpPr>
          <p:cNvPr id="840" name="Google Shape;840;g1973c81d389_0_138"/>
          <p:cNvSpPr txBox="1">
            <a:spLocks noGrp="1"/>
          </p:cNvSpPr>
          <p:nvPr>
            <p:ph type="title"/>
          </p:nvPr>
        </p:nvSpPr>
        <p:spPr>
          <a:xfrm>
            <a:off x="139875" y="416225"/>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a:solidFill>
                  <a:schemeClr val="lt1"/>
                </a:solidFill>
              </a:rPr>
              <a:t>Desarrollo de la Empresa como medio para buscar la Prosperidad</a:t>
            </a:r>
            <a:endParaRPr sz="3900">
              <a:solidFill>
                <a:schemeClr val="lt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pic>
        <p:nvPicPr>
          <p:cNvPr id="845" name="Google Shape;845;p35"/>
          <p:cNvPicPr preferRelativeResize="0"/>
          <p:nvPr/>
        </p:nvPicPr>
        <p:blipFill rotWithShape="1">
          <a:blip r:embed="rId3">
            <a:alphaModFix/>
          </a:blip>
          <a:srcRect t="-8260"/>
          <a:stretch/>
        </p:blipFill>
        <p:spPr>
          <a:xfrm>
            <a:off x="2" y="998874"/>
            <a:ext cx="9705000" cy="4860252"/>
          </a:xfrm>
          <a:prstGeom prst="rect">
            <a:avLst/>
          </a:prstGeom>
          <a:noFill/>
          <a:ln>
            <a:noFill/>
          </a:ln>
        </p:spPr>
      </p:pic>
      <p:sp>
        <p:nvSpPr>
          <p:cNvPr id="846" name="Google Shape;846;p35"/>
          <p:cNvSpPr txBox="1"/>
          <p:nvPr/>
        </p:nvSpPr>
        <p:spPr>
          <a:xfrm>
            <a:off x="4157661" y="2206373"/>
            <a:ext cx="5197354" cy="821733"/>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s-CO" sz="1800" dirty="0">
                <a:latin typeface="Calibri Light" panose="020F0302020204030204" pitchFamily="34" charset="0"/>
                <a:ea typeface="Calibri"/>
                <a:cs typeface="Calibri Light" panose="020F0302020204030204" pitchFamily="34" charset="0"/>
                <a:sym typeface="Calibri"/>
              </a:rPr>
              <a:t>Barranquilla es la ciudad con mayor variación de toda la región con una variación mensual del 1.94%.</a:t>
            </a:r>
            <a:endParaRPr sz="1800" dirty="0">
              <a:latin typeface="Calibri Light" panose="020F0302020204030204" pitchFamily="34" charset="0"/>
              <a:ea typeface="Calibri"/>
              <a:cs typeface="Calibri Light" panose="020F0302020204030204" pitchFamily="34" charset="0"/>
              <a:sym typeface="Calibri"/>
            </a:endParaRPr>
          </a:p>
        </p:txBody>
      </p:sp>
      <p:sp>
        <p:nvSpPr>
          <p:cNvPr id="847" name="Google Shape;847;p35"/>
          <p:cNvSpPr txBox="1">
            <a:spLocks noGrp="1"/>
          </p:cNvSpPr>
          <p:nvPr>
            <p:ph type="title"/>
          </p:nvPr>
        </p:nvSpPr>
        <p:spPr>
          <a:xfrm>
            <a:off x="0" y="0"/>
            <a:ext cx="8999100" cy="669300"/>
          </a:xfrm>
          <a:prstGeom prst="rect">
            <a:avLst/>
          </a:prstGeom>
          <a:solidFill>
            <a:schemeClr val="accen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7142"/>
              <a:buFont typeface="Calibri"/>
              <a:buNone/>
            </a:pPr>
            <a:r>
              <a:rPr lang="es-CO" sz="2800" b="1" dirty="0">
                <a:solidFill>
                  <a:schemeClr val="lt1"/>
                </a:solidFill>
              </a:rPr>
              <a:t>Desarrollo de la Empresa como medio para buscar la Prosperidad</a:t>
            </a:r>
            <a:endParaRPr sz="3900" dirty="0">
              <a:solidFill>
                <a:schemeClr val="lt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9464B645-156F-3307-D1B9-D4F68D64B634}"/>
              </a:ext>
            </a:extLst>
          </p:cNvPr>
          <p:cNvGraphicFramePr/>
          <p:nvPr>
            <p:extLst>
              <p:ext uri="{D42A27DB-BD31-4B8C-83A1-F6EECF244321}">
                <p14:modId xmlns:p14="http://schemas.microsoft.com/office/powerpoint/2010/main" val="3157615808"/>
              </p:ext>
            </p:extLst>
          </p:nvPr>
        </p:nvGraphicFramePr>
        <p:xfrm>
          <a:off x="-180109" y="277091"/>
          <a:ext cx="11638575" cy="602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5C6912F3-7EBE-05F8-83DD-3D1C1372F099}"/>
              </a:ext>
            </a:extLst>
          </p:cNvPr>
          <p:cNvSpPr txBox="1"/>
          <p:nvPr/>
        </p:nvSpPr>
        <p:spPr>
          <a:xfrm>
            <a:off x="5001491" y="762000"/>
            <a:ext cx="861133" cy="307777"/>
          </a:xfrm>
          <a:prstGeom prst="rect">
            <a:avLst/>
          </a:prstGeom>
          <a:noFill/>
        </p:spPr>
        <p:txBody>
          <a:bodyPr wrap="none" rtlCol="0">
            <a:spAutoFit/>
          </a:bodyPr>
          <a:lstStyle/>
          <a:p>
            <a:r>
              <a:rPr lang="es-CO" dirty="0"/>
              <a:t>Reto 3.1</a:t>
            </a:r>
          </a:p>
        </p:txBody>
      </p:sp>
      <p:sp>
        <p:nvSpPr>
          <p:cNvPr id="7" name="Rectángulo 20">
            <a:extLst>
              <a:ext uri="{FF2B5EF4-FFF2-40B4-BE49-F238E27FC236}">
                <a16:creationId xmlns:a16="http://schemas.microsoft.com/office/drawing/2014/main" id="{DB33F933-4984-0432-45A7-624F0A515AC5}"/>
              </a:ext>
            </a:extLst>
          </p:cNvPr>
          <p:cNvSpPr/>
          <p:nvPr/>
        </p:nvSpPr>
        <p:spPr>
          <a:xfrm>
            <a:off x="304800" y="3920757"/>
            <a:ext cx="3025562" cy="1738717"/>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dirty="0">
                <a:solidFill>
                  <a:schemeClr val="tx1"/>
                </a:solidFill>
              </a:rPr>
              <a:t>Desarrollo de la Empresa como medio para buscar la Prosperidad</a:t>
            </a:r>
            <a:endParaRPr kumimoji="0" lang="es-CO" sz="280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3.1</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8700655" y="3906823"/>
            <a:ext cx="1180131" cy="307777"/>
          </a:xfrm>
          <a:prstGeom prst="rect">
            <a:avLst/>
          </a:prstGeom>
          <a:noFill/>
        </p:spPr>
        <p:txBody>
          <a:bodyPr wrap="none" rtlCol="0">
            <a:spAutoFit/>
          </a:bodyPr>
          <a:lstStyle/>
          <a:p>
            <a:r>
              <a:rPr lang="es-CO" dirty="0"/>
              <a:t>Iniciativa 3.1</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10461696" y="5505585"/>
            <a:ext cx="1467068" cy="307777"/>
          </a:xfrm>
          <a:prstGeom prst="rect">
            <a:avLst/>
          </a:prstGeom>
          <a:noFill/>
        </p:spPr>
        <p:txBody>
          <a:bodyPr wrap="none" rtlCol="0">
            <a:spAutoFit/>
          </a:bodyPr>
          <a:lstStyle/>
          <a:p>
            <a:r>
              <a:rPr lang="es-CO" dirty="0"/>
              <a:t>Oportunidad 3.1</a:t>
            </a:r>
          </a:p>
        </p:txBody>
      </p:sp>
    </p:spTree>
    <p:extLst>
      <p:ext uri="{BB962C8B-B14F-4D97-AF65-F5344CB8AC3E}">
        <p14:creationId xmlns:p14="http://schemas.microsoft.com/office/powerpoint/2010/main" val="34845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C6912F3-7EBE-05F8-83DD-3D1C1372F099}"/>
              </a:ext>
            </a:extLst>
          </p:cNvPr>
          <p:cNvSpPr txBox="1"/>
          <p:nvPr/>
        </p:nvSpPr>
        <p:spPr>
          <a:xfrm>
            <a:off x="5001491" y="762000"/>
            <a:ext cx="861133" cy="307777"/>
          </a:xfrm>
          <a:prstGeom prst="rect">
            <a:avLst/>
          </a:prstGeom>
          <a:noFill/>
        </p:spPr>
        <p:txBody>
          <a:bodyPr wrap="none" rtlCol="0">
            <a:spAutoFit/>
          </a:bodyPr>
          <a:lstStyle/>
          <a:p>
            <a:r>
              <a:rPr lang="es-CO" dirty="0"/>
              <a:t>Reto 3.2</a:t>
            </a: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3.2</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8700655" y="3906823"/>
            <a:ext cx="1180131" cy="307777"/>
          </a:xfrm>
          <a:prstGeom prst="rect">
            <a:avLst/>
          </a:prstGeom>
          <a:noFill/>
        </p:spPr>
        <p:txBody>
          <a:bodyPr wrap="none" rtlCol="0">
            <a:spAutoFit/>
          </a:bodyPr>
          <a:lstStyle/>
          <a:p>
            <a:r>
              <a:rPr lang="es-CO" dirty="0"/>
              <a:t>Iniciativa 3.2</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10461696" y="5505585"/>
            <a:ext cx="1467068" cy="307777"/>
          </a:xfrm>
          <a:prstGeom prst="rect">
            <a:avLst/>
          </a:prstGeom>
          <a:noFill/>
        </p:spPr>
        <p:txBody>
          <a:bodyPr wrap="none" rtlCol="0">
            <a:spAutoFit/>
          </a:bodyPr>
          <a:lstStyle/>
          <a:p>
            <a:r>
              <a:rPr lang="es-CO" dirty="0"/>
              <a:t>Oportunidad 3.2</a:t>
            </a:r>
          </a:p>
        </p:txBody>
      </p:sp>
      <p:graphicFrame>
        <p:nvGraphicFramePr>
          <p:cNvPr id="2" name="Diagrama 1">
            <a:extLst>
              <a:ext uri="{FF2B5EF4-FFF2-40B4-BE49-F238E27FC236}">
                <a16:creationId xmlns:a16="http://schemas.microsoft.com/office/drawing/2014/main" id="{401CE28D-9AC6-87C1-408F-4402FD749BB9}"/>
              </a:ext>
            </a:extLst>
          </p:cNvPr>
          <p:cNvGraphicFramePr/>
          <p:nvPr>
            <p:extLst>
              <p:ext uri="{D42A27DB-BD31-4B8C-83A1-F6EECF244321}">
                <p14:modId xmlns:p14="http://schemas.microsoft.com/office/powerpoint/2010/main" val="2365645269"/>
              </p:ext>
            </p:extLst>
          </p:nvPr>
        </p:nvGraphicFramePr>
        <p:xfrm>
          <a:off x="900545" y="157163"/>
          <a:ext cx="9561151" cy="608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0">
            <a:extLst>
              <a:ext uri="{FF2B5EF4-FFF2-40B4-BE49-F238E27FC236}">
                <a16:creationId xmlns:a16="http://schemas.microsoft.com/office/drawing/2014/main" id="{50D1C5AB-4163-7A41-CABB-99A8077CDB8C}"/>
              </a:ext>
            </a:extLst>
          </p:cNvPr>
          <p:cNvSpPr/>
          <p:nvPr/>
        </p:nvSpPr>
        <p:spPr>
          <a:xfrm>
            <a:off x="304800" y="3920757"/>
            <a:ext cx="3025562" cy="1738717"/>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dirty="0">
                <a:solidFill>
                  <a:schemeClr val="tx1"/>
                </a:solidFill>
              </a:rPr>
              <a:t>Desarrollo de la Empresa como medio para buscar la Prosperidad</a:t>
            </a:r>
            <a:endParaRPr kumimoji="0" lang="es-CO" sz="270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27039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C6912F3-7EBE-05F8-83DD-3D1C1372F099}"/>
              </a:ext>
            </a:extLst>
          </p:cNvPr>
          <p:cNvSpPr txBox="1"/>
          <p:nvPr/>
        </p:nvSpPr>
        <p:spPr>
          <a:xfrm>
            <a:off x="4701453" y="762000"/>
            <a:ext cx="861133" cy="307777"/>
          </a:xfrm>
          <a:prstGeom prst="rect">
            <a:avLst/>
          </a:prstGeom>
          <a:noFill/>
        </p:spPr>
        <p:txBody>
          <a:bodyPr wrap="none" rtlCol="0">
            <a:spAutoFit/>
          </a:bodyPr>
          <a:lstStyle/>
          <a:p>
            <a:r>
              <a:rPr lang="es-CO" dirty="0"/>
              <a:t>Reto 3.3</a:t>
            </a: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3.3</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8984240" y="3766868"/>
            <a:ext cx="1180131" cy="307777"/>
          </a:xfrm>
          <a:prstGeom prst="rect">
            <a:avLst/>
          </a:prstGeom>
          <a:noFill/>
        </p:spPr>
        <p:txBody>
          <a:bodyPr wrap="none" rtlCol="0">
            <a:spAutoFit/>
          </a:bodyPr>
          <a:lstStyle/>
          <a:p>
            <a:r>
              <a:rPr lang="es-CO" dirty="0"/>
              <a:t>Iniciativa 3.3</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9851338" y="5351697"/>
            <a:ext cx="1467068" cy="307777"/>
          </a:xfrm>
          <a:prstGeom prst="rect">
            <a:avLst/>
          </a:prstGeom>
          <a:noFill/>
        </p:spPr>
        <p:txBody>
          <a:bodyPr wrap="none" rtlCol="0">
            <a:spAutoFit/>
          </a:bodyPr>
          <a:lstStyle/>
          <a:p>
            <a:r>
              <a:rPr lang="es-CO" dirty="0"/>
              <a:t>Oportunidad 3.3</a:t>
            </a:r>
          </a:p>
        </p:txBody>
      </p:sp>
      <p:graphicFrame>
        <p:nvGraphicFramePr>
          <p:cNvPr id="3" name="Diagrama 2">
            <a:extLst>
              <a:ext uri="{FF2B5EF4-FFF2-40B4-BE49-F238E27FC236}">
                <a16:creationId xmlns:a16="http://schemas.microsoft.com/office/drawing/2014/main" id="{63A3B6DE-429A-5B7D-91ED-612FEFD7EC2A}"/>
              </a:ext>
            </a:extLst>
          </p:cNvPr>
          <p:cNvGraphicFramePr/>
          <p:nvPr>
            <p:extLst>
              <p:ext uri="{D42A27DB-BD31-4B8C-83A1-F6EECF244321}">
                <p14:modId xmlns:p14="http://schemas.microsoft.com/office/powerpoint/2010/main" val="1164801453"/>
              </p:ext>
            </p:extLst>
          </p:nvPr>
        </p:nvGraphicFramePr>
        <p:xfrm>
          <a:off x="263236" y="187470"/>
          <a:ext cx="10321636" cy="60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20">
            <a:extLst>
              <a:ext uri="{FF2B5EF4-FFF2-40B4-BE49-F238E27FC236}">
                <a16:creationId xmlns:a16="http://schemas.microsoft.com/office/drawing/2014/main" id="{5F624D6A-F2C5-7555-6321-DD94C2F1290A}"/>
              </a:ext>
            </a:extLst>
          </p:cNvPr>
          <p:cNvSpPr/>
          <p:nvPr/>
        </p:nvSpPr>
        <p:spPr>
          <a:xfrm>
            <a:off x="304800" y="3920757"/>
            <a:ext cx="3025562" cy="1738717"/>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dirty="0">
                <a:solidFill>
                  <a:schemeClr val="tx1"/>
                </a:solidFill>
              </a:rPr>
              <a:t>Desarrollo de la Empresa como medio para buscar la Prosperidad</a:t>
            </a:r>
            <a:endParaRPr kumimoji="0" lang="es-CO" sz="270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953918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g19545a970d6_0_33"/>
          <p:cNvSpPr txBox="1">
            <a:spLocks noGrp="1"/>
          </p:cNvSpPr>
          <p:nvPr>
            <p:ph type="ctrTitle" idx="4294967295"/>
          </p:nvPr>
        </p:nvSpPr>
        <p:spPr>
          <a:xfrm>
            <a:off x="1523993" y="2619006"/>
            <a:ext cx="9144000" cy="2387700"/>
          </a:xfrm>
          <a:prstGeom prst="rect">
            <a:avLst/>
          </a:prstGeom>
          <a:noFill/>
          <a:ln>
            <a:noFill/>
          </a:ln>
        </p:spPr>
        <p:txBody>
          <a:bodyPr spcFirstLastPara="1" wrap="square" lIns="91425" tIns="45700" rIns="91425" bIns="45700" anchor="b" anchorCtr="0">
            <a:normAutofit fontScale="90000"/>
          </a:bodyPr>
          <a:lstStyle/>
          <a:p>
            <a:pPr marL="0" marR="0" lvl="0" indent="0" algn="ctr" rtl="0">
              <a:lnSpc>
                <a:spcPct val="90000"/>
              </a:lnSpc>
              <a:spcBef>
                <a:spcPts val="0"/>
              </a:spcBef>
              <a:spcAft>
                <a:spcPts val="0"/>
              </a:spcAft>
              <a:buClr>
                <a:schemeClr val="dk1"/>
              </a:buClr>
              <a:buSzPct val="100000"/>
              <a:buFont typeface="Calibri"/>
              <a:buNone/>
            </a:pPr>
            <a:r>
              <a:rPr lang="es-CO"/>
              <a:t>Eje 4.  Eficacia del Estado y Lucha contra la Corrupción</a:t>
            </a:r>
            <a:endParaRPr/>
          </a:p>
          <a:p>
            <a:pPr marL="0" marR="0" lvl="0" indent="0" algn="ctr" rtl="0">
              <a:lnSpc>
                <a:spcPct val="90000"/>
              </a:lnSpc>
              <a:spcBef>
                <a:spcPts val="0"/>
              </a:spcBef>
              <a:spcAft>
                <a:spcPts val="0"/>
              </a:spcAft>
              <a:buClr>
                <a:schemeClr val="dk1"/>
              </a:buClr>
              <a:buSzPct val="100000"/>
              <a:buFont typeface="Calibri"/>
              <a:buNone/>
            </a:pPr>
            <a:br>
              <a:rPr lang="es-CO"/>
            </a:br>
            <a:endParaRPr/>
          </a:p>
          <a:p>
            <a:pPr marL="0" marR="0" lvl="0" indent="0" algn="l" rtl="0">
              <a:lnSpc>
                <a:spcPct val="90000"/>
              </a:lnSpc>
              <a:spcBef>
                <a:spcPts val="0"/>
              </a:spcBef>
              <a:spcAft>
                <a:spcPts val="0"/>
              </a:spcAft>
              <a:buClr>
                <a:schemeClr val="dk1"/>
              </a:buClr>
              <a:buSzPct val="100000"/>
              <a:buFont typeface="Calibri"/>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1E25D-69D3-0207-2293-BDA8D43E78F1}"/>
              </a:ext>
            </a:extLst>
          </p:cNvPr>
          <p:cNvSpPr>
            <a:spLocks noGrp="1"/>
          </p:cNvSpPr>
          <p:nvPr>
            <p:ph type="title"/>
          </p:nvPr>
        </p:nvSpPr>
        <p:spPr>
          <a:xfrm>
            <a:off x="727363" y="1348798"/>
            <a:ext cx="10515600" cy="1325563"/>
          </a:xfrm>
        </p:spPr>
        <p:txBody>
          <a:bodyPr>
            <a:normAutofit/>
          </a:bodyPr>
          <a:lstStyle/>
          <a:p>
            <a:pPr algn="ctr"/>
            <a:r>
              <a:rPr lang="es-CO" dirty="0"/>
              <a:t>ATLÁNTICO</a:t>
            </a:r>
            <a:br>
              <a:rPr lang="es-CO" dirty="0"/>
            </a:br>
            <a:r>
              <a:rPr lang="es-CO" dirty="0"/>
              <a:t>Territorio para construir sobre lo construido.</a:t>
            </a:r>
          </a:p>
        </p:txBody>
      </p:sp>
      <p:sp>
        <p:nvSpPr>
          <p:cNvPr id="7" name="CuadroTexto 6">
            <a:extLst>
              <a:ext uri="{FF2B5EF4-FFF2-40B4-BE49-F238E27FC236}">
                <a16:creationId xmlns:a16="http://schemas.microsoft.com/office/drawing/2014/main" id="{477378F2-B8A1-553F-EBDC-CBE134A5EAB8}"/>
              </a:ext>
            </a:extLst>
          </p:cNvPr>
          <p:cNvSpPr txBox="1"/>
          <p:nvPr/>
        </p:nvSpPr>
        <p:spPr>
          <a:xfrm>
            <a:off x="3633627" y="4211349"/>
            <a:ext cx="4924746" cy="461665"/>
          </a:xfrm>
          <a:prstGeom prst="rect">
            <a:avLst/>
          </a:prstGeom>
          <a:noFill/>
        </p:spPr>
        <p:txBody>
          <a:bodyPr wrap="none" rtlCol="0">
            <a:spAutoFit/>
          </a:bodyPr>
          <a:lstStyle/>
          <a:p>
            <a:r>
              <a:rPr lang="es-CO" sz="2400" b="1" dirty="0">
                <a:solidFill>
                  <a:srgbClr val="FF0000"/>
                </a:solidFill>
              </a:rPr>
              <a:t>ATENDER CON NUEVA MIRADA</a:t>
            </a:r>
          </a:p>
        </p:txBody>
      </p:sp>
      <p:pic>
        <p:nvPicPr>
          <p:cNvPr id="8" name="Imagen 7">
            <a:extLst>
              <a:ext uri="{FF2B5EF4-FFF2-40B4-BE49-F238E27FC236}">
                <a16:creationId xmlns:a16="http://schemas.microsoft.com/office/drawing/2014/main" id="{D593B9F8-0350-7D6E-725F-E90C5725A72E}"/>
              </a:ext>
            </a:extLst>
          </p:cNvPr>
          <p:cNvPicPr>
            <a:picLocks noChangeAspect="1"/>
          </p:cNvPicPr>
          <p:nvPr/>
        </p:nvPicPr>
        <p:blipFill rotWithShape="1">
          <a:blip r:embed="rId2">
            <a:extLst>
              <a:ext uri="{28A0092B-C50C-407E-A947-70E740481C1C}">
                <a14:useLocalDpi xmlns:a14="http://schemas.microsoft.com/office/drawing/2010/main" val="0"/>
              </a:ext>
            </a:extLst>
          </a:blip>
          <a:srcRect b="80353"/>
          <a:stretch/>
        </p:blipFill>
        <p:spPr bwMode="auto">
          <a:xfrm>
            <a:off x="721451" y="2829473"/>
            <a:ext cx="11025072" cy="745409"/>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B09D8EE2-14E8-02C5-24EA-E622CD6D16C2}"/>
              </a:ext>
            </a:extLst>
          </p:cNvPr>
          <p:cNvPicPr>
            <a:picLocks noChangeAspect="1"/>
          </p:cNvPicPr>
          <p:nvPr/>
        </p:nvPicPr>
        <p:blipFill rotWithShape="1">
          <a:blip r:embed="rId3"/>
          <a:srcRect b="66926"/>
          <a:stretch/>
        </p:blipFill>
        <p:spPr>
          <a:xfrm>
            <a:off x="721451" y="4923444"/>
            <a:ext cx="10870110" cy="1171515"/>
          </a:xfrm>
          <a:prstGeom prst="rect">
            <a:avLst/>
          </a:prstGeom>
        </p:spPr>
      </p:pic>
    </p:spTree>
    <p:extLst>
      <p:ext uri="{BB962C8B-B14F-4D97-AF65-F5344CB8AC3E}">
        <p14:creationId xmlns:p14="http://schemas.microsoft.com/office/powerpoint/2010/main" val="166237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36"/>
          <p:cNvSpPr txBox="1">
            <a:spLocks noGrp="1"/>
          </p:cNvSpPr>
          <p:nvPr>
            <p:ph type="title"/>
          </p:nvPr>
        </p:nvSpPr>
        <p:spPr>
          <a:xfrm>
            <a:off x="0" y="0"/>
            <a:ext cx="7787100" cy="749100"/>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000" b="1" dirty="0">
                <a:solidFill>
                  <a:schemeClr val="lt1"/>
                </a:solidFill>
              </a:rPr>
              <a:t>Eficacia del Estado y Lucha contra la Corrupción</a:t>
            </a:r>
            <a:endParaRPr sz="4100" dirty="0">
              <a:solidFill>
                <a:schemeClr val="lt1"/>
              </a:solidFill>
            </a:endParaRPr>
          </a:p>
        </p:txBody>
      </p:sp>
      <p:pic>
        <p:nvPicPr>
          <p:cNvPr id="858" name="Google Shape;858;p36"/>
          <p:cNvPicPr preferRelativeResize="0"/>
          <p:nvPr/>
        </p:nvPicPr>
        <p:blipFill rotWithShape="1">
          <a:blip r:embed="rId3">
            <a:alphaModFix/>
          </a:blip>
          <a:srcRect/>
          <a:stretch/>
        </p:blipFill>
        <p:spPr>
          <a:xfrm>
            <a:off x="3513098" y="1425212"/>
            <a:ext cx="6114504" cy="4349946"/>
          </a:xfrm>
          <a:prstGeom prst="rect">
            <a:avLst/>
          </a:prstGeom>
          <a:noFill/>
          <a:ln>
            <a:noFill/>
          </a:ln>
        </p:spPr>
      </p:pic>
      <p:sp>
        <p:nvSpPr>
          <p:cNvPr id="859" name="Google Shape;859;p36"/>
          <p:cNvSpPr txBox="1"/>
          <p:nvPr/>
        </p:nvSpPr>
        <p:spPr>
          <a:xfrm>
            <a:off x="173963" y="749100"/>
            <a:ext cx="5733300" cy="406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600"/>
              </a:spcAft>
              <a:buClr>
                <a:schemeClr val="dk1"/>
              </a:buClr>
              <a:buSzPts val="1100"/>
              <a:buFont typeface="Arial"/>
              <a:buNone/>
            </a:pPr>
            <a:r>
              <a:rPr lang="es-CO" sz="1600" b="1" i="0" u="none" strike="noStrike" cap="none" dirty="0">
                <a:solidFill>
                  <a:schemeClr val="dk1"/>
                </a:solidFill>
              </a:rPr>
              <a:t>Estructura Fiscal</a:t>
            </a:r>
            <a:endParaRPr sz="1400" b="1" i="0" u="none" strike="noStrike" cap="none" dirty="0">
              <a:solidFill>
                <a:srgbClr val="000000"/>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F928B6AA-73A6-5098-8567-42031C814F25}"/>
              </a:ext>
            </a:extLst>
          </p:cNvPr>
          <p:cNvSpPr txBox="1"/>
          <p:nvPr/>
        </p:nvSpPr>
        <p:spPr>
          <a:xfrm>
            <a:off x="304918" y="2144705"/>
            <a:ext cx="2967547" cy="1938992"/>
          </a:xfrm>
          <a:prstGeom prst="rect">
            <a:avLst/>
          </a:prstGeom>
          <a:noFill/>
        </p:spPr>
        <p:txBody>
          <a:bodyPr wrap="square">
            <a:spAutoFit/>
          </a:bodyPr>
          <a:lstStyle/>
          <a:p>
            <a:r>
              <a:rPr lang="es-CO" sz="2400" dirty="0">
                <a:latin typeface="Arial" panose="020B0604020202020204" pitchFamily="34" charset="0"/>
                <a:ea typeface="Arial" panose="020B0604020202020204" pitchFamily="34" charset="0"/>
              </a:rPr>
              <a:t>L</a:t>
            </a:r>
            <a:r>
              <a:rPr lang="es-CO" sz="2400" dirty="0">
                <a:effectLst/>
                <a:latin typeface="Arial" panose="020B0604020202020204" pitchFamily="34" charset="0"/>
                <a:ea typeface="Arial" panose="020B0604020202020204" pitchFamily="34" charset="0"/>
              </a:rPr>
              <a:t>a vigencia del 2021 registró unos ingresos corrientes por valor de $1.2 billones</a:t>
            </a:r>
            <a:endParaRPr lang="es-CO"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6.png">
            <a:extLst>
              <a:ext uri="{FF2B5EF4-FFF2-40B4-BE49-F238E27FC236}">
                <a16:creationId xmlns:a16="http://schemas.microsoft.com/office/drawing/2014/main" id="{11CDF5D4-15F0-F7BE-9035-CF2877B59B94}"/>
              </a:ext>
            </a:extLst>
          </p:cNvPr>
          <p:cNvPicPr/>
          <p:nvPr/>
        </p:nvPicPr>
        <p:blipFill>
          <a:blip r:embed="rId2"/>
          <a:srcRect l="1119" r="2444" b="7318"/>
          <a:stretch>
            <a:fillRect/>
          </a:stretch>
        </p:blipFill>
        <p:spPr>
          <a:xfrm>
            <a:off x="272716" y="1235242"/>
            <a:ext cx="7952773" cy="5037222"/>
          </a:xfrm>
          <a:prstGeom prst="rect">
            <a:avLst/>
          </a:prstGeom>
          <a:ln/>
        </p:spPr>
      </p:pic>
      <p:sp>
        <p:nvSpPr>
          <p:cNvPr id="7" name="CuadroTexto 6">
            <a:extLst>
              <a:ext uri="{FF2B5EF4-FFF2-40B4-BE49-F238E27FC236}">
                <a16:creationId xmlns:a16="http://schemas.microsoft.com/office/drawing/2014/main" id="{9E317D11-F5E7-75CD-107E-6BC1EE159AA9}"/>
              </a:ext>
            </a:extLst>
          </p:cNvPr>
          <p:cNvSpPr txBox="1"/>
          <p:nvPr/>
        </p:nvSpPr>
        <p:spPr>
          <a:xfrm>
            <a:off x="304801" y="835132"/>
            <a:ext cx="6817894" cy="400110"/>
          </a:xfrm>
          <a:prstGeom prst="rect">
            <a:avLst/>
          </a:prstGeom>
          <a:noFill/>
        </p:spPr>
        <p:txBody>
          <a:bodyPr wrap="square">
            <a:spAutoFit/>
          </a:bodyPr>
          <a:lstStyle/>
          <a:p>
            <a:r>
              <a:rPr lang="es-CO" sz="2000" b="1" dirty="0">
                <a:effectLst/>
                <a:latin typeface="Arial" panose="020B0604020202020204" pitchFamily="34" charset="0"/>
                <a:ea typeface="Arial" panose="020B0604020202020204" pitchFamily="34" charset="0"/>
              </a:rPr>
              <a:t>Ingresos tributarios. Valores en millones de pesos</a:t>
            </a:r>
            <a:endParaRPr lang="es-CO" sz="2000" dirty="0"/>
          </a:p>
        </p:txBody>
      </p:sp>
      <p:sp>
        <p:nvSpPr>
          <p:cNvPr id="8" name="Google Shape;857;p36">
            <a:extLst>
              <a:ext uri="{FF2B5EF4-FFF2-40B4-BE49-F238E27FC236}">
                <a16:creationId xmlns:a16="http://schemas.microsoft.com/office/drawing/2014/main" id="{93821543-9D30-53CF-BEF4-BC8F9734DAB9}"/>
              </a:ext>
            </a:extLst>
          </p:cNvPr>
          <p:cNvSpPr txBox="1">
            <a:spLocks noGrp="1"/>
          </p:cNvSpPr>
          <p:nvPr>
            <p:ph type="title"/>
          </p:nvPr>
        </p:nvSpPr>
        <p:spPr>
          <a:xfrm>
            <a:off x="0" y="35938"/>
            <a:ext cx="7787100" cy="749100"/>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000" b="1" dirty="0">
                <a:solidFill>
                  <a:schemeClr val="lt1"/>
                </a:solidFill>
              </a:rPr>
              <a:t>Eficacia del Estado y Lucha contra la Corrupción</a:t>
            </a:r>
            <a:endParaRPr sz="4100" dirty="0">
              <a:solidFill>
                <a:schemeClr val="lt1"/>
              </a:solidFill>
            </a:endParaRPr>
          </a:p>
        </p:txBody>
      </p:sp>
      <p:sp>
        <p:nvSpPr>
          <p:cNvPr id="9" name="Rectángulo 8">
            <a:extLst>
              <a:ext uri="{FF2B5EF4-FFF2-40B4-BE49-F238E27FC236}">
                <a16:creationId xmlns:a16="http://schemas.microsoft.com/office/drawing/2014/main" id="{CF0953AC-7427-0822-4D58-95AE93B59FB7}"/>
              </a:ext>
            </a:extLst>
          </p:cNvPr>
          <p:cNvSpPr/>
          <p:nvPr/>
        </p:nvSpPr>
        <p:spPr>
          <a:xfrm>
            <a:off x="336884" y="2646946"/>
            <a:ext cx="7828547" cy="962527"/>
          </a:xfrm>
          <a:prstGeom prst="rect">
            <a:avLst/>
          </a:prstGeom>
          <a:no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0" name="CuadroTexto 9">
            <a:extLst>
              <a:ext uri="{FF2B5EF4-FFF2-40B4-BE49-F238E27FC236}">
                <a16:creationId xmlns:a16="http://schemas.microsoft.com/office/drawing/2014/main" id="{7F322C14-5324-775A-40E7-C1D25A78EFB5}"/>
              </a:ext>
            </a:extLst>
          </p:cNvPr>
          <p:cNvSpPr txBox="1"/>
          <p:nvPr/>
        </p:nvSpPr>
        <p:spPr>
          <a:xfrm>
            <a:off x="8694820" y="2053390"/>
            <a:ext cx="2550695" cy="1815882"/>
          </a:xfrm>
          <a:prstGeom prst="rect">
            <a:avLst/>
          </a:prstGeom>
          <a:noFill/>
        </p:spPr>
        <p:txBody>
          <a:bodyPr wrap="square" rtlCol="0">
            <a:spAutoFit/>
          </a:bodyPr>
          <a:lstStyle/>
          <a:p>
            <a:pPr algn="ctr"/>
            <a:r>
              <a:rPr lang="es-CO" sz="2800" dirty="0"/>
              <a:t>El 38% de los ingresos proviene de </a:t>
            </a:r>
            <a:r>
              <a:rPr lang="es-CO" sz="2800" dirty="0" err="1"/>
              <a:t>Impoconsumo</a:t>
            </a:r>
            <a:r>
              <a:rPr lang="es-CO" sz="2800" dirty="0"/>
              <a:t> </a:t>
            </a:r>
          </a:p>
        </p:txBody>
      </p:sp>
      <p:sp>
        <p:nvSpPr>
          <p:cNvPr id="12" name="CuadroTexto 11">
            <a:extLst>
              <a:ext uri="{FF2B5EF4-FFF2-40B4-BE49-F238E27FC236}">
                <a16:creationId xmlns:a16="http://schemas.microsoft.com/office/drawing/2014/main" id="{2373659D-856B-CF57-33A6-45E4CA35FB4A}"/>
              </a:ext>
            </a:extLst>
          </p:cNvPr>
          <p:cNvSpPr txBox="1"/>
          <p:nvPr/>
        </p:nvSpPr>
        <p:spPr>
          <a:xfrm>
            <a:off x="1896981" y="6449714"/>
            <a:ext cx="8145379" cy="306109"/>
          </a:xfrm>
          <a:prstGeom prst="rect">
            <a:avLst/>
          </a:prstGeom>
          <a:noFill/>
        </p:spPr>
        <p:txBody>
          <a:bodyPr wrap="square">
            <a:spAutoFit/>
          </a:bodyPr>
          <a:lstStyle/>
          <a:p>
            <a:pPr indent="457200" algn="ctr">
              <a:lnSpc>
                <a:spcPct val="107000"/>
              </a:lnSpc>
              <a:spcAft>
                <a:spcPts val="800"/>
              </a:spcAft>
            </a:pPr>
            <a:r>
              <a:rPr lang="es-CO" sz="1400" b="1" dirty="0">
                <a:effectLst/>
                <a:latin typeface="Arial" panose="020B0604020202020204" pitchFamily="34" charset="0"/>
                <a:ea typeface="Arial" panose="020B0604020202020204" pitchFamily="34" charset="0"/>
              </a:rPr>
              <a:t>Fuente: </a:t>
            </a:r>
            <a:r>
              <a:rPr lang="es-CO" sz="1400" dirty="0">
                <a:effectLst/>
                <a:latin typeface="Arial" panose="020B0604020202020204" pitchFamily="34" charset="0"/>
                <a:ea typeface="Arial" panose="020B0604020202020204" pitchFamily="34" charset="0"/>
              </a:rPr>
              <a:t>Elaboración propia, DAF con base en información de la Secretaría de Hacienda.</a:t>
            </a:r>
          </a:p>
        </p:txBody>
      </p:sp>
    </p:spTree>
    <p:extLst>
      <p:ext uri="{BB962C8B-B14F-4D97-AF65-F5344CB8AC3E}">
        <p14:creationId xmlns:p14="http://schemas.microsoft.com/office/powerpoint/2010/main" val="4023365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37"/>
          <p:cNvSpPr txBox="1">
            <a:spLocks noGrp="1"/>
          </p:cNvSpPr>
          <p:nvPr>
            <p:ph type="title" idx="4294967295"/>
          </p:nvPr>
        </p:nvSpPr>
        <p:spPr>
          <a:xfrm>
            <a:off x="0" y="144250"/>
            <a:ext cx="7786688" cy="749300"/>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O" sz="3000" b="1" dirty="0">
                <a:solidFill>
                  <a:schemeClr val="lt1"/>
                </a:solidFill>
              </a:rPr>
              <a:t>Eficacia del Estado y Lucha contra la Corrupción</a:t>
            </a:r>
            <a:endParaRPr sz="4100" dirty="0">
              <a:solidFill>
                <a:schemeClr val="lt1"/>
              </a:solidFill>
            </a:endParaRPr>
          </a:p>
        </p:txBody>
      </p:sp>
      <p:pic>
        <p:nvPicPr>
          <p:cNvPr id="2" name="image35.png">
            <a:extLst>
              <a:ext uri="{FF2B5EF4-FFF2-40B4-BE49-F238E27FC236}">
                <a16:creationId xmlns:a16="http://schemas.microsoft.com/office/drawing/2014/main" id="{B3919A18-AE74-3720-382B-A0BFC3A499FC}"/>
              </a:ext>
            </a:extLst>
          </p:cNvPr>
          <p:cNvPicPr/>
          <p:nvPr/>
        </p:nvPicPr>
        <p:blipFill>
          <a:blip r:embed="rId3"/>
          <a:srcRect b="11740"/>
          <a:stretch>
            <a:fillRect/>
          </a:stretch>
        </p:blipFill>
        <p:spPr>
          <a:xfrm>
            <a:off x="433138" y="1549570"/>
            <a:ext cx="7636042" cy="4189584"/>
          </a:xfrm>
          <a:prstGeom prst="rect">
            <a:avLst/>
          </a:prstGeom>
          <a:ln/>
        </p:spPr>
      </p:pic>
      <p:sp>
        <p:nvSpPr>
          <p:cNvPr id="4" name="CuadroTexto 3">
            <a:extLst>
              <a:ext uri="{FF2B5EF4-FFF2-40B4-BE49-F238E27FC236}">
                <a16:creationId xmlns:a16="http://schemas.microsoft.com/office/drawing/2014/main" id="{35D8A466-C51E-FD3B-C0FA-485662A0D0C9}"/>
              </a:ext>
            </a:extLst>
          </p:cNvPr>
          <p:cNvSpPr txBox="1"/>
          <p:nvPr/>
        </p:nvSpPr>
        <p:spPr>
          <a:xfrm>
            <a:off x="1137240" y="1021505"/>
            <a:ext cx="6168188" cy="400110"/>
          </a:xfrm>
          <a:prstGeom prst="rect">
            <a:avLst/>
          </a:prstGeom>
          <a:noFill/>
        </p:spPr>
        <p:txBody>
          <a:bodyPr wrap="square">
            <a:spAutoFit/>
          </a:bodyPr>
          <a:lstStyle/>
          <a:p>
            <a:r>
              <a:rPr lang="es-CO" sz="2000" b="1" dirty="0">
                <a:effectLst/>
                <a:latin typeface="Arial" panose="020B0604020202020204" pitchFamily="34" charset="0"/>
                <a:ea typeface="Arial" panose="020B0604020202020204" pitchFamily="34" charset="0"/>
              </a:rPr>
              <a:t>Liquidez y Solvencia de Corto Plazo</a:t>
            </a:r>
            <a:endParaRPr lang="es-CO" sz="2000" dirty="0"/>
          </a:p>
        </p:txBody>
      </p:sp>
      <p:sp>
        <p:nvSpPr>
          <p:cNvPr id="6" name="CuadroTexto 5">
            <a:extLst>
              <a:ext uri="{FF2B5EF4-FFF2-40B4-BE49-F238E27FC236}">
                <a16:creationId xmlns:a16="http://schemas.microsoft.com/office/drawing/2014/main" id="{37B1F20E-3C8C-807E-3EA9-2D265035F85A}"/>
              </a:ext>
            </a:extLst>
          </p:cNvPr>
          <p:cNvSpPr txBox="1"/>
          <p:nvPr/>
        </p:nvSpPr>
        <p:spPr>
          <a:xfrm>
            <a:off x="8293767" y="1698946"/>
            <a:ext cx="3673644" cy="3566810"/>
          </a:xfrm>
          <a:prstGeom prst="rect">
            <a:avLst/>
          </a:prstGeom>
          <a:noFill/>
        </p:spPr>
        <p:txBody>
          <a:bodyPr wrap="square">
            <a:spAutoFit/>
          </a:bodyPr>
          <a:lstStyle/>
          <a:p>
            <a:pPr indent="457200" algn="just">
              <a:lnSpc>
                <a:spcPct val="107000"/>
              </a:lnSpc>
              <a:spcAft>
                <a:spcPts val="800"/>
              </a:spcAft>
            </a:pPr>
            <a:r>
              <a:rPr lang="es-CO" sz="2000" dirty="0">
                <a:effectLst/>
                <a:latin typeface="Arial" panose="020B0604020202020204" pitchFamily="34" charset="0"/>
                <a:ea typeface="Arial" panose="020B0604020202020204" pitchFamily="34" charset="0"/>
              </a:rPr>
              <a:t>Las disponibilidades por $373.873 millones de los cuales el 85,4% se encontraba en caja y bancos. </a:t>
            </a:r>
            <a:endParaRPr lang="es-CO" sz="2000" dirty="0">
              <a:latin typeface="Arial" panose="020B0604020202020204" pitchFamily="34" charset="0"/>
              <a:ea typeface="Arial" panose="020B0604020202020204" pitchFamily="34" charset="0"/>
            </a:endParaRPr>
          </a:p>
          <a:p>
            <a:pPr indent="457200" algn="just">
              <a:lnSpc>
                <a:spcPct val="107000"/>
              </a:lnSpc>
              <a:spcAft>
                <a:spcPts val="800"/>
              </a:spcAft>
            </a:pPr>
            <a:endParaRPr lang="es-CO" sz="2000" dirty="0">
              <a:latin typeface="Arial" panose="020B0604020202020204" pitchFamily="34" charset="0"/>
              <a:ea typeface="Arial" panose="020B0604020202020204" pitchFamily="34" charset="0"/>
            </a:endParaRPr>
          </a:p>
          <a:p>
            <a:pPr indent="457200" algn="just">
              <a:lnSpc>
                <a:spcPct val="107000"/>
              </a:lnSpc>
              <a:spcAft>
                <a:spcPts val="800"/>
              </a:spcAft>
            </a:pPr>
            <a:r>
              <a:rPr lang="es-CO" sz="2000" dirty="0">
                <a:effectLst/>
                <a:latin typeface="Arial" panose="020B0604020202020204" pitchFamily="34" charset="0"/>
                <a:ea typeface="Arial" panose="020B0604020202020204" pitchFamily="34" charset="0"/>
              </a:rPr>
              <a:t>El 72,7% de las disponibilidades </a:t>
            </a:r>
            <a:r>
              <a:rPr lang="es-CO" sz="2000" dirty="0">
                <a:latin typeface="Arial" panose="020B0604020202020204" pitchFamily="34" charset="0"/>
                <a:ea typeface="Arial" panose="020B0604020202020204" pitchFamily="34" charset="0"/>
              </a:rPr>
              <a:t>eran de</a:t>
            </a:r>
            <a:r>
              <a:rPr lang="es-CO" sz="2000" dirty="0">
                <a:effectLst/>
                <a:latin typeface="Arial" panose="020B0604020202020204" pitchFamily="34" charset="0"/>
                <a:ea typeface="Arial" panose="020B0604020202020204" pitchFamily="34" charset="0"/>
              </a:rPr>
              <a:t> recursos de forzosa inversión y 27,3% a recursos de libre destinación.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CD65BB2-393C-5A39-A081-1A35196D49E4}"/>
              </a:ext>
            </a:extLst>
          </p:cNvPr>
          <p:cNvSpPr txBox="1"/>
          <p:nvPr/>
        </p:nvSpPr>
        <p:spPr>
          <a:xfrm>
            <a:off x="2306053" y="6497278"/>
            <a:ext cx="8233610" cy="306109"/>
          </a:xfrm>
          <a:prstGeom prst="rect">
            <a:avLst/>
          </a:prstGeom>
          <a:noFill/>
        </p:spPr>
        <p:txBody>
          <a:bodyPr wrap="square">
            <a:spAutoFit/>
          </a:bodyPr>
          <a:lstStyle/>
          <a:p>
            <a:pPr indent="457200" algn="ctr">
              <a:lnSpc>
                <a:spcPct val="107000"/>
              </a:lnSpc>
              <a:spcAft>
                <a:spcPts val="800"/>
              </a:spcAft>
            </a:pPr>
            <a:r>
              <a:rPr lang="es-CO" sz="1400" b="1" dirty="0">
                <a:effectLst/>
                <a:latin typeface="Arial" panose="020B0604020202020204" pitchFamily="34" charset="0"/>
                <a:ea typeface="Arial" panose="020B0604020202020204" pitchFamily="34" charset="0"/>
              </a:rPr>
              <a:t>Fuente: </a:t>
            </a:r>
            <a:r>
              <a:rPr lang="es-CO" sz="1400" dirty="0">
                <a:effectLst/>
                <a:latin typeface="Arial" panose="020B0604020202020204" pitchFamily="34" charset="0"/>
                <a:ea typeface="Arial" panose="020B0604020202020204" pitchFamily="34" charset="0"/>
              </a:rPr>
              <a:t>Elaboración propia,</a:t>
            </a:r>
            <a:r>
              <a:rPr lang="es-CO" sz="1400" b="1"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DAF con base en información de la Secretaría de Hacienda.</a:t>
            </a:r>
          </a:p>
        </p:txBody>
      </p:sp>
      <p:sp>
        <p:nvSpPr>
          <p:cNvPr id="8" name="CuadroTexto 7">
            <a:extLst>
              <a:ext uri="{FF2B5EF4-FFF2-40B4-BE49-F238E27FC236}">
                <a16:creationId xmlns:a16="http://schemas.microsoft.com/office/drawing/2014/main" id="{17AE5A39-C40E-7524-9F47-09288B34310A}"/>
              </a:ext>
            </a:extLst>
          </p:cNvPr>
          <p:cNvSpPr txBox="1"/>
          <p:nvPr/>
        </p:nvSpPr>
        <p:spPr>
          <a:xfrm>
            <a:off x="978570" y="1174186"/>
            <a:ext cx="9224209" cy="1015663"/>
          </a:xfrm>
          <a:prstGeom prst="rect">
            <a:avLst/>
          </a:prstGeom>
          <a:noFill/>
        </p:spPr>
        <p:txBody>
          <a:bodyPr wrap="square">
            <a:spAutoFit/>
          </a:bodyPr>
          <a:lstStyle/>
          <a:p>
            <a:r>
              <a:rPr lang="es-CO" sz="2000" dirty="0">
                <a:latin typeface="Arial" panose="020B0604020202020204" pitchFamily="34" charset="0"/>
                <a:ea typeface="Arial" panose="020B0604020202020204" pitchFamily="34" charset="0"/>
              </a:rPr>
              <a:t>E</a:t>
            </a:r>
            <a:r>
              <a:rPr lang="es-CO" sz="2000" dirty="0">
                <a:effectLst/>
                <a:latin typeface="Arial" panose="020B0604020202020204" pitchFamily="34" charset="0"/>
                <a:ea typeface="Arial" panose="020B0604020202020204" pitchFamily="34" charset="0"/>
              </a:rPr>
              <a:t>l Departamento del Atlántico se clasificó en primera categoría para el 2021</a:t>
            </a:r>
            <a:br>
              <a:rPr lang="es-CO" sz="2000" dirty="0">
                <a:effectLst/>
                <a:latin typeface="Arial" panose="020B0604020202020204" pitchFamily="34" charset="0"/>
                <a:ea typeface="Arial" panose="020B0604020202020204" pitchFamily="34" charset="0"/>
              </a:rPr>
            </a:br>
            <a:br>
              <a:rPr lang="es-CO" sz="2000" dirty="0">
                <a:effectLst/>
                <a:latin typeface="Arial" panose="020B0604020202020204" pitchFamily="34" charset="0"/>
                <a:ea typeface="Arial" panose="020B0604020202020204" pitchFamily="34" charset="0"/>
              </a:rPr>
            </a:br>
            <a:r>
              <a:rPr lang="es-CO" sz="2000" dirty="0">
                <a:effectLst/>
                <a:latin typeface="Arial" panose="020B0604020202020204" pitchFamily="34" charset="0"/>
                <a:ea typeface="Arial" panose="020B0604020202020204" pitchFamily="34" charset="0"/>
              </a:rPr>
              <a:t>Debe mantener su nivel de gasto de funcionamiento máximo en 55%, </a:t>
            </a:r>
            <a:endParaRPr lang="es-CO" sz="2000" dirty="0"/>
          </a:p>
        </p:txBody>
      </p:sp>
      <p:sp>
        <p:nvSpPr>
          <p:cNvPr id="9" name="Google Shape;864;p37">
            <a:extLst>
              <a:ext uri="{FF2B5EF4-FFF2-40B4-BE49-F238E27FC236}">
                <a16:creationId xmlns:a16="http://schemas.microsoft.com/office/drawing/2014/main" id="{6DDB080A-7148-4E03-45B3-B9452D78D455}"/>
              </a:ext>
            </a:extLst>
          </p:cNvPr>
          <p:cNvSpPr txBox="1">
            <a:spLocks/>
          </p:cNvSpPr>
          <p:nvPr/>
        </p:nvSpPr>
        <p:spPr>
          <a:xfrm>
            <a:off x="32084" y="80082"/>
            <a:ext cx="7786688" cy="749300"/>
          </a:xfrm>
          <a:prstGeom prst="rect">
            <a:avLst/>
          </a:prstGeom>
          <a:solidFill>
            <a:schemeClr val="accent4"/>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MX" sz="3000" b="1" dirty="0">
                <a:solidFill>
                  <a:schemeClr val="lt1"/>
                </a:solidFill>
              </a:rPr>
              <a:t>Eficacia del Estado y Lucha contra la Corrupción</a:t>
            </a:r>
            <a:endParaRPr lang="es-MX" sz="4100" dirty="0">
              <a:solidFill>
                <a:schemeClr val="lt1"/>
              </a:solidFill>
            </a:endParaRPr>
          </a:p>
        </p:txBody>
      </p:sp>
      <p:pic>
        <p:nvPicPr>
          <p:cNvPr id="10" name="Imagen 9">
            <a:extLst>
              <a:ext uri="{FF2B5EF4-FFF2-40B4-BE49-F238E27FC236}">
                <a16:creationId xmlns:a16="http://schemas.microsoft.com/office/drawing/2014/main" id="{32C2D780-D3CE-65A9-6D57-D753213F4B55}"/>
              </a:ext>
            </a:extLst>
          </p:cNvPr>
          <p:cNvPicPr>
            <a:picLocks noChangeAspect="1"/>
          </p:cNvPicPr>
          <p:nvPr/>
        </p:nvPicPr>
        <p:blipFill rotWithShape="1">
          <a:blip r:embed="rId2"/>
          <a:srcRect l="11052" r="11316" b="5555"/>
          <a:stretch/>
        </p:blipFill>
        <p:spPr>
          <a:xfrm>
            <a:off x="1363578" y="2406121"/>
            <a:ext cx="9464843" cy="3629048"/>
          </a:xfrm>
          <a:prstGeom prst="rect">
            <a:avLst/>
          </a:prstGeom>
        </p:spPr>
      </p:pic>
    </p:spTree>
    <p:extLst>
      <p:ext uri="{BB962C8B-B14F-4D97-AF65-F5344CB8AC3E}">
        <p14:creationId xmlns:p14="http://schemas.microsoft.com/office/powerpoint/2010/main" val="2847549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7C6F066F-DA89-AEEB-4558-B4D8638FEE65}"/>
              </a:ext>
            </a:extLst>
          </p:cNvPr>
          <p:cNvSpPr>
            <a:spLocks noChangeArrowheads="1"/>
          </p:cNvSpPr>
          <p:nvPr/>
        </p:nvSpPr>
        <p:spPr bwMode="auto">
          <a:xfrm>
            <a:off x="0" y="7471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solidFill>
                <a:schemeClr val="tx1"/>
              </a:solidFill>
            </a:endParaRPr>
          </a:p>
        </p:txBody>
      </p:sp>
      <p:sp>
        <p:nvSpPr>
          <p:cNvPr id="6" name="Rectangle 4">
            <a:extLst>
              <a:ext uri="{FF2B5EF4-FFF2-40B4-BE49-F238E27FC236}">
                <a16:creationId xmlns:a16="http://schemas.microsoft.com/office/drawing/2014/main" id="{7183368E-3A40-3658-F80B-37C0C5AF5DD5}"/>
              </a:ext>
            </a:extLst>
          </p:cNvPr>
          <p:cNvSpPr>
            <a:spLocks noChangeArrowheads="1"/>
          </p:cNvSpPr>
          <p:nvPr/>
        </p:nvSpPr>
        <p:spPr bwMode="auto">
          <a:xfrm>
            <a:off x="4656343" y="6596390"/>
            <a:ext cx="287931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Fuente: Elaboración propia, DAF.</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7" name="Imagen 6">
            <a:extLst>
              <a:ext uri="{FF2B5EF4-FFF2-40B4-BE49-F238E27FC236}">
                <a16:creationId xmlns:a16="http://schemas.microsoft.com/office/drawing/2014/main" id="{A497B398-54BE-B398-AD27-0EB135878DD6}"/>
              </a:ext>
            </a:extLst>
          </p:cNvPr>
          <p:cNvPicPr>
            <a:picLocks noChangeAspect="1"/>
          </p:cNvPicPr>
          <p:nvPr/>
        </p:nvPicPr>
        <p:blipFill>
          <a:blip r:embed="rId2"/>
          <a:stretch>
            <a:fillRect/>
          </a:stretch>
        </p:blipFill>
        <p:spPr>
          <a:xfrm>
            <a:off x="1026695" y="228599"/>
            <a:ext cx="9192126" cy="3726227"/>
          </a:xfrm>
          <a:prstGeom prst="rect">
            <a:avLst/>
          </a:prstGeom>
        </p:spPr>
      </p:pic>
      <p:sp>
        <p:nvSpPr>
          <p:cNvPr id="9" name="CuadroTexto 8">
            <a:extLst>
              <a:ext uri="{FF2B5EF4-FFF2-40B4-BE49-F238E27FC236}">
                <a16:creationId xmlns:a16="http://schemas.microsoft.com/office/drawing/2014/main" id="{8112ED92-40AD-CBB5-E7DC-F9D2CCC3269E}"/>
              </a:ext>
            </a:extLst>
          </p:cNvPr>
          <p:cNvSpPr txBox="1"/>
          <p:nvPr/>
        </p:nvSpPr>
        <p:spPr>
          <a:xfrm>
            <a:off x="465221" y="4083093"/>
            <a:ext cx="11197389" cy="2106731"/>
          </a:xfrm>
          <a:prstGeom prst="rect">
            <a:avLst/>
          </a:prstGeom>
          <a:noFill/>
        </p:spPr>
        <p:txBody>
          <a:bodyPr wrap="square">
            <a:spAutoFit/>
          </a:bodyPr>
          <a:lstStyle/>
          <a:p>
            <a:pPr marL="342900" lvl="0" indent="-342900" algn="just">
              <a:lnSpc>
                <a:spcPct val="110000"/>
              </a:lnSpc>
              <a:spcBef>
                <a:spcPts val="1200"/>
              </a:spcBef>
              <a:spcAft>
                <a:spcPts val="800"/>
              </a:spcAft>
              <a:buFont typeface="Arial" panose="020B0604020202020204" pitchFamily="34" charset="0"/>
              <a:buChar char="●"/>
            </a:pPr>
            <a:r>
              <a:rPr lang="es-CO" sz="1600" u="none" strike="noStrike" dirty="0">
                <a:effectLst/>
                <a:latin typeface="Arial" panose="020B0604020202020204" pitchFamily="34" charset="0"/>
                <a:ea typeface="Arial" panose="020B0604020202020204" pitchFamily="34" charset="0"/>
              </a:rPr>
              <a:t>Dependencia de las transferencias: 63.60 - Baja dependencia del gobierno central y buena generación de recursos propios.</a:t>
            </a:r>
          </a:p>
          <a:p>
            <a:pPr marL="342900" lvl="0" indent="-342900" algn="just">
              <a:lnSpc>
                <a:spcPct val="110000"/>
              </a:lnSpc>
              <a:spcAft>
                <a:spcPts val="800"/>
              </a:spcAft>
              <a:buFont typeface="Arial" panose="020B0604020202020204" pitchFamily="34" charset="0"/>
              <a:buChar char="●"/>
            </a:pPr>
            <a:r>
              <a:rPr lang="es-CO" sz="1600" u="none" strike="noStrike" dirty="0">
                <a:effectLst/>
                <a:latin typeface="Arial" panose="020B0604020202020204" pitchFamily="34" charset="0"/>
                <a:ea typeface="Arial" panose="020B0604020202020204" pitchFamily="34" charset="0"/>
              </a:rPr>
              <a:t>FBK: Está por encima del promedio nacional.</a:t>
            </a:r>
          </a:p>
          <a:p>
            <a:pPr marL="342900" lvl="0" indent="-342900" algn="just">
              <a:lnSpc>
                <a:spcPct val="110000"/>
              </a:lnSpc>
              <a:spcAft>
                <a:spcPts val="800"/>
              </a:spcAft>
              <a:buFont typeface="Arial" panose="020B0604020202020204" pitchFamily="34" charset="0"/>
              <a:buChar char="●"/>
            </a:pPr>
            <a:r>
              <a:rPr lang="es-CO" sz="1600" u="none" strike="noStrike" dirty="0">
                <a:effectLst/>
                <a:latin typeface="Arial" panose="020B0604020202020204" pitchFamily="34" charset="0"/>
                <a:ea typeface="Arial" panose="020B0604020202020204" pitchFamily="34" charset="0"/>
              </a:rPr>
              <a:t>Endeudamiento de largo plazo: 56.66% que significa que se encuentra dentro de la media regional.</a:t>
            </a:r>
          </a:p>
          <a:p>
            <a:pPr marL="342900" lvl="0" indent="-342900" algn="just">
              <a:lnSpc>
                <a:spcPct val="110000"/>
              </a:lnSpc>
              <a:spcAft>
                <a:spcPts val="800"/>
              </a:spcAft>
              <a:buFont typeface="Arial" panose="020B0604020202020204" pitchFamily="34" charset="0"/>
              <a:buChar char="●"/>
            </a:pPr>
            <a:r>
              <a:rPr lang="es-CO" sz="1600" u="none" strike="noStrike" dirty="0">
                <a:effectLst/>
                <a:latin typeface="Arial" panose="020B0604020202020204" pitchFamily="34" charset="0"/>
                <a:ea typeface="Arial" panose="020B0604020202020204" pitchFamily="34" charset="0"/>
              </a:rPr>
              <a:t>Balance primario: Presentó un déficit que afecta la gestión fiscal.</a:t>
            </a:r>
          </a:p>
          <a:p>
            <a:pPr marL="342900" lvl="0" indent="-342900" algn="just">
              <a:lnSpc>
                <a:spcPct val="110000"/>
              </a:lnSpc>
              <a:spcAft>
                <a:spcPts val="1200"/>
              </a:spcAft>
              <a:buFont typeface="Arial" panose="020B0604020202020204" pitchFamily="34" charset="0"/>
              <a:buChar char="●"/>
            </a:pPr>
            <a:r>
              <a:rPr lang="es-CO" sz="1600" u="none" strike="noStrike" dirty="0">
                <a:effectLst/>
                <a:latin typeface="Arial" panose="020B0604020202020204" pitchFamily="34" charset="0"/>
                <a:ea typeface="Arial" panose="020B0604020202020204" pitchFamily="34" charset="0"/>
              </a:rPr>
              <a:t>Ahorro corriente: Existe una fortaleza en la entidad para generar excedentes propios para destinar a inversión.</a:t>
            </a:r>
          </a:p>
        </p:txBody>
      </p:sp>
    </p:spTree>
    <p:extLst>
      <p:ext uri="{BB962C8B-B14F-4D97-AF65-F5344CB8AC3E}">
        <p14:creationId xmlns:p14="http://schemas.microsoft.com/office/powerpoint/2010/main" val="4086206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5D985F-F0BA-C739-B8E4-B027671DDAED}"/>
              </a:ext>
            </a:extLst>
          </p:cNvPr>
          <p:cNvSpPr>
            <a:spLocks noGrp="1"/>
          </p:cNvSpPr>
          <p:nvPr>
            <p:ph type="title"/>
          </p:nvPr>
        </p:nvSpPr>
        <p:spPr>
          <a:xfrm>
            <a:off x="276726" y="1249401"/>
            <a:ext cx="10515600" cy="485107"/>
          </a:xfrm>
        </p:spPr>
        <p:txBody>
          <a:bodyPr>
            <a:normAutofit/>
          </a:bodyPr>
          <a:lstStyle/>
          <a:p>
            <a:r>
              <a:rPr lang="es-CO" sz="2400" dirty="0">
                <a:effectLst/>
                <a:latin typeface="Arial" panose="020B0604020202020204" pitchFamily="34" charset="0"/>
                <a:ea typeface="Arial" panose="020B0604020202020204" pitchFamily="34" charset="0"/>
              </a:rPr>
              <a:t>El índice de desempeño fiscal o IDF  2021 fue de 75.97 </a:t>
            </a:r>
            <a:endParaRPr lang="es-CO" sz="2400" dirty="0"/>
          </a:p>
        </p:txBody>
      </p:sp>
      <p:pic>
        <p:nvPicPr>
          <p:cNvPr id="4" name="image41.png">
            <a:extLst>
              <a:ext uri="{FF2B5EF4-FFF2-40B4-BE49-F238E27FC236}">
                <a16:creationId xmlns:a16="http://schemas.microsoft.com/office/drawing/2014/main" id="{E03CD3BB-189B-CA5B-C920-43C7D7546CA7}"/>
              </a:ext>
            </a:extLst>
          </p:cNvPr>
          <p:cNvPicPr/>
          <p:nvPr/>
        </p:nvPicPr>
        <p:blipFill>
          <a:blip r:embed="rId2"/>
          <a:srcRect/>
          <a:stretch>
            <a:fillRect/>
          </a:stretch>
        </p:blipFill>
        <p:spPr>
          <a:xfrm>
            <a:off x="182045" y="2160960"/>
            <a:ext cx="7096192" cy="3322922"/>
          </a:xfrm>
          <a:prstGeom prst="rect">
            <a:avLst/>
          </a:prstGeom>
          <a:ln/>
        </p:spPr>
      </p:pic>
      <p:sp>
        <p:nvSpPr>
          <p:cNvPr id="5" name="Rectángulo 4">
            <a:extLst>
              <a:ext uri="{FF2B5EF4-FFF2-40B4-BE49-F238E27FC236}">
                <a16:creationId xmlns:a16="http://schemas.microsoft.com/office/drawing/2014/main" id="{8C40CBBD-4E80-62F0-131A-7E9270691489}"/>
              </a:ext>
            </a:extLst>
          </p:cNvPr>
          <p:cNvSpPr/>
          <p:nvPr/>
        </p:nvSpPr>
        <p:spPr>
          <a:xfrm>
            <a:off x="218172" y="3476564"/>
            <a:ext cx="7096192" cy="268404"/>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indent="457200">
              <a:lnSpc>
                <a:spcPct val="200000"/>
              </a:lnSpc>
              <a:spcAft>
                <a:spcPts val="800"/>
              </a:spcAft>
            </a:pPr>
            <a:r>
              <a:rPr lang="es-CO" sz="1100" dirty="0">
                <a:effectLst/>
                <a:latin typeface="Arial" panose="020B0604020202020204" pitchFamily="34" charset="0"/>
                <a:ea typeface="Arial" panose="020B0604020202020204" pitchFamily="34" charset="0"/>
              </a:rPr>
              <a:t> </a:t>
            </a:r>
          </a:p>
        </p:txBody>
      </p:sp>
      <p:sp>
        <p:nvSpPr>
          <p:cNvPr id="7" name="CuadroTexto 6">
            <a:extLst>
              <a:ext uri="{FF2B5EF4-FFF2-40B4-BE49-F238E27FC236}">
                <a16:creationId xmlns:a16="http://schemas.microsoft.com/office/drawing/2014/main" id="{3D500326-96C1-1B3C-8F31-DC9EB2B1748F}"/>
              </a:ext>
            </a:extLst>
          </p:cNvPr>
          <p:cNvSpPr txBox="1"/>
          <p:nvPr/>
        </p:nvSpPr>
        <p:spPr>
          <a:xfrm>
            <a:off x="7587916" y="1775707"/>
            <a:ext cx="4203031" cy="3785652"/>
          </a:xfrm>
          <a:prstGeom prst="rect">
            <a:avLst/>
          </a:prstGeom>
          <a:noFill/>
        </p:spPr>
        <p:txBody>
          <a:bodyPr wrap="square">
            <a:spAutoFit/>
          </a:bodyPr>
          <a:lstStyle/>
          <a:p>
            <a:pPr marL="285750" indent="-285750" algn="just">
              <a:buFont typeface="Arial" panose="020B0604020202020204" pitchFamily="34" charset="0"/>
              <a:buChar char="•"/>
            </a:pPr>
            <a:r>
              <a:rPr lang="es-CO" sz="2000" dirty="0">
                <a:latin typeface="Arial" panose="020B0604020202020204" pitchFamily="34" charset="0"/>
                <a:ea typeface="Arial" panose="020B0604020202020204" pitchFamily="34" charset="0"/>
              </a:rPr>
              <a:t>L</a:t>
            </a:r>
            <a:r>
              <a:rPr lang="es-CO" sz="2000" dirty="0">
                <a:effectLst/>
                <a:latin typeface="Arial" panose="020B0604020202020204" pitchFamily="34" charset="0"/>
                <a:ea typeface="Arial" panose="020B0604020202020204" pitchFamily="34" charset="0"/>
              </a:rPr>
              <a:t>a administración es solvente,  </a:t>
            </a:r>
          </a:p>
          <a:p>
            <a:pPr marL="285750" indent="-285750" algn="just">
              <a:buFont typeface="Arial" panose="020B0604020202020204" pitchFamily="34" charset="0"/>
              <a:buChar char="•"/>
            </a:pPr>
            <a:r>
              <a:rPr lang="es-CO" sz="2000" dirty="0">
                <a:latin typeface="Arial" panose="020B0604020202020204" pitchFamily="34" charset="0"/>
                <a:ea typeface="Arial" panose="020B0604020202020204" pitchFamily="34" charset="0"/>
              </a:rPr>
              <a:t>G</a:t>
            </a:r>
            <a:r>
              <a:rPr lang="es-CO" sz="2000" dirty="0">
                <a:effectLst/>
                <a:latin typeface="Arial" panose="020B0604020202020204" pitchFamily="34" charset="0"/>
                <a:ea typeface="Arial" panose="020B0604020202020204" pitchFamily="34" charset="0"/>
              </a:rPr>
              <a:t>oza de finanzas saludables, </a:t>
            </a:r>
          </a:p>
          <a:p>
            <a:pPr marL="285750" indent="-285750" algn="just">
              <a:buFont typeface="Arial" panose="020B0604020202020204" pitchFamily="34" charset="0"/>
              <a:buChar char="•"/>
            </a:pPr>
            <a:r>
              <a:rPr lang="es-CO" sz="2000" dirty="0">
                <a:latin typeface="Arial" panose="020B0604020202020204" pitchFamily="34" charset="0"/>
                <a:ea typeface="Arial" panose="020B0604020202020204" pitchFamily="34" charset="0"/>
              </a:rPr>
              <a:t>C</a:t>
            </a:r>
            <a:r>
              <a:rPr lang="es-CO" sz="2000" dirty="0">
                <a:effectLst/>
                <a:latin typeface="Arial" panose="020B0604020202020204" pitchFamily="34" charset="0"/>
                <a:ea typeface="Arial" panose="020B0604020202020204" pitchFamily="34" charset="0"/>
              </a:rPr>
              <a:t>umplen con límites legales de deuda y gasto</a:t>
            </a:r>
          </a:p>
          <a:p>
            <a:pPr marL="285750" indent="-285750" algn="just">
              <a:buFont typeface="Arial" panose="020B0604020202020204" pitchFamily="34" charset="0"/>
              <a:buChar char="•"/>
            </a:pPr>
            <a:r>
              <a:rPr lang="es-CO" sz="2000" dirty="0">
                <a:latin typeface="Arial" panose="020B0604020202020204" pitchFamily="34" charset="0"/>
                <a:ea typeface="Arial" panose="020B0604020202020204" pitchFamily="34" charset="0"/>
              </a:rPr>
              <a:t>G</a:t>
            </a:r>
            <a:r>
              <a:rPr lang="es-CO" sz="2000" dirty="0">
                <a:effectLst/>
                <a:latin typeface="Arial" panose="020B0604020202020204" pitchFamily="34" charset="0"/>
                <a:ea typeface="Arial" panose="020B0604020202020204" pitchFamily="34" charset="0"/>
              </a:rPr>
              <a:t>eneran recursos propios y alto gasto en FBK. </a:t>
            </a:r>
          </a:p>
          <a:p>
            <a:pPr marL="285750" indent="-285750" algn="just">
              <a:buFont typeface="Arial" panose="020B0604020202020204" pitchFamily="34" charset="0"/>
              <a:buChar char="•"/>
            </a:pPr>
            <a:r>
              <a:rPr lang="es-CO" sz="2000" dirty="0">
                <a:effectLst/>
                <a:latin typeface="Arial" panose="020B0604020202020204" pitchFamily="34" charset="0"/>
                <a:ea typeface="Arial" panose="020B0604020202020204" pitchFamily="34" charset="0"/>
              </a:rPr>
              <a:t>En el largo plazo tienen mayor capacidad de proveer bienes y servicios</a:t>
            </a:r>
          </a:p>
          <a:p>
            <a:pPr marL="285750" indent="-285750" algn="just">
              <a:buFont typeface="Arial" panose="020B0604020202020204" pitchFamily="34" charset="0"/>
              <a:buChar char="•"/>
            </a:pPr>
            <a:r>
              <a:rPr lang="es-CO" sz="2000" dirty="0">
                <a:latin typeface="Arial" panose="020B0604020202020204" pitchFamily="34" charset="0"/>
                <a:ea typeface="Arial" panose="020B0604020202020204" pitchFamily="34" charset="0"/>
              </a:rPr>
              <a:t>M</a:t>
            </a:r>
            <a:r>
              <a:rPr lang="es-CO" sz="2000" dirty="0">
                <a:effectLst/>
                <a:latin typeface="Arial" panose="020B0604020202020204" pitchFamily="34" charset="0"/>
                <a:ea typeface="Arial" panose="020B0604020202020204" pitchFamily="34" charset="0"/>
              </a:rPr>
              <a:t>ejores condiciones de sostenibilidad financiera, comparadas con el resto.   </a:t>
            </a:r>
          </a:p>
        </p:txBody>
      </p:sp>
      <p:sp>
        <p:nvSpPr>
          <p:cNvPr id="8" name="Google Shape;864;p37">
            <a:extLst>
              <a:ext uri="{FF2B5EF4-FFF2-40B4-BE49-F238E27FC236}">
                <a16:creationId xmlns:a16="http://schemas.microsoft.com/office/drawing/2014/main" id="{588A4D32-EC5F-3BFB-A908-75B38CBE19BB}"/>
              </a:ext>
            </a:extLst>
          </p:cNvPr>
          <p:cNvSpPr txBox="1">
            <a:spLocks/>
          </p:cNvSpPr>
          <p:nvPr/>
        </p:nvSpPr>
        <p:spPr>
          <a:xfrm>
            <a:off x="32084" y="80082"/>
            <a:ext cx="7786688" cy="749300"/>
          </a:xfrm>
          <a:prstGeom prst="rect">
            <a:avLst/>
          </a:prstGeom>
          <a:solidFill>
            <a:schemeClr val="accent4"/>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MX" sz="3000" b="1" dirty="0">
                <a:solidFill>
                  <a:schemeClr val="lt1"/>
                </a:solidFill>
              </a:rPr>
              <a:t>Eficacia del Estado y Lucha contra la Corrupción</a:t>
            </a:r>
            <a:endParaRPr lang="es-MX" sz="4100" dirty="0">
              <a:solidFill>
                <a:schemeClr val="lt1"/>
              </a:solidFill>
            </a:endParaRPr>
          </a:p>
        </p:txBody>
      </p:sp>
      <p:sp>
        <p:nvSpPr>
          <p:cNvPr id="10" name="CuadroTexto 9">
            <a:extLst>
              <a:ext uri="{FF2B5EF4-FFF2-40B4-BE49-F238E27FC236}">
                <a16:creationId xmlns:a16="http://schemas.microsoft.com/office/drawing/2014/main" id="{950D7865-2E11-B520-7BDC-6DFBA20AD23E}"/>
              </a:ext>
            </a:extLst>
          </p:cNvPr>
          <p:cNvSpPr txBox="1"/>
          <p:nvPr/>
        </p:nvSpPr>
        <p:spPr>
          <a:xfrm>
            <a:off x="2458453" y="5756445"/>
            <a:ext cx="6152146" cy="307777"/>
          </a:xfrm>
          <a:prstGeom prst="rect">
            <a:avLst/>
          </a:prstGeom>
          <a:noFill/>
        </p:spPr>
        <p:txBody>
          <a:bodyPr wrap="square">
            <a:spAutoFit/>
          </a:bodyPr>
          <a:lstStyle/>
          <a:p>
            <a:r>
              <a:rPr lang="es-CO" sz="1400" b="1" dirty="0">
                <a:effectLst/>
                <a:latin typeface="Arial" panose="020B0604020202020204" pitchFamily="34" charset="0"/>
                <a:ea typeface="Arial" panose="020B0604020202020204" pitchFamily="34" charset="0"/>
              </a:rPr>
              <a:t>Fuente: Elaboración propia, DAF</a:t>
            </a:r>
            <a:endParaRPr lang="es-CO" dirty="0"/>
          </a:p>
        </p:txBody>
      </p:sp>
    </p:spTree>
    <p:extLst>
      <p:ext uri="{BB962C8B-B14F-4D97-AF65-F5344CB8AC3E}">
        <p14:creationId xmlns:p14="http://schemas.microsoft.com/office/powerpoint/2010/main" val="1309896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155A5C4-5C8D-DF39-C9A6-3D035AC82E6F}"/>
              </a:ext>
            </a:extLst>
          </p:cNvPr>
          <p:cNvPicPr>
            <a:picLocks noChangeAspect="1"/>
          </p:cNvPicPr>
          <p:nvPr/>
        </p:nvPicPr>
        <p:blipFill rotWithShape="1">
          <a:blip r:embed="rId2"/>
          <a:srcRect l="8632" r="8915" b="4896"/>
          <a:stretch/>
        </p:blipFill>
        <p:spPr>
          <a:xfrm>
            <a:off x="170196" y="1612354"/>
            <a:ext cx="7477903" cy="4131508"/>
          </a:xfrm>
          <a:prstGeom prst="rect">
            <a:avLst/>
          </a:prstGeom>
        </p:spPr>
      </p:pic>
      <p:sp>
        <p:nvSpPr>
          <p:cNvPr id="8" name="CuadroTexto 7">
            <a:extLst>
              <a:ext uri="{FF2B5EF4-FFF2-40B4-BE49-F238E27FC236}">
                <a16:creationId xmlns:a16="http://schemas.microsoft.com/office/drawing/2014/main" id="{D048561F-41E4-F966-88E0-EB4D0034A78F}"/>
              </a:ext>
            </a:extLst>
          </p:cNvPr>
          <p:cNvSpPr txBox="1"/>
          <p:nvPr/>
        </p:nvSpPr>
        <p:spPr>
          <a:xfrm>
            <a:off x="320842" y="5974195"/>
            <a:ext cx="6096000" cy="307777"/>
          </a:xfrm>
          <a:prstGeom prst="rect">
            <a:avLst/>
          </a:prstGeom>
          <a:noFill/>
        </p:spPr>
        <p:txBody>
          <a:bodyPr wrap="square">
            <a:spAutoFit/>
          </a:bodyPr>
          <a:lstStyle/>
          <a:p>
            <a:pPr algn="ctr"/>
            <a:r>
              <a:rPr lang="es-ES" sz="1400" dirty="0">
                <a:effectLst/>
                <a:latin typeface="Arial" panose="020B0604020202020204" pitchFamily="34" charset="0"/>
                <a:ea typeface="Arial MT"/>
                <a:cs typeface="Arial MT"/>
              </a:rPr>
              <a:t>Fuente: Departamento Nacional de Planeación, DNP – Grafica 2</a:t>
            </a:r>
            <a:endParaRPr lang="es-CO" sz="1800" dirty="0">
              <a:effectLst/>
              <a:latin typeface="Arial MT"/>
              <a:ea typeface="Arial MT"/>
              <a:cs typeface="Arial MT"/>
            </a:endParaRPr>
          </a:p>
        </p:txBody>
      </p:sp>
      <p:sp>
        <p:nvSpPr>
          <p:cNvPr id="10" name="CuadroTexto 9">
            <a:extLst>
              <a:ext uri="{FF2B5EF4-FFF2-40B4-BE49-F238E27FC236}">
                <a16:creationId xmlns:a16="http://schemas.microsoft.com/office/drawing/2014/main" id="{E33912A8-AA9D-3DE0-9843-1808CBC52365}"/>
              </a:ext>
            </a:extLst>
          </p:cNvPr>
          <p:cNvSpPr txBox="1"/>
          <p:nvPr/>
        </p:nvSpPr>
        <p:spPr>
          <a:xfrm>
            <a:off x="7786688" y="1843950"/>
            <a:ext cx="4154906" cy="3170099"/>
          </a:xfrm>
          <a:prstGeom prst="rect">
            <a:avLst/>
          </a:prstGeom>
          <a:noFill/>
        </p:spPr>
        <p:txBody>
          <a:bodyPr wrap="square">
            <a:spAutoFit/>
          </a:bodyPr>
          <a:lstStyle/>
          <a:p>
            <a:r>
              <a:rPr lang="es-ES" sz="2000" dirty="0">
                <a:latin typeface="Arial" panose="020B0604020202020204" pitchFamily="34" charset="0"/>
                <a:ea typeface="Arial MT"/>
              </a:rPr>
              <a:t>E</a:t>
            </a:r>
            <a:r>
              <a:rPr lang="es-ES" sz="2000" dirty="0">
                <a:effectLst/>
                <a:latin typeface="Arial" panose="020B0604020202020204" pitchFamily="34" charset="0"/>
                <a:ea typeface="Arial MT"/>
              </a:rPr>
              <a:t>l DNP categorizó el 71% de los municipios en un rango de riesgo que significa que actualmente lo que recaudan </a:t>
            </a:r>
            <a:r>
              <a:rPr lang="es-ES" sz="2000" b="1" dirty="0">
                <a:effectLst/>
                <a:latin typeface="Arial" panose="020B0604020202020204" pitchFamily="34" charset="0"/>
                <a:ea typeface="Arial MT"/>
              </a:rPr>
              <a:t>es insuficiente </a:t>
            </a:r>
            <a:r>
              <a:rPr lang="es-ES" sz="2000" dirty="0">
                <a:effectLst/>
                <a:latin typeface="Arial" panose="020B0604020202020204" pitchFamily="34" charset="0"/>
                <a:ea typeface="Arial MT"/>
              </a:rPr>
              <a:t>y podría generar déficit corriente, que son altamente dependientes de las transferencias del gobierno y ameritan atención especial para garantizar su solvencia financiera a largo plazo</a:t>
            </a:r>
            <a:endParaRPr lang="es-CO" sz="2000" dirty="0"/>
          </a:p>
        </p:txBody>
      </p:sp>
      <p:sp>
        <p:nvSpPr>
          <p:cNvPr id="11" name="Google Shape;864;p37">
            <a:extLst>
              <a:ext uri="{FF2B5EF4-FFF2-40B4-BE49-F238E27FC236}">
                <a16:creationId xmlns:a16="http://schemas.microsoft.com/office/drawing/2014/main" id="{EC844940-FD7C-4A5C-F9F5-1E2A94C8D05F}"/>
              </a:ext>
            </a:extLst>
          </p:cNvPr>
          <p:cNvSpPr txBox="1">
            <a:spLocks/>
          </p:cNvSpPr>
          <p:nvPr/>
        </p:nvSpPr>
        <p:spPr>
          <a:xfrm>
            <a:off x="0" y="0"/>
            <a:ext cx="7786688" cy="749300"/>
          </a:xfrm>
          <a:prstGeom prst="rect">
            <a:avLst/>
          </a:prstGeom>
          <a:solidFill>
            <a:schemeClr val="accent4"/>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a:lnSpc>
                <a:spcPct val="90000"/>
              </a:lnSpc>
              <a:buClr>
                <a:schemeClr val="dk1"/>
              </a:buClr>
              <a:buSzPts val="4400"/>
              <a:buFont typeface="Calibri"/>
              <a:buNone/>
              <a:defRPr sz="3000" b="1">
                <a:solidFill>
                  <a:schemeClr val="lt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s-MX" dirty="0"/>
              <a:t>Eficacia del Estado y Lucha contra la Corrupción</a:t>
            </a:r>
          </a:p>
        </p:txBody>
      </p:sp>
      <p:sp>
        <p:nvSpPr>
          <p:cNvPr id="12" name="Google Shape;864;p37">
            <a:extLst>
              <a:ext uri="{FF2B5EF4-FFF2-40B4-BE49-F238E27FC236}">
                <a16:creationId xmlns:a16="http://schemas.microsoft.com/office/drawing/2014/main" id="{406016E2-9C72-27B5-3777-C68BD1A4BCB4}"/>
              </a:ext>
            </a:extLst>
          </p:cNvPr>
          <p:cNvSpPr txBox="1">
            <a:spLocks/>
          </p:cNvSpPr>
          <p:nvPr/>
        </p:nvSpPr>
        <p:spPr>
          <a:xfrm>
            <a:off x="0" y="752736"/>
            <a:ext cx="7786688" cy="468866"/>
          </a:xfrm>
          <a:prstGeom prst="rect">
            <a:avLst/>
          </a:prstGeom>
          <a:solidFill>
            <a:schemeClr val="accent4"/>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a:lnSpc>
                <a:spcPct val="90000"/>
              </a:lnSpc>
              <a:buClr>
                <a:schemeClr val="dk1"/>
              </a:buClr>
              <a:buSzPts val="4400"/>
              <a:buFont typeface="Calibri"/>
              <a:buNone/>
              <a:defRPr sz="3000" b="1">
                <a:solidFill>
                  <a:schemeClr val="lt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s-MX" sz="2400" dirty="0"/>
              <a:t>Las Capitales del Caribe</a:t>
            </a:r>
          </a:p>
        </p:txBody>
      </p:sp>
    </p:spTree>
    <p:extLst>
      <p:ext uri="{BB962C8B-B14F-4D97-AF65-F5344CB8AC3E}">
        <p14:creationId xmlns:p14="http://schemas.microsoft.com/office/powerpoint/2010/main" val="9921864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0C3CF7A1-40D9-78C4-73F0-A03FC93DD726}"/>
              </a:ext>
            </a:extLst>
          </p:cNvPr>
          <p:cNvGraphicFramePr>
            <a:graphicFrameLocks noGrp="1"/>
          </p:cNvGraphicFramePr>
          <p:nvPr>
            <p:extLst>
              <p:ext uri="{D42A27DB-BD31-4B8C-83A1-F6EECF244321}">
                <p14:modId xmlns:p14="http://schemas.microsoft.com/office/powerpoint/2010/main" val="1938201666"/>
              </p:ext>
            </p:extLst>
          </p:nvPr>
        </p:nvGraphicFramePr>
        <p:xfrm>
          <a:off x="465221" y="1177852"/>
          <a:ext cx="8149389" cy="51809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a:extLst>
              <a:ext uri="{FF2B5EF4-FFF2-40B4-BE49-F238E27FC236}">
                <a16:creationId xmlns:a16="http://schemas.microsoft.com/office/drawing/2014/main" id="{89597465-59DE-7F00-5EE1-51ADA9E78CA3}"/>
              </a:ext>
            </a:extLst>
          </p:cNvPr>
          <p:cNvPicPr>
            <a:picLocks noChangeAspect="1"/>
          </p:cNvPicPr>
          <p:nvPr/>
        </p:nvPicPr>
        <p:blipFill>
          <a:blip r:embed="rId3"/>
          <a:stretch>
            <a:fillRect/>
          </a:stretch>
        </p:blipFill>
        <p:spPr>
          <a:xfrm>
            <a:off x="9148749" y="1729602"/>
            <a:ext cx="1495425" cy="4629150"/>
          </a:xfrm>
          <a:prstGeom prst="rect">
            <a:avLst/>
          </a:prstGeom>
        </p:spPr>
      </p:pic>
      <p:sp>
        <p:nvSpPr>
          <p:cNvPr id="2" name="Google Shape;864;p37">
            <a:extLst>
              <a:ext uri="{FF2B5EF4-FFF2-40B4-BE49-F238E27FC236}">
                <a16:creationId xmlns:a16="http://schemas.microsoft.com/office/drawing/2014/main" id="{F3D0143D-6D12-74C5-D014-CE967E871BFC}"/>
              </a:ext>
            </a:extLst>
          </p:cNvPr>
          <p:cNvSpPr txBox="1">
            <a:spLocks/>
          </p:cNvSpPr>
          <p:nvPr/>
        </p:nvSpPr>
        <p:spPr>
          <a:xfrm>
            <a:off x="0" y="0"/>
            <a:ext cx="7786688" cy="749300"/>
          </a:xfrm>
          <a:prstGeom prst="rect">
            <a:avLst/>
          </a:prstGeom>
          <a:solidFill>
            <a:schemeClr val="accent4"/>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a:lnSpc>
                <a:spcPct val="90000"/>
              </a:lnSpc>
              <a:buClr>
                <a:schemeClr val="dk1"/>
              </a:buClr>
              <a:buSzPts val="4400"/>
              <a:buFont typeface="Calibri"/>
              <a:buNone/>
              <a:defRPr sz="3000" b="1">
                <a:solidFill>
                  <a:schemeClr val="lt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s-MX" dirty="0"/>
              <a:t>Eficacia del Estado y Lucha contra la Corrupción</a:t>
            </a:r>
          </a:p>
        </p:txBody>
      </p:sp>
      <p:sp>
        <p:nvSpPr>
          <p:cNvPr id="6" name="Google Shape;864;p37">
            <a:extLst>
              <a:ext uri="{FF2B5EF4-FFF2-40B4-BE49-F238E27FC236}">
                <a16:creationId xmlns:a16="http://schemas.microsoft.com/office/drawing/2014/main" id="{295A954A-6C35-D925-F9C2-E70E9A11C0A3}"/>
              </a:ext>
            </a:extLst>
          </p:cNvPr>
          <p:cNvSpPr txBox="1">
            <a:spLocks/>
          </p:cNvSpPr>
          <p:nvPr/>
        </p:nvSpPr>
        <p:spPr>
          <a:xfrm>
            <a:off x="0" y="752736"/>
            <a:ext cx="7786688" cy="468866"/>
          </a:xfrm>
          <a:prstGeom prst="rect">
            <a:avLst/>
          </a:prstGeom>
          <a:solidFill>
            <a:schemeClr val="accent4"/>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a:lnSpc>
                <a:spcPct val="90000"/>
              </a:lnSpc>
              <a:buClr>
                <a:schemeClr val="dk1"/>
              </a:buClr>
              <a:buSzPts val="4400"/>
              <a:buFont typeface="Calibri"/>
              <a:buNone/>
              <a:defRPr sz="3000" b="1">
                <a:solidFill>
                  <a:schemeClr val="lt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s-MX" sz="2400" dirty="0"/>
              <a:t>Los  Municipios sin Barranquilla</a:t>
            </a:r>
          </a:p>
        </p:txBody>
      </p:sp>
      <p:sp>
        <p:nvSpPr>
          <p:cNvPr id="7" name="CuadroTexto 6">
            <a:extLst>
              <a:ext uri="{FF2B5EF4-FFF2-40B4-BE49-F238E27FC236}">
                <a16:creationId xmlns:a16="http://schemas.microsoft.com/office/drawing/2014/main" id="{EE17BC92-19D2-A9A3-BDB4-1ADFE071ADB7}"/>
              </a:ext>
            </a:extLst>
          </p:cNvPr>
          <p:cNvSpPr txBox="1"/>
          <p:nvPr/>
        </p:nvSpPr>
        <p:spPr>
          <a:xfrm>
            <a:off x="3019927" y="6476091"/>
            <a:ext cx="6152146" cy="307777"/>
          </a:xfrm>
          <a:prstGeom prst="rect">
            <a:avLst/>
          </a:prstGeom>
          <a:noFill/>
        </p:spPr>
        <p:txBody>
          <a:bodyPr wrap="square">
            <a:spAutoFit/>
          </a:bodyPr>
          <a:lstStyle/>
          <a:p>
            <a:r>
              <a:rPr lang="es-CO" sz="1400" b="1" dirty="0">
                <a:effectLst/>
                <a:latin typeface="Arial" panose="020B0604020202020204" pitchFamily="34" charset="0"/>
                <a:ea typeface="Arial" panose="020B0604020202020204" pitchFamily="34" charset="0"/>
              </a:rPr>
              <a:t>Fuente: Elaboración propia, DAF</a:t>
            </a:r>
            <a:endParaRPr lang="es-CO" dirty="0"/>
          </a:p>
        </p:txBody>
      </p:sp>
    </p:spTree>
    <p:extLst>
      <p:ext uri="{BB962C8B-B14F-4D97-AF65-F5344CB8AC3E}">
        <p14:creationId xmlns:p14="http://schemas.microsoft.com/office/powerpoint/2010/main" val="3462585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9464B645-156F-3307-D1B9-D4F68D64B634}"/>
              </a:ext>
            </a:extLst>
          </p:cNvPr>
          <p:cNvGraphicFramePr/>
          <p:nvPr>
            <p:extLst>
              <p:ext uri="{D42A27DB-BD31-4B8C-83A1-F6EECF244321}">
                <p14:modId xmlns:p14="http://schemas.microsoft.com/office/powerpoint/2010/main" val="241722810"/>
              </p:ext>
            </p:extLst>
          </p:nvPr>
        </p:nvGraphicFramePr>
        <p:xfrm>
          <a:off x="-180109" y="277091"/>
          <a:ext cx="11638575" cy="602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5C6912F3-7EBE-05F8-83DD-3D1C1372F099}"/>
              </a:ext>
            </a:extLst>
          </p:cNvPr>
          <p:cNvSpPr txBox="1"/>
          <p:nvPr/>
        </p:nvSpPr>
        <p:spPr>
          <a:xfrm>
            <a:off x="5001491" y="762000"/>
            <a:ext cx="861133" cy="307777"/>
          </a:xfrm>
          <a:prstGeom prst="rect">
            <a:avLst/>
          </a:prstGeom>
          <a:noFill/>
        </p:spPr>
        <p:txBody>
          <a:bodyPr wrap="none" rtlCol="0">
            <a:spAutoFit/>
          </a:bodyPr>
          <a:lstStyle/>
          <a:p>
            <a:r>
              <a:rPr lang="es-CO" dirty="0"/>
              <a:t>Reto 4.1</a:t>
            </a:r>
          </a:p>
        </p:txBody>
      </p:sp>
      <p:sp>
        <p:nvSpPr>
          <p:cNvPr id="7" name="Rectángulo 20">
            <a:extLst>
              <a:ext uri="{FF2B5EF4-FFF2-40B4-BE49-F238E27FC236}">
                <a16:creationId xmlns:a16="http://schemas.microsoft.com/office/drawing/2014/main" id="{DB33F933-4984-0432-45A7-624F0A515AC5}"/>
              </a:ext>
            </a:extLst>
          </p:cNvPr>
          <p:cNvSpPr/>
          <p:nvPr/>
        </p:nvSpPr>
        <p:spPr>
          <a:xfrm>
            <a:off x="304800" y="3920757"/>
            <a:ext cx="3025562" cy="1738717"/>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dirty="0">
                <a:solidFill>
                  <a:schemeClr val="tx1"/>
                </a:solidFill>
              </a:rPr>
              <a:t>Eficacia del Estado y Lucha contra la Corrupción</a:t>
            </a:r>
            <a:endParaRPr kumimoji="0" lang="es-CO" sz="280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4.1</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8700655" y="3906823"/>
            <a:ext cx="1180131" cy="307777"/>
          </a:xfrm>
          <a:prstGeom prst="rect">
            <a:avLst/>
          </a:prstGeom>
          <a:noFill/>
        </p:spPr>
        <p:txBody>
          <a:bodyPr wrap="none" rtlCol="0">
            <a:spAutoFit/>
          </a:bodyPr>
          <a:lstStyle/>
          <a:p>
            <a:r>
              <a:rPr lang="es-CO" dirty="0"/>
              <a:t>Iniciativa 4.1</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10461696" y="5505585"/>
            <a:ext cx="1467068" cy="307777"/>
          </a:xfrm>
          <a:prstGeom prst="rect">
            <a:avLst/>
          </a:prstGeom>
          <a:noFill/>
        </p:spPr>
        <p:txBody>
          <a:bodyPr wrap="none" rtlCol="0">
            <a:spAutoFit/>
          </a:bodyPr>
          <a:lstStyle/>
          <a:p>
            <a:r>
              <a:rPr lang="es-CO" dirty="0"/>
              <a:t>Oportunidad 4.1</a:t>
            </a:r>
          </a:p>
        </p:txBody>
      </p:sp>
    </p:spTree>
    <p:extLst>
      <p:ext uri="{BB962C8B-B14F-4D97-AF65-F5344CB8AC3E}">
        <p14:creationId xmlns:p14="http://schemas.microsoft.com/office/powerpoint/2010/main" val="41319038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C6912F3-7EBE-05F8-83DD-3D1C1372F099}"/>
              </a:ext>
            </a:extLst>
          </p:cNvPr>
          <p:cNvSpPr txBox="1"/>
          <p:nvPr/>
        </p:nvSpPr>
        <p:spPr>
          <a:xfrm>
            <a:off x="5001491" y="762000"/>
            <a:ext cx="861133" cy="307777"/>
          </a:xfrm>
          <a:prstGeom prst="rect">
            <a:avLst/>
          </a:prstGeom>
          <a:noFill/>
        </p:spPr>
        <p:txBody>
          <a:bodyPr wrap="none" rtlCol="0">
            <a:spAutoFit/>
          </a:bodyPr>
          <a:lstStyle/>
          <a:p>
            <a:r>
              <a:rPr lang="es-CO" dirty="0"/>
              <a:t>Reto 4.2</a:t>
            </a: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4.2</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8700655" y="3906823"/>
            <a:ext cx="1180131" cy="307777"/>
          </a:xfrm>
          <a:prstGeom prst="rect">
            <a:avLst/>
          </a:prstGeom>
          <a:noFill/>
        </p:spPr>
        <p:txBody>
          <a:bodyPr wrap="none" rtlCol="0">
            <a:spAutoFit/>
          </a:bodyPr>
          <a:lstStyle/>
          <a:p>
            <a:r>
              <a:rPr lang="es-CO" dirty="0"/>
              <a:t>Iniciativa 4.2</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10461696" y="5505585"/>
            <a:ext cx="1467068" cy="307777"/>
          </a:xfrm>
          <a:prstGeom prst="rect">
            <a:avLst/>
          </a:prstGeom>
          <a:noFill/>
        </p:spPr>
        <p:txBody>
          <a:bodyPr wrap="none" rtlCol="0">
            <a:spAutoFit/>
          </a:bodyPr>
          <a:lstStyle/>
          <a:p>
            <a:r>
              <a:rPr lang="es-CO" dirty="0"/>
              <a:t>Oportunidad 4.2</a:t>
            </a:r>
          </a:p>
        </p:txBody>
      </p:sp>
      <p:graphicFrame>
        <p:nvGraphicFramePr>
          <p:cNvPr id="2" name="Diagrama 1">
            <a:extLst>
              <a:ext uri="{FF2B5EF4-FFF2-40B4-BE49-F238E27FC236}">
                <a16:creationId xmlns:a16="http://schemas.microsoft.com/office/drawing/2014/main" id="{401CE28D-9AC6-87C1-408F-4402FD749BB9}"/>
              </a:ext>
            </a:extLst>
          </p:cNvPr>
          <p:cNvGraphicFramePr/>
          <p:nvPr>
            <p:extLst>
              <p:ext uri="{D42A27DB-BD31-4B8C-83A1-F6EECF244321}">
                <p14:modId xmlns:p14="http://schemas.microsoft.com/office/powerpoint/2010/main" val="1469925921"/>
              </p:ext>
            </p:extLst>
          </p:nvPr>
        </p:nvGraphicFramePr>
        <p:xfrm>
          <a:off x="1082048" y="214313"/>
          <a:ext cx="9561151" cy="608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20">
            <a:extLst>
              <a:ext uri="{FF2B5EF4-FFF2-40B4-BE49-F238E27FC236}">
                <a16:creationId xmlns:a16="http://schemas.microsoft.com/office/drawing/2014/main" id="{395EA237-2215-D7EF-9E1A-D2FBE0E162BA}"/>
              </a:ext>
            </a:extLst>
          </p:cNvPr>
          <p:cNvSpPr/>
          <p:nvPr/>
        </p:nvSpPr>
        <p:spPr>
          <a:xfrm>
            <a:off x="304800" y="3920757"/>
            <a:ext cx="3025562" cy="1738717"/>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dirty="0">
                <a:solidFill>
                  <a:schemeClr val="tx1"/>
                </a:solidFill>
              </a:rPr>
              <a:t>Eficacia del Estado y Lucha contra la Corrupción</a:t>
            </a:r>
            <a:endParaRPr kumimoji="0" lang="es-CO" sz="280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2019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8"/>
          <p:cNvSpPr txBox="1">
            <a:spLocks noGrp="1"/>
          </p:cNvSpPr>
          <p:nvPr>
            <p:ph type="ctrTitle" idx="4294967295"/>
          </p:nvPr>
        </p:nvSpPr>
        <p:spPr>
          <a:xfrm>
            <a:off x="1669143" y="1680256"/>
            <a:ext cx="9144000" cy="23876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400"/>
              <a:buFont typeface="Calibri"/>
              <a:buNone/>
            </a:pPr>
            <a:r>
              <a:rPr lang="es-CO" sz="4400" b="0" i="0" u="none" strike="noStrike" cap="none">
                <a:solidFill>
                  <a:schemeClr val="dk1"/>
                </a:solidFill>
                <a:latin typeface="Calibri"/>
                <a:ea typeface="Calibri"/>
                <a:cs typeface="Calibri"/>
                <a:sym typeface="Calibri"/>
              </a:rPr>
              <a:t>Diagnóstico, retos, metas, iniciativas y oportunidades en el departamento y ciudad capital.</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C6912F3-7EBE-05F8-83DD-3D1C1372F099}"/>
              </a:ext>
            </a:extLst>
          </p:cNvPr>
          <p:cNvSpPr txBox="1"/>
          <p:nvPr/>
        </p:nvSpPr>
        <p:spPr>
          <a:xfrm>
            <a:off x="4701453" y="762000"/>
            <a:ext cx="861133" cy="307777"/>
          </a:xfrm>
          <a:prstGeom prst="rect">
            <a:avLst/>
          </a:prstGeom>
          <a:noFill/>
        </p:spPr>
        <p:txBody>
          <a:bodyPr wrap="none" rtlCol="0">
            <a:spAutoFit/>
          </a:bodyPr>
          <a:lstStyle/>
          <a:p>
            <a:r>
              <a:rPr lang="es-CO" dirty="0"/>
              <a:t>Reto 4.3</a:t>
            </a:r>
          </a:p>
        </p:txBody>
      </p:sp>
      <p:sp>
        <p:nvSpPr>
          <p:cNvPr id="8" name="CuadroTexto 7">
            <a:extLst>
              <a:ext uri="{FF2B5EF4-FFF2-40B4-BE49-F238E27FC236}">
                <a16:creationId xmlns:a16="http://schemas.microsoft.com/office/drawing/2014/main" id="{A8196640-4779-ED76-97D2-FF73F7BAA244}"/>
              </a:ext>
            </a:extLst>
          </p:cNvPr>
          <p:cNvSpPr txBox="1"/>
          <p:nvPr/>
        </p:nvSpPr>
        <p:spPr>
          <a:xfrm>
            <a:off x="6802581" y="2313710"/>
            <a:ext cx="880369" cy="307777"/>
          </a:xfrm>
          <a:prstGeom prst="rect">
            <a:avLst/>
          </a:prstGeom>
          <a:noFill/>
        </p:spPr>
        <p:txBody>
          <a:bodyPr wrap="none" rtlCol="0">
            <a:spAutoFit/>
          </a:bodyPr>
          <a:lstStyle/>
          <a:p>
            <a:r>
              <a:rPr lang="es-CO" dirty="0"/>
              <a:t>Meta 4.3</a:t>
            </a:r>
          </a:p>
        </p:txBody>
      </p:sp>
      <p:sp>
        <p:nvSpPr>
          <p:cNvPr id="9" name="CuadroTexto 8">
            <a:extLst>
              <a:ext uri="{FF2B5EF4-FFF2-40B4-BE49-F238E27FC236}">
                <a16:creationId xmlns:a16="http://schemas.microsoft.com/office/drawing/2014/main" id="{B67AA6A5-FF8D-9AB0-E4EB-808AB0D58BA8}"/>
              </a:ext>
            </a:extLst>
          </p:cNvPr>
          <p:cNvSpPr txBox="1"/>
          <p:nvPr/>
        </p:nvSpPr>
        <p:spPr>
          <a:xfrm>
            <a:off x="8984240" y="3766868"/>
            <a:ext cx="1180131" cy="307777"/>
          </a:xfrm>
          <a:prstGeom prst="rect">
            <a:avLst/>
          </a:prstGeom>
          <a:noFill/>
        </p:spPr>
        <p:txBody>
          <a:bodyPr wrap="none" rtlCol="0">
            <a:spAutoFit/>
          </a:bodyPr>
          <a:lstStyle/>
          <a:p>
            <a:r>
              <a:rPr lang="es-CO" dirty="0"/>
              <a:t>Iniciativa 4.3</a:t>
            </a:r>
          </a:p>
        </p:txBody>
      </p:sp>
      <p:sp>
        <p:nvSpPr>
          <p:cNvPr id="10" name="CuadroTexto 9">
            <a:extLst>
              <a:ext uri="{FF2B5EF4-FFF2-40B4-BE49-F238E27FC236}">
                <a16:creationId xmlns:a16="http://schemas.microsoft.com/office/drawing/2014/main" id="{C44D0773-1831-4847-B9C0-590A9AF35962}"/>
              </a:ext>
            </a:extLst>
          </p:cNvPr>
          <p:cNvSpPr txBox="1"/>
          <p:nvPr/>
        </p:nvSpPr>
        <p:spPr>
          <a:xfrm>
            <a:off x="9851338" y="5351697"/>
            <a:ext cx="1467068" cy="307777"/>
          </a:xfrm>
          <a:prstGeom prst="rect">
            <a:avLst/>
          </a:prstGeom>
          <a:noFill/>
        </p:spPr>
        <p:txBody>
          <a:bodyPr wrap="none" rtlCol="0">
            <a:spAutoFit/>
          </a:bodyPr>
          <a:lstStyle/>
          <a:p>
            <a:r>
              <a:rPr lang="es-CO" dirty="0"/>
              <a:t>Oportunidad 4.3</a:t>
            </a:r>
          </a:p>
        </p:txBody>
      </p:sp>
      <p:graphicFrame>
        <p:nvGraphicFramePr>
          <p:cNvPr id="3" name="Diagrama 2">
            <a:extLst>
              <a:ext uri="{FF2B5EF4-FFF2-40B4-BE49-F238E27FC236}">
                <a16:creationId xmlns:a16="http://schemas.microsoft.com/office/drawing/2014/main" id="{63A3B6DE-429A-5B7D-91ED-612FEFD7EC2A}"/>
              </a:ext>
            </a:extLst>
          </p:cNvPr>
          <p:cNvGraphicFramePr/>
          <p:nvPr>
            <p:extLst>
              <p:ext uri="{D42A27DB-BD31-4B8C-83A1-F6EECF244321}">
                <p14:modId xmlns:p14="http://schemas.microsoft.com/office/powerpoint/2010/main" val="436513156"/>
              </p:ext>
            </p:extLst>
          </p:nvPr>
        </p:nvGraphicFramePr>
        <p:xfrm>
          <a:off x="-157265" y="234581"/>
          <a:ext cx="10321636" cy="60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20">
            <a:extLst>
              <a:ext uri="{FF2B5EF4-FFF2-40B4-BE49-F238E27FC236}">
                <a16:creationId xmlns:a16="http://schemas.microsoft.com/office/drawing/2014/main" id="{78807187-50D9-1550-02DA-7048F2C78BC7}"/>
              </a:ext>
            </a:extLst>
          </p:cNvPr>
          <p:cNvSpPr/>
          <p:nvPr/>
        </p:nvSpPr>
        <p:spPr>
          <a:xfrm>
            <a:off x="304800" y="3920757"/>
            <a:ext cx="3025562" cy="1738717"/>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dirty="0">
                <a:solidFill>
                  <a:schemeClr val="tx1"/>
                </a:solidFill>
              </a:rPr>
              <a:t>Eficacia del Estado y Lucha contra la Corrupción</a:t>
            </a:r>
            <a:endParaRPr kumimoji="0" lang="es-CO" sz="280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140249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8"/>
          <p:cNvSpPr txBox="1">
            <a:spLocks noGrp="1"/>
          </p:cNvSpPr>
          <p:nvPr>
            <p:ph type="ctrTitle"/>
          </p:nvPr>
        </p:nvSpPr>
        <p:spPr>
          <a:xfrm>
            <a:off x="1186175" y="2839494"/>
            <a:ext cx="9144000" cy="1179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s-CO"/>
              <a:t>Conclusiones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1E25D-69D3-0207-2293-BDA8D43E78F1}"/>
              </a:ext>
            </a:extLst>
          </p:cNvPr>
          <p:cNvSpPr>
            <a:spLocks noGrp="1"/>
          </p:cNvSpPr>
          <p:nvPr>
            <p:ph type="ctrTitle"/>
          </p:nvPr>
        </p:nvSpPr>
        <p:spPr>
          <a:xfrm>
            <a:off x="208547" y="316658"/>
            <a:ext cx="11774906" cy="2387600"/>
          </a:xfrm>
        </p:spPr>
        <p:txBody>
          <a:bodyPr>
            <a:normAutofit fontScale="90000"/>
          </a:bodyPr>
          <a:lstStyle/>
          <a:p>
            <a:pPr algn="ctr"/>
            <a:r>
              <a:rPr lang="es-CO" dirty="0"/>
              <a:t>ATLÁNTICO</a:t>
            </a:r>
            <a:br>
              <a:rPr lang="es-CO" dirty="0"/>
            </a:br>
            <a:r>
              <a:rPr lang="es-CO" dirty="0"/>
              <a:t>Territorio para construir sobre lo construido.</a:t>
            </a:r>
          </a:p>
        </p:txBody>
      </p:sp>
      <p:sp>
        <p:nvSpPr>
          <p:cNvPr id="7" name="CuadroTexto 6">
            <a:extLst>
              <a:ext uri="{FF2B5EF4-FFF2-40B4-BE49-F238E27FC236}">
                <a16:creationId xmlns:a16="http://schemas.microsoft.com/office/drawing/2014/main" id="{477378F2-B8A1-553F-EBDC-CBE134A5EAB8}"/>
              </a:ext>
            </a:extLst>
          </p:cNvPr>
          <p:cNvSpPr txBox="1"/>
          <p:nvPr/>
        </p:nvSpPr>
        <p:spPr>
          <a:xfrm>
            <a:off x="3633627" y="4211349"/>
            <a:ext cx="4924746" cy="461665"/>
          </a:xfrm>
          <a:prstGeom prst="rect">
            <a:avLst/>
          </a:prstGeom>
          <a:noFill/>
        </p:spPr>
        <p:txBody>
          <a:bodyPr wrap="none" rtlCol="0">
            <a:spAutoFit/>
          </a:bodyPr>
          <a:lstStyle/>
          <a:p>
            <a:r>
              <a:rPr lang="es-CO" sz="2400" b="1" dirty="0">
                <a:solidFill>
                  <a:srgbClr val="FF0000"/>
                </a:solidFill>
              </a:rPr>
              <a:t>ATENDER CON NUEVA MIRADA</a:t>
            </a:r>
          </a:p>
        </p:txBody>
      </p:sp>
      <p:pic>
        <p:nvPicPr>
          <p:cNvPr id="8" name="Imagen 7">
            <a:extLst>
              <a:ext uri="{FF2B5EF4-FFF2-40B4-BE49-F238E27FC236}">
                <a16:creationId xmlns:a16="http://schemas.microsoft.com/office/drawing/2014/main" id="{D593B9F8-0350-7D6E-725F-E90C5725A72E}"/>
              </a:ext>
            </a:extLst>
          </p:cNvPr>
          <p:cNvPicPr>
            <a:picLocks noChangeAspect="1"/>
          </p:cNvPicPr>
          <p:nvPr/>
        </p:nvPicPr>
        <p:blipFill rotWithShape="1">
          <a:blip r:embed="rId2">
            <a:extLst>
              <a:ext uri="{28A0092B-C50C-407E-A947-70E740481C1C}">
                <a14:useLocalDpi xmlns:a14="http://schemas.microsoft.com/office/drawing/2010/main" val="0"/>
              </a:ext>
            </a:extLst>
          </a:blip>
          <a:srcRect b="80353"/>
          <a:stretch/>
        </p:blipFill>
        <p:spPr bwMode="auto">
          <a:xfrm>
            <a:off x="721451" y="2829473"/>
            <a:ext cx="11025072" cy="745409"/>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B09D8EE2-14E8-02C5-24EA-E622CD6D16C2}"/>
              </a:ext>
            </a:extLst>
          </p:cNvPr>
          <p:cNvPicPr>
            <a:picLocks noChangeAspect="1"/>
          </p:cNvPicPr>
          <p:nvPr/>
        </p:nvPicPr>
        <p:blipFill rotWithShape="1">
          <a:blip r:embed="rId3"/>
          <a:srcRect b="66926"/>
          <a:stretch/>
        </p:blipFill>
        <p:spPr>
          <a:xfrm>
            <a:off x="721451" y="4923444"/>
            <a:ext cx="10870110" cy="1171515"/>
          </a:xfrm>
          <a:prstGeom prst="rect">
            <a:avLst/>
          </a:prstGeom>
        </p:spPr>
      </p:pic>
      <p:sp>
        <p:nvSpPr>
          <p:cNvPr id="5" name="CuadroTexto 4">
            <a:extLst>
              <a:ext uri="{FF2B5EF4-FFF2-40B4-BE49-F238E27FC236}">
                <a16:creationId xmlns:a16="http://schemas.microsoft.com/office/drawing/2014/main" id="{04624255-87D9-950E-C656-AA3CC3BD1208}"/>
              </a:ext>
            </a:extLst>
          </p:cNvPr>
          <p:cNvSpPr txBox="1"/>
          <p:nvPr/>
        </p:nvSpPr>
        <p:spPr>
          <a:xfrm>
            <a:off x="5903495" y="3545306"/>
            <a:ext cx="593558" cy="584775"/>
          </a:xfrm>
          <a:prstGeom prst="rect">
            <a:avLst/>
          </a:prstGeom>
          <a:noFill/>
        </p:spPr>
        <p:txBody>
          <a:bodyPr wrap="square" rtlCol="0">
            <a:spAutoFit/>
          </a:bodyPr>
          <a:lstStyle/>
          <a:p>
            <a:r>
              <a:rPr lang="es-CO" sz="3200" b="1" dirty="0"/>
              <a:t>Y</a:t>
            </a:r>
          </a:p>
        </p:txBody>
      </p:sp>
    </p:spTree>
    <p:extLst>
      <p:ext uri="{BB962C8B-B14F-4D97-AF65-F5344CB8AC3E}">
        <p14:creationId xmlns:p14="http://schemas.microsoft.com/office/powerpoint/2010/main" val="25434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39"/>
          <p:cNvSpPr txBox="1">
            <a:spLocks noGrp="1"/>
          </p:cNvSpPr>
          <p:nvPr>
            <p:ph type="body" idx="1"/>
          </p:nvPr>
        </p:nvSpPr>
        <p:spPr>
          <a:xfrm>
            <a:off x="206500" y="1989150"/>
            <a:ext cx="9726300" cy="28797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1200"/>
              </a:spcBef>
              <a:spcAft>
                <a:spcPts val="0"/>
              </a:spcAft>
              <a:buClr>
                <a:schemeClr val="dk1"/>
              </a:buClr>
              <a:buSzPts val="1100"/>
              <a:buFont typeface="Arial"/>
              <a:buNone/>
            </a:pPr>
            <a:r>
              <a:rPr lang="es-CO" b="1" dirty="0"/>
              <a:t>SEGURIDAD: </a:t>
            </a:r>
            <a:r>
              <a:rPr lang="es-CO" dirty="0"/>
              <a:t>En Atlántico los ciudadanos reclaman mayor seguridad. Como se mencionó anteriormente, los desequilibrios económicos impactan la seguridad en el departamento. Es un territorio especialmente afectado por el fenómeno de las extorsiones, presencia de actores al margen de </a:t>
            </a:r>
            <a:r>
              <a:rPr lang="es-CO" dirty="0" err="1"/>
              <a:t>laley</a:t>
            </a:r>
            <a:r>
              <a:rPr lang="es-CO" dirty="0"/>
              <a:t> principalmente en el área metropolitana de Barranquilla.</a:t>
            </a:r>
            <a:endParaRPr dirty="0"/>
          </a:p>
          <a:p>
            <a:pPr marL="457200" lvl="0" indent="0" algn="l" rtl="0">
              <a:lnSpc>
                <a:spcPct val="90000"/>
              </a:lnSpc>
              <a:spcBef>
                <a:spcPts val="1200"/>
              </a:spcBef>
              <a:spcAft>
                <a:spcPts val="0"/>
              </a:spcAft>
              <a:buClr>
                <a:schemeClr val="dk1"/>
              </a:buClr>
              <a:buSzPts val="2800"/>
              <a:buNone/>
            </a:pPr>
            <a:endParaRPr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40"/>
          <p:cNvSpPr txBox="1">
            <a:spLocks noGrp="1"/>
          </p:cNvSpPr>
          <p:nvPr>
            <p:ph type="body" idx="1"/>
          </p:nvPr>
        </p:nvSpPr>
        <p:spPr>
          <a:xfrm>
            <a:off x="139875" y="1789800"/>
            <a:ext cx="9726300" cy="43512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1200"/>
              </a:spcBef>
              <a:spcAft>
                <a:spcPts val="0"/>
              </a:spcAft>
              <a:buClr>
                <a:schemeClr val="dk1"/>
              </a:buClr>
              <a:buSzPts val="1100"/>
              <a:buFont typeface="Arial"/>
              <a:buNone/>
            </a:pPr>
            <a:r>
              <a:rPr lang="es-CO" b="1"/>
              <a:t>EMPLEO:</a:t>
            </a:r>
            <a:r>
              <a:rPr lang="es-CO"/>
              <a:t>  Atlántico no fue ajeno a la crisis económica del COVID 19; los índices de pobreza aumentaron considerablemente, por lo que los atlanticenses piden mayores oportunidades de empleo y generación de ingresos</a:t>
            </a:r>
            <a:r>
              <a:rPr lang="es-CO" sz="1100">
                <a:latin typeface="Arial"/>
                <a:ea typeface="Arial"/>
                <a:cs typeface="Arial"/>
                <a:sym typeface="Arial"/>
              </a:rPr>
              <a:t>.</a:t>
            </a:r>
            <a:endParaRPr sz="1100">
              <a:latin typeface="Arial"/>
              <a:ea typeface="Arial"/>
              <a:cs typeface="Arial"/>
              <a:sym typeface="Arial"/>
            </a:endParaRPr>
          </a:p>
          <a:p>
            <a:pPr marL="0" lvl="0" indent="0" algn="just" rtl="0">
              <a:lnSpc>
                <a:spcPct val="90000"/>
              </a:lnSpc>
              <a:spcBef>
                <a:spcPts val="1200"/>
              </a:spcBef>
              <a:spcAft>
                <a:spcPts val="0"/>
              </a:spcAft>
              <a:buClr>
                <a:schemeClr val="dk1"/>
              </a:buClr>
              <a:buSzPts val="2800"/>
              <a:buNone/>
            </a:pPr>
            <a:endParaRPr/>
          </a:p>
          <a:p>
            <a:pPr marL="0" lvl="0" indent="0" algn="just" rtl="0">
              <a:lnSpc>
                <a:spcPct val="100000"/>
              </a:lnSpc>
              <a:spcBef>
                <a:spcPts val="1200"/>
              </a:spcBef>
              <a:spcAft>
                <a:spcPts val="1200"/>
              </a:spcAft>
              <a:buClr>
                <a:schemeClr val="dk1"/>
              </a:buClr>
              <a:buSzPts val="1100"/>
              <a:buFont typeface="Arial"/>
              <a:buNone/>
            </a:pPr>
            <a:r>
              <a:rPr lang="es-CO" b="1"/>
              <a:t>SALUD:</a:t>
            </a:r>
            <a:r>
              <a:rPr lang="es-CO"/>
              <a:t> En algunos municipios del departamento se reclama mayor y mejor atención en salud</a:t>
            </a:r>
            <a:r>
              <a:rPr lang="es-CO" sz="1100">
                <a:latin typeface="Arial"/>
                <a:ea typeface="Arial"/>
                <a:cs typeface="Arial"/>
                <a:sym typeface="Arial"/>
              </a:rPr>
              <a:t>.</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42"/>
          <p:cNvSpPr txBox="1">
            <a:spLocks noGrp="1"/>
          </p:cNvSpPr>
          <p:nvPr>
            <p:ph type="body" idx="1"/>
          </p:nvPr>
        </p:nvSpPr>
        <p:spPr>
          <a:xfrm>
            <a:off x="703075" y="161717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00000"/>
              </a:lnSpc>
              <a:spcBef>
                <a:spcPts val="1200"/>
              </a:spcBef>
              <a:spcAft>
                <a:spcPts val="0"/>
              </a:spcAft>
              <a:buClr>
                <a:schemeClr val="dk1"/>
              </a:buClr>
              <a:buSzPct val="100000"/>
              <a:buFont typeface="Arial"/>
              <a:buNone/>
            </a:pPr>
            <a:r>
              <a:rPr lang="es-CO" b="1"/>
              <a:t>EDUCACIÓN:</a:t>
            </a:r>
            <a:r>
              <a:rPr lang="es-CO"/>
              <a:t> Si bien en términos de cobertura el Atlántico presenta buenos índices, la calidad sigue estando por debajo del promedio nacional. La educación también es percibida como un factor decisivo para el desarrollo individual y la generación de ingresos</a:t>
            </a:r>
            <a:r>
              <a:rPr lang="es-CO" sz="1100">
                <a:latin typeface="Arial"/>
                <a:ea typeface="Arial"/>
                <a:cs typeface="Arial"/>
                <a:sym typeface="Arial"/>
              </a:rPr>
              <a:t>.</a:t>
            </a:r>
            <a:endParaRPr sz="1100">
              <a:latin typeface="Arial"/>
              <a:ea typeface="Arial"/>
              <a:cs typeface="Arial"/>
              <a:sym typeface="Arial"/>
            </a:endParaRPr>
          </a:p>
          <a:p>
            <a:pPr marL="0" lvl="0" indent="0" algn="just" rtl="0">
              <a:lnSpc>
                <a:spcPct val="100000"/>
              </a:lnSpc>
              <a:spcBef>
                <a:spcPts val="1200"/>
              </a:spcBef>
              <a:spcAft>
                <a:spcPts val="0"/>
              </a:spcAft>
              <a:buClr>
                <a:schemeClr val="dk1"/>
              </a:buClr>
              <a:buSzPct val="100000"/>
              <a:buFont typeface="Arial"/>
              <a:buNone/>
            </a:pPr>
            <a:endParaRPr sz="1100">
              <a:latin typeface="Arial"/>
              <a:ea typeface="Arial"/>
              <a:cs typeface="Arial"/>
              <a:sym typeface="Arial"/>
            </a:endParaRPr>
          </a:p>
          <a:p>
            <a:pPr marL="0" lvl="0" indent="0" algn="just" rtl="0">
              <a:lnSpc>
                <a:spcPct val="100000"/>
              </a:lnSpc>
              <a:spcBef>
                <a:spcPts val="1200"/>
              </a:spcBef>
              <a:spcAft>
                <a:spcPts val="0"/>
              </a:spcAft>
              <a:buClr>
                <a:schemeClr val="dk1"/>
              </a:buClr>
              <a:buSzPct val="100000"/>
              <a:buFont typeface="Arial"/>
              <a:buNone/>
            </a:pPr>
            <a:r>
              <a:rPr lang="es-CO" b="1"/>
              <a:t>CORRUPCIÓN:</a:t>
            </a:r>
            <a:r>
              <a:rPr lang="es-CO"/>
              <a:t> No obstante los gobiernos departamental y distrital son calificados positivamente, la percepción de favoritismos en Barranquilla es alta y en municipios la opinión en relación al desempeño de los gobiernos locales es desfavorable. Los ciudadanos se quejan del fenómeno de corrupción en algunos territorios.</a:t>
            </a:r>
            <a:endParaRPr sz="1100">
              <a:latin typeface="Arial"/>
              <a:ea typeface="Arial"/>
              <a:cs typeface="Arial"/>
              <a:sym typeface="Arial"/>
            </a:endParaRPr>
          </a:p>
          <a:p>
            <a:pPr marL="228600" lvl="0" indent="-50800" algn="just" rtl="0">
              <a:lnSpc>
                <a:spcPct val="90000"/>
              </a:lnSpc>
              <a:spcBef>
                <a:spcPts val="1200"/>
              </a:spcBef>
              <a:spcAft>
                <a:spcPts val="0"/>
              </a:spcAft>
              <a:buClr>
                <a:schemeClr val="dk1"/>
              </a:buClr>
              <a:buSzPct val="39285"/>
              <a:buFont typeface="Arial"/>
              <a:buNone/>
            </a:pPr>
            <a:endParaRPr/>
          </a:p>
          <a:p>
            <a:pPr marL="228600" lvl="0" indent="-50800" algn="just" rtl="0">
              <a:lnSpc>
                <a:spcPct val="90000"/>
              </a:lnSpc>
              <a:spcBef>
                <a:spcPts val="0"/>
              </a:spcBef>
              <a:spcAft>
                <a:spcPts val="0"/>
              </a:spcAft>
              <a:buClr>
                <a:schemeClr val="dk1"/>
              </a:buClr>
              <a:buSzPct val="100000"/>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0EDDD7E-E3BC-853B-E981-16761439BB32}"/>
              </a:ext>
            </a:extLst>
          </p:cNvPr>
          <p:cNvPicPr>
            <a:picLocks noChangeAspect="1"/>
          </p:cNvPicPr>
          <p:nvPr/>
        </p:nvPicPr>
        <p:blipFill>
          <a:blip r:embed="rId2"/>
          <a:stretch>
            <a:fillRect/>
          </a:stretch>
        </p:blipFill>
        <p:spPr>
          <a:xfrm>
            <a:off x="264694" y="0"/>
            <a:ext cx="11662611" cy="5776047"/>
          </a:xfrm>
          <a:prstGeom prst="rect">
            <a:avLst/>
          </a:prstGeom>
        </p:spPr>
      </p:pic>
    </p:spTree>
    <p:extLst>
      <p:ext uri="{BB962C8B-B14F-4D97-AF65-F5344CB8AC3E}">
        <p14:creationId xmlns:p14="http://schemas.microsoft.com/office/powerpoint/2010/main" val="10274759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885D4-D25F-40DA-8049-5AC9A9E93E7C}"/>
              </a:ext>
            </a:extLst>
          </p:cNvPr>
          <p:cNvSpPr>
            <a:spLocks noGrp="1"/>
          </p:cNvSpPr>
          <p:nvPr>
            <p:ph type="title"/>
          </p:nvPr>
        </p:nvSpPr>
        <p:spPr/>
        <p:txBody>
          <a:bodyPr/>
          <a:lstStyle/>
          <a:p>
            <a:r>
              <a:rPr lang="es-CO" dirty="0"/>
              <a:t>GRACIAS</a:t>
            </a:r>
          </a:p>
        </p:txBody>
      </p:sp>
    </p:spTree>
    <p:extLst>
      <p:ext uri="{BB962C8B-B14F-4D97-AF65-F5344CB8AC3E}">
        <p14:creationId xmlns:p14="http://schemas.microsoft.com/office/powerpoint/2010/main" val="32614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4782" y="63508"/>
            <a:ext cx="10515600" cy="1325563"/>
          </a:xfrm>
        </p:spPr>
        <p:txBody>
          <a:bodyPr/>
          <a:lstStyle/>
          <a:p>
            <a:r>
              <a:rPr lang="es-CO" dirty="0">
                <a:solidFill>
                  <a:srgbClr val="002060"/>
                </a:solidFill>
              </a:rPr>
              <a:t>Análisis según los Ejes sombrilla </a:t>
            </a:r>
          </a:p>
        </p:txBody>
      </p:sp>
      <p:grpSp>
        <p:nvGrpSpPr>
          <p:cNvPr id="4" name="Group 2">
            <a:extLst>
              <a:ext uri="{FF2B5EF4-FFF2-40B4-BE49-F238E27FC236}">
                <a16:creationId xmlns:a16="http://schemas.microsoft.com/office/drawing/2014/main" id="{EA049629-E731-40EA-9070-4B155204FCC4}"/>
              </a:ext>
            </a:extLst>
          </p:cNvPr>
          <p:cNvGrpSpPr/>
          <p:nvPr/>
        </p:nvGrpSpPr>
        <p:grpSpPr>
          <a:xfrm>
            <a:off x="2008682" y="1308652"/>
            <a:ext cx="6717062" cy="4419600"/>
            <a:chOff x="5747276" y="1828800"/>
            <a:chExt cx="5403324" cy="3692741"/>
          </a:xfrm>
        </p:grpSpPr>
        <p:sp>
          <p:nvSpPr>
            <p:cNvPr id="5" name="Rectángulo 20">
              <a:extLst>
                <a:ext uri="{FF2B5EF4-FFF2-40B4-BE49-F238E27FC236}">
                  <a16:creationId xmlns:a16="http://schemas.microsoft.com/office/drawing/2014/main" id="{8D830B17-07E1-4ACF-9B2F-DF16B995F624}"/>
                </a:ext>
              </a:extLst>
            </p:cNvPr>
            <p:cNvSpPr/>
            <p:nvPr/>
          </p:nvSpPr>
          <p:spPr>
            <a:xfrm>
              <a:off x="5747276" y="2136001"/>
              <a:ext cx="2433816" cy="1452763"/>
            </a:xfrm>
            <a:prstGeom prst="rect">
              <a:avLst/>
            </a:prstGeom>
            <a:solidFill>
              <a:schemeClr val="accent1"/>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7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700" b="0" i="0" u="none" strike="noStrike" kern="1200" cap="none" spc="0" normalizeH="0" baseline="0" noProof="0" dirty="0">
                  <a:ln>
                    <a:noFill/>
                  </a:ln>
                  <a:solidFill>
                    <a:prstClr val="white"/>
                  </a:solidFill>
                  <a:effectLst/>
                  <a:uLnTx/>
                  <a:uFillTx/>
                  <a:latin typeface="Calibri Light" panose="020F0302020204030204"/>
                  <a:ea typeface="+mn-ea"/>
                  <a:cs typeface="+mn-cs"/>
                </a:rPr>
                <a:t>Lucha contra la pobreza e incusión social</a:t>
              </a:r>
            </a:p>
          </p:txBody>
        </p:sp>
        <p:sp>
          <p:nvSpPr>
            <p:cNvPr id="6" name="Rectángulo 20">
              <a:extLst>
                <a:ext uri="{FF2B5EF4-FFF2-40B4-BE49-F238E27FC236}">
                  <a16:creationId xmlns:a16="http://schemas.microsoft.com/office/drawing/2014/main" id="{A25682CC-3C1A-4925-8B87-9D0108884B6A}"/>
                </a:ext>
              </a:extLst>
            </p:cNvPr>
            <p:cNvSpPr/>
            <p:nvPr/>
          </p:nvSpPr>
          <p:spPr>
            <a:xfrm>
              <a:off x="8716784" y="2136000"/>
              <a:ext cx="2433816" cy="1452763"/>
            </a:xfrm>
            <a:prstGeom prst="rect">
              <a:avLst/>
            </a:prstGeom>
            <a:solidFill>
              <a:srgbClr val="52B26A"/>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0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white"/>
                  </a:solidFill>
                  <a:effectLst/>
                  <a:uLnTx/>
                  <a:uFillTx/>
                  <a:latin typeface="Calibri Light" panose="020F0302020204030204"/>
                  <a:ea typeface="+mn-ea"/>
                  <a:cs typeface="+mn-cs"/>
                </a:rPr>
                <a:t>Seguridad en las regiones como condición para la convivencia</a:t>
              </a:r>
            </a:p>
          </p:txBody>
        </p:sp>
        <p:sp>
          <p:nvSpPr>
            <p:cNvPr id="7" name="Rectángulo 20">
              <a:extLst>
                <a:ext uri="{FF2B5EF4-FFF2-40B4-BE49-F238E27FC236}">
                  <a16:creationId xmlns:a16="http://schemas.microsoft.com/office/drawing/2014/main" id="{B6F63319-0FB6-4C60-ADBC-A7C407E92D07}"/>
                </a:ext>
              </a:extLst>
            </p:cNvPr>
            <p:cNvSpPr/>
            <p:nvPr/>
          </p:nvSpPr>
          <p:spPr>
            <a:xfrm>
              <a:off x="5747276" y="4068778"/>
              <a:ext cx="2433816" cy="1452763"/>
            </a:xfrm>
            <a:prstGeom prst="rect">
              <a:avLst/>
            </a:prstGeom>
            <a:solidFill>
              <a:schemeClr val="accent2"/>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white"/>
                  </a:solidFill>
                  <a:effectLst/>
                  <a:uLnTx/>
                  <a:uFillTx/>
                  <a:latin typeface="Calibri Light" panose="020F0302020204030204"/>
                  <a:ea typeface="+mn-ea"/>
                  <a:cs typeface="+mn-cs"/>
                </a:rPr>
                <a:t>Desarrollo de la empresa como medio para buscar la prosperidad y luchar contra el desempleo</a:t>
              </a:r>
              <a:endParaRPr kumimoji="0" lang="es-CO" sz="2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8" name="Rectángulo 20">
              <a:extLst>
                <a:ext uri="{FF2B5EF4-FFF2-40B4-BE49-F238E27FC236}">
                  <a16:creationId xmlns:a16="http://schemas.microsoft.com/office/drawing/2014/main" id="{B45471A3-1C1A-4D06-97B5-10BDFF9524AF}"/>
                </a:ext>
              </a:extLst>
            </p:cNvPr>
            <p:cNvSpPr/>
            <p:nvPr/>
          </p:nvSpPr>
          <p:spPr>
            <a:xfrm>
              <a:off x="8716784" y="4068778"/>
              <a:ext cx="2410754" cy="1452763"/>
            </a:xfrm>
            <a:prstGeom prst="rect">
              <a:avLst/>
            </a:prstGeom>
            <a:solidFill>
              <a:schemeClr val="accent4"/>
            </a:solidFill>
            <a:ln>
              <a:solidFill>
                <a:srgbClr val="017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white"/>
                  </a:solidFill>
                  <a:effectLst/>
                  <a:uLnTx/>
                  <a:uFillTx/>
                  <a:latin typeface="Calibri Light" panose="020F0302020204030204"/>
                  <a:ea typeface="+mn-ea"/>
                  <a:cs typeface="+mn-cs"/>
                </a:rPr>
                <a:t>Eficiencia del Estado y lucha contra la corrupción</a:t>
              </a:r>
              <a:endParaRPr kumimoji="0" lang="es-CO"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9" name="Oval 12">
              <a:extLst>
                <a:ext uri="{FF2B5EF4-FFF2-40B4-BE49-F238E27FC236}">
                  <a16:creationId xmlns:a16="http://schemas.microsoft.com/office/drawing/2014/main" id="{0C2108AF-7742-40A3-8B18-361FB11A7CC9}"/>
                </a:ext>
              </a:extLst>
            </p:cNvPr>
            <p:cNvSpPr>
              <a:spLocks/>
            </p:cNvSpPr>
            <p:nvPr/>
          </p:nvSpPr>
          <p:spPr>
            <a:xfrm>
              <a:off x="6656984" y="1828800"/>
              <a:ext cx="614400" cy="614400"/>
            </a:xfrm>
            <a:prstGeom prst="ellipse">
              <a:avLst/>
            </a:prstGeom>
            <a:solidFill>
              <a:schemeClr val="bg1"/>
            </a:solidFill>
            <a:ln w="2857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60" b="1" i="0" u="none" strike="noStrike" kern="1200" cap="none" spc="0" normalizeH="0" baseline="0" noProof="0" dirty="0">
                  <a:ln>
                    <a:noFill/>
                  </a:ln>
                  <a:solidFill>
                    <a:srgbClr val="5B9BD5"/>
                  </a:solidFill>
                  <a:effectLst/>
                  <a:uLnTx/>
                  <a:uFillTx/>
                  <a:latin typeface="Trebuchet MS" panose="020B0603020202020204" pitchFamily="34" charset="0"/>
                  <a:ea typeface="+mn-ea"/>
                  <a:cs typeface="+mn-cs"/>
                </a:rPr>
                <a:t>1</a:t>
              </a:r>
            </a:p>
          </p:txBody>
        </p:sp>
        <p:sp>
          <p:nvSpPr>
            <p:cNvPr id="10" name="Oval 12">
              <a:extLst>
                <a:ext uri="{FF2B5EF4-FFF2-40B4-BE49-F238E27FC236}">
                  <a16:creationId xmlns:a16="http://schemas.microsoft.com/office/drawing/2014/main" id="{E9ED8E00-29A0-4C30-8B88-463BC553449E}"/>
                </a:ext>
              </a:extLst>
            </p:cNvPr>
            <p:cNvSpPr>
              <a:spLocks/>
            </p:cNvSpPr>
            <p:nvPr/>
          </p:nvSpPr>
          <p:spPr>
            <a:xfrm>
              <a:off x="9626492" y="1828800"/>
              <a:ext cx="614400" cy="614400"/>
            </a:xfrm>
            <a:prstGeom prst="ellipse">
              <a:avLst/>
            </a:prstGeom>
            <a:solidFill>
              <a:schemeClr val="bg1"/>
            </a:solidFill>
            <a:ln w="28575" cmpd="sng">
              <a:solidFill>
                <a:srgbClr val="52B26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60" b="1" i="0" u="none" strike="noStrike" kern="1200" cap="none" spc="0" normalizeH="0" baseline="0" noProof="0" dirty="0">
                  <a:ln>
                    <a:noFill/>
                  </a:ln>
                  <a:solidFill>
                    <a:srgbClr val="52B26A"/>
                  </a:solidFill>
                  <a:effectLst/>
                  <a:uLnTx/>
                  <a:uFillTx/>
                  <a:latin typeface="Trebuchet MS" panose="020B0603020202020204" pitchFamily="34" charset="0"/>
                  <a:ea typeface="+mn-ea"/>
                  <a:cs typeface="+mn-cs"/>
                </a:rPr>
                <a:t>2</a:t>
              </a:r>
            </a:p>
          </p:txBody>
        </p:sp>
        <p:sp>
          <p:nvSpPr>
            <p:cNvPr id="11" name="Oval 12">
              <a:extLst>
                <a:ext uri="{FF2B5EF4-FFF2-40B4-BE49-F238E27FC236}">
                  <a16:creationId xmlns:a16="http://schemas.microsoft.com/office/drawing/2014/main" id="{38250EB4-BC20-4771-B22F-05D92C852192}"/>
                </a:ext>
              </a:extLst>
            </p:cNvPr>
            <p:cNvSpPr>
              <a:spLocks/>
            </p:cNvSpPr>
            <p:nvPr/>
          </p:nvSpPr>
          <p:spPr>
            <a:xfrm>
              <a:off x="6656984" y="3761578"/>
              <a:ext cx="614400" cy="614400"/>
            </a:xfrm>
            <a:prstGeom prst="ellipse">
              <a:avLst/>
            </a:prstGeom>
            <a:solidFill>
              <a:schemeClr val="bg1"/>
            </a:soli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60" b="1" i="0" u="none" strike="noStrike" kern="1200" cap="none" spc="0" normalizeH="0" baseline="0" noProof="0" dirty="0">
                  <a:ln>
                    <a:noFill/>
                  </a:ln>
                  <a:solidFill>
                    <a:srgbClr val="ED7D31"/>
                  </a:solidFill>
                  <a:effectLst/>
                  <a:uLnTx/>
                  <a:uFillTx/>
                  <a:latin typeface="Trebuchet MS" panose="020B0603020202020204" pitchFamily="34" charset="0"/>
                  <a:ea typeface="+mn-ea"/>
                  <a:cs typeface="+mn-cs"/>
                </a:rPr>
                <a:t>3</a:t>
              </a:r>
            </a:p>
          </p:txBody>
        </p:sp>
        <p:sp>
          <p:nvSpPr>
            <p:cNvPr id="12" name="Oval 12">
              <a:extLst>
                <a:ext uri="{FF2B5EF4-FFF2-40B4-BE49-F238E27FC236}">
                  <a16:creationId xmlns:a16="http://schemas.microsoft.com/office/drawing/2014/main" id="{E859441E-2971-4665-93BF-91D82204DDC9}"/>
                </a:ext>
              </a:extLst>
            </p:cNvPr>
            <p:cNvSpPr>
              <a:spLocks/>
            </p:cNvSpPr>
            <p:nvPr/>
          </p:nvSpPr>
          <p:spPr>
            <a:xfrm>
              <a:off x="9626492" y="3761578"/>
              <a:ext cx="614400" cy="614400"/>
            </a:xfrm>
            <a:prstGeom prst="ellipse">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60" b="1" i="0" u="none" strike="noStrike" kern="1200" cap="none" spc="0" normalizeH="0" baseline="0" noProof="0" dirty="0">
                  <a:ln>
                    <a:noFill/>
                  </a:ln>
                  <a:solidFill>
                    <a:srgbClr val="FFC000"/>
                  </a:solidFill>
                  <a:effectLst/>
                  <a:uLnTx/>
                  <a:uFillTx/>
                  <a:latin typeface="Trebuchet MS" panose="020B0603020202020204" pitchFamily="34" charset="0"/>
                  <a:ea typeface="+mn-ea"/>
                  <a:cs typeface="+mn-cs"/>
                </a:rPr>
                <a:t>4</a:t>
              </a:r>
            </a:p>
          </p:txBody>
        </p:sp>
        <p:sp>
          <p:nvSpPr>
            <p:cNvPr id="13" name="Oval 12">
              <a:extLst>
                <a:ext uri="{FF2B5EF4-FFF2-40B4-BE49-F238E27FC236}">
                  <a16:creationId xmlns:a16="http://schemas.microsoft.com/office/drawing/2014/main" id="{629FD29C-DB3D-4EB7-9A91-786264B8BBE1}"/>
                </a:ext>
              </a:extLst>
            </p:cNvPr>
            <p:cNvSpPr>
              <a:spLocks/>
            </p:cNvSpPr>
            <p:nvPr/>
          </p:nvSpPr>
          <p:spPr>
            <a:xfrm>
              <a:off x="8141738" y="3454378"/>
              <a:ext cx="614400" cy="614400"/>
            </a:xfrm>
            <a:prstGeom prst="ellipse">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457" tIns="63729" rIns="127457" bIns="6372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1D70"/>
                  </a:solidFill>
                  <a:effectLst/>
                  <a:uLnTx/>
                  <a:uFillTx/>
                  <a:latin typeface="Trebuchet MS" panose="020B0603020202020204" pitchFamily="34" charset="0"/>
                  <a:ea typeface="+mn-ea"/>
                  <a:cs typeface="+mn-cs"/>
                </a:rPr>
                <a:t>+</a:t>
              </a:r>
            </a:p>
          </p:txBody>
        </p:sp>
      </p:grpSp>
    </p:spTree>
    <p:extLst>
      <p:ext uri="{BB962C8B-B14F-4D97-AF65-F5344CB8AC3E}">
        <p14:creationId xmlns:p14="http://schemas.microsoft.com/office/powerpoint/2010/main" val="53105295"/>
      </p:ext>
    </p:extLst>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824</TotalTime>
  <Words>5487</Words>
  <Application>Microsoft Office PowerPoint</Application>
  <PresentationFormat>Panorámica</PresentationFormat>
  <Paragraphs>514</Paragraphs>
  <Slides>87</Slides>
  <Notes>61</Notes>
  <HiddenSlides>3</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87</vt:i4>
      </vt:variant>
    </vt:vector>
  </HeadingPairs>
  <TitlesOfParts>
    <vt:vector size="98" baseType="lpstr">
      <vt:lpstr>Arial</vt:lpstr>
      <vt:lpstr>Arial</vt:lpstr>
      <vt:lpstr>Arial MT</vt:lpstr>
      <vt:lpstr>Calibri</vt:lpstr>
      <vt:lpstr>Calibri Light</vt:lpstr>
      <vt:lpstr>Symbol</vt:lpstr>
      <vt:lpstr>Trebuchet MS</vt:lpstr>
      <vt:lpstr>Diseño personalizado</vt:lpstr>
      <vt:lpstr>1_Diseño personalizado</vt:lpstr>
      <vt:lpstr>Tema de Office</vt:lpstr>
      <vt:lpstr>1_Tema de Office</vt:lpstr>
      <vt:lpstr>Diagnóstico  Departamento de Atlántico</vt:lpstr>
      <vt:lpstr>Tabla de contenido - Diagnóstico Atlántico</vt:lpstr>
      <vt:lpstr>Introducción</vt:lpstr>
      <vt:lpstr>Subregiones  Atlántico</vt:lpstr>
      <vt:lpstr>Presentación de PowerPoint</vt:lpstr>
      <vt:lpstr>ATLÁNTICO Territorio para construir sobre lo construido.</vt:lpstr>
      <vt:lpstr>ATLÁNTICO Territorio para construir sobre lo construido.</vt:lpstr>
      <vt:lpstr>Diagnóstico, retos, metas, iniciativas y oportunidades en el departamento y ciudad capital.</vt:lpstr>
      <vt:lpstr>Análisis según los Ejes sombrilla </vt:lpstr>
      <vt:lpstr>Eje 1. Lucha contra la pobreza y la inclusión social </vt:lpstr>
      <vt:lpstr>Incidencia de la Pobreza Multidimensional </vt:lpstr>
      <vt:lpstr>PMI por Subregiones Atlántico</vt:lpstr>
      <vt:lpstr>Índice de la Pobreza Multidimensional </vt:lpstr>
      <vt:lpstr>Índice de pobreza multidimensional </vt:lpstr>
      <vt:lpstr>Incidencia de la pobreza monetaria y pobreza extrema en el Atlántico </vt:lpstr>
      <vt:lpstr>Índice de desigualdad de ingresos - GINI </vt:lpstr>
      <vt:lpstr>Incidencia de la pobreza monetaria en Barranquilla A.M</vt:lpstr>
      <vt:lpstr>Incidencia de la pobreza monetaria Extrema en Barranquilla A.M</vt:lpstr>
      <vt:lpstr>Diagnostico ciudad Capital </vt:lpstr>
      <vt:lpstr>Incidencia de la pobreza monetaria y monetaria extrema en la Barranquilla A.M</vt:lpstr>
      <vt:lpstr>Educación </vt:lpstr>
      <vt:lpstr>Educación </vt:lpstr>
      <vt:lpstr>Presentación de PowerPoint</vt:lpstr>
      <vt:lpstr>Servicios Públicos – Agua Potable y Saneamiento Básico</vt:lpstr>
      <vt:lpstr>7/58 Proyectos PDA</vt:lpstr>
      <vt:lpstr>Servicios Públicos – Energía Eléctrica </vt:lpstr>
      <vt:lpstr>Servicios Públicos </vt:lpstr>
      <vt:lpstr>Servicios Públicos </vt:lpstr>
      <vt:lpstr>Servicios Públicos </vt:lpstr>
      <vt:lpstr>Eje 1. Retos, metas y oportunidades de desarrollo</vt:lpstr>
      <vt:lpstr>Presentación de PowerPoint</vt:lpstr>
      <vt:lpstr>Presentación de PowerPoint</vt:lpstr>
      <vt:lpstr>Presentación de PowerPoint</vt:lpstr>
      <vt:lpstr>Eje 2. Seguridad en las Regiones cómo condición para la Convivencia</vt:lpstr>
      <vt:lpstr>Balance delitos de Alto Impacto en el Área Metropolitana de Barranquilla</vt:lpstr>
      <vt:lpstr>Las 4 zonas de mayor concentración de homicidios en Barranquilla (2014-2021).</vt:lpstr>
      <vt:lpstr>Homicidios en la región caribe por departamentos</vt:lpstr>
      <vt:lpstr>Ruta de la droga en el Departamento del Atlántico</vt:lpstr>
      <vt:lpstr>Seguridad en las Regiones cómo condición para la Convivencia</vt:lpstr>
      <vt:lpstr>Seguridad en las Regiones cómo condición para la Convivencia</vt:lpstr>
      <vt:lpstr>Seguridad en las Regiones cómo condición para la Convivencia</vt:lpstr>
      <vt:lpstr>Retos: Seguridad en las Regiones cómo condición para la Convivencia</vt:lpstr>
      <vt:lpstr>Presentación de PowerPoint</vt:lpstr>
      <vt:lpstr>Presentación de PowerPoint</vt:lpstr>
      <vt:lpstr>Presentación de PowerPoint</vt:lpstr>
      <vt:lpstr>Eje 3.  Desarrollo de la empresa como medio para buscar la prosperidad y luchar contra el desempleo para el departamento del Atlántico  </vt:lpstr>
      <vt:lpstr>Variación de PIB anual y por sectores económicos</vt:lpstr>
      <vt:lpstr>Valor agregado por Subregión 2020</vt:lpstr>
      <vt:lpstr>Desarrollo de la Empresa como medio para buscar la Prosperidad</vt:lpstr>
      <vt:lpstr>Desarrollo de la Empresa como medio para buscar la Prosperidad</vt:lpstr>
      <vt:lpstr>Presentación de PowerPoint</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Desarrollo de la Empresa como medio para buscar la Prosperidad</vt:lpstr>
      <vt:lpstr>Presentación de PowerPoint</vt:lpstr>
      <vt:lpstr>Presentación de PowerPoint</vt:lpstr>
      <vt:lpstr>Presentación de PowerPoint</vt:lpstr>
      <vt:lpstr>Eje 4.  Eficacia del Estado y Lucha contra la Corrupción   </vt:lpstr>
      <vt:lpstr>Eficacia del Estado y Lucha contra la Corrupción</vt:lpstr>
      <vt:lpstr>Eficacia del Estado y Lucha contra la Corrupción</vt:lpstr>
      <vt:lpstr>Eficacia del Estado y Lucha contra la Corrupción</vt:lpstr>
      <vt:lpstr>Presentación de PowerPoint</vt:lpstr>
      <vt:lpstr>Presentación de PowerPoint</vt:lpstr>
      <vt:lpstr>El índice de desempeño fiscal o IDF  2021 fue de 75.97 </vt:lpstr>
      <vt:lpstr>Presentación de PowerPoint</vt:lpstr>
      <vt:lpstr>Presentación de PowerPoint</vt:lpstr>
      <vt:lpstr>Presentación de PowerPoint</vt:lpstr>
      <vt:lpstr>Presentación de PowerPoint</vt:lpstr>
      <vt:lpstr>Presentación de PowerPoint</vt:lpstr>
      <vt:lpstr>Conclusiones</vt:lpstr>
      <vt:lpstr>ATLÁNTICO Territorio para construir sobre lo construido.</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Departamento de Atlántico</dc:title>
  <dc:creator>Oskar MC</dc:creator>
  <cp:lastModifiedBy>cecilia</cp:lastModifiedBy>
  <cp:revision>8</cp:revision>
  <dcterms:created xsi:type="dcterms:W3CDTF">2019-08-20T22:51:49Z</dcterms:created>
  <dcterms:modified xsi:type="dcterms:W3CDTF">2022-11-25T22:58:57Z</dcterms:modified>
</cp:coreProperties>
</file>