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30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2" r:id="rId48"/>
  </p:sldIdLst>
  <p:sldSz cx="18288000" cy="10287000"/>
  <p:notesSz cx="6858000" cy="9144000"/>
  <p:embeddedFontLst>
    <p:embeddedFont>
      <p:font typeface="Abril Fatface" panose="02000503000000020003" pitchFamily="2" charset="0"/>
      <p:regular r:id="rId49"/>
    </p:embeddedFont>
    <p:embeddedFont>
      <p:font typeface="Arimo" panose="020B0604020202020204" charset="0"/>
      <p:regular r:id="rId50"/>
    </p:embeddedFont>
    <p:embeddedFont>
      <p:font typeface="Arimo Bold" panose="020B0604020202020204" charset="0"/>
      <p:regular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Open Sans Extra Bold" panose="020B0604020202020204" charset="0"/>
      <p:regular r:id="rId56"/>
    </p:embeddedFont>
    <p:embeddedFont>
      <p:font typeface="Open Sans Light" panose="020B0306030504020204" pitchFamily="34" charset="0"/>
      <p:regular r:id="rId57"/>
      <p: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.png"/><Relationship Id="rId7" Type="http://schemas.openxmlformats.org/officeDocument/2006/relationships/image" Target="../media/image5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52.svg"/><Relationship Id="rId3" Type="http://schemas.openxmlformats.org/officeDocument/2006/relationships/image" Target="../media/image4.png"/><Relationship Id="rId7" Type="http://schemas.openxmlformats.org/officeDocument/2006/relationships/image" Target="../media/image61.svg"/><Relationship Id="rId12" Type="http://schemas.openxmlformats.org/officeDocument/2006/relationships/image" Target="../media/image51.png"/><Relationship Id="rId17" Type="http://schemas.openxmlformats.org/officeDocument/2006/relationships/image" Target="../media/image67.svg"/><Relationship Id="rId2" Type="http://schemas.openxmlformats.org/officeDocument/2006/relationships/image" Target="../media/image3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5" Type="http://schemas.openxmlformats.org/officeDocument/2006/relationships/image" Target="../media/image54.sv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svg"/><Relationship Id="rId1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.png"/><Relationship Id="rId7" Type="http://schemas.openxmlformats.org/officeDocument/2006/relationships/image" Target="../media/image7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Relationship Id="rId9" Type="http://schemas.openxmlformats.org/officeDocument/2006/relationships/image" Target="../media/image7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.png"/><Relationship Id="rId7" Type="http://schemas.openxmlformats.org/officeDocument/2006/relationships/image" Target="../media/image7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.png"/><Relationship Id="rId7" Type="http://schemas.openxmlformats.org/officeDocument/2006/relationships/image" Target="../media/image7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Relationship Id="rId9" Type="http://schemas.openxmlformats.org/officeDocument/2006/relationships/image" Target="../media/image7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svg"/><Relationship Id="rId3" Type="http://schemas.openxmlformats.org/officeDocument/2006/relationships/image" Target="../media/image78.png"/><Relationship Id="rId7" Type="http://schemas.openxmlformats.org/officeDocument/2006/relationships/image" Target="../media/image82.svg"/><Relationship Id="rId12" Type="http://schemas.openxmlformats.org/officeDocument/2006/relationships/image" Target="../media/image8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svg"/><Relationship Id="rId5" Type="http://schemas.openxmlformats.org/officeDocument/2006/relationships/image" Target="../media/image80.sv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svg"/><Relationship Id="rId1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4.png"/><Relationship Id="rId7" Type="http://schemas.openxmlformats.org/officeDocument/2006/relationships/image" Target="../media/image7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10" Type="http://schemas.openxmlformats.org/officeDocument/2006/relationships/image" Target="../media/image76.sv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4.png"/><Relationship Id="rId7" Type="http://schemas.openxmlformats.org/officeDocument/2006/relationships/image" Target="../media/image10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svg"/><Relationship Id="rId4" Type="http://schemas.openxmlformats.org/officeDocument/2006/relationships/image" Target="../media/image10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svg"/><Relationship Id="rId3" Type="http://schemas.openxmlformats.org/officeDocument/2006/relationships/image" Target="../media/image4.png"/><Relationship Id="rId7" Type="http://schemas.openxmlformats.org/officeDocument/2006/relationships/image" Target="../media/image116.svg"/><Relationship Id="rId12" Type="http://schemas.openxmlformats.org/officeDocument/2006/relationships/image" Target="../media/image1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openxmlformats.org/officeDocument/2006/relationships/image" Target="../media/image120.svg"/><Relationship Id="rId5" Type="http://schemas.openxmlformats.org/officeDocument/2006/relationships/image" Target="../media/image114.sv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.png"/><Relationship Id="rId7" Type="http://schemas.openxmlformats.org/officeDocument/2006/relationships/image" Target="../media/image7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Relationship Id="rId9" Type="http://schemas.openxmlformats.org/officeDocument/2006/relationships/image" Target="../media/image76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svg"/><Relationship Id="rId4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09.svg"/><Relationship Id="rId4" Type="http://schemas.openxmlformats.org/officeDocument/2006/relationships/image" Target="../media/image10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.png"/><Relationship Id="rId7" Type="http://schemas.openxmlformats.org/officeDocument/2006/relationships/image" Target="../media/image7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Relationship Id="rId9" Type="http://schemas.openxmlformats.org/officeDocument/2006/relationships/image" Target="../media/image76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4.png"/><Relationship Id="rId7" Type="http://schemas.openxmlformats.org/officeDocument/2006/relationships/image" Target="../media/image13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11" Type="http://schemas.openxmlformats.org/officeDocument/2006/relationships/image" Target="../media/image136.svg"/><Relationship Id="rId5" Type="http://schemas.openxmlformats.org/officeDocument/2006/relationships/image" Target="../media/image130.sv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21" Type="http://schemas.openxmlformats.org/officeDocument/2006/relationships/image" Target="../media/image25.png"/><Relationship Id="rId34" Type="http://schemas.openxmlformats.org/officeDocument/2006/relationships/image" Target="../media/image38.png"/><Relationship Id="rId7" Type="http://schemas.openxmlformats.org/officeDocument/2006/relationships/image" Target="../media/image9.png"/><Relationship Id="rId12" Type="http://schemas.openxmlformats.org/officeDocument/2006/relationships/image" Target="../media/image16.svg"/><Relationship Id="rId17" Type="http://schemas.openxmlformats.org/officeDocument/2006/relationships/image" Target="../media/image21.svg"/><Relationship Id="rId25" Type="http://schemas.openxmlformats.org/officeDocument/2006/relationships/image" Target="../media/image29.png"/><Relationship Id="rId33" Type="http://schemas.openxmlformats.org/officeDocument/2006/relationships/image" Target="../media/image37.svg"/><Relationship Id="rId2" Type="http://schemas.openxmlformats.org/officeDocument/2006/relationships/image" Target="../media/image3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5.png"/><Relationship Id="rId24" Type="http://schemas.openxmlformats.org/officeDocument/2006/relationships/image" Target="../media/image28.svg"/><Relationship Id="rId32" Type="http://schemas.openxmlformats.org/officeDocument/2006/relationships/image" Target="../media/image36.png"/><Relationship Id="rId37" Type="http://schemas.openxmlformats.org/officeDocument/2006/relationships/image" Target="../media/image41.svg"/><Relationship Id="rId5" Type="http://schemas.openxmlformats.org/officeDocument/2006/relationships/image" Target="../media/image7.png"/><Relationship Id="rId15" Type="http://schemas.openxmlformats.org/officeDocument/2006/relationships/image" Target="../media/image19.sv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36" Type="http://schemas.openxmlformats.org/officeDocument/2006/relationships/image" Target="../media/image40.png"/><Relationship Id="rId10" Type="http://schemas.openxmlformats.org/officeDocument/2006/relationships/image" Target="../media/image12.svg"/><Relationship Id="rId19" Type="http://schemas.openxmlformats.org/officeDocument/2006/relationships/image" Target="../media/image23.svg"/><Relationship Id="rId31" Type="http://schemas.openxmlformats.org/officeDocument/2006/relationships/image" Target="../media/image35.svg"/><Relationship Id="rId4" Type="http://schemas.openxmlformats.org/officeDocument/2006/relationships/image" Target="../media/image14.png"/><Relationship Id="rId9" Type="http://schemas.openxmlformats.org/officeDocument/2006/relationships/image" Target="../media/image11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svg"/><Relationship Id="rId30" Type="http://schemas.openxmlformats.org/officeDocument/2006/relationships/image" Target="../media/image34.png"/><Relationship Id="rId35" Type="http://schemas.openxmlformats.org/officeDocument/2006/relationships/image" Target="../media/image39.svg"/><Relationship Id="rId8" Type="http://schemas.openxmlformats.org/officeDocument/2006/relationships/image" Target="../media/image10.sv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3056" b="13056"/>
          <a:stretch>
            <a:fillRect/>
          </a:stretch>
        </p:blipFill>
        <p:spPr>
          <a:xfrm>
            <a:off x="542709" y="56697"/>
            <a:ext cx="17375258" cy="856131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441596" y="1068595"/>
            <a:ext cx="11404808" cy="2013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99"/>
              </a:lnSpc>
              <a:spcBef>
                <a:spcPct val="0"/>
              </a:spcBef>
            </a:pPr>
            <a:r>
              <a:rPr lang="en-US" sz="5399">
                <a:solidFill>
                  <a:srgbClr val="FEFEFE"/>
                </a:solidFill>
                <a:latin typeface="Arimo"/>
              </a:rPr>
              <a:t>Diagnóstico departamental, subregional y ciudad capital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97666" y="5095875"/>
            <a:ext cx="15692667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198"/>
              </a:lnSpc>
              <a:spcBef>
                <a:spcPct val="0"/>
              </a:spcBef>
            </a:pPr>
            <a:r>
              <a:rPr lang="en-US" sz="13499">
                <a:solidFill>
                  <a:srgbClr val="040606"/>
                </a:solidFill>
                <a:latin typeface="Arimo Bold"/>
              </a:rPr>
              <a:t>TOLIMA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10853" y="1028700"/>
            <a:ext cx="9784964" cy="375816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053496" y="5755423"/>
            <a:ext cx="9499677" cy="384910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10253" y="363782"/>
            <a:ext cx="14586163" cy="707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6"/>
              </a:lnSpc>
              <a:spcBef>
                <a:spcPct val="0"/>
              </a:spcBef>
            </a:pPr>
            <a:r>
              <a:rPr lang="en-US" sz="4033">
                <a:solidFill>
                  <a:srgbClr val="000000"/>
                </a:solidFill>
                <a:latin typeface="Arimo"/>
              </a:rPr>
              <a:t>Pobreza Monetaria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5048250"/>
            <a:ext cx="15597144" cy="707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6"/>
              </a:lnSpc>
              <a:spcBef>
                <a:spcPct val="0"/>
              </a:spcBef>
            </a:pPr>
            <a:r>
              <a:rPr lang="en-US" sz="4033">
                <a:solidFill>
                  <a:srgbClr val="000000"/>
                </a:solidFill>
                <a:latin typeface="Arimo"/>
              </a:rPr>
              <a:t>Pobreza Monetaria Extrema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949037-0903-6EF6-7E07-E7EC7849A796}"/>
              </a:ext>
            </a:extLst>
          </p:cNvPr>
          <p:cNvSpPr txBox="1"/>
          <p:nvPr/>
        </p:nvSpPr>
        <p:spPr>
          <a:xfrm>
            <a:off x="3276600" y="9235195"/>
            <a:ext cx="1928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Fuente</a:t>
            </a:r>
            <a:r>
              <a:rPr lang="es-CO" dirty="0"/>
              <a:t>: DANE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489855" y="2022906"/>
            <a:ext cx="13293286" cy="1368613"/>
            <a:chOff x="0" y="0"/>
            <a:chExt cx="3879270" cy="3993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79270" cy="399391"/>
            </a:xfrm>
            <a:custGeom>
              <a:avLst/>
              <a:gdLst/>
              <a:ahLst/>
              <a:cxnLst/>
              <a:rect l="l" t="t" r="r" b="b"/>
              <a:pathLst>
                <a:path w="3879270" h="399391">
                  <a:moveTo>
                    <a:pt x="29702" y="0"/>
                  </a:moveTo>
                  <a:lnTo>
                    <a:pt x="3849568" y="0"/>
                  </a:lnTo>
                  <a:cubicBezTo>
                    <a:pt x="3857446" y="0"/>
                    <a:pt x="3865001" y="3129"/>
                    <a:pt x="3870571" y="8700"/>
                  </a:cubicBezTo>
                  <a:cubicBezTo>
                    <a:pt x="3876141" y="14270"/>
                    <a:pt x="3879270" y="21825"/>
                    <a:pt x="3879270" y="29702"/>
                  </a:cubicBezTo>
                  <a:lnTo>
                    <a:pt x="3879270" y="369689"/>
                  </a:lnTo>
                  <a:cubicBezTo>
                    <a:pt x="3879270" y="377566"/>
                    <a:pt x="3876141" y="385121"/>
                    <a:pt x="3870571" y="390691"/>
                  </a:cubicBezTo>
                  <a:cubicBezTo>
                    <a:pt x="3865001" y="396262"/>
                    <a:pt x="3857446" y="399391"/>
                    <a:pt x="3849568" y="399391"/>
                  </a:cubicBezTo>
                  <a:lnTo>
                    <a:pt x="29702" y="399391"/>
                  </a:lnTo>
                  <a:cubicBezTo>
                    <a:pt x="21825" y="399391"/>
                    <a:pt x="14270" y="396262"/>
                    <a:pt x="8700" y="390691"/>
                  </a:cubicBezTo>
                  <a:cubicBezTo>
                    <a:pt x="3129" y="385121"/>
                    <a:pt x="0" y="377566"/>
                    <a:pt x="0" y="369689"/>
                  </a:cubicBezTo>
                  <a:lnTo>
                    <a:pt x="0" y="29702"/>
                  </a:lnTo>
                  <a:cubicBezTo>
                    <a:pt x="0" y="21825"/>
                    <a:pt x="3129" y="14270"/>
                    <a:pt x="8700" y="8700"/>
                  </a:cubicBezTo>
                  <a:cubicBezTo>
                    <a:pt x="14270" y="3129"/>
                    <a:pt x="21825" y="0"/>
                    <a:pt x="29702" y="0"/>
                  </a:cubicBezTo>
                  <a:close/>
                </a:path>
              </a:pathLst>
            </a:custGeom>
            <a:solidFill>
              <a:srgbClr val="60B7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9039" y="5495124"/>
            <a:ext cx="732325" cy="74918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36498" y="5430166"/>
            <a:ext cx="863840" cy="72130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59879" y="6523083"/>
            <a:ext cx="732325" cy="7895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143313" y="6494192"/>
            <a:ext cx="857025" cy="81845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836217" y="6677235"/>
            <a:ext cx="5472845" cy="549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75"/>
              </a:lnSpc>
            </a:pPr>
            <a:r>
              <a:rPr lang="en-US" sz="3125">
                <a:solidFill>
                  <a:srgbClr val="000000"/>
                </a:solidFill>
                <a:latin typeface="Arimo"/>
              </a:rPr>
              <a:t>Hacinamiento Critico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43238" y="6574601"/>
            <a:ext cx="5472845" cy="549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75"/>
              </a:lnSpc>
            </a:pPr>
            <a:r>
              <a:rPr lang="en-US" sz="3125" dirty="0">
                <a:solidFill>
                  <a:srgbClr val="000000"/>
                </a:solidFill>
                <a:latin typeface="Arimo"/>
              </a:rPr>
              <a:t>Sin </a:t>
            </a:r>
            <a:r>
              <a:rPr lang="en-US" sz="3125" dirty="0" err="1">
                <a:solidFill>
                  <a:srgbClr val="000000"/>
                </a:solidFill>
                <a:latin typeface="Arimo"/>
              </a:rPr>
              <a:t>acceso</a:t>
            </a:r>
            <a:r>
              <a:rPr lang="en-US" sz="3125" dirty="0">
                <a:solidFill>
                  <a:srgbClr val="000000"/>
                </a:solidFill>
                <a:latin typeface="Arimo"/>
              </a:rPr>
              <a:t> a Agua </a:t>
            </a:r>
            <a:r>
              <a:rPr lang="en-US" sz="3125" dirty="0" err="1">
                <a:solidFill>
                  <a:srgbClr val="000000"/>
                </a:solidFill>
                <a:latin typeface="Arimo"/>
              </a:rPr>
              <a:t>Mejorada</a:t>
            </a:r>
            <a:endParaRPr lang="en-US" sz="3125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836217" y="5280314"/>
            <a:ext cx="5472845" cy="1101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75"/>
              </a:lnSpc>
            </a:pPr>
            <a:r>
              <a:rPr lang="en-US" sz="3125">
                <a:solidFill>
                  <a:srgbClr val="000000"/>
                </a:solidFill>
                <a:latin typeface="Arimo"/>
              </a:rPr>
              <a:t>Baja Calidad Educativa</a:t>
            </a:r>
          </a:p>
          <a:p>
            <a:pPr algn="just">
              <a:lnSpc>
                <a:spcPts val="4375"/>
              </a:lnSpc>
            </a:pPr>
            <a:r>
              <a:rPr lang="en-US" sz="3125">
                <a:solidFill>
                  <a:srgbClr val="000000"/>
                </a:solidFill>
                <a:latin typeface="Arimo"/>
              </a:rPr>
              <a:t>Inasistencia Escolar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450569" y="5556519"/>
            <a:ext cx="5472845" cy="549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75"/>
              </a:lnSpc>
            </a:pPr>
            <a:r>
              <a:rPr lang="en-US" sz="3125">
                <a:solidFill>
                  <a:srgbClr val="000000"/>
                </a:solidFill>
                <a:latin typeface="Arimo"/>
              </a:rPr>
              <a:t>Desempleo y Trabajo Informal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89855" y="2221792"/>
            <a:ext cx="13293286" cy="856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sz="4899">
                <a:solidFill>
                  <a:srgbClr val="000000"/>
                </a:solidFill>
                <a:latin typeface="Arimo"/>
              </a:rPr>
              <a:t>Principales Retos para Superar la Pobreza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701526"/>
            <a:ext cx="15606669" cy="2468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82482" y="1987487"/>
            <a:ext cx="7002122" cy="327975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2683212" y="1028700"/>
            <a:ext cx="2032702" cy="203270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94243" y="0"/>
                  </a:moveTo>
                  <a:lnTo>
                    <a:pt x="618557" y="0"/>
                  </a:lnTo>
                  <a:cubicBezTo>
                    <a:pt x="670074" y="0"/>
                    <a:pt x="719480" y="20465"/>
                    <a:pt x="755908" y="56892"/>
                  </a:cubicBezTo>
                  <a:cubicBezTo>
                    <a:pt x="792335" y="93320"/>
                    <a:pt x="812800" y="142726"/>
                    <a:pt x="812800" y="194243"/>
                  </a:cubicBezTo>
                  <a:lnTo>
                    <a:pt x="812800" y="618557"/>
                  </a:lnTo>
                  <a:cubicBezTo>
                    <a:pt x="812800" y="670074"/>
                    <a:pt x="792335" y="719480"/>
                    <a:pt x="755908" y="755908"/>
                  </a:cubicBezTo>
                  <a:cubicBezTo>
                    <a:pt x="719480" y="792335"/>
                    <a:pt x="670074" y="812800"/>
                    <a:pt x="618557" y="812800"/>
                  </a:cubicBezTo>
                  <a:lnTo>
                    <a:pt x="194243" y="812800"/>
                  </a:lnTo>
                  <a:cubicBezTo>
                    <a:pt x="142726" y="812800"/>
                    <a:pt x="93320" y="792335"/>
                    <a:pt x="56892" y="755908"/>
                  </a:cubicBezTo>
                  <a:cubicBezTo>
                    <a:pt x="20465" y="719480"/>
                    <a:pt x="0" y="670074"/>
                    <a:pt x="0" y="618557"/>
                  </a:cubicBezTo>
                  <a:lnTo>
                    <a:pt x="0" y="194243"/>
                  </a:lnTo>
                  <a:cubicBezTo>
                    <a:pt x="0" y="142726"/>
                    <a:pt x="20465" y="93320"/>
                    <a:pt x="56892" y="56892"/>
                  </a:cubicBezTo>
                  <a:cubicBezTo>
                    <a:pt x="93320" y="20465"/>
                    <a:pt x="142726" y="0"/>
                    <a:pt x="194243" y="0"/>
                  </a:cubicBezTo>
                  <a:close/>
                </a:path>
              </a:pathLst>
            </a:custGeom>
            <a:solidFill>
              <a:srgbClr val="ADDAF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8151" y="6313557"/>
            <a:ext cx="4988142" cy="26713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436935" y="6313961"/>
            <a:ext cx="4935168" cy="264300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10981" y="213017"/>
            <a:ext cx="14586163" cy="815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86"/>
              </a:lnSpc>
              <a:spcBef>
                <a:spcPct val="0"/>
              </a:spcBef>
            </a:pPr>
            <a:r>
              <a:rPr lang="en-US" sz="4633">
                <a:solidFill>
                  <a:srgbClr val="000000"/>
                </a:solidFill>
                <a:latin typeface="Arimo"/>
              </a:rPr>
              <a:t>Educación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82482" y="1447866"/>
            <a:ext cx="3837853" cy="520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25"/>
              </a:lnSpc>
            </a:pPr>
            <a:r>
              <a:rPr lang="en-US" sz="2947">
                <a:solidFill>
                  <a:srgbClr val="000000"/>
                </a:solidFill>
                <a:latin typeface="Arimo"/>
              </a:rPr>
              <a:t>Cobertura Neta, 2021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683212" y="1924640"/>
            <a:ext cx="2032702" cy="650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9"/>
              </a:lnSpc>
            </a:pPr>
            <a:r>
              <a:rPr lang="en-US" sz="1828">
                <a:solidFill>
                  <a:srgbClr val="000000"/>
                </a:solidFill>
                <a:latin typeface="Arimo"/>
              </a:rPr>
              <a:t>Tolima: 47,8%</a:t>
            </a:r>
          </a:p>
          <a:p>
            <a:pPr algn="ctr">
              <a:lnSpc>
                <a:spcPts val="2559"/>
              </a:lnSpc>
              <a:spcBef>
                <a:spcPct val="0"/>
              </a:spcBef>
            </a:pPr>
            <a:r>
              <a:rPr lang="en-US" sz="1828">
                <a:solidFill>
                  <a:srgbClr val="000000"/>
                </a:solidFill>
                <a:latin typeface="Arimo"/>
              </a:rPr>
              <a:t>Nación : 51,6%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808639" y="1186720"/>
            <a:ext cx="1781848" cy="594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Arimo"/>
              </a:rPr>
              <a:t>Cobertura Neta, Edu Superior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18151" y="5572914"/>
            <a:ext cx="4988142" cy="709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5"/>
              </a:lnSpc>
            </a:pPr>
            <a:r>
              <a:rPr lang="en-US" sz="2053">
                <a:solidFill>
                  <a:srgbClr val="000000"/>
                </a:solidFill>
                <a:latin typeface="Arimo"/>
              </a:rPr>
              <a:t>Pruebas Saber 11 grado, </a:t>
            </a:r>
          </a:p>
          <a:p>
            <a:pPr algn="ctr">
              <a:lnSpc>
                <a:spcPts val="2875"/>
              </a:lnSpc>
            </a:pPr>
            <a:r>
              <a:rPr lang="en-US" sz="2053">
                <a:solidFill>
                  <a:srgbClr val="000000"/>
                </a:solidFill>
                <a:latin typeface="Arimo"/>
              </a:rPr>
              <a:t>Departamentales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436935" y="5572037"/>
            <a:ext cx="4935168" cy="709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056">
                <a:solidFill>
                  <a:srgbClr val="000000"/>
                </a:solidFill>
                <a:latin typeface="Arimo"/>
              </a:rPr>
              <a:t>Pruebas Saber 11 grado,</a:t>
            </a:r>
          </a:p>
          <a:p>
            <a:pPr algn="ctr">
              <a:lnSpc>
                <a:spcPts val="2879"/>
              </a:lnSpc>
            </a:pPr>
            <a:r>
              <a:rPr lang="en-US" sz="2056">
                <a:solidFill>
                  <a:srgbClr val="000000"/>
                </a:solidFill>
                <a:latin typeface="Arimo"/>
              </a:rPr>
              <a:t>Ciudades Capitales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1416652" y="3290659"/>
            <a:ext cx="2032702" cy="2032702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94243" y="0"/>
                  </a:moveTo>
                  <a:lnTo>
                    <a:pt x="618557" y="0"/>
                  </a:lnTo>
                  <a:cubicBezTo>
                    <a:pt x="670074" y="0"/>
                    <a:pt x="719480" y="20465"/>
                    <a:pt x="755908" y="56892"/>
                  </a:cubicBezTo>
                  <a:cubicBezTo>
                    <a:pt x="792335" y="93320"/>
                    <a:pt x="812800" y="142726"/>
                    <a:pt x="812800" y="194243"/>
                  </a:cubicBezTo>
                  <a:lnTo>
                    <a:pt x="812800" y="618557"/>
                  </a:lnTo>
                  <a:cubicBezTo>
                    <a:pt x="812800" y="670074"/>
                    <a:pt x="792335" y="719480"/>
                    <a:pt x="755908" y="755908"/>
                  </a:cubicBezTo>
                  <a:cubicBezTo>
                    <a:pt x="719480" y="792335"/>
                    <a:pt x="670074" y="812800"/>
                    <a:pt x="618557" y="812800"/>
                  </a:cubicBezTo>
                  <a:lnTo>
                    <a:pt x="194243" y="812800"/>
                  </a:lnTo>
                  <a:cubicBezTo>
                    <a:pt x="142726" y="812800"/>
                    <a:pt x="93320" y="792335"/>
                    <a:pt x="56892" y="755908"/>
                  </a:cubicBezTo>
                  <a:cubicBezTo>
                    <a:pt x="20465" y="719480"/>
                    <a:pt x="0" y="670074"/>
                    <a:pt x="0" y="618557"/>
                  </a:cubicBezTo>
                  <a:lnTo>
                    <a:pt x="0" y="194243"/>
                  </a:lnTo>
                  <a:cubicBezTo>
                    <a:pt x="0" y="142726"/>
                    <a:pt x="20465" y="93320"/>
                    <a:pt x="56892" y="56892"/>
                  </a:cubicBezTo>
                  <a:cubicBezTo>
                    <a:pt x="93320" y="20465"/>
                    <a:pt x="142726" y="0"/>
                    <a:pt x="194243" y="0"/>
                  </a:cubicBezTo>
                  <a:close/>
                </a:path>
              </a:pathLst>
            </a:custGeom>
            <a:solidFill>
              <a:srgbClr val="D02418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1763876" y="4049878"/>
            <a:ext cx="1414179" cy="1118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0"/>
              </a:lnSpc>
            </a:pPr>
            <a:r>
              <a:rPr lang="en-US" sz="1271">
                <a:solidFill>
                  <a:srgbClr val="000000"/>
                </a:solidFill>
                <a:latin typeface="Arimo"/>
              </a:rPr>
              <a:t>Tolima: 3.7%</a:t>
            </a:r>
          </a:p>
          <a:p>
            <a:pPr algn="ctr">
              <a:lnSpc>
                <a:spcPts val="1780"/>
              </a:lnSpc>
            </a:pPr>
            <a:r>
              <a:rPr lang="en-US" sz="1271">
                <a:solidFill>
                  <a:srgbClr val="000000"/>
                </a:solidFill>
                <a:latin typeface="Arimo"/>
              </a:rPr>
              <a:t>Nación : 2.7%</a:t>
            </a:r>
          </a:p>
          <a:p>
            <a:pPr algn="ctr">
              <a:lnSpc>
                <a:spcPts val="1780"/>
              </a:lnSpc>
            </a:pPr>
            <a:r>
              <a:rPr lang="en-US" sz="1271">
                <a:solidFill>
                  <a:srgbClr val="000000"/>
                </a:solidFill>
                <a:latin typeface="Arimo"/>
              </a:rPr>
              <a:t>Huila: 4.5%</a:t>
            </a:r>
          </a:p>
          <a:p>
            <a:pPr algn="ctr">
              <a:lnSpc>
                <a:spcPts val="1780"/>
              </a:lnSpc>
            </a:pPr>
            <a:r>
              <a:rPr lang="en-US" sz="1271">
                <a:solidFill>
                  <a:srgbClr val="000000"/>
                </a:solidFill>
                <a:latin typeface="Arimo"/>
              </a:rPr>
              <a:t>Boyacá: 2.0%</a:t>
            </a:r>
          </a:p>
          <a:p>
            <a:pPr algn="ctr">
              <a:lnSpc>
                <a:spcPts val="1780"/>
              </a:lnSpc>
              <a:spcBef>
                <a:spcPct val="0"/>
              </a:spcBef>
            </a:pPr>
            <a:r>
              <a:rPr lang="en-US" sz="1271">
                <a:solidFill>
                  <a:srgbClr val="000000"/>
                </a:solidFill>
                <a:latin typeface="Arimo"/>
              </a:rPr>
              <a:t>Bogotá: 1.6%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542079" y="3333388"/>
            <a:ext cx="1781848" cy="594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Arimo"/>
              </a:rPr>
              <a:t>Tasa de Deserción 2019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9769280" y="1028700"/>
            <a:ext cx="2032702" cy="2032702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94243" y="0"/>
                  </a:moveTo>
                  <a:lnTo>
                    <a:pt x="618557" y="0"/>
                  </a:lnTo>
                  <a:cubicBezTo>
                    <a:pt x="670074" y="0"/>
                    <a:pt x="719480" y="20465"/>
                    <a:pt x="755908" y="56892"/>
                  </a:cubicBezTo>
                  <a:cubicBezTo>
                    <a:pt x="792335" y="93320"/>
                    <a:pt x="812800" y="142726"/>
                    <a:pt x="812800" y="194243"/>
                  </a:cubicBezTo>
                  <a:lnTo>
                    <a:pt x="812800" y="618557"/>
                  </a:lnTo>
                  <a:cubicBezTo>
                    <a:pt x="812800" y="670074"/>
                    <a:pt x="792335" y="719480"/>
                    <a:pt x="755908" y="755908"/>
                  </a:cubicBezTo>
                  <a:cubicBezTo>
                    <a:pt x="719480" y="792335"/>
                    <a:pt x="670074" y="812800"/>
                    <a:pt x="618557" y="812800"/>
                  </a:cubicBezTo>
                  <a:lnTo>
                    <a:pt x="194243" y="812800"/>
                  </a:lnTo>
                  <a:cubicBezTo>
                    <a:pt x="142726" y="812800"/>
                    <a:pt x="93320" y="792335"/>
                    <a:pt x="56892" y="755908"/>
                  </a:cubicBezTo>
                  <a:cubicBezTo>
                    <a:pt x="20465" y="719480"/>
                    <a:pt x="0" y="670074"/>
                    <a:pt x="0" y="618557"/>
                  </a:cubicBezTo>
                  <a:lnTo>
                    <a:pt x="0" y="194243"/>
                  </a:lnTo>
                  <a:cubicBezTo>
                    <a:pt x="0" y="142726"/>
                    <a:pt x="20465" y="93320"/>
                    <a:pt x="56892" y="56892"/>
                  </a:cubicBezTo>
                  <a:cubicBezTo>
                    <a:pt x="93320" y="20465"/>
                    <a:pt x="142726" y="0"/>
                    <a:pt x="194243" y="0"/>
                  </a:cubicBezTo>
                  <a:close/>
                </a:path>
              </a:pathLst>
            </a:custGeom>
            <a:solidFill>
              <a:srgbClr val="FEC90C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0078542" y="1763002"/>
            <a:ext cx="1414179" cy="1118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0"/>
              </a:lnSpc>
            </a:pPr>
            <a:r>
              <a:rPr lang="en-US" sz="1271">
                <a:solidFill>
                  <a:srgbClr val="000000"/>
                </a:solidFill>
                <a:latin typeface="Arimo"/>
              </a:rPr>
              <a:t>Tolima: 89.8%</a:t>
            </a:r>
          </a:p>
          <a:p>
            <a:pPr algn="ctr">
              <a:lnSpc>
                <a:spcPts val="1780"/>
              </a:lnSpc>
            </a:pPr>
            <a:r>
              <a:rPr lang="en-US" sz="1271">
                <a:solidFill>
                  <a:srgbClr val="000000"/>
                </a:solidFill>
                <a:latin typeface="Arimo"/>
              </a:rPr>
              <a:t>Nación : 91.4%</a:t>
            </a:r>
          </a:p>
          <a:p>
            <a:pPr algn="ctr">
              <a:lnSpc>
                <a:spcPts val="1780"/>
              </a:lnSpc>
            </a:pPr>
            <a:r>
              <a:rPr lang="en-US" sz="1271">
                <a:solidFill>
                  <a:srgbClr val="000000"/>
                </a:solidFill>
                <a:latin typeface="Arimo"/>
              </a:rPr>
              <a:t>Huila: 85.9%</a:t>
            </a:r>
          </a:p>
          <a:p>
            <a:pPr algn="ctr">
              <a:lnSpc>
                <a:spcPts val="1780"/>
              </a:lnSpc>
            </a:pPr>
            <a:r>
              <a:rPr lang="en-US" sz="1271">
                <a:solidFill>
                  <a:srgbClr val="000000"/>
                </a:solidFill>
                <a:latin typeface="Arimo"/>
              </a:rPr>
              <a:t>Boyacá: 92.0%</a:t>
            </a:r>
          </a:p>
          <a:p>
            <a:pPr algn="ctr">
              <a:lnSpc>
                <a:spcPts val="1780"/>
              </a:lnSpc>
              <a:spcBef>
                <a:spcPct val="0"/>
              </a:spcBef>
            </a:pPr>
            <a:r>
              <a:rPr lang="en-US" sz="1271">
                <a:solidFill>
                  <a:srgbClr val="000000"/>
                </a:solidFill>
                <a:latin typeface="Arimo"/>
              </a:rPr>
              <a:t>Bogotá: 97.5%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894707" y="1111008"/>
            <a:ext cx="1781848" cy="594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Arimo"/>
              </a:rPr>
              <a:t>Tasa de Aprobación 2019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1744761" y="6313961"/>
            <a:ext cx="3391100" cy="2611022"/>
            <a:chOff x="0" y="0"/>
            <a:chExt cx="1335936" cy="102862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335936" cy="1028621"/>
            </a:xfrm>
            <a:custGeom>
              <a:avLst/>
              <a:gdLst/>
              <a:ahLst/>
              <a:cxnLst/>
              <a:rect l="l" t="t" r="r" b="b"/>
              <a:pathLst>
                <a:path w="1335936" h="1028621">
                  <a:moveTo>
                    <a:pt x="116434" y="0"/>
                  </a:moveTo>
                  <a:lnTo>
                    <a:pt x="1219502" y="0"/>
                  </a:lnTo>
                  <a:cubicBezTo>
                    <a:pt x="1250382" y="0"/>
                    <a:pt x="1279997" y="12267"/>
                    <a:pt x="1301833" y="34103"/>
                  </a:cubicBezTo>
                  <a:cubicBezTo>
                    <a:pt x="1323669" y="55938"/>
                    <a:pt x="1335936" y="85553"/>
                    <a:pt x="1335936" y="116434"/>
                  </a:cubicBezTo>
                  <a:lnTo>
                    <a:pt x="1335936" y="912188"/>
                  </a:lnTo>
                  <a:cubicBezTo>
                    <a:pt x="1335936" y="976492"/>
                    <a:pt x="1283807" y="1028621"/>
                    <a:pt x="1219502" y="1028621"/>
                  </a:cubicBezTo>
                  <a:lnTo>
                    <a:pt x="116434" y="1028621"/>
                  </a:lnTo>
                  <a:cubicBezTo>
                    <a:pt x="85553" y="1028621"/>
                    <a:pt x="55938" y="1016354"/>
                    <a:pt x="34103" y="994519"/>
                  </a:cubicBezTo>
                  <a:cubicBezTo>
                    <a:pt x="12267" y="972683"/>
                    <a:pt x="0" y="943068"/>
                    <a:pt x="0" y="912188"/>
                  </a:cubicBezTo>
                  <a:lnTo>
                    <a:pt x="0" y="116434"/>
                  </a:lnTo>
                  <a:cubicBezTo>
                    <a:pt x="0" y="85553"/>
                    <a:pt x="12267" y="55938"/>
                    <a:pt x="34103" y="34103"/>
                  </a:cubicBezTo>
                  <a:cubicBezTo>
                    <a:pt x="55938" y="12267"/>
                    <a:pt x="85553" y="0"/>
                    <a:pt x="116434" y="0"/>
                  </a:cubicBezTo>
                  <a:close/>
                </a:path>
              </a:pathLst>
            </a:custGeom>
            <a:solidFill>
              <a:srgbClr val="FEC90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1835764" y="6333429"/>
            <a:ext cx="3227180" cy="465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0"/>
              </a:lnSpc>
              <a:spcBef>
                <a:spcPct val="0"/>
              </a:spcBef>
            </a:pPr>
            <a:r>
              <a:rPr lang="en-US" sz="2636">
                <a:solidFill>
                  <a:srgbClr val="000000"/>
                </a:solidFill>
                <a:latin typeface="Arimo Bold"/>
              </a:rPr>
              <a:t>SISBEN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854876" y="6868855"/>
            <a:ext cx="3329791" cy="750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6"/>
              </a:lnSpc>
            </a:pPr>
            <a:r>
              <a:rPr lang="en-US" sz="2140">
                <a:solidFill>
                  <a:srgbClr val="000000"/>
                </a:solidFill>
                <a:latin typeface="Arimo"/>
              </a:rPr>
              <a:t>981.726 (72.3%) tolimenses inscritos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854876" y="7733431"/>
            <a:ext cx="3057476" cy="883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4869" lvl="1" indent="-177435" algn="just">
              <a:lnSpc>
                <a:spcPts val="2301"/>
              </a:lnSpc>
              <a:buFont typeface="Arial"/>
              <a:buChar char="•"/>
            </a:pPr>
            <a:r>
              <a:rPr lang="en-US" sz="1643">
                <a:solidFill>
                  <a:srgbClr val="000000"/>
                </a:solidFill>
                <a:latin typeface="Arimo"/>
              </a:rPr>
              <a:t>26.4% Rezago Escolar</a:t>
            </a:r>
          </a:p>
          <a:p>
            <a:pPr marL="354869" lvl="1" indent="-177435" algn="just">
              <a:lnSpc>
                <a:spcPts val="2301"/>
              </a:lnSpc>
              <a:buFont typeface="Arial"/>
              <a:buChar char="•"/>
            </a:pPr>
            <a:r>
              <a:rPr lang="en-US" sz="1643">
                <a:solidFill>
                  <a:srgbClr val="000000"/>
                </a:solidFill>
                <a:latin typeface="Arimo"/>
              </a:rPr>
              <a:t>89,4% Actualmente estudian (niños de 5 a 16)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BC0FFA-8FFE-4D75-EB5D-4029431957FC}"/>
              </a:ext>
            </a:extLst>
          </p:cNvPr>
          <p:cNvSpPr txBox="1"/>
          <p:nvPr/>
        </p:nvSpPr>
        <p:spPr>
          <a:xfrm>
            <a:off x="618151" y="9214570"/>
            <a:ext cx="1928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Fuente</a:t>
            </a:r>
            <a:r>
              <a:rPr lang="es-CO" dirty="0"/>
              <a:t>: Min Edu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17A79C-AF98-84DD-A62C-5DC42D18B8E5}"/>
              </a:ext>
            </a:extLst>
          </p:cNvPr>
          <p:cNvSpPr txBox="1"/>
          <p:nvPr/>
        </p:nvSpPr>
        <p:spPr>
          <a:xfrm>
            <a:off x="11842586" y="8845238"/>
            <a:ext cx="1928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Fuente</a:t>
            </a:r>
            <a:r>
              <a:rPr lang="es-CO" dirty="0"/>
              <a:t>: DNP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67978" y="5005532"/>
            <a:ext cx="1269879" cy="1284577"/>
            <a:chOff x="0" y="0"/>
            <a:chExt cx="1074154" cy="10865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74154" cy="1086586"/>
            </a:xfrm>
            <a:custGeom>
              <a:avLst/>
              <a:gdLst/>
              <a:ahLst/>
              <a:cxnLst/>
              <a:rect l="l" t="t" r="r" b="b"/>
              <a:pathLst>
                <a:path w="1074154" h="1086586">
                  <a:moveTo>
                    <a:pt x="310926" y="0"/>
                  </a:moveTo>
                  <a:lnTo>
                    <a:pt x="763229" y="0"/>
                  </a:lnTo>
                  <a:cubicBezTo>
                    <a:pt x="934948" y="0"/>
                    <a:pt x="1074154" y="139206"/>
                    <a:pt x="1074154" y="310926"/>
                  </a:cubicBezTo>
                  <a:lnTo>
                    <a:pt x="1074154" y="775661"/>
                  </a:lnTo>
                  <a:cubicBezTo>
                    <a:pt x="1074154" y="947380"/>
                    <a:pt x="934948" y="1086586"/>
                    <a:pt x="763229" y="1086586"/>
                  </a:cubicBezTo>
                  <a:lnTo>
                    <a:pt x="310926" y="1086586"/>
                  </a:lnTo>
                  <a:cubicBezTo>
                    <a:pt x="139206" y="1086586"/>
                    <a:pt x="0" y="947380"/>
                    <a:pt x="0" y="775661"/>
                  </a:cubicBezTo>
                  <a:lnTo>
                    <a:pt x="0" y="310926"/>
                  </a:lnTo>
                  <a:cubicBezTo>
                    <a:pt x="0" y="139206"/>
                    <a:pt x="139206" y="0"/>
                    <a:pt x="310926" y="0"/>
                  </a:cubicBezTo>
                  <a:close/>
                </a:path>
              </a:pathLst>
            </a:custGeom>
            <a:solidFill>
              <a:srgbClr val="FEC90C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33167" y="5460690"/>
            <a:ext cx="636783" cy="32794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661125" y="4775012"/>
            <a:ext cx="3214862" cy="1699298"/>
            <a:chOff x="0" y="0"/>
            <a:chExt cx="2719359" cy="14373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19359" cy="1437388"/>
            </a:xfrm>
            <a:custGeom>
              <a:avLst/>
              <a:gdLst/>
              <a:ahLst/>
              <a:cxnLst/>
              <a:rect l="l" t="t" r="r" b="b"/>
              <a:pathLst>
                <a:path w="2719359" h="1437388">
                  <a:moveTo>
                    <a:pt x="122816" y="0"/>
                  </a:moveTo>
                  <a:lnTo>
                    <a:pt x="2596543" y="0"/>
                  </a:lnTo>
                  <a:cubicBezTo>
                    <a:pt x="2629116" y="0"/>
                    <a:pt x="2660355" y="12940"/>
                    <a:pt x="2683387" y="35972"/>
                  </a:cubicBezTo>
                  <a:cubicBezTo>
                    <a:pt x="2706420" y="59005"/>
                    <a:pt x="2719359" y="90243"/>
                    <a:pt x="2719359" y="122816"/>
                  </a:cubicBezTo>
                  <a:lnTo>
                    <a:pt x="2719359" y="1314571"/>
                  </a:lnTo>
                  <a:cubicBezTo>
                    <a:pt x="2719359" y="1347144"/>
                    <a:pt x="2706420" y="1378383"/>
                    <a:pt x="2683387" y="1401415"/>
                  </a:cubicBezTo>
                  <a:cubicBezTo>
                    <a:pt x="2660355" y="1424448"/>
                    <a:pt x="2629116" y="1437388"/>
                    <a:pt x="2596543" y="1437388"/>
                  </a:cubicBezTo>
                  <a:lnTo>
                    <a:pt x="122816" y="1437388"/>
                  </a:lnTo>
                  <a:cubicBezTo>
                    <a:pt x="90243" y="1437388"/>
                    <a:pt x="59005" y="1424448"/>
                    <a:pt x="35972" y="1401415"/>
                  </a:cubicBezTo>
                  <a:cubicBezTo>
                    <a:pt x="12940" y="1378383"/>
                    <a:pt x="0" y="1347144"/>
                    <a:pt x="0" y="1314571"/>
                  </a:cubicBezTo>
                  <a:lnTo>
                    <a:pt x="0" y="122816"/>
                  </a:lnTo>
                  <a:cubicBezTo>
                    <a:pt x="0" y="90243"/>
                    <a:pt x="12940" y="59005"/>
                    <a:pt x="35972" y="35972"/>
                  </a:cubicBezTo>
                  <a:cubicBezTo>
                    <a:pt x="59005" y="12940"/>
                    <a:pt x="90243" y="0"/>
                    <a:pt x="122816" y="0"/>
                  </a:cubicBezTo>
                  <a:close/>
                </a:path>
              </a:pathLst>
            </a:custGeom>
            <a:solidFill>
              <a:srgbClr val="ADDAF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834583">
            <a:off x="5343350" y="3894353"/>
            <a:ext cx="699498" cy="3602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622469">
            <a:off x="5764512" y="6684981"/>
            <a:ext cx="699498" cy="36024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36977" y="7781383"/>
            <a:ext cx="967944" cy="9679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633893" y="2154269"/>
            <a:ext cx="960738" cy="96073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8027588" y="3544604"/>
            <a:ext cx="699498" cy="360242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6114261" y="4354807"/>
            <a:ext cx="1353829" cy="1277522"/>
            <a:chOff x="0" y="0"/>
            <a:chExt cx="1109968" cy="104740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09968" cy="1047406"/>
            </a:xfrm>
            <a:custGeom>
              <a:avLst/>
              <a:gdLst/>
              <a:ahLst/>
              <a:cxnLst/>
              <a:rect l="l" t="t" r="r" b="b"/>
              <a:pathLst>
                <a:path w="1109968" h="1047406">
                  <a:moveTo>
                    <a:pt x="291645" y="0"/>
                  </a:moveTo>
                  <a:lnTo>
                    <a:pt x="818323" y="0"/>
                  </a:lnTo>
                  <a:cubicBezTo>
                    <a:pt x="895672" y="0"/>
                    <a:pt x="969853" y="30727"/>
                    <a:pt x="1024547" y="85421"/>
                  </a:cubicBezTo>
                  <a:cubicBezTo>
                    <a:pt x="1079241" y="140115"/>
                    <a:pt x="1109968" y="214296"/>
                    <a:pt x="1109968" y="291645"/>
                  </a:cubicBezTo>
                  <a:lnTo>
                    <a:pt x="1109968" y="755761"/>
                  </a:lnTo>
                  <a:cubicBezTo>
                    <a:pt x="1109968" y="833110"/>
                    <a:pt x="1079241" y="907291"/>
                    <a:pt x="1024547" y="961985"/>
                  </a:cubicBezTo>
                  <a:cubicBezTo>
                    <a:pt x="969853" y="1016680"/>
                    <a:pt x="895672" y="1047406"/>
                    <a:pt x="818323" y="1047406"/>
                  </a:cubicBezTo>
                  <a:lnTo>
                    <a:pt x="291645" y="1047406"/>
                  </a:lnTo>
                  <a:cubicBezTo>
                    <a:pt x="214296" y="1047406"/>
                    <a:pt x="140115" y="1016680"/>
                    <a:pt x="85421" y="961985"/>
                  </a:cubicBezTo>
                  <a:cubicBezTo>
                    <a:pt x="30727" y="907291"/>
                    <a:pt x="0" y="833110"/>
                    <a:pt x="0" y="755761"/>
                  </a:cubicBezTo>
                  <a:lnTo>
                    <a:pt x="0" y="291645"/>
                  </a:lnTo>
                  <a:cubicBezTo>
                    <a:pt x="0" y="214296"/>
                    <a:pt x="30727" y="140115"/>
                    <a:pt x="85421" y="85421"/>
                  </a:cubicBezTo>
                  <a:cubicBezTo>
                    <a:pt x="140115" y="30727"/>
                    <a:pt x="214296" y="0"/>
                    <a:pt x="291645" y="0"/>
                  </a:cubicBezTo>
                  <a:close/>
                </a:path>
              </a:pathLst>
            </a:custGeom>
            <a:solidFill>
              <a:srgbClr val="FEC90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715098" y="4347139"/>
            <a:ext cx="1353829" cy="1277522"/>
            <a:chOff x="0" y="0"/>
            <a:chExt cx="1109968" cy="104740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09968" cy="1047406"/>
            </a:xfrm>
            <a:custGeom>
              <a:avLst/>
              <a:gdLst/>
              <a:ahLst/>
              <a:cxnLst/>
              <a:rect l="l" t="t" r="r" b="b"/>
              <a:pathLst>
                <a:path w="1109968" h="1047406">
                  <a:moveTo>
                    <a:pt x="291645" y="0"/>
                  </a:moveTo>
                  <a:lnTo>
                    <a:pt x="818323" y="0"/>
                  </a:lnTo>
                  <a:cubicBezTo>
                    <a:pt x="895672" y="0"/>
                    <a:pt x="969853" y="30727"/>
                    <a:pt x="1024547" y="85421"/>
                  </a:cubicBezTo>
                  <a:cubicBezTo>
                    <a:pt x="1079241" y="140115"/>
                    <a:pt x="1109968" y="214296"/>
                    <a:pt x="1109968" y="291645"/>
                  </a:cubicBezTo>
                  <a:lnTo>
                    <a:pt x="1109968" y="755761"/>
                  </a:lnTo>
                  <a:cubicBezTo>
                    <a:pt x="1109968" y="833110"/>
                    <a:pt x="1079241" y="907291"/>
                    <a:pt x="1024547" y="961985"/>
                  </a:cubicBezTo>
                  <a:cubicBezTo>
                    <a:pt x="969853" y="1016680"/>
                    <a:pt x="895672" y="1047406"/>
                    <a:pt x="818323" y="1047406"/>
                  </a:cubicBezTo>
                  <a:lnTo>
                    <a:pt x="291645" y="1047406"/>
                  </a:lnTo>
                  <a:cubicBezTo>
                    <a:pt x="214296" y="1047406"/>
                    <a:pt x="140115" y="1016680"/>
                    <a:pt x="85421" y="961985"/>
                  </a:cubicBezTo>
                  <a:cubicBezTo>
                    <a:pt x="30727" y="907291"/>
                    <a:pt x="0" y="833110"/>
                    <a:pt x="0" y="755761"/>
                  </a:cubicBezTo>
                  <a:lnTo>
                    <a:pt x="0" y="291645"/>
                  </a:lnTo>
                  <a:cubicBezTo>
                    <a:pt x="0" y="214296"/>
                    <a:pt x="30727" y="140115"/>
                    <a:pt x="85421" y="85421"/>
                  </a:cubicBezTo>
                  <a:cubicBezTo>
                    <a:pt x="140115" y="30727"/>
                    <a:pt x="214296" y="0"/>
                    <a:pt x="291645" y="0"/>
                  </a:cubicBezTo>
                  <a:close/>
                </a:path>
              </a:pathLst>
            </a:custGeom>
            <a:solidFill>
              <a:srgbClr val="FEC90C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247961" y="4354807"/>
            <a:ext cx="1353829" cy="1277522"/>
            <a:chOff x="0" y="0"/>
            <a:chExt cx="1109968" cy="104740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09968" cy="1047406"/>
            </a:xfrm>
            <a:custGeom>
              <a:avLst/>
              <a:gdLst/>
              <a:ahLst/>
              <a:cxnLst/>
              <a:rect l="l" t="t" r="r" b="b"/>
              <a:pathLst>
                <a:path w="1109968" h="1047406">
                  <a:moveTo>
                    <a:pt x="291645" y="0"/>
                  </a:moveTo>
                  <a:lnTo>
                    <a:pt x="818323" y="0"/>
                  </a:lnTo>
                  <a:cubicBezTo>
                    <a:pt x="895672" y="0"/>
                    <a:pt x="969853" y="30727"/>
                    <a:pt x="1024547" y="85421"/>
                  </a:cubicBezTo>
                  <a:cubicBezTo>
                    <a:pt x="1079241" y="140115"/>
                    <a:pt x="1109968" y="214296"/>
                    <a:pt x="1109968" y="291645"/>
                  </a:cubicBezTo>
                  <a:lnTo>
                    <a:pt x="1109968" y="755761"/>
                  </a:lnTo>
                  <a:cubicBezTo>
                    <a:pt x="1109968" y="833110"/>
                    <a:pt x="1079241" y="907291"/>
                    <a:pt x="1024547" y="961985"/>
                  </a:cubicBezTo>
                  <a:cubicBezTo>
                    <a:pt x="969853" y="1016680"/>
                    <a:pt x="895672" y="1047406"/>
                    <a:pt x="818323" y="1047406"/>
                  </a:cubicBezTo>
                  <a:lnTo>
                    <a:pt x="291645" y="1047406"/>
                  </a:lnTo>
                  <a:cubicBezTo>
                    <a:pt x="214296" y="1047406"/>
                    <a:pt x="140115" y="1016680"/>
                    <a:pt x="85421" y="961985"/>
                  </a:cubicBezTo>
                  <a:cubicBezTo>
                    <a:pt x="30727" y="907291"/>
                    <a:pt x="0" y="833110"/>
                    <a:pt x="0" y="755761"/>
                  </a:cubicBezTo>
                  <a:lnTo>
                    <a:pt x="0" y="291645"/>
                  </a:lnTo>
                  <a:cubicBezTo>
                    <a:pt x="0" y="214296"/>
                    <a:pt x="30727" y="140115"/>
                    <a:pt x="85421" y="85421"/>
                  </a:cubicBezTo>
                  <a:cubicBezTo>
                    <a:pt x="140115" y="30727"/>
                    <a:pt x="214296" y="0"/>
                    <a:pt x="291645" y="0"/>
                  </a:cubicBezTo>
                  <a:close/>
                </a:path>
              </a:pathLst>
            </a:custGeom>
            <a:solidFill>
              <a:srgbClr val="FEC90C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540300" y="5737170"/>
            <a:ext cx="517555" cy="55801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638568" y="5784824"/>
            <a:ext cx="605685" cy="57842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089170" y="5784824"/>
            <a:ext cx="605685" cy="578429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220915" y="5604788"/>
            <a:ext cx="3895282" cy="3704059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2661125" y="5126842"/>
            <a:ext cx="3214862" cy="1299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9253" lvl="1" indent="-159626">
              <a:lnSpc>
                <a:spcPts val="2070"/>
              </a:lnSpc>
              <a:buFont typeface="Arial"/>
              <a:buChar char="•"/>
            </a:pPr>
            <a:r>
              <a:rPr lang="en-US" sz="1478">
                <a:solidFill>
                  <a:srgbClr val="000000"/>
                </a:solidFill>
                <a:latin typeface="Arimo"/>
              </a:rPr>
              <a:t>149 mil ( 31%) hogares</a:t>
            </a:r>
          </a:p>
          <a:p>
            <a:pPr marL="638505" lvl="2" indent="-212835">
              <a:lnSpc>
                <a:spcPts val="2070"/>
              </a:lnSpc>
              <a:buFont typeface="Arial"/>
              <a:buChar char="⚬"/>
            </a:pPr>
            <a:r>
              <a:rPr lang="en-US" sz="1478">
                <a:solidFill>
                  <a:srgbClr val="000000"/>
                </a:solidFill>
                <a:latin typeface="Arimo"/>
              </a:rPr>
              <a:t>36 % Cabeceras</a:t>
            </a:r>
          </a:p>
          <a:p>
            <a:pPr marL="638505" lvl="2" indent="-212835">
              <a:lnSpc>
                <a:spcPts val="2070"/>
              </a:lnSpc>
              <a:buFont typeface="Arial"/>
              <a:buChar char="⚬"/>
            </a:pPr>
            <a:r>
              <a:rPr lang="en-US" sz="1478">
                <a:solidFill>
                  <a:srgbClr val="000000"/>
                </a:solidFill>
                <a:latin typeface="Arimo"/>
              </a:rPr>
              <a:t>64 % Centros Poblados y Rurales</a:t>
            </a:r>
          </a:p>
          <a:p>
            <a:pPr marL="319253" lvl="1" indent="-159626">
              <a:lnSpc>
                <a:spcPts val="2070"/>
              </a:lnSpc>
              <a:buFont typeface="Arial"/>
              <a:buChar char="•"/>
            </a:pPr>
            <a:r>
              <a:rPr lang="en-US" sz="1478">
                <a:solidFill>
                  <a:srgbClr val="000000"/>
                </a:solidFill>
                <a:latin typeface="Arimo"/>
              </a:rPr>
              <a:t>1 punto por debajo de Colombia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67978" y="5074795"/>
            <a:ext cx="1312219" cy="1012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65"/>
              </a:lnSpc>
            </a:pPr>
            <a:r>
              <a:rPr lang="en-US" sz="1904">
                <a:solidFill>
                  <a:srgbClr val="000000"/>
                </a:solidFill>
                <a:latin typeface="Arimo"/>
              </a:rPr>
              <a:t>480 mil Hogares</a:t>
            </a:r>
          </a:p>
          <a:p>
            <a:pPr algn="ctr">
              <a:lnSpc>
                <a:spcPts val="2665"/>
              </a:lnSpc>
              <a:spcBef>
                <a:spcPct val="0"/>
              </a:spcBef>
            </a:pPr>
            <a:r>
              <a:rPr lang="en-US" sz="1904">
                <a:solidFill>
                  <a:srgbClr val="000000"/>
                </a:solidFill>
                <a:latin typeface="Arimo"/>
              </a:rPr>
              <a:t>en Tolima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002687" y="4858553"/>
            <a:ext cx="2531740" cy="255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6"/>
              </a:lnSpc>
              <a:spcBef>
                <a:spcPct val="0"/>
              </a:spcBef>
            </a:pPr>
            <a:r>
              <a:rPr lang="en-US" sz="1447">
                <a:solidFill>
                  <a:srgbClr val="000000"/>
                </a:solidFill>
                <a:latin typeface="Arimo Bold"/>
              </a:rPr>
              <a:t>DEFICIT HABITACIONAL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016418" y="7886667"/>
            <a:ext cx="3531488" cy="8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0695" lvl="1" indent="-175348">
              <a:lnSpc>
                <a:spcPts val="2274"/>
              </a:lnSpc>
              <a:buFont typeface="Arial"/>
              <a:buChar char="•"/>
            </a:pPr>
            <a:r>
              <a:rPr lang="en-US" sz="1624">
                <a:solidFill>
                  <a:srgbClr val="000000"/>
                </a:solidFill>
                <a:latin typeface="Arimo"/>
              </a:rPr>
              <a:t>27 mil hogares</a:t>
            </a:r>
          </a:p>
          <a:p>
            <a:pPr marL="350695" lvl="1" indent="-175348">
              <a:lnSpc>
                <a:spcPts val="2274"/>
              </a:lnSpc>
              <a:buFont typeface="Arial"/>
              <a:buChar char="•"/>
            </a:pPr>
            <a:r>
              <a:rPr lang="en-US" sz="1624">
                <a:solidFill>
                  <a:srgbClr val="000000"/>
                </a:solidFill>
                <a:latin typeface="Arimo"/>
              </a:rPr>
              <a:t>5.6% del total de los hogares</a:t>
            </a:r>
          </a:p>
          <a:p>
            <a:pPr marL="350695" lvl="1" indent="-175348">
              <a:lnSpc>
                <a:spcPts val="2274"/>
              </a:lnSpc>
              <a:buFont typeface="Arial"/>
              <a:buChar char="•"/>
            </a:pPr>
            <a:r>
              <a:rPr lang="en-US" sz="1624">
                <a:solidFill>
                  <a:srgbClr val="000000"/>
                </a:solidFill>
                <a:latin typeface="Arimo"/>
              </a:rPr>
              <a:t>2 puntos por debajo de Colombia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023781" y="7494553"/>
            <a:ext cx="2781086" cy="286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6"/>
              </a:lnSpc>
              <a:spcBef>
                <a:spcPct val="0"/>
              </a:spcBef>
            </a:pPr>
            <a:r>
              <a:rPr lang="en-US" sz="1590">
                <a:solidFill>
                  <a:srgbClr val="000000"/>
                </a:solidFill>
                <a:latin typeface="Arimo Bold"/>
              </a:rPr>
              <a:t>DEFICIT CUANTITATIVO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791714" y="2477036"/>
            <a:ext cx="3531488" cy="577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0695" lvl="1" indent="-175348">
              <a:lnSpc>
                <a:spcPts val="2274"/>
              </a:lnSpc>
              <a:buFont typeface="Arial"/>
              <a:buChar char="•"/>
            </a:pPr>
            <a:r>
              <a:rPr lang="en-US" sz="1624">
                <a:solidFill>
                  <a:srgbClr val="000000"/>
                </a:solidFill>
                <a:latin typeface="Arimo"/>
              </a:rPr>
              <a:t>122 mil (29,1%) hogares</a:t>
            </a:r>
          </a:p>
          <a:p>
            <a:pPr marL="350695" lvl="1" indent="-175348">
              <a:lnSpc>
                <a:spcPts val="2274"/>
              </a:lnSpc>
              <a:buFont typeface="Arial"/>
              <a:buChar char="•"/>
            </a:pPr>
            <a:r>
              <a:rPr lang="en-US" sz="1624">
                <a:solidFill>
                  <a:srgbClr val="000000"/>
                </a:solidFill>
                <a:latin typeface="Arimo"/>
              </a:rPr>
              <a:t>2 puntos por encima de Colombia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057855" y="2099775"/>
            <a:ext cx="2614314" cy="26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2"/>
              </a:lnSpc>
              <a:spcBef>
                <a:spcPct val="0"/>
              </a:spcBef>
            </a:pPr>
            <a:r>
              <a:rPr lang="en-US" sz="1494">
                <a:solidFill>
                  <a:srgbClr val="000000"/>
                </a:solidFill>
                <a:latin typeface="Arimo Bold"/>
              </a:rPr>
              <a:t>DEFICIT CUALITATIVO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168145" y="4356610"/>
            <a:ext cx="1246061" cy="536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0"/>
              </a:lnSpc>
              <a:spcBef>
                <a:spcPct val="0"/>
              </a:spcBef>
            </a:pPr>
            <a:r>
              <a:rPr lang="en-US" sz="1521">
                <a:solidFill>
                  <a:srgbClr val="000000"/>
                </a:solidFill>
                <a:latin typeface="Arimo Bold"/>
              </a:rPr>
              <a:t>62 mil Hogares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168145" y="4955468"/>
            <a:ext cx="1246061" cy="51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9"/>
              </a:lnSpc>
              <a:spcBef>
                <a:spcPct val="0"/>
              </a:spcBef>
            </a:pPr>
            <a:r>
              <a:rPr lang="en-US" sz="1442">
                <a:solidFill>
                  <a:srgbClr val="000000"/>
                </a:solidFill>
                <a:latin typeface="Arimo"/>
              </a:rPr>
              <a:t>Hacinamiento Mitigable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768982" y="4351412"/>
            <a:ext cx="1246061" cy="536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0"/>
              </a:lnSpc>
              <a:spcBef>
                <a:spcPct val="0"/>
              </a:spcBef>
            </a:pPr>
            <a:r>
              <a:rPr lang="en-US" sz="1521">
                <a:solidFill>
                  <a:srgbClr val="000000"/>
                </a:solidFill>
                <a:latin typeface="Arimo Bold"/>
              </a:rPr>
              <a:t>52 mil Hogares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768982" y="4955468"/>
            <a:ext cx="1246061" cy="51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9"/>
              </a:lnSpc>
              <a:spcBef>
                <a:spcPct val="0"/>
              </a:spcBef>
            </a:pPr>
            <a:r>
              <a:rPr lang="en-US" sz="1442">
                <a:solidFill>
                  <a:srgbClr val="000000"/>
                </a:solidFill>
                <a:latin typeface="Arimo"/>
              </a:rPr>
              <a:t>Falta de Agua para Cocinar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9301845" y="4359080"/>
            <a:ext cx="1246061" cy="536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0"/>
              </a:lnSpc>
              <a:spcBef>
                <a:spcPct val="0"/>
              </a:spcBef>
            </a:pPr>
            <a:r>
              <a:rPr lang="en-US" sz="1521">
                <a:solidFill>
                  <a:srgbClr val="000000"/>
                </a:solidFill>
                <a:latin typeface="Arimo Bold"/>
              </a:rPr>
              <a:t>44 mil Hogares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301845" y="4963136"/>
            <a:ext cx="1246061" cy="51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9"/>
              </a:lnSpc>
              <a:spcBef>
                <a:spcPct val="0"/>
              </a:spcBef>
            </a:pPr>
            <a:r>
              <a:rPr lang="en-US" sz="1442">
                <a:solidFill>
                  <a:srgbClr val="000000"/>
                </a:solidFill>
                <a:latin typeface="Arimo"/>
              </a:rPr>
              <a:t>Falta Alcantarillado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567978" y="446989"/>
            <a:ext cx="14586163" cy="815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86"/>
              </a:lnSpc>
              <a:spcBef>
                <a:spcPct val="0"/>
              </a:spcBef>
            </a:pPr>
            <a:r>
              <a:rPr lang="en-US" sz="4633">
                <a:solidFill>
                  <a:srgbClr val="000000"/>
                </a:solidFill>
                <a:latin typeface="Arimo"/>
              </a:rPr>
              <a:t>Vivienda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2440545" y="7030546"/>
            <a:ext cx="1466175" cy="1465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1"/>
              </a:lnSpc>
            </a:pPr>
            <a:r>
              <a:rPr lang="en-US" sz="1200">
                <a:solidFill>
                  <a:srgbClr val="FEFEFE"/>
                </a:solidFill>
                <a:latin typeface="Arimo Bold"/>
              </a:rPr>
              <a:t>Cuarto (4) departamento con la mayor proporcion de hogares con conexion a intenet</a:t>
            </a:r>
          </a:p>
          <a:p>
            <a:pPr algn="ctr">
              <a:lnSpc>
                <a:spcPts val="1587"/>
              </a:lnSpc>
              <a:spcBef>
                <a:spcPct val="0"/>
              </a:spcBef>
            </a:pPr>
            <a:r>
              <a:rPr lang="en-US" sz="1134">
                <a:solidFill>
                  <a:srgbClr val="FEFEFE"/>
                </a:solidFill>
                <a:latin typeface="Arimo Bold"/>
              </a:rPr>
              <a:t>60,5%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BE6A70-2159-5A36-F9BF-4B9D495A9A4D}"/>
              </a:ext>
            </a:extLst>
          </p:cNvPr>
          <p:cNvSpPr txBox="1"/>
          <p:nvPr/>
        </p:nvSpPr>
        <p:spPr>
          <a:xfrm>
            <a:off x="618151" y="9214570"/>
            <a:ext cx="1928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Fuente</a:t>
            </a:r>
            <a:r>
              <a:rPr lang="es-CO" dirty="0"/>
              <a:t>: DNP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81408" y="2144636"/>
            <a:ext cx="5328317" cy="819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2"/>
              </a:lnSpc>
              <a:spcBef>
                <a:spcPct val="0"/>
              </a:spcBef>
            </a:pPr>
            <a:r>
              <a:rPr lang="en-US" sz="2315">
                <a:solidFill>
                  <a:srgbClr val="000000"/>
                </a:solidFill>
                <a:latin typeface="Arimo"/>
              </a:rPr>
              <a:t>Nivel de Riesgo de Personas prestadoras, para 22 departamentos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81408" y="8522030"/>
            <a:ext cx="5714194" cy="73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91"/>
              </a:lnSpc>
              <a:spcBef>
                <a:spcPct val="0"/>
              </a:spcBef>
            </a:pPr>
            <a:r>
              <a:rPr lang="en-US" sz="2136" dirty="0">
                <a:solidFill>
                  <a:srgbClr val="000000"/>
                </a:solidFill>
                <a:latin typeface="Arimo"/>
              </a:rPr>
              <a:t>Fuente: </a:t>
            </a:r>
            <a:r>
              <a:rPr lang="en-US" sz="2136" dirty="0" err="1">
                <a:solidFill>
                  <a:srgbClr val="000000"/>
                </a:solidFill>
                <a:latin typeface="Arimo"/>
              </a:rPr>
              <a:t>Boletín</a:t>
            </a:r>
            <a:r>
              <a:rPr lang="en-US" sz="2136" dirty="0">
                <a:solidFill>
                  <a:srgbClr val="000000"/>
                </a:solidFill>
                <a:latin typeface="Arimo"/>
              </a:rPr>
              <a:t> de la </a:t>
            </a:r>
            <a:r>
              <a:rPr lang="en-US" sz="2136" dirty="0" err="1">
                <a:solidFill>
                  <a:srgbClr val="000000"/>
                </a:solidFill>
                <a:latin typeface="Arimo"/>
              </a:rPr>
              <a:t>Cálldad</a:t>
            </a:r>
            <a:r>
              <a:rPr lang="en-US" sz="2136" dirty="0">
                <a:solidFill>
                  <a:srgbClr val="000000"/>
                </a:solidFill>
                <a:latin typeface="Arimo"/>
              </a:rPr>
              <a:t> de Agua para </a:t>
            </a:r>
            <a:r>
              <a:rPr lang="en-US" sz="2136" dirty="0" err="1">
                <a:solidFill>
                  <a:srgbClr val="000000"/>
                </a:solidFill>
                <a:latin typeface="Arimo"/>
              </a:rPr>
              <a:t>Consumo</a:t>
            </a:r>
            <a:r>
              <a:rPr lang="en-US" sz="2136" dirty="0">
                <a:solidFill>
                  <a:srgbClr val="000000"/>
                </a:solidFill>
                <a:latin typeface="Arimo"/>
              </a:rPr>
              <a:t> Humano, 2020, INS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93401" y="3493525"/>
            <a:ext cx="5704331" cy="4715789"/>
            <a:chOff x="0" y="0"/>
            <a:chExt cx="7605774" cy="6287718"/>
          </a:xfrm>
        </p:grpSpPr>
        <p:sp>
          <p:nvSpPr>
            <p:cNvPr id="7" name="TextBox 7"/>
            <p:cNvSpPr txBox="1"/>
            <p:nvPr/>
          </p:nvSpPr>
          <p:spPr>
            <a:xfrm>
              <a:off x="4553531" y="5755484"/>
              <a:ext cx="1190356" cy="5322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63"/>
                </a:lnSpc>
              </a:pPr>
              <a:r>
                <a:rPr lang="en-US" sz="1188">
                  <a:solidFill>
                    <a:srgbClr val="000000"/>
                  </a:solidFill>
                  <a:latin typeface="Open Sans Extra Bold"/>
                </a:rPr>
                <a:t>Riesgo Bajo</a:t>
              </a:r>
            </a:p>
            <a:p>
              <a:pPr algn="ctr">
                <a:lnSpc>
                  <a:spcPts val="1663"/>
                </a:lnSpc>
              </a:pPr>
              <a:r>
                <a:rPr lang="en-US" sz="1188">
                  <a:solidFill>
                    <a:srgbClr val="000000"/>
                  </a:solidFill>
                  <a:latin typeface="Open Sans Extra Bold"/>
                </a:rPr>
                <a:t>7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256754"/>
              <a:ext cx="1377975" cy="5322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63"/>
                </a:lnSpc>
              </a:pPr>
              <a:r>
                <a:rPr lang="en-US" sz="1188">
                  <a:solidFill>
                    <a:srgbClr val="000000"/>
                  </a:solidFill>
                  <a:latin typeface="Open Sans Extra Bold"/>
                </a:rPr>
                <a:t>Riesgo Medio</a:t>
              </a:r>
            </a:p>
            <a:p>
              <a:pPr algn="ctr">
                <a:lnSpc>
                  <a:spcPts val="1663"/>
                </a:lnSpc>
              </a:pPr>
              <a:r>
                <a:rPr lang="en-US" sz="1188">
                  <a:solidFill>
                    <a:srgbClr val="000000"/>
                  </a:solidFill>
                  <a:latin typeface="Open Sans Extra Bold"/>
                </a:rPr>
                <a:t>7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6595239" y="1065948"/>
              <a:ext cx="1010536" cy="5322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63"/>
                </a:lnSpc>
              </a:pPr>
              <a:r>
                <a:rPr lang="en-US" sz="1188">
                  <a:solidFill>
                    <a:srgbClr val="000000"/>
                  </a:solidFill>
                  <a:latin typeface="Open Sans Extra Bold"/>
                </a:rPr>
                <a:t>Sin riesgo</a:t>
              </a:r>
            </a:p>
            <a:p>
              <a:pPr algn="ctr">
                <a:lnSpc>
                  <a:spcPts val="1663"/>
                </a:lnSpc>
              </a:pPr>
              <a:r>
                <a:rPr lang="en-US" sz="1188">
                  <a:solidFill>
                    <a:srgbClr val="000000"/>
                  </a:solidFill>
                  <a:latin typeface="Open Sans Extra Bold"/>
                </a:rPr>
                <a:t>6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246762" y="-19050"/>
              <a:ext cx="1167894" cy="5322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63"/>
                </a:lnSpc>
              </a:pPr>
              <a:r>
                <a:rPr lang="en-US" sz="1188">
                  <a:solidFill>
                    <a:srgbClr val="000000"/>
                  </a:solidFill>
                  <a:latin typeface="Open Sans Extra Bold"/>
                </a:rPr>
                <a:t>Riesgo Alto</a:t>
              </a:r>
            </a:p>
            <a:p>
              <a:pPr algn="ctr">
                <a:lnSpc>
                  <a:spcPts val="1663"/>
                </a:lnSpc>
              </a:pPr>
              <a:r>
                <a:rPr lang="en-US" sz="1188">
                  <a:solidFill>
                    <a:srgbClr val="000000"/>
                  </a:solidFill>
                  <a:latin typeface="Open Sans Extra Bold"/>
                </a:rPr>
                <a:t>1</a:t>
              </a:r>
            </a:p>
          </p:txBody>
        </p:sp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1726159" y="646065"/>
              <a:ext cx="5094359" cy="5094359"/>
              <a:chOff x="0" y="0"/>
              <a:chExt cx="2540000" cy="254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270000" y="0"/>
                <a:ext cx="1330236" cy="1614131"/>
              </a:xfrm>
              <a:custGeom>
                <a:avLst/>
                <a:gdLst/>
                <a:ahLst/>
                <a:cxnLst/>
                <a:rect l="l" t="t" r="r" b="b"/>
                <a:pathLst>
                  <a:path w="1330236" h="1614131">
                    <a:moveTo>
                      <a:pt x="0" y="0"/>
                    </a:moveTo>
                    <a:lnTo>
                      <a:pt x="0" y="0"/>
                    </a:lnTo>
                    <a:cubicBezTo>
                      <a:pt x="397643" y="0"/>
                      <a:pt x="772332" y="186246"/>
                      <a:pt x="1012409" y="503236"/>
                    </a:cubicBezTo>
                    <a:cubicBezTo>
                      <a:pt x="1252487" y="820226"/>
                      <a:pt x="1330236" y="1231364"/>
                      <a:pt x="1222487" y="1614131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FECD30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360731" y="1270000"/>
                <a:ext cx="2147428" cy="1348491"/>
              </a:xfrm>
              <a:custGeom>
                <a:avLst/>
                <a:gdLst/>
                <a:ahLst/>
                <a:cxnLst/>
                <a:rect l="l" t="t" r="r" b="b"/>
                <a:pathLst>
                  <a:path w="2147428" h="1348491">
                    <a:moveTo>
                      <a:pt x="2147428" y="282602"/>
                    </a:moveTo>
                    <a:cubicBezTo>
                      <a:pt x="2043935" y="736030"/>
                      <a:pt x="1700870" y="1096621"/>
                      <a:pt x="1253155" y="1222556"/>
                    </a:cubicBezTo>
                    <a:cubicBezTo>
                      <a:pt x="805440" y="1348491"/>
                      <a:pt x="324698" y="1219625"/>
                      <a:pt x="0" y="886639"/>
                    </a:cubicBezTo>
                    <a:lnTo>
                      <a:pt x="909269" y="0"/>
                    </a:lnTo>
                    <a:close/>
                  </a:path>
                </a:pathLst>
              </a:custGeom>
              <a:solidFill>
                <a:srgbClr val="AFB325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-75502" y="39230"/>
                <a:ext cx="1345502" cy="2161746"/>
              </a:xfrm>
              <a:custGeom>
                <a:avLst/>
                <a:gdLst/>
                <a:ahLst/>
                <a:cxnLst/>
                <a:rect l="l" t="t" r="r" b="b"/>
                <a:pathLst>
                  <a:path w="1345502" h="2161746">
                    <a:moveTo>
                      <a:pt x="481683" y="2161746"/>
                    </a:moveTo>
                    <a:cubicBezTo>
                      <a:pt x="140748" y="1845405"/>
                      <a:pt x="0" y="1368006"/>
                      <a:pt x="114795" y="917306"/>
                    </a:cubicBezTo>
                    <a:cubicBezTo>
                      <a:pt x="229589" y="466606"/>
                      <a:pt x="581561" y="114704"/>
                      <a:pt x="1032284" y="0"/>
                    </a:cubicBezTo>
                    <a:lnTo>
                      <a:pt x="1345502" y="1230770"/>
                    </a:lnTo>
                    <a:close/>
                  </a:path>
                </a:pathLst>
              </a:custGeom>
              <a:solidFill>
                <a:srgbClr val="6B952B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895661" y="0"/>
                <a:ext cx="374339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374339" h="1270000">
                    <a:moveTo>
                      <a:pt x="0" y="56423"/>
                    </a:moveTo>
                    <a:cubicBezTo>
                      <a:pt x="121219" y="19031"/>
                      <a:pt x="247357" y="13"/>
                      <a:pt x="374212" y="0"/>
                    </a:cubicBezTo>
                    <a:lnTo>
                      <a:pt x="374339" y="1270000"/>
                    </a:lnTo>
                    <a:close/>
                  </a:path>
                </a:pathLst>
              </a:custGeom>
              <a:solidFill>
                <a:srgbClr val="337230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1270000" y="0"/>
                <a:ext cx="127" cy="1270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270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0" y="1270000"/>
                    </a:lnTo>
                    <a:close/>
                  </a:path>
                </a:pathLst>
              </a:custGeom>
              <a:solidFill>
                <a:srgbClr val="004F2D"/>
              </a:solidFill>
            </p:spPr>
          </p:sp>
        </p:grpSp>
      </p:grpSp>
      <p:sp>
        <p:nvSpPr>
          <p:cNvPr id="17" name="TextBox 17"/>
          <p:cNvSpPr txBox="1"/>
          <p:nvPr/>
        </p:nvSpPr>
        <p:spPr>
          <a:xfrm>
            <a:off x="2513633" y="5794269"/>
            <a:ext cx="831933" cy="321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4"/>
              </a:lnSpc>
              <a:spcBef>
                <a:spcPct val="0"/>
              </a:spcBef>
            </a:pPr>
            <a:r>
              <a:rPr lang="en-US" sz="1760">
                <a:solidFill>
                  <a:srgbClr val="FEFEFE"/>
                </a:solidFill>
                <a:latin typeface="Arimo"/>
              </a:rPr>
              <a:t>TOLIMA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65145" y="401119"/>
            <a:ext cx="7050780" cy="615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  <a:spcBef>
                <a:spcPct val="0"/>
              </a:spcBef>
            </a:pPr>
            <a:r>
              <a:rPr lang="en-US" sz="3499" dirty="0" err="1">
                <a:solidFill>
                  <a:srgbClr val="000000"/>
                </a:solidFill>
                <a:latin typeface="Arimo"/>
              </a:rPr>
              <a:t>Acueducto</a:t>
            </a:r>
            <a:r>
              <a:rPr lang="en-US" sz="3499" dirty="0">
                <a:solidFill>
                  <a:srgbClr val="000000"/>
                </a:solidFill>
                <a:latin typeface="Arimo"/>
              </a:rPr>
              <a:t> y </a:t>
            </a:r>
            <a:r>
              <a:rPr lang="en-US" sz="3499" dirty="0" err="1">
                <a:solidFill>
                  <a:srgbClr val="000000"/>
                </a:solidFill>
                <a:latin typeface="Arimo"/>
              </a:rPr>
              <a:t>Alcantarillado</a:t>
            </a:r>
            <a:endParaRPr lang="en-US" sz="3499" dirty="0">
              <a:solidFill>
                <a:srgbClr val="000000"/>
              </a:solidFill>
              <a:latin typeface="Arimo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8932451" y="265113"/>
            <a:ext cx="4823728" cy="6036838"/>
            <a:chOff x="0" y="0"/>
            <a:chExt cx="3256817" cy="40758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256817" cy="4075867"/>
            </a:xfrm>
            <a:custGeom>
              <a:avLst/>
              <a:gdLst/>
              <a:ahLst/>
              <a:cxnLst/>
              <a:rect l="l" t="t" r="r" b="b"/>
              <a:pathLst>
                <a:path w="3256817" h="4075867">
                  <a:moveTo>
                    <a:pt x="81853" y="0"/>
                  </a:moveTo>
                  <a:lnTo>
                    <a:pt x="3174963" y="0"/>
                  </a:lnTo>
                  <a:cubicBezTo>
                    <a:pt x="3220170" y="0"/>
                    <a:pt x="3256817" y="36647"/>
                    <a:pt x="3256817" y="81853"/>
                  </a:cubicBezTo>
                  <a:lnTo>
                    <a:pt x="3256817" y="3994014"/>
                  </a:lnTo>
                  <a:cubicBezTo>
                    <a:pt x="3256817" y="4015722"/>
                    <a:pt x="3248193" y="4036542"/>
                    <a:pt x="3232842" y="4051893"/>
                  </a:cubicBezTo>
                  <a:cubicBezTo>
                    <a:pt x="3217492" y="4067243"/>
                    <a:pt x="3196672" y="4075867"/>
                    <a:pt x="3174963" y="4075867"/>
                  </a:cubicBezTo>
                  <a:lnTo>
                    <a:pt x="81853" y="4075867"/>
                  </a:lnTo>
                  <a:cubicBezTo>
                    <a:pt x="36647" y="4075867"/>
                    <a:pt x="0" y="4039220"/>
                    <a:pt x="0" y="3994014"/>
                  </a:cubicBezTo>
                  <a:lnTo>
                    <a:pt x="0" y="81853"/>
                  </a:lnTo>
                  <a:cubicBezTo>
                    <a:pt x="0" y="60144"/>
                    <a:pt x="8624" y="39325"/>
                    <a:pt x="23974" y="23974"/>
                  </a:cubicBezTo>
                  <a:cubicBezTo>
                    <a:pt x="39325" y="8624"/>
                    <a:pt x="60144" y="0"/>
                    <a:pt x="81853" y="0"/>
                  </a:cubicBezTo>
                  <a:close/>
                </a:path>
              </a:pathLst>
            </a:custGeom>
            <a:solidFill>
              <a:srgbClr val="ADDAF4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9387378" y="560446"/>
            <a:ext cx="3913874" cy="909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1"/>
              </a:lnSpc>
              <a:spcBef>
                <a:spcPct val="0"/>
              </a:spcBef>
            </a:pPr>
            <a:r>
              <a:rPr lang="en-US" sz="2586">
                <a:solidFill>
                  <a:srgbClr val="000000"/>
                </a:solidFill>
                <a:latin typeface="Arimo Bold"/>
              </a:rPr>
              <a:t>Municipios Inviables Sanitariamente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616079" y="1520477"/>
            <a:ext cx="3342706" cy="975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99971" lvl="1" indent="-199986">
              <a:lnSpc>
                <a:spcPts val="2593"/>
              </a:lnSpc>
              <a:buFont typeface="Arial"/>
              <a:buChar char="•"/>
            </a:pPr>
            <a:r>
              <a:rPr lang="en-US" sz="1852">
                <a:solidFill>
                  <a:srgbClr val="000000"/>
                </a:solidFill>
                <a:latin typeface="Arimo Bold"/>
              </a:rPr>
              <a:t>Roncesvalle</a:t>
            </a:r>
          </a:p>
          <a:p>
            <a:pPr marL="399971" lvl="1" indent="-199986">
              <a:lnSpc>
                <a:spcPts val="2593"/>
              </a:lnSpc>
              <a:buFont typeface="Arial"/>
              <a:buChar char="•"/>
            </a:pPr>
            <a:r>
              <a:rPr lang="en-US" sz="1852">
                <a:solidFill>
                  <a:srgbClr val="000000"/>
                </a:solidFill>
                <a:latin typeface="Arimo Bold"/>
              </a:rPr>
              <a:t>Valle De San Juan</a:t>
            </a:r>
          </a:p>
          <a:p>
            <a:pPr marL="399971" lvl="1" indent="-199986">
              <a:lnSpc>
                <a:spcPts val="2593"/>
              </a:lnSpc>
              <a:buFont typeface="Arial"/>
              <a:buChar char="•"/>
            </a:pPr>
            <a:r>
              <a:rPr lang="en-US" sz="1852">
                <a:solidFill>
                  <a:srgbClr val="000000"/>
                </a:solidFill>
                <a:latin typeface="Arimo Bold"/>
              </a:rPr>
              <a:t>Villarica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282007" y="2539543"/>
            <a:ext cx="3913874" cy="455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1"/>
              </a:lnSpc>
              <a:spcBef>
                <a:spcPct val="0"/>
              </a:spcBef>
            </a:pPr>
            <a:r>
              <a:rPr lang="en-US" sz="2586">
                <a:solidFill>
                  <a:srgbClr val="000000"/>
                </a:solidFill>
                <a:latin typeface="Arimo Bold"/>
              </a:rPr>
              <a:t>Municipios Riesgo Alto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567590" y="3042954"/>
            <a:ext cx="3342706" cy="2905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99971" lvl="1" indent="-199986">
              <a:lnSpc>
                <a:spcPts val="2593"/>
              </a:lnSpc>
              <a:buFont typeface="Arial"/>
              <a:buChar char="•"/>
            </a:pPr>
            <a:r>
              <a:rPr lang="en-US" sz="1852">
                <a:solidFill>
                  <a:srgbClr val="000000"/>
                </a:solidFill>
                <a:latin typeface="Arimo Bold"/>
              </a:rPr>
              <a:t>Alvarado</a:t>
            </a:r>
          </a:p>
          <a:p>
            <a:pPr marL="399971" lvl="1" indent="-199986">
              <a:lnSpc>
                <a:spcPts val="2593"/>
              </a:lnSpc>
              <a:buFont typeface="Arial"/>
              <a:buChar char="•"/>
            </a:pPr>
            <a:r>
              <a:rPr lang="en-US" sz="1852">
                <a:solidFill>
                  <a:srgbClr val="000000"/>
                </a:solidFill>
                <a:latin typeface="Arimo Bold"/>
              </a:rPr>
              <a:t>Ataco</a:t>
            </a:r>
          </a:p>
          <a:p>
            <a:pPr marL="399971" lvl="1" indent="-199986">
              <a:lnSpc>
                <a:spcPts val="2593"/>
              </a:lnSpc>
              <a:buFont typeface="Arial"/>
              <a:buChar char="•"/>
            </a:pPr>
            <a:r>
              <a:rPr lang="en-US" sz="1852">
                <a:solidFill>
                  <a:srgbClr val="000000"/>
                </a:solidFill>
                <a:latin typeface="Arimo Bold"/>
              </a:rPr>
              <a:t>Ibagué</a:t>
            </a:r>
          </a:p>
          <a:p>
            <a:pPr marL="399971" lvl="1" indent="-199986">
              <a:lnSpc>
                <a:spcPts val="2593"/>
              </a:lnSpc>
              <a:buFont typeface="Arial"/>
              <a:buChar char="•"/>
            </a:pPr>
            <a:r>
              <a:rPr lang="en-US" sz="1852">
                <a:solidFill>
                  <a:srgbClr val="000000"/>
                </a:solidFill>
                <a:latin typeface="Arimo Bold"/>
              </a:rPr>
              <a:t>Icononzo</a:t>
            </a:r>
          </a:p>
          <a:p>
            <a:pPr marL="399971" lvl="1" indent="-199986">
              <a:lnSpc>
                <a:spcPts val="2593"/>
              </a:lnSpc>
              <a:buFont typeface="Arial"/>
              <a:buChar char="•"/>
            </a:pPr>
            <a:r>
              <a:rPr lang="en-US" sz="1852">
                <a:solidFill>
                  <a:srgbClr val="000000"/>
                </a:solidFill>
                <a:latin typeface="Arimo Bold"/>
              </a:rPr>
              <a:t>Palocabildo</a:t>
            </a:r>
          </a:p>
          <a:p>
            <a:pPr marL="399971" lvl="1" indent="-199986">
              <a:lnSpc>
                <a:spcPts val="2593"/>
              </a:lnSpc>
              <a:buFont typeface="Arial"/>
              <a:buChar char="•"/>
            </a:pPr>
            <a:r>
              <a:rPr lang="en-US" sz="1852">
                <a:solidFill>
                  <a:srgbClr val="000000"/>
                </a:solidFill>
                <a:latin typeface="Arimo Bold"/>
              </a:rPr>
              <a:t>Prado</a:t>
            </a:r>
          </a:p>
          <a:p>
            <a:pPr marL="399971" lvl="1" indent="-199986">
              <a:lnSpc>
                <a:spcPts val="2593"/>
              </a:lnSpc>
              <a:buFont typeface="Arial"/>
              <a:buChar char="•"/>
            </a:pPr>
            <a:r>
              <a:rPr lang="en-US" sz="1852">
                <a:solidFill>
                  <a:srgbClr val="000000"/>
                </a:solidFill>
                <a:latin typeface="Arimo Bold"/>
              </a:rPr>
              <a:t>Rovira</a:t>
            </a:r>
          </a:p>
          <a:p>
            <a:pPr marL="399971" lvl="1" indent="-199986">
              <a:lnSpc>
                <a:spcPts val="2593"/>
              </a:lnSpc>
              <a:buFont typeface="Arial"/>
              <a:buChar char="•"/>
            </a:pPr>
            <a:r>
              <a:rPr lang="en-US" sz="1852">
                <a:solidFill>
                  <a:srgbClr val="000000"/>
                </a:solidFill>
                <a:latin typeface="Arimo Bold"/>
              </a:rPr>
              <a:t>Villahermosa</a:t>
            </a:r>
          </a:p>
          <a:p>
            <a:pPr marL="399971" lvl="1" indent="-199986">
              <a:lnSpc>
                <a:spcPts val="2593"/>
              </a:lnSpc>
              <a:buFont typeface="Arial"/>
              <a:buChar char="•"/>
            </a:pPr>
            <a:r>
              <a:rPr lang="en-US" sz="1852">
                <a:solidFill>
                  <a:srgbClr val="000000"/>
                </a:solidFill>
                <a:latin typeface="Arimo Bold"/>
              </a:rPr>
              <a:t>Suarez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8932451" y="6500667"/>
            <a:ext cx="4823728" cy="2956349"/>
            <a:chOff x="0" y="0"/>
            <a:chExt cx="5719919" cy="350560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719919" cy="3505603"/>
            </a:xfrm>
            <a:custGeom>
              <a:avLst/>
              <a:gdLst/>
              <a:ahLst/>
              <a:cxnLst/>
              <a:rect l="l" t="t" r="r" b="b"/>
              <a:pathLst>
                <a:path w="5719919" h="3505603">
                  <a:moveTo>
                    <a:pt x="81853" y="0"/>
                  </a:moveTo>
                  <a:lnTo>
                    <a:pt x="5638066" y="0"/>
                  </a:lnTo>
                  <a:cubicBezTo>
                    <a:pt x="5683272" y="0"/>
                    <a:pt x="5719919" y="36647"/>
                    <a:pt x="5719919" y="81853"/>
                  </a:cubicBezTo>
                  <a:lnTo>
                    <a:pt x="5719919" y="3423750"/>
                  </a:lnTo>
                  <a:cubicBezTo>
                    <a:pt x="5719919" y="3445459"/>
                    <a:pt x="5711295" y="3466278"/>
                    <a:pt x="5695945" y="3481629"/>
                  </a:cubicBezTo>
                  <a:cubicBezTo>
                    <a:pt x="5680594" y="3496979"/>
                    <a:pt x="5659774" y="3505603"/>
                    <a:pt x="5638066" y="3505603"/>
                  </a:cubicBezTo>
                  <a:lnTo>
                    <a:pt x="81853" y="3505603"/>
                  </a:lnTo>
                  <a:cubicBezTo>
                    <a:pt x="60144" y="3505603"/>
                    <a:pt x="39325" y="3496979"/>
                    <a:pt x="23974" y="3481629"/>
                  </a:cubicBezTo>
                  <a:cubicBezTo>
                    <a:pt x="8624" y="3466278"/>
                    <a:pt x="0" y="3445459"/>
                    <a:pt x="0" y="3423750"/>
                  </a:cubicBezTo>
                  <a:lnTo>
                    <a:pt x="0" y="81853"/>
                  </a:lnTo>
                  <a:cubicBezTo>
                    <a:pt x="0" y="60144"/>
                    <a:pt x="8624" y="39325"/>
                    <a:pt x="23974" y="23974"/>
                  </a:cubicBezTo>
                  <a:cubicBezTo>
                    <a:pt x="39325" y="8624"/>
                    <a:pt x="60144" y="0"/>
                    <a:pt x="81853" y="0"/>
                  </a:cubicBezTo>
                  <a:close/>
                </a:path>
              </a:pathLst>
            </a:custGeom>
            <a:solidFill>
              <a:srgbClr val="FEC90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9343300" y="6777450"/>
            <a:ext cx="4145258" cy="508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2"/>
              </a:lnSpc>
              <a:spcBef>
                <a:spcPct val="0"/>
              </a:spcBef>
            </a:pPr>
            <a:r>
              <a:rPr lang="en-US" sz="2872">
                <a:solidFill>
                  <a:srgbClr val="000000"/>
                </a:solidFill>
                <a:latin typeface="Arimo Bold"/>
              </a:rPr>
              <a:t>PTAR 2012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616079" y="7505444"/>
            <a:ext cx="3915104" cy="342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22"/>
              </a:lnSpc>
              <a:spcBef>
                <a:spcPct val="0"/>
              </a:spcBef>
            </a:pPr>
            <a:r>
              <a:rPr lang="en-US" sz="1872">
                <a:solidFill>
                  <a:srgbClr val="000000"/>
                </a:solidFill>
                <a:latin typeface="Arimo Bold"/>
              </a:rPr>
              <a:t>32 municipios con PTAR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567590" y="8086502"/>
            <a:ext cx="3225546" cy="340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62"/>
              </a:lnSpc>
              <a:spcBef>
                <a:spcPct val="0"/>
              </a:spcBef>
            </a:pPr>
            <a:r>
              <a:rPr lang="en-US" sz="1972">
                <a:solidFill>
                  <a:srgbClr val="000000"/>
                </a:solidFill>
                <a:latin typeface="Arimo Bold"/>
              </a:rPr>
              <a:t>61 tratamientos de agua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6424" y="739989"/>
            <a:ext cx="7097985" cy="41184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2931" b="2931"/>
          <a:stretch>
            <a:fillRect/>
          </a:stretch>
        </p:blipFill>
        <p:spPr>
          <a:xfrm>
            <a:off x="7071809" y="5163334"/>
            <a:ext cx="8229922" cy="4014456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633634" y="5163334"/>
            <a:ext cx="2404266" cy="2007228"/>
            <a:chOff x="0" y="0"/>
            <a:chExt cx="855090" cy="71388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55090" cy="713881"/>
            </a:xfrm>
            <a:custGeom>
              <a:avLst/>
              <a:gdLst/>
              <a:ahLst/>
              <a:cxnLst/>
              <a:rect l="l" t="t" r="r" b="b"/>
              <a:pathLst>
                <a:path w="855090" h="713881">
                  <a:moveTo>
                    <a:pt x="164224" y="0"/>
                  </a:moveTo>
                  <a:lnTo>
                    <a:pt x="690866" y="0"/>
                  </a:lnTo>
                  <a:cubicBezTo>
                    <a:pt x="734421" y="0"/>
                    <a:pt x="776192" y="17302"/>
                    <a:pt x="806990" y="48100"/>
                  </a:cubicBezTo>
                  <a:cubicBezTo>
                    <a:pt x="837788" y="78898"/>
                    <a:pt x="855090" y="120669"/>
                    <a:pt x="855090" y="164224"/>
                  </a:cubicBezTo>
                  <a:lnTo>
                    <a:pt x="855090" y="549658"/>
                  </a:lnTo>
                  <a:cubicBezTo>
                    <a:pt x="855090" y="640356"/>
                    <a:pt x="781565" y="713881"/>
                    <a:pt x="690866" y="713881"/>
                  </a:cubicBezTo>
                  <a:lnTo>
                    <a:pt x="164224" y="713881"/>
                  </a:lnTo>
                  <a:cubicBezTo>
                    <a:pt x="73526" y="713881"/>
                    <a:pt x="0" y="640356"/>
                    <a:pt x="0" y="549658"/>
                  </a:cubicBezTo>
                  <a:lnTo>
                    <a:pt x="0" y="164224"/>
                  </a:lnTo>
                  <a:cubicBezTo>
                    <a:pt x="0" y="73526"/>
                    <a:pt x="73526" y="0"/>
                    <a:pt x="164224" y="0"/>
                  </a:cubicBezTo>
                  <a:close/>
                </a:path>
              </a:pathLst>
            </a:custGeom>
            <a:solidFill>
              <a:srgbClr val="ADDAF4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554409" y="213017"/>
            <a:ext cx="7278547" cy="815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6"/>
              </a:lnSpc>
              <a:spcBef>
                <a:spcPct val="0"/>
              </a:spcBef>
            </a:pPr>
            <a:r>
              <a:rPr lang="en-US" sz="4633">
                <a:solidFill>
                  <a:srgbClr val="000000"/>
                </a:solidFill>
                <a:latin typeface="Arimo"/>
              </a:rPr>
              <a:t>Desempleo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728342" y="5298625"/>
            <a:ext cx="2214850" cy="1755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6"/>
              </a:lnSpc>
            </a:pPr>
            <a:r>
              <a:rPr lang="en-US" sz="2511">
                <a:solidFill>
                  <a:srgbClr val="000000"/>
                </a:solidFill>
                <a:latin typeface="Arimo"/>
              </a:rPr>
              <a:t>Hombres:</a:t>
            </a:r>
          </a:p>
          <a:p>
            <a:pPr algn="ctr">
              <a:lnSpc>
                <a:spcPts val="3516"/>
              </a:lnSpc>
            </a:pPr>
            <a:r>
              <a:rPr lang="en-US" sz="2511">
                <a:solidFill>
                  <a:srgbClr val="000000"/>
                </a:solidFill>
                <a:latin typeface="Arimo"/>
              </a:rPr>
              <a:t>13,4%</a:t>
            </a:r>
          </a:p>
          <a:p>
            <a:pPr algn="ctr">
              <a:lnSpc>
                <a:spcPts val="3516"/>
              </a:lnSpc>
            </a:pPr>
            <a:r>
              <a:rPr lang="en-US" sz="2511">
                <a:solidFill>
                  <a:srgbClr val="000000"/>
                </a:solidFill>
                <a:latin typeface="Arimo"/>
              </a:rPr>
              <a:t>Mujeres: </a:t>
            </a:r>
          </a:p>
          <a:p>
            <a:pPr algn="ctr">
              <a:lnSpc>
                <a:spcPts val="3516"/>
              </a:lnSpc>
              <a:spcBef>
                <a:spcPct val="0"/>
              </a:spcBef>
            </a:pPr>
            <a:r>
              <a:rPr lang="en-US" sz="2511">
                <a:solidFill>
                  <a:srgbClr val="000000"/>
                </a:solidFill>
                <a:latin typeface="Arimo"/>
              </a:rPr>
              <a:t>22,2%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54409" y="4810835"/>
            <a:ext cx="7747322" cy="348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2"/>
              </a:lnSpc>
              <a:spcBef>
                <a:spcPct val="0"/>
              </a:spcBef>
            </a:pPr>
            <a:r>
              <a:rPr lang="en-US" sz="2009">
                <a:solidFill>
                  <a:srgbClr val="000000"/>
                </a:solidFill>
                <a:latin typeface="Arimo"/>
              </a:rPr>
              <a:t>Comparativo Tasa de Desempleo, 2012 - 2021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56424" y="231322"/>
            <a:ext cx="7097985" cy="360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5"/>
              </a:lnSpc>
              <a:spcBef>
                <a:spcPct val="0"/>
              </a:spcBef>
            </a:pPr>
            <a:r>
              <a:rPr lang="en-US" sz="2061">
                <a:solidFill>
                  <a:srgbClr val="000000"/>
                </a:solidFill>
                <a:latin typeface="Arimo"/>
              </a:rPr>
              <a:t> Tasa de Desempleo Departamentos 2021</a:t>
            </a:r>
          </a:p>
        </p:txBody>
      </p:sp>
      <p:sp>
        <p:nvSpPr>
          <p:cNvPr id="13" name="AutoShape 13"/>
          <p:cNvSpPr/>
          <p:nvPr/>
        </p:nvSpPr>
        <p:spPr>
          <a:xfrm rot="-5400000">
            <a:off x="1824957" y="4128050"/>
            <a:ext cx="497333" cy="0"/>
          </a:xfrm>
          <a:prstGeom prst="line">
            <a:avLst/>
          </a:prstGeom>
          <a:ln w="47625" cap="flat">
            <a:solidFill>
              <a:srgbClr val="D02418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14" name="Group 14"/>
          <p:cNvGrpSpPr/>
          <p:nvPr/>
        </p:nvGrpSpPr>
        <p:grpSpPr>
          <a:xfrm>
            <a:off x="717451" y="5163334"/>
            <a:ext cx="2302555" cy="2007228"/>
            <a:chOff x="0" y="0"/>
            <a:chExt cx="818916" cy="71388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8916" cy="713881"/>
            </a:xfrm>
            <a:custGeom>
              <a:avLst/>
              <a:gdLst/>
              <a:ahLst/>
              <a:cxnLst/>
              <a:rect l="l" t="t" r="r" b="b"/>
              <a:pathLst>
                <a:path w="818916" h="713881">
                  <a:moveTo>
                    <a:pt x="171478" y="0"/>
                  </a:moveTo>
                  <a:lnTo>
                    <a:pt x="647438" y="0"/>
                  </a:lnTo>
                  <a:cubicBezTo>
                    <a:pt x="742143" y="0"/>
                    <a:pt x="818916" y="76773"/>
                    <a:pt x="818916" y="171478"/>
                  </a:cubicBezTo>
                  <a:lnTo>
                    <a:pt x="818916" y="542403"/>
                  </a:lnTo>
                  <a:cubicBezTo>
                    <a:pt x="818916" y="637108"/>
                    <a:pt x="742143" y="713881"/>
                    <a:pt x="647438" y="713881"/>
                  </a:cubicBezTo>
                  <a:lnTo>
                    <a:pt x="171478" y="713881"/>
                  </a:lnTo>
                  <a:cubicBezTo>
                    <a:pt x="76773" y="713881"/>
                    <a:pt x="0" y="637108"/>
                    <a:pt x="0" y="542403"/>
                  </a:cubicBezTo>
                  <a:lnTo>
                    <a:pt x="0" y="171478"/>
                  </a:lnTo>
                  <a:cubicBezTo>
                    <a:pt x="0" y="76773"/>
                    <a:pt x="76773" y="0"/>
                    <a:pt x="171478" y="0"/>
                  </a:cubicBezTo>
                  <a:close/>
                </a:path>
              </a:pathLst>
            </a:custGeom>
            <a:solidFill>
              <a:srgbClr val="FEC90C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881674" y="5338838"/>
            <a:ext cx="1979351" cy="1599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2285">
                <a:solidFill>
                  <a:srgbClr val="000000"/>
                </a:solidFill>
                <a:latin typeface="Arimo"/>
              </a:rPr>
              <a:t>Cabeceras: 19,7</a:t>
            </a:r>
          </a:p>
          <a:p>
            <a:pPr algn="ctr">
              <a:lnSpc>
                <a:spcPts val="3199"/>
              </a:lnSpc>
            </a:pPr>
            <a:r>
              <a:rPr lang="en-US" sz="2285">
                <a:solidFill>
                  <a:srgbClr val="000000"/>
                </a:solidFill>
                <a:latin typeface="Arimo"/>
              </a:rPr>
              <a:t>CP y Rurales : </a:t>
            </a:r>
          </a:p>
          <a:p>
            <a:pPr algn="ctr">
              <a:lnSpc>
                <a:spcPts val="3199"/>
              </a:lnSpc>
              <a:spcBef>
                <a:spcPct val="0"/>
              </a:spcBef>
            </a:pPr>
            <a:r>
              <a:rPr lang="en-US" sz="2285">
                <a:solidFill>
                  <a:srgbClr val="000000"/>
                </a:solidFill>
                <a:latin typeface="Arimo"/>
              </a:rPr>
              <a:t>9,9%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1056" y="1985823"/>
            <a:ext cx="2294028" cy="191551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706831" y="7560634"/>
            <a:ext cx="3862601" cy="2033985"/>
            <a:chOff x="0" y="0"/>
            <a:chExt cx="1373755" cy="72339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73755" cy="723398"/>
            </a:xfrm>
            <a:custGeom>
              <a:avLst/>
              <a:gdLst/>
              <a:ahLst/>
              <a:cxnLst/>
              <a:rect l="l" t="t" r="r" b="b"/>
              <a:pathLst>
                <a:path w="1373755" h="723398">
                  <a:moveTo>
                    <a:pt x="102221" y="0"/>
                  </a:moveTo>
                  <a:lnTo>
                    <a:pt x="1271534" y="0"/>
                  </a:lnTo>
                  <a:cubicBezTo>
                    <a:pt x="1327989" y="0"/>
                    <a:pt x="1373755" y="45766"/>
                    <a:pt x="1373755" y="102221"/>
                  </a:cubicBezTo>
                  <a:lnTo>
                    <a:pt x="1373755" y="621177"/>
                  </a:lnTo>
                  <a:cubicBezTo>
                    <a:pt x="1373755" y="648288"/>
                    <a:pt x="1362985" y="674288"/>
                    <a:pt x="1343815" y="693458"/>
                  </a:cubicBezTo>
                  <a:cubicBezTo>
                    <a:pt x="1324645" y="712628"/>
                    <a:pt x="1298645" y="723398"/>
                    <a:pt x="1271534" y="723398"/>
                  </a:cubicBezTo>
                  <a:lnTo>
                    <a:pt x="102221" y="723398"/>
                  </a:lnTo>
                  <a:cubicBezTo>
                    <a:pt x="75110" y="723398"/>
                    <a:pt x="49110" y="712628"/>
                    <a:pt x="29940" y="693458"/>
                  </a:cubicBezTo>
                  <a:cubicBezTo>
                    <a:pt x="10770" y="674288"/>
                    <a:pt x="0" y="648288"/>
                    <a:pt x="0" y="621177"/>
                  </a:cubicBezTo>
                  <a:lnTo>
                    <a:pt x="0" y="102221"/>
                  </a:lnTo>
                  <a:cubicBezTo>
                    <a:pt x="0" y="75110"/>
                    <a:pt x="10770" y="49110"/>
                    <a:pt x="29940" y="29940"/>
                  </a:cubicBezTo>
                  <a:cubicBezTo>
                    <a:pt x="49110" y="10770"/>
                    <a:pt x="75110" y="0"/>
                    <a:pt x="102221" y="0"/>
                  </a:cubicBezTo>
                  <a:close/>
                </a:path>
              </a:pathLst>
            </a:custGeom>
            <a:solidFill>
              <a:srgbClr val="D02418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495453" y="8182223"/>
            <a:ext cx="2285358" cy="995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EFEFE"/>
                </a:solidFill>
                <a:latin typeface="Arimo"/>
              </a:rPr>
              <a:t>2020: 38,4%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FEFEFE"/>
                </a:solidFill>
                <a:latin typeface="Arimo"/>
              </a:rPr>
              <a:t>2021: 30,5%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486457" y="7465384"/>
            <a:ext cx="2294354" cy="649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2"/>
              </a:lnSpc>
            </a:pPr>
            <a:r>
              <a:rPr lang="en-US" sz="3694">
                <a:solidFill>
                  <a:srgbClr val="FEFEFE"/>
                </a:solidFill>
                <a:latin typeface="Arimo Bold"/>
              </a:rPr>
              <a:t>Jóvenes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BAC90E-FF21-A15D-8AA6-A3E731B59223}"/>
              </a:ext>
            </a:extLst>
          </p:cNvPr>
          <p:cNvSpPr txBox="1"/>
          <p:nvPr/>
        </p:nvSpPr>
        <p:spPr>
          <a:xfrm>
            <a:off x="97339" y="9229580"/>
            <a:ext cx="1928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Fuente</a:t>
            </a:r>
            <a:r>
              <a:rPr lang="es-CO" dirty="0"/>
              <a:t>: DANE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7605" y="2188087"/>
            <a:ext cx="13879213" cy="576521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97605" y="1687718"/>
            <a:ext cx="9043924" cy="50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3"/>
              </a:lnSpc>
              <a:spcBef>
                <a:spcPct val="0"/>
              </a:spcBef>
            </a:pPr>
            <a:r>
              <a:rPr lang="en-US" sz="2795">
                <a:solidFill>
                  <a:srgbClr val="000000"/>
                </a:solidFill>
                <a:latin typeface="Arimo"/>
              </a:rPr>
              <a:t>Número de Ocupados (en miles) Tolima, 2016 - 2021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97605" y="213017"/>
            <a:ext cx="14135351" cy="815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86"/>
              </a:lnSpc>
              <a:spcBef>
                <a:spcPct val="0"/>
              </a:spcBef>
            </a:pPr>
            <a:r>
              <a:rPr lang="en-US" sz="4633">
                <a:solidFill>
                  <a:srgbClr val="000000"/>
                </a:solidFill>
                <a:latin typeface="Arimo"/>
              </a:rPr>
              <a:t>Desempleo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FFABC1-41B0-218B-2508-B8C9A8278F19}"/>
              </a:ext>
            </a:extLst>
          </p:cNvPr>
          <p:cNvSpPr txBox="1"/>
          <p:nvPr/>
        </p:nvSpPr>
        <p:spPr>
          <a:xfrm>
            <a:off x="97339" y="9229580"/>
            <a:ext cx="1928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Fuente</a:t>
            </a:r>
            <a:r>
              <a:rPr lang="es-CO" dirty="0"/>
              <a:t>: DANE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0253" y="1760026"/>
            <a:ext cx="1147909" cy="8867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741894" y="1760026"/>
            <a:ext cx="1147896" cy="11478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52102" y="1928347"/>
            <a:ext cx="903777" cy="95637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10253" y="213017"/>
            <a:ext cx="14586163" cy="815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86"/>
              </a:lnSpc>
              <a:spcBef>
                <a:spcPct val="0"/>
              </a:spcBef>
            </a:pPr>
            <a:r>
              <a:rPr lang="en-US" sz="4633">
                <a:solidFill>
                  <a:srgbClr val="000000"/>
                </a:solidFill>
                <a:latin typeface="Arimo"/>
              </a:rPr>
              <a:t>Educación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2468" y="4653508"/>
            <a:ext cx="3374543" cy="782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8" lvl="1" indent="-237489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66AAA"/>
                </a:solidFill>
                <a:latin typeface="Arimo"/>
              </a:rPr>
              <a:t>Mejorar la calidad de la educación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12478" y="2064486"/>
            <a:ext cx="1436150" cy="47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2"/>
              </a:lnSpc>
              <a:spcBef>
                <a:spcPct val="0"/>
              </a:spcBef>
            </a:pPr>
            <a:r>
              <a:rPr lang="en-US" sz="2673">
                <a:solidFill>
                  <a:srgbClr val="000000"/>
                </a:solidFill>
                <a:latin typeface="Arimo"/>
              </a:rPr>
              <a:t>METAS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99945" y="3529115"/>
            <a:ext cx="4973577" cy="3124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8" lvl="1" indent="-237489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66AAA"/>
                </a:solidFill>
                <a:latin typeface="Arimo"/>
              </a:rPr>
              <a:t>Subir puntaje pruebas Saber</a:t>
            </a:r>
          </a:p>
          <a:p>
            <a:pPr marL="474978" lvl="1" indent="-237489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66AAA"/>
                </a:solidFill>
                <a:latin typeface="Arimo"/>
              </a:rPr>
              <a:t>Disminuir tasa de Deserción y Repitencia</a:t>
            </a:r>
          </a:p>
          <a:p>
            <a:pPr marL="474978" lvl="1" indent="-237489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66AAA"/>
                </a:solidFill>
                <a:latin typeface="Arimo"/>
              </a:rPr>
              <a:t>Vigilar los recursos destinados hacia la educación</a:t>
            </a:r>
          </a:p>
          <a:p>
            <a:pPr marL="474978" lvl="1" indent="-237489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66AAA"/>
                </a:solidFill>
                <a:latin typeface="Arimo"/>
              </a:rPr>
              <a:t>Aumetnar desempeño de los profesores</a:t>
            </a:r>
          </a:p>
          <a:p>
            <a:pPr marL="474978" lvl="1" indent="-237489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66AAA"/>
                </a:solidFill>
                <a:latin typeface="Arimo"/>
              </a:rPr>
              <a:t>Mejorar la conectividad rural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55879" y="1907103"/>
            <a:ext cx="4080398" cy="932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2"/>
              </a:lnSpc>
              <a:spcBef>
                <a:spcPct val="0"/>
              </a:spcBef>
            </a:pPr>
            <a:r>
              <a:rPr lang="en-US" sz="2673">
                <a:solidFill>
                  <a:srgbClr val="000000"/>
                </a:solidFill>
                <a:latin typeface="Arimo"/>
              </a:rPr>
              <a:t>PROYECTOS ESTRATÉGICOS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58162" y="2064486"/>
            <a:ext cx="1398547" cy="461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4"/>
              </a:lnSpc>
              <a:spcBef>
                <a:spcPct val="0"/>
              </a:spcBef>
            </a:pPr>
            <a:r>
              <a:rPr lang="en-US" sz="2603">
                <a:solidFill>
                  <a:srgbClr val="000000"/>
                </a:solidFill>
                <a:latin typeface="Arimo"/>
              </a:rPr>
              <a:t>RETOS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999945" y="7395375"/>
            <a:ext cx="4425067" cy="1172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8" lvl="1" indent="-237489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40606"/>
                </a:solidFill>
                <a:latin typeface="Arimo"/>
              </a:rPr>
              <a:t>Buscar acreditacion para más insitituciones de educación superior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2468" y="7442399"/>
            <a:ext cx="3514606" cy="782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8" lvl="1" indent="-237489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40606"/>
                </a:solidFill>
                <a:latin typeface="Arimo"/>
              </a:rPr>
              <a:t>Aumentar cobertura de educación superior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144000" y="3770550"/>
            <a:ext cx="6146379" cy="1953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8" lvl="1" indent="-237489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66AAA"/>
                </a:solidFill>
                <a:latin typeface="Arimo"/>
              </a:rPr>
              <a:t>Revisar pertincencia del curriculo</a:t>
            </a:r>
          </a:p>
          <a:p>
            <a:pPr marL="474978" lvl="1" indent="-237489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66AAA"/>
                </a:solidFill>
                <a:latin typeface="Arimo"/>
              </a:rPr>
              <a:t>Aumentar puntos digitales</a:t>
            </a:r>
          </a:p>
          <a:p>
            <a:pPr marL="474978" lvl="1" indent="-237489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66AAA"/>
                </a:solidFill>
                <a:latin typeface="Arimo"/>
              </a:rPr>
              <a:t>Aumentar laboratorios de cómputo</a:t>
            </a:r>
          </a:p>
          <a:p>
            <a:pPr marL="474978" lvl="1" indent="-237489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66AAA"/>
                </a:solidFill>
                <a:latin typeface="Arimo"/>
              </a:rPr>
              <a:t>734 puntos digitales para insitituciones educativas (en ejecución)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973522" y="7240815"/>
            <a:ext cx="6316857" cy="1953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8" lvl="1" indent="-237489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40606"/>
                </a:solidFill>
                <a:latin typeface="Arimo"/>
              </a:rPr>
              <a:t>Construir la Universidad del Sur del Tolima. </a:t>
            </a:r>
          </a:p>
          <a:p>
            <a:pPr marL="474978" lvl="1" indent="-237489" algn="just">
              <a:lnSpc>
                <a:spcPts val="3079"/>
              </a:lnSpc>
              <a:spcBef>
                <a:spcPct val="0"/>
              </a:spcBef>
              <a:buFont typeface="Arial"/>
              <a:buChar char="•"/>
            </a:pPr>
            <a:r>
              <a:rPr lang="en-US" sz="2199">
                <a:solidFill>
                  <a:srgbClr val="040606"/>
                </a:solidFill>
                <a:latin typeface="Arimo"/>
              </a:rPr>
              <a:t>Fortalecer a la Universidad del Tolima</a:t>
            </a:r>
          </a:p>
          <a:p>
            <a:pPr marL="474978" lvl="1" indent="-237489" algn="just">
              <a:lnSpc>
                <a:spcPts val="3079"/>
              </a:lnSpc>
              <a:spcBef>
                <a:spcPct val="0"/>
              </a:spcBef>
              <a:buFont typeface="Arial"/>
              <a:buChar char="•"/>
            </a:pPr>
            <a:r>
              <a:rPr lang="en-US" sz="2199">
                <a:solidFill>
                  <a:srgbClr val="040606"/>
                </a:solidFill>
                <a:latin typeface="Arimo"/>
              </a:rPr>
              <a:t>Construcción, mejoramiento y dotación del campus del instituto tolimense de formación técnica profesional -ITFIP-. (en ejecución)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0253" y="1747875"/>
            <a:ext cx="1114746" cy="8611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353107" y="1510380"/>
            <a:ext cx="1114734" cy="11147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991600" y="1517118"/>
            <a:ext cx="877667" cy="92874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581860" y="3151042"/>
            <a:ext cx="7721463" cy="513180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10253" y="213017"/>
            <a:ext cx="14586163" cy="815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86"/>
              </a:lnSpc>
              <a:spcBef>
                <a:spcPct val="0"/>
              </a:spcBef>
            </a:pPr>
            <a:r>
              <a:rPr lang="en-US" sz="4633">
                <a:solidFill>
                  <a:srgbClr val="000000"/>
                </a:solidFill>
                <a:latin typeface="Arimo"/>
              </a:rPr>
              <a:t>Vivienda y Salud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34387" y="3569656"/>
            <a:ext cx="3277053" cy="1108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66AAA"/>
                </a:solidFill>
                <a:latin typeface="Arimo"/>
              </a:rPr>
              <a:t>Mejorar el acceso a fuentes de agua mejorada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007127" y="1914817"/>
            <a:ext cx="1394660" cy="460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4"/>
              </a:lnSpc>
              <a:spcBef>
                <a:spcPct val="0"/>
              </a:spcBef>
            </a:pPr>
            <a:r>
              <a:rPr lang="en-US" sz="2595">
                <a:solidFill>
                  <a:srgbClr val="000000"/>
                </a:solidFill>
                <a:latin typeface="Arimo"/>
              </a:rPr>
              <a:t>METAS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824211" y="3385521"/>
            <a:ext cx="3287258" cy="1480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66AAA"/>
                </a:solidFill>
                <a:latin typeface="Arimo"/>
              </a:rPr>
              <a:t>Establecer plantas funcionales de tratamiento de agua, en todo el Tolima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040717" y="1866577"/>
            <a:ext cx="4743348" cy="460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4"/>
              </a:lnSpc>
              <a:spcBef>
                <a:spcPct val="0"/>
              </a:spcBef>
            </a:pPr>
            <a:r>
              <a:rPr lang="en-US" sz="2595">
                <a:solidFill>
                  <a:srgbClr val="000000"/>
                </a:solidFill>
                <a:latin typeface="Arimo"/>
              </a:rPr>
              <a:t>PROYECTOS ESTRATÉGICOS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93841" y="2063530"/>
            <a:ext cx="1358144" cy="450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9"/>
              </a:lnSpc>
              <a:spcBef>
                <a:spcPct val="0"/>
              </a:spcBef>
            </a:pPr>
            <a:r>
              <a:rPr lang="en-US" sz="2527">
                <a:solidFill>
                  <a:srgbClr val="000000"/>
                </a:solidFill>
                <a:latin typeface="Arimo"/>
              </a:rPr>
              <a:t>RETOS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749390" y="5616512"/>
            <a:ext cx="3436901" cy="2604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88" lvl="1" indent="-226694">
              <a:lnSpc>
                <a:spcPts val="2939"/>
              </a:lnSpc>
              <a:buFont typeface="Arial"/>
              <a:buChar char="•"/>
            </a:pPr>
            <a:r>
              <a:rPr lang="en-US" sz="2099">
                <a:solidFill>
                  <a:srgbClr val="000000"/>
                </a:solidFill>
                <a:latin typeface="Arimo"/>
              </a:rPr>
              <a:t>Proyectos de Nueva Vivienda (VIS y No VIS)</a:t>
            </a:r>
          </a:p>
          <a:p>
            <a:pPr marL="453388" lvl="1" indent="-226694">
              <a:lnSpc>
                <a:spcPts val="2939"/>
              </a:lnSpc>
              <a:buFont typeface="Arial"/>
              <a:buChar char="•"/>
            </a:pPr>
            <a:r>
              <a:rPr lang="en-US" sz="2099">
                <a:solidFill>
                  <a:srgbClr val="000000"/>
                </a:solidFill>
                <a:latin typeface="Arimo"/>
              </a:rPr>
              <a:t>Proyectos de mejora de vivienda</a:t>
            </a:r>
          </a:p>
          <a:p>
            <a:pPr marL="453388" lvl="1" indent="-226694">
              <a:lnSpc>
                <a:spcPts val="2939"/>
              </a:lnSpc>
              <a:buFont typeface="Arial"/>
              <a:buChar char="•"/>
            </a:pPr>
            <a:r>
              <a:rPr lang="en-US" sz="2099">
                <a:solidFill>
                  <a:srgbClr val="000000"/>
                </a:solidFill>
                <a:latin typeface="Arimo"/>
              </a:rPr>
              <a:t>Aumentar cobertura de acueducto y alcantarillado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36614" y="5735577"/>
            <a:ext cx="3413070" cy="746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88" lvl="1" indent="-226694">
              <a:lnSpc>
                <a:spcPts val="2939"/>
              </a:lnSpc>
              <a:buFont typeface="Arial"/>
              <a:buChar char="•"/>
            </a:pPr>
            <a:r>
              <a:rPr lang="en-US" sz="2099">
                <a:solidFill>
                  <a:srgbClr val="000000"/>
                </a:solidFill>
                <a:latin typeface="Arimo"/>
              </a:rPr>
              <a:t>Disminuir Deficit Habitacional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34387" y="8567352"/>
            <a:ext cx="3413070" cy="746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88" lvl="1" indent="-226694">
              <a:lnSpc>
                <a:spcPts val="2939"/>
              </a:lnSpc>
              <a:buFont typeface="Arial"/>
              <a:buChar char="•"/>
            </a:pPr>
            <a:r>
              <a:rPr lang="en-US" sz="2099">
                <a:solidFill>
                  <a:srgbClr val="066AAA"/>
                </a:solidFill>
                <a:latin typeface="Arimo"/>
              </a:rPr>
              <a:t>Aumentar Cobertura de Salud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824211" y="8511578"/>
            <a:ext cx="3413070" cy="746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88" lvl="1" indent="-226694">
              <a:lnSpc>
                <a:spcPts val="2939"/>
              </a:lnSpc>
              <a:buFont typeface="Arial"/>
              <a:buChar char="•"/>
            </a:pPr>
            <a:r>
              <a:rPr lang="en-US" sz="2099">
                <a:solidFill>
                  <a:srgbClr val="066AAA"/>
                </a:solidFill>
                <a:latin typeface="Arimo"/>
              </a:rPr>
              <a:t>Construir Hospitales de 3er Nivel para la Región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581860" y="8381624"/>
            <a:ext cx="6621333" cy="1118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88" lvl="1" indent="-226694">
              <a:lnSpc>
                <a:spcPts val="2939"/>
              </a:lnSpc>
              <a:buFont typeface="Arial"/>
              <a:buChar char="•"/>
            </a:pPr>
            <a:r>
              <a:rPr lang="en-US" sz="2099">
                <a:solidFill>
                  <a:srgbClr val="066AAA"/>
                </a:solidFill>
                <a:latin typeface="Arimo"/>
              </a:rPr>
              <a:t>Inversion de $60 mil millones para el Hospital Federico Lleras, pasó de 43 a 139 camas en unidades de cuidados intesivos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10253" y="213017"/>
            <a:ext cx="14586163" cy="815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86"/>
              </a:lnSpc>
              <a:spcBef>
                <a:spcPct val="0"/>
              </a:spcBef>
            </a:pPr>
            <a:r>
              <a:rPr lang="en-US" sz="4633">
                <a:solidFill>
                  <a:srgbClr val="000000"/>
                </a:solidFill>
                <a:latin typeface="Arimo"/>
              </a:rPr>
              <a:t>Desempleo 16,4%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0253" y="1747875"/>
            <a:ext cx="1114746" cy="8611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720944" y="1517118"/>
            <a:ext cx="1114734" cy="11147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0" y="1517118"/>
            <a:ext cx="877667" cy="92874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02335" y="2966288"/>
            <a:ext cx="2660714" cy="1608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066AAA"/>
                </a:solidFill>
                <a:latin typeface="Arimo"/>
              </a:rPr>
              <a:t>Disminuir Trabajo Informal</a:t>
            </a:r>
          </a:p>
          <a:p>
            <a:pPr algn="ctr">
              <a:lnSpc>
                <a:spcPts val="3219"/>
              </a:lnSpc>
            </a:pPr>
            <a:r>
              <a:rPr lang="en-US" sz="2299">
                <a:solidFill>
                  <a:srgbClr val="066AAA"/>
                </a:solidFill>
                <a:latin typeface="Arimo"/>
              </a:rPr>
              <a:t>73,8%</a:t>
            </a:r>
          </a:p>
          <a:p>
            <a:pPr>
              <a:lnSpc>
                <a:spcPts val="3219"/>
              </a:lnSpc>
            </a:pPr>
            <a:endParaRPr lang="en-US" sz="2299">
              <a:solidFill>
                <a:srgbClr val="066AAA"/>
              </a:solidFill>
              <a:latin typeface="Arimo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007127" y="1914817"/>
            <a:ext cx="1394660" cy="460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4"/>
              </a:lnSpc>
              <a:spcBef>
                <a:spcPct val="0"/>
              </a:spcBef>
            </a:pPr>
            <a:r>
              <a:rPr lang="en-US" sz="2595">
                <a:solidFill>
                  <a:srgbClr val="000000"/>
                </a:solidFill>
                <a:latin typeface="Arimo"/>
              </a:rPr>
              <a:t>METAS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193117" y="1866577"/>
            <a:ext cx="4743348" cy="460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4"/>
              </a:lnSpc>
              <a:spcBef>
                <a:spcPct val="0"/>
              </a:spcBef>
            </a:pPr>
            <a:r>
              <a:rPr lang="en-US" sz="2595">
                <a:solidFill>
                  <a:srgbClr val="000000"/>
                </a:solidFill>
                <a:latin typeface="Arimo"/>
              </a:rPr>
              <a:t>PROYECTOS ESTRATÉGICOS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04905" y="1914817"/>
            <a:ext cx="1358144" cy="450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9"/>
              </a:lnSpc>
              <a:spcBef>
                <a:spcPct val="0"/>
              </a:spcBef>
            </a:pPr>
            <a:r>
              <a:rPr lang="en-US" sz="2527">
                <a:solidFill>
                  <a:srgbClr val="000000"/>
                </a:solidFill>
                <a:latin typeface="Arimo"/>
              </a:rPr>
              <a:t>RETOS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2335" y="5178402"/>
            <a:ext cx="3413070" cy="746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88" lvl="1" indent="-226694">
              <a:lnSpc>
                <a:spcPts val="2939"/>
              </a:lnSpc>
              <a:buFont typeface="Arial"/>
              <a:buChar char="•"/>
            </a:pPr>
            <a:r>
              <a:rPr lang="en-US" sz="2099">
                <a:solidFill>
                  <a:srgbClr val="000000"/>
                </a:solidFill>
                <a:latin typeface="Arimo"/>
              </a:rPr>
              <a:t>Incentivar Emprendimiento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0253" y="7422278"/>
            <a:ext cx="3413070" cy="782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8" lvl="1" indent="-237489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66AAA"/>
                </a:solidFill>
                <a:latin typeface="Arimo"/>
              </a:rPr>
              <a:t>Atraer Empresas Grandes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720944" y="3050952"/>
            <a:ext cx="3961170" cy="808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9" lvl="1" indent="-248284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066AAA"/>
                </a:solidFill>
                <a:latin typeface="Arimo"/>
              </a:rPr>
              <a:t>Impulsar programas de formalización de trabajo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447441" y="7422278"/>
            <a:ext cx="4604477" cy="1172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8" lvl="1" indent="-237489">
              <a:lnSpc>
                <a:spcPts val="3079"/>
              </a:lnSpc>
              <a:buFont typeface="Arial"/>
              <a:buChar char="•"/>
            </a:pPr>
            <a:r>
              <a:rPr lang="en-US" sz="2199">
                <a:solidFill>
                  <a:srgbClr val="066AAA"/>
                </a:solidFill>
                <a:latin typeface="Arimo"/>
              </a:rPr>
              <a:t>Hacer uso de los beneficios fiscales  de los 22 municipios ZOMAC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451468" y="4860688"/>
            <a:ext cx="5745676" cy="2223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Arimo"/>
              </a:rPr>
              <a:t>Programas a traves de las camaras de comercio</a:t>
            </a:r>
          </a:p>
          <a:p>
            <a:pPr marL="453390" lvl="1" indent="-226695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Arimo"/>
              </a:rPr>
              <a:t>Aumentar acceso a crédito a micoempresas (Cápital Semilla)</a:t>
            </a:r>
          </a:p>
          <a:p>
            <a:pPr marL="453390" lvl="1" indent="-226695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Arimo"/>
              </a:rPr>
              <a:t>Incentivar a estudiantes de formacion superior y Sena a crear sus empresas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635294" y="4117373"/>
            <a:ext cx="4691124" cy="1118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88" lvl="1" indent="-226694">
              <a:lnSpc>
                <a:spcPts val="2939"/>
              </a:lnSpc>
              <a:buFont typeface="Arial"/>
              <a:buChar char="•"/>
            </a:pPr>
            <a:r>
              <a:rPr lang="en-US" sz="2099">
                <a:solidFill>
                  <a:srgbClr val="000000"/>
                </a:solidFill>
                <a:latin typeface="Arimo"/>
              </a:rPr>
              <a:t>Implementar un modelo de educación rural (granjas integrales en pequeñas universidades).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549569" y="5788869"/>
            <a:ext cx="4691124" cy="2604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88" lvl="1" indent="-226694">
              <a:lnSpc>
                <a:spcPts val="2939"/>
              </a:lnSpc>
              <a:buFont typeface="Arial"/>
              <a:buChar char="•"/>
            </a:pPr>
            <a:r>
              <a:rPr lang="en-US" sz="2099">
                <a:solidFill>
                  <a:srgbClr val="000000"/>
                </a:solidFill>
                <a:latin typeface="Arimo"/>
              </a:rPr>
              <a:t>CC de Tolima, para el 2021 tenia $2000 millones de Microcédito de los cuales habia desembolsado $820 millones de pesos sa través de la línea de microcrédito de la cámara de comercio ibagué y el banco agrario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09600" y="263589"/>
            <a:ext cx="13775379" cy="1421122"/>
            <a:chOff x="0" y="0"/>
            <a:chExt cx="4734815" cy="48846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734815" cy="488462"/>
            </a:xfrm>
            <a:custGeom>
              <a:avLst/>
              <a:gdLst/>
              <a:ahLst/>
              <a:cxnLst/>
              <a:rect l="l" t="t" r="r" b="b"/>
              <a:pathLst>
                <a:path w="4734815" h="488462">
                  <a:moveTo>
                    <a:pt x="28663" y="0"/>
                  </a:moveTo>
                  <a:lnTo>
                    <a:pt x="4706152" y="0"/>
                  </a:lnTo>
                  <a:cubicBezTo>
                    <a:pt x="4713754" y="0"/>
                    <a:pt x="4721044" y="3020"/>
                    <a:pt x="4726420" y="8395"/>
                  </a:cubicBezTo>
                  <a:cubicBezTo>
                    <a:pt x="4731795" y="13770"/>
                    <a:pt x="4734815" y="21061"/>
                    <a:pt x="4734815" y="28663"/>
                  </a:cubicBezTo>
                  <a:lnTo>
                    <a:pt x="4734815" y="459799"/>
                  </a:lnTo>
                  <a:cubicBezTo>
                    <a:pt x="4734815" y="467401"/>
                    <a:pt x="4731795" y="474692"/>
                    <a:pt x="4726420" y="480067"/>
                  </a:cubicBezTo>
                  <a:cubicBezTo>
                    <a:pt x="4721044" y="485442"/>
                    <a:pt x="4713754" y="488462"/>
                    <a:pt x="4706152" y="488462"/>
                  </a:cubicBezTo>
                  <a:lnTo>
                    <a:pt x="28663" y="488462"/>
                  </a:lnTo>
                  <a:cubicBezTo>
                    <a:pt x="21061" y="488462"/>
                    <a:pt x="13770" y="485442"/>
                    <a:pt x="8395" y="480067"/>
                  </a:cubicBezTo>
                  <a:cubicBezTo>
                    <a:pt x="3020" y="474692"/>
                    <a:pt x="0" y="467401"/>
                    <a:pt x="0" y="459799"/>
                  </a:cubicBezTo>
                  <a:lnTo>
                    <a:pt x="0" y="28663"/>
                  </a:lnTo>
                  <a:cubicBezTo>
                    <a:pt x="0" y="21061"/>
                    <a:pt x="3020" y="13770"/>
                    <a:pt x="8395" y="8395"/>
                  </a:cubicBezTo>
                  <a:cubicBezTo>
                    <a:pt x="13770" y="3020"/>
                    <a:pt x="21061" y="0"/>
                    <a:pt x="28663" y="0"/>
                  </a:cubicBezTo>
                  <a:close/>
                </a:path>
              </a:pathLst>
            </a:custGeom>
            <a:solidFill>
              <a:srgbClr val="FEC90C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06640" y="566912"/>
            <a:ext cx="12381297" cy="806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0"/>
              </a:lnSpc>
              <a:spcBef>
                <a:spcPct val="0"/>
              </a:spcBef>
            </a:pPr>
            <a:r>
              <a:rPr lang="en-US" sz="4893" dirty="0" err="1">
                <a:solidFill>
                  <a:srgbClr val="000000"/>
                </a:solidFill>
                <a:latin typeface="Arimo Bold"/>
              </a:rPr>
              <a:t>Consultoras</a:t>
            </a:r>
            <a:endParaRPr lang="en-US" sz="4893" dirty="0">
              <a:solidFill>
                <a:srgbClr val="000000"/>
              </a:solidFill>
              <a:latin typeface="Arim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800600" y="6533799"/>
            <a:ext cx="8153400" cy="690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79"/>
              </a:lnSpc>
            </a:pPr>
            <a:r>
              <a:rPr lang="en-US" sz="4199" b="1" dirty="0">
                <a:solidFill>
                  <a:srgbClr val="000000"/>
                </a:solidFill>
                <a:latin typeface="Arimo"/>
              </a:rPr>
              <a:t>Lorena Medina </a:t>
            </a:r>
            <a:r>
              <a:rPr lang="en-US" sz="4199" b="1" dirty="0" err="1">
                <a:solidFill>
                  <a:srgbClr val="000000"/>
                </a:solidFill>
                <a:latin typeface="Arimo"/>
              </a:rPr>
              <a:t>Robayo</a:t>
            </a:r>
            <a:endParaRPr lang="en-US" sz="4199" b="1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98659F6C-55C0-C1DF-6E22-11C7A417287B}"/>
              </a:ext>
            </a:extLst>
          </p:cNvPr>
          <p:cNvSpPr txBox="1"/>
          <p:nvPr/>
        </p:nvSpPr>
        <p:spPr>
          <a:xfrm>
            <a:off x="4742123" y="7173255"/>
            <a:ext cx="8803753" cy="2907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879"/>
              </a:lnSpc>
            </a:pPr>
            <a:r>
              <a:rPr lang="en-US" sz="2400" dirty="0" err="1">
                <a:solidFill>
                  <a:srgbClr val="000000"/>
                </a:solidFill>
                <a:latin typeface="Arimo"/>
              </a:rPr>
              <a:t>Economista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Maestria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en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Estudios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Internacionales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de la Universidad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Torcuota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Di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Tella</a:t>
            </a:r>
            <a:endParaRPr lang="en-US" sz="2400" dirty="0">
              <a:solidFill>
                <a:srgbClr val="000000"/>
              </a:solidFill>
              <a:latin typeface="Arimo"/>
            </a:endParaRPr>
          </a:p>
          <a:p>
            <a:pPr algn="just">
              <a:lnSpc>
                <a:spcPts val="5879"/>
              </a:lnSpc>
            </a:pPr>
            <a:r>
              <a:rPr lang="en-US" sz="2000" dirty="0" err="1">
                <a:solidFill>
                  <a:srgbClr val="000000"/>
                </a:solidFill>
                <a:latin typeface="Arimo"/>
              </a:rPr>
              <a:t>Consultora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para la ONU, ART y ANDJE entre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otros</a:t>
            </a:r>
            <a:endParaRPr lang="en-US" sz="2400" dirty="0">
              <a:solidFill>
                <a:srgbClr val="000000"/>
              </a:solidFill>
              <a:latin typeface="Arimo"/>
            </a:endParaRPr>
          </a:p>
          <a:p>
            <a:pPr algn="just">
              <a:lnSpc>
                <a:spcPts val="5879"/>
              </a:lnSpc>
            </a:pPr>
            <a:endParaRPr lang="en-US" sz="2400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6368CB6D-7F76-EE71-855D-7854BE6DC14F}"/>
              </a:ext>
            </a:extLst>
          </p:cNvPr>
          <p:cNvSpPr txBox="1"/>
          <p:nvPr/>
        </p:nvSpPr>
        <p:spPr>
          <a:xfrm>
            <a:off x="4393887" y="3693836"/>
            <a:ext cx="5446863" cy="690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 b="1" dirty="0">
                <a:solidFill>
                  <a:srgbClr val="000000"/>
                </a:solidFill>
                <a:latin typeface="Arimo"/>
              </a:rPr>
              <a:t>Valeria Saldarriaga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AA176C0C-2DD7-1512-BF7F-B747D36B82A7}"/>
              </a:ext>
            </a:extLst>
          </p:cNvPr>
          <p:cNvSpPr txBox="1"/>
          <p:nvPr/>
        </p:nvSpPr>
        <p:spPr>
          <a:xfrm>
            <a:off x="4800600" y="4281687"/>
            <a:ext cx="9985342" cy="2162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879"/>
              </a:lnSpc>
            </a:pPr>
            <a:r>
              <a:rPr lang="en-US" sz="2400" dirty="0" err="1">
                <a:solidFill>
                  <a:srgbClr val="000000"/>
                </a:solidFill>
                <a:latin typeface="Arimo"/>
              </a:rPr>
              <a:t>Economista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Maestria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en</a:t>
            </a:r>
            <a:r>
              <a:rPr lang="en-US" sz="24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mo"/>
              </a:rPr>
              <a:t>Econom</a:t>
            </a:r>
            <a:r>
              <a:rPr lang="es-CO" sz="2400" dirty="0" err="1">
                <a:solidFill>
                  <a:srgbClr val="000000"/>
                </a:solidFill>
                <a:latin typeface="Arimo"/>
              </a:rPr>
              <a:t>ía</a:t>
            </a:r>
            <a:endParaRPr lang="es-CO" sz="2400" dirty="0">
              <a:solidFill>
                <a:srgbClr val="000000"/>
              </a:solidFill>
              <a:latin typeface="Arimo"/>
            </a:endParaRPr>
          </a:p>
          <a:p>
            <a:pPr algn="just">
              <a:lnSpc>
                <a:spcPts val="5879"/>
              </a:lnSpc>
            </a:pPr>
            <a:r>
              <a:rPr lang="es-CO" sz="2400" dirty="0">
                <a:solidFill>
                  <a:srgbClr val="000000"/>
                </a:solidFill>
                <a:latin typeface="Arimo"/>
              </a:rPr>
              <a:t>Directora de Ejecución y Evaluación de Proyectos en ART</a:t>
            </a:r>
          </a:p>
          <a:p>
            <a:pPr algn="just">
              <a:lnSpc>
                <a:spcPts val="5879"/>
              </a:lnSpc>
            </a:pPr>
            <a:r>
              <a:rPr lang="es-CO" sz="2400" dirty="0">
                <a:solidFill>
                  <a:srgbClr val="000000"/>
                </a:solidFill>
                <a:latin typeface="Arimo"/>
              </a:rPr>
              <a:t>Directora de Articulación en la Unidad de Consolidación Territorial</a:t>
            </a:r>
            <a:endParaRPr lang="en-US" sz="2400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F92A90F0-B02B-A83A-053C-3EC39367A649}"/>
              </a:ext>
            </a:extLst>
          </p:cNvPr>
          <p:cNvSpPr txBox="1"/>
          <p:nvPr/>
        </p:nvSpPr>
        <p:spPr>
          <a:xfrm>
            <a:off x="990600" y="1747141"/>
            <a:ext cx="13394379" cy="14058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879"/>
              </a:lnSpc>
            </a:pPr>
            <a:r>
              <a:rPr lang="es-CO" sz="2800" dirty="0">
                <a:solidFill>
                  <a:srgbClr val="000000"/>
                </a:solidFill>
                <a:latin typeface="Arimo"/>
              </a:rPr>
              <a:t>E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xperiencia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en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consultoria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estudios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empíricos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análisis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cuantitativo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y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cualitativo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y Comunicaciones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en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el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sector </a:t>
            </a:r>
            <a:r>
              <a:rPr lang="en-US" sz="2800" dirty="0" err="1">
                <a:solidFill>
                  <a:srgbClr val="000000"/>
                </a:solidFill>
                <a:latin typeface="Arimo"/>
              </a:rPr>
              <a:t>público</a:t>
            </a:r>
            <a:r>
              <a:rPr lang="en-US" sz="2800" dirty="0">
                <a:solidFill>
                  <a:srgbClr val="000000"/>
                </a:solidFill>
                <a:latin typeface="Arimo"/>
              </a:rPr>
              <a:t> y privado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DD662C-DF50-A148-9831-2364ADBEA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126" y="3910163"/>
            <a:ext cx="2364745" cy="23647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925CE2-5A07-9E88-E940-D95E7FA204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774" y="7032096"/>
            <a:ext cx="2364746" cy="236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65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67396" y="3442617"/>
            <a:ext cx="13293286" cy="1902229"/>
            <a:chOff x="0" y="0"/>
            <a:chExt cx="3879270" cy="5551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79270" cy="555112"/>
            </a:xfrm>
            <a:custGeom>
              <a:avLst/>
              <a:gdLst/>
              <a:ahLst/>
              <a:cxnLst/>
              <a:rect l="l" t="t" r="r" b="b"/>
              <a:pathLst>
                <a:path w="3879270" h="555112">
                  <a:moveTo>
                    <a:pt x="29702" y="0"/>
                  </a:moveTo>
                  <a:lnTo>
                    <a:pt x="3849568" y="0"/>
                  </a:lnTo>
                  <a:cubicBezTo>
                    <a:pt x="3857446" y="0"/>
                    <a:pt x="3865001" y="3129"/>
                    <a:pt x="3870571" y="8700"/>
                  </a:cubicBezTo>
                  <a:cubicBezTo>
                    <a:pt x="3876141" y="14270"/>
                    <a:pt x="3879270" y="21825"/>
                    <a:pt x="3879270" y="29702"/>
                  </a:cubicBezTo>
                  <a:lnTo>
                    <a:pt x="3879270" y="525410"/>
                  </a:lnTo>
                  <a:cubicBezTo>
                    <a:pt x="3879270" y="533287"/>
                    <a:pt x="3876141" y="540842"/>
                    <a:pt x="3870571" y="546412"/>
                  </a:cubicBezTo>
                  <a:cubicBezTo>
                    <a:pt x="3865001" y="551982"/>
                    <a:pt x="3857446" y="555112"/>
                    <a:pt x="3849568" y="555112"/>
                  </a:cubicBezTo>
                  <a:lnTo>
                    <a:pt x="29702" y="555112"/>
                  </a:lnTo>
                  <a:cubicBezTo>
                    <a:pt x="21825" y="555112"/>
                    <a:pt x="14270" y="551982"/>
                    <a:pt x="8700" y="546412"/>
                  </a:cubicBezTo>
                  <a:cubicBezTo>
                    <a:pt x="3129" y="540842"/>
                    <a:pt x="0" y="533287"/>
                    <a:pt x="0" y="525410"/>
                  </a:cubicBezTo>
                  <a:lnTo>
                    <a:pt x="0" y="29702"/>
                  </a:lnTo>
                  <a:cubicBezTo>
                    <a:pt x="0" y="21825"/>
                    <a:pt x="3129" y="14270"/>
                    <a:pt x="8700" y="8700"/>
                  </a:cubicBezTo>
                  <a:cubicBezTo>
                    <a:pt x="14270" y="3129"/>
                    <a:pt x="21825" y="0"/>
                    <a:pt x="29702" y="0"/>
                  </a:cubicBezTo>
                  <a:close/>
                </a:path>
              </a:pathLst>
            </a:custGeom>
            <a:solidFill>
              <a:srgbClr val="FEC90C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194976" y="3723954"/>
            <a:ext cx="12111568" cy="1421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6"/>
              </a:lnSpc>
            </a:pPr>
            <a:r>
              <a:rPr lang="en-US" sz="4047">
                <a:solidFill>
                  <a:srgbClr val="000000"/>
                </a:solidFill>
                <a:latin typeface="Arimo Bold"/>
              </a:rPr>
              <a:t> Seguridad en las Regiones como Condición para la Convivencia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7582989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589392" y="453597"/>
            <a:ext cx="136183" cy="13618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241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761276" y="3777181"/>
            <a:ext cx="217518" cy="21751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241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227930" y="1498334"/>
            <a:ext cx="211339" cy="21133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2418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010412" y="5986079"/>
            <a:ext cx="217518" cy="217518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2418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573977" y="5877320"/>
            <a:ext cx="217518" cy="217518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2418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657484" y="380462"/>
            <a:ext cx="146271" cy="146271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799073" y="5134224"/>
            <a:ext cx="211339" cy="211339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5378053" y="1498334"/>
            <a:ext cx="211339" cy="211339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3978793" y="3777181"/>
            <a:ext cx="220779" cy="220779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3978793" y="6407720"/>
            <a:ext cx="208218" cy="208218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3770576" y="5777862"/>
            <a:ext cx="208218" cy="208218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9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4033789" y="5206413"/>
            <a:ext cx="208218" cy="208218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9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4687225" y="4988895"/>
            <a:ext cx="217518" cy="217518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2418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9"/>
                </a:lnSpc>
              </a:pPr>
              <a:endParaRPr/>
            </a:p>
          </p:txBody>
        </p:sp>
      </p:grpSp>
      <p:pic>
        <p:nvPicPr>
          <p:cNvPr id="43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23025" y="3527285"/>
            <a:ext cx="214872" cy="214872"/>
          </a:xfrm>
          <a:prstGeom prst="rect">
            <a:avLst/>
          </a:prstGeom>
        </p:spPr>
      </p:pic>
      <p:grpSp>
        <p:nvGrpSpPr>
          <p:cNvPr id="44" name="Group 44"/>
          <p:cNvGrpSpPr/>
          <p:nvPr/>
        </p:nvGrpSpPr>
        <p:grpSpPr>
          <a:xfrm>
            <a:off x="11439020" y="6951112"/>
            <a:ext cx="491238" cy="491238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2418"/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9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1439020" y="7592626"/>
            <a:ext cx="491238" cy="491238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9"/>
                </a:lnSpc>
              </a:pPr>
              <a:endParaRPr/>
            </a:p>
          </p:txBody>
        </p:sp>
      </p:grpSp>
      <p:pic>
        <p:nvPicPr>
          <p:cNvPr id="50" name="Picture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39020" y="8169546"/>
            <a:ext cx="515580" cy="515580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10412" y="611415"/>
            <a:ext cx="207984" cy="207984"/>
          </a:xfrm>
          <a:prstGeom prst="rect">
            <a:avLst/>
          </a:prstGeom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04742" y="5042952"/>
            <a:ext cx="207984" cy="207984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57284" y="1290350"/>
            <a:ext cx="207984" cy="207984"/>
          </a:xfrm>
          <a:prstGeom prst="rect">
            <a:avLst/>
          </a:prstGeom>
        </p:spPr>
      </p:pic>
      <p:grpSp>
        <p:nvGrpSpPr>
          <p:cNvPr id="54" name="Group 54"/>
          <p:cNvGrpSpPr/>
          <p:nvPr/>
        </p:nvGrpSpPr>
        <p:grpSpPr>
          <a:xfrm>
            <a:off x="3874684" y="5201763"/>
            <a:ext cx="217518" cy="217518"/>
            <a:chOff x="0" y="0"/>
            <a:chExt cx="812800" cy="812800"/>
          </a:xfrm>
        </p:grpSpPr>
        <p:sp>
          <p:nvSpPr>
            <p:cNvPr id="55" name="Freeform 5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2418"/>
            </a:solidFill>
          </p:spPr>
        </p:sp>
        <p:sp>
          <p:nvSpPr>
            <p:cNvPr id="56" name="TextBox 5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9"/>
                </a:lnSpc>
              </a:pPr>
              <a:endParaRPr/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5112726" y="5877320"/>
            <a:ext cx="211339" cy="211339"/>
            <a:chOff x="0" y="0"/>
            <a:chExt cx="812800" cy="812800"/>
          </a:xfrm>
        </p:grpSpPr>
        <p:sp>
          <p:nvSpPr>
            <p:cNvPr id="58" name="Freeform 5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id="59" name="TextBox 59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9"/>
                </a:lnSpc>
              </a:pPr>
              <a:endParaRPr/>
            </a:p>
          </p:txBody>
        </p:sp>
      </p:grpSp>
      <p:pic>
        <p:nvPicPr>
          <p:cNvPr id="60" name="Picture 6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4678" y="8767172"/>
            <a:ext cx="515580" cy="515580"/>
          </a:xfrm>
          <a:prstGeom prst="rect">
            <a:avLst/>
          </a:prstGeom>
        </p:spPr>
      </p:pic>
      <p:pic>
        <p:nvPicPr>
          <p:cNvPr id="61" name="Picture 6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29981" y="7615637"/>
            <a:ext cx="193521" cy="193521"/>
          </a:xfrm>
          <a:prstGeom prst="rect">
            <a:avLst/>
          </a:prstGeom>
        </p:spPr>
      </p:pic>
      <p:pic>
        <p:nvPicPr>
          <p:cNvPr id="62" name="Picture 6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78642" y="8358301"/>
            <a:ext cx="193521" cy="193521"/>
          </a:xfrm>
          <a:prstGeom prst="rect">
            <a:avLst/>
          </a:prstGeom>
        </p:spPr>
      </p:pic>
      <p:pic>
        <p:nvPicPr>
          <p:cNvPr id="63" name="Picture 6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64873" y="7712397"/>
            <a:ext cx="193521" cy="193521"/>
          </a:xfrm>
          <a:prstGeom prst="rect">
            <a:avLst/>
          </a:prstGeom>
        </p:spPr>
      </p:pic>
      <p:pic>
        <p:nvPicPr>
          <p:cNvPr id="64" name="Picture 6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68112" y="6854351"/>
            <a:ext cx="193521" cy="193521"/>
          </a:xfrm>
          <a:prstGeom prst="rect">
            <a:avLst/>
          </a:prstGeom>
        </p:spPr>
      </p:pic>
      <p:pic>
        <p:nvPicPr>
          <p:cNvPr id="65" name="Picture 6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74591" y="5154176"/>
            <a:ext cx="193521" cy="193521"/>
          </a:xfrm>
          <a:prstGeom prst="rect">
            <a:avLst/>
          </a:prstGeom>
        </p:spPr>
      </p:pic>
      <p:pic>
        <p:nvPicPr>
          <p:cNvPr id="66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7024" y="5966576"/>
            <a:ext cx="3070277" cy="3070277"/>
          </a:xfrm>
          <a:prstGeom prst="rect">
            <a:avLst/>
          </a:prstGeom>
        </p:spPr>
      </p:pic>
      <p:sp>
        <p:nvSpPr>
          <p:cNvPr id="67" name="AutoShape 67"/>
          <p:cNvSpPr/>
          <p:nvPr/>
        </p:nvSpPr>
        <p:spPr>
          <a:xfrm rot="2371049">
            <a:off x="3214527" y="8733764"/>
            <a:ext cx="585549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68" name="Group 68"/>
          <p:cNvGrpSpPr/>
          <p:nvPr/>
        </p:nvGrpSpPr>
        <p:grpSpPr>
          <a:xfrm>
            <a:off x="8043649" y="1274707"/>
            <a:ext cx="2183508" cy="2183508"/>
            <a:chOff x="0" y="0"/>
            <a:chExt cx="812800" cy="812800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80827" y="0"/>
                  </a:moveTo>
                  <a:lnTo>
                    <a:pt x="631973" y="0"/>
                  </a:lnTo>
                  <a:cubicBezTo>
                    <a:pt x="731841" y="0"/>
                    <a:pt x="812800" y="80959"/>
                    <a:pt x="812800" y="180827"/>
                  </a:cubicBezTo>
                  <a:lnTo>
                    <a:pt x="812800" y="631973"/>
                  </a:lnTo>
                  <a:cubicBezTo>
                    <a:pt x="812800" y="731841"/>
                    <a:pt x="731841" y="812800"/>
                    <a:pt x="631973" y="812800"/>
                  </a:cubicBezTo>
                  <a:lnTo>
                    <a:pt x="180827" y="812800"/>
                  </a:lnTo>
                  <a:cubicBezTo>
                    <a:pt x="80959" y="812800"/>
                    <a:pt x="0" y="731841"/>
                    <a:pt x="0" y="631973"/>
                  </a:cubicBezTo>
                  <a:lnTo>
                    <a:pt x="0" y="180827"/>
                  </a:lnTo>
                  <a:cubicBezTo>
                    <a:pt x="0" y="80959"/>
                    <a:pt x="80959" y="0"/>
                    <a:pt x="180827" y="0"/>
                  </a:cubicBezTo>
                  <a:close/>
                </a:path>
              </a:pathLst>
            </a:custGeom>
            <a:solidFill>
              <a:srgbClr val="FEC90C"/>
            </a:solidFill>
          </p:spPr>
        </p:sp>
        <p:sp>
          <p:nvSpPr>
            <p:cNvPr id="70" name="TextBox 7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10592360" y="1308203"/>
            <a:ext cx="2183508" cy="2183508"/>
            <a:chOff x="0" y="0"/>
            <a:chExt cx="812800" cy="812800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80827" y="0"/>
                  </a:moveTo>
                  <a:lnTo>
                    <a:pt x="631973" y="0"/>
                  </a:lnTo>
                  <a:cubicBezTo>
                    <a:pt x="731841" y="0"/>
                    <a:pt x="812800" y="80959"/>
                    <a:pt x="812800" y="180827"/>
                  </a:cubicBezTo>
                  <a:lnTo>
                    <a:pt x="812800" y="631973"/>
                  </a:lnTo>
                  <a:cubicBezTo>
                    <a:pt x="812800" y="731841"/>
                    <a:pt x="731841" y="812800"/>
                    <a:pt x="631973" y="812800"/>
                  </a:cubicBezTo>
                  <a:lnTo>
                    <a:pt x="180827" y="812800"/>
                  </a:lnTo>
                  <a:cubicBezTo>
                    <a:pt x="80959" y="812800"/>
                    <a:pt x="0" y="731841"/>
                    <a:pt x="0" y="631973"/>
                  </a:cubicBezTo>
                  <a:lnTo>
                    <a:pt x="0" y="180827"/>
                  </a:lnTo>
                  <a:cubicBezTo>
                    <a:pt x="0" y="80959"/>
                    <a:pt x="80959" y="0"/>
                    <a:pt x="180827" y="0"/>
                  </a:cubicBezTo>
                  <a:close/>
                </a:path>
              </a:pathLst>
            </a:custGeom>
            <a:solidFill>
              <a:srgbClr val="D02418"/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13146677" y="1334252"/>
            <a:ext cx="2183508" cy="2183508"/>
            <a:chOff x="0" y="0"/>
            <a:chExt cx="812800" cy="812800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80827" y="0"/>
                  </a:moveTo>
                  <a:lnTo>
                    <a:pt x="631973" y="0"/>
                  </a:lnTo>
                  <a:cubicBezTo>
                    <a:pt x="731841" y="0"/>
                    <a:pt x="812800" y="80959"/>
                    <a:pt x="812800" y="180827"/>
                  </a:cubicBezTo>
                  <a:lnTo>
                    <a:pt x="812800" y="631973"/>
                  </a:lnTo>
                  <a:cubicBezTo>
                    <a:pt x="812800" y="731841"/>
                    <a:pt x="731841" y="812800"/>
                    <a:pt x="631973" y="812800"/>
                  </a:cubicBezTo>
                  <a:lnTo>
                    <a:pt x="180827" y="812800"/>
                  </a:lnTo>
                  <a:cubicBezTo>
                    <a:pt x="80959" y="812800"/>
                    <a:pt x="0" y="731841"/>
                    <a:pt x="0" y="631973"/>
                  </a:cubicBezTo>
                  <a:lnTo>
                    <a:pt x="0" y="180827"/>
                  </a:lnTo>
                  <a:cubicBezTo>
                    <a:pt x="0" y="80959"/>
                    <a:pt x="80959" y="0"/>
                    <a:pt x="180827" y="0"/>
                  </a:cubicBezTo>
                  <a:close/>
                </a:path>
              </a:pathLst>
            </a:custGeom>
            <a:solidFill>
              <a:srgbClr val="ADDAF4"/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pic>
        <p:nvPicPr>
          <p:cNvPr id="77" name="Picture 7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19731" y="7096068"/>
            <a:ext cx="2146957" cy="2146957"/>
          </a:xfrm>
          <a:prstGeom prst="rect">
            <a:avLst/>
          </a:prstGeom>
        </p:spPr>
      </p:pic>
      <p:grpSp>
        <p:nvGrpSpPr>
          <p:cNvPr id="78" name="Group 78"/>
          <p:cNvGrpSpPr/>
          <p:nvPr/>
        </p:nvGrpSpPr>
        <p:grpSpPr>
          <a:xfrm>
            <a:off x="7995977" y="3925498"/>
            <a:ext cx="7186491" cy="2183508"/>
            <a:chOff x="0" y="0"/>
            <a:chExt cx="2675136" cy="812800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2675136" cy="812800"/>
            </a:xfrm>
            <a:custGeom>
              <a:avLst/>
              <a:gdLst/>
              <a:ahLst/>
              <a:cxnLst/>
              <a:rect l="l" t="t" r="r" b="b"/>
              <a:pathLst>
                <a:path w="2675136" h="812800">
                  <a:moveTo>
                    <a:pt x="54942" y="0"/>
                  </a:moveTo>
                  <a:lnTo>
                    <a:pt x="2620194" y="0"/>
                  </a:lnTo>
                  <a:cubicBezTo>
                    <a:pt x="2634766" y="0"/>
                    <a:pt x="2648740" y="5788"/>
                    <a:pt x="2659044" y="16092"/>
                  </a:cubicBezTo>
                  <a:cubicBezTo>
                    <a:pt x="2669347" y="26396"/>
                    <a:pt x="2675136" y="40370"/>
                    <a:pt x="2675136" y="54942"/>
                  </a:cubicBezTo>
                  <a:lnTo>
                    <a:pt x="2675136" y="757858"/>
                  </a:lnTo>
                  <a:cubicBezTo>
                    <a:pt x="2675136" y="772430"/>
                    <a:pt x="2669347" y="786404"/>
                    <a:pt x="2659044" y="796708"/>
                  </a:cubicBezTo>
                  <a:cubicBezTo>
                    <a:pt x="2648740" y="807011"/>
                    <a:pt x="2634766" y="812800"/>
                    <a:pt x="2620194" y="812800"/>
                  </a:cubicBezTo>
                  <a:lnTo>
                    <a:pt x="54942" y="812800"/>
                  </a:lnTo>
                  <a:cubicBezTo>
                    <a:pt x="40370" y="812800"/>
                    <a:pt x="26396" y="807011"/>
                    <a:pt x="16092" y="796708"/>
                  </a:cubicBezTo>
                  <a:cubicBezTo>
                    <a:pt x="5788" y="786404"/>
                    <a:pt x="0" y="772430"/>
                    <a:pt x="0" y="757858"/>
                  </a:cubicBezTo>
                  <a:lnTo>
                    <a:pt x="0" y="54942"/>
                  </a:lnTo>
                  <a:cubicBezTo>
                    <a:pt x="0" y="40370"/>
                    <a:pt x="5788" y="26396"/>
                    <a:pt x="16092" y="16092"/>
                  </a:cubicBezTo>
                  <a:cubicBezTo>
                    <a:pt x="26396" y="5788"/>
                    <a:pt x="40370" y="0"/>
                    <a:pt x="54942" y="0"/>
                  </a:cubicBezTo>
                  <a:close/>
                </a:path>
              </a:pathLst>
            </a:custGeom>
            <a:solidFill>
              <a:srgbClr val="FEC90C"/>
            </a:solidFill>
          </p:spPr>
        </p:sp>
        <p:sp>
          <p:nvSpPr>
            <p:cNvPr id="80" name="TextBox 8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pic>
        <p:nvPicPr>
          <p:cNvPr id="81" name="Picture 8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212100" y="6717506"/>
            <a:ext cx="262491" cy="330366"/>
          </a:xfrm>
          <a:prstGeom prst="rect">
            <a:avLst/>
          </a:prstGeom>
        </p:spPr>
      </p:pic>
      <p:sp>
        <p:nvSpPr>
          <p:cNvPr id="82" name="TextBox 82"/>
          <p:cNvSpPr txBox="1"/>
          <p:nvPr/>
        </p:nvSpPr>
        <p:spPr>
          <a:xfrm>
            <a:off x="12003430" y="6903487"/>
            <a:ext cx="2299686" cy="518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4"/>
              </a:lnSpc>
              <a:spcBef>
                <a:spcPct val="0"/>
              </a:spcBef>
            </a:pPr>
            <a:r>
              <a:rPr lang="en-US" sz="1431">
                <a:solidFill>
                  <a:srgbClr val="000000"/>
                </a:solidFill>
                <a:latin typeface="Arimo"/>
              </a:rPr>
              <a:t>Auto Defensas Gaitanistas: 7 municipios 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12003430" y="7501944"/>
            <a:ext cx="1743985" cy="518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4"/>
              </a:lnSpc>
            </a:pPr>
            <a:r>
              <a:rPr lang="en-US" sz="1431">
                <a:solidFill>
                  <a:srgbClr val="000000"/>
                </a:solidFill>
                <a:latin typeface="Arimo"/>
              </a:rPr>
              <a:t>Narco Paramilitares:</a:t>
            </a:r>
          </a:p>
          <a:p>
            <a:pPr>
              <a:lnSpc>
                <a:spcPts val="2004"/>
              </a:lnSpc>
              <a:spcBef>
                <a:spcPct val="0"/>
              </a:spcBef>
            </a:pPr>
            <a:r>
              <a:rPr lang="en-US" sz="1431">
                <a:solidFill>
                  <a:srgbClr val="000000"/>
                </a:solidFill>
                <a:latin typeface="Arimo"/>
              </a:rPr>
              <a:t>6 Municipios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12003430" y="8121921"/>
            <a:ext cx="1621195" cy="518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4"/>
              </a:lnSpc>
            </a:pPr>
            <a:r>
              <a:rPr lang="en-US" sz="1431">
                <a:solidFill>
                  <a:srgbClr val="000000"/>
                </a:solidFill>
                <a:latin typeface="Arimo"/>
              </a:rPr>
              <a:t>ELN: </a:t>
            </a:r>
          </a:p>
          <a:p>
            <a:pPr>
              <a:lnSpc>
                <a:spcPts val="2004"/>
              </a:lnSpc>
              <a:spcBef>
                <a:spcPct val="0"/>
              </a:spcBef>
            </a:pPr>
            <a:r>
              <a:rPr lang="en-US" sz="1431">
                <a:solidFill>
                  <a:srgbClr val="000000"/>
                </a:solidFill>
                <a:latin typeface="Arimo"/>
              </a:rPr>
              <a:t>4 municipios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12003430" y="8741936"/>
            <a:ext cx="1268518" cy="518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4"/>
              </a:lnSpc>
            </a:pPr>
            <a:r>
              <a:rPr lang="en-US" sz="1431">
                <a:solidFill>
                  <a:srgbClr val="000000"/>
                </a:solidFill>
                <a:latin typeface="Arimo"/>
              </a:rPr>
              <a:t>POST FARC: </a:t>
            </a:r>
          </a:p>
          <a:p>
            <a:pPr>
              <a:lnSpc>
                <a:spcPts val="2004"/>
              </a:lnSpc>
              <a:spcBef>
                <a:spcPct val="0"/>
              </a:spcBef>
            </a:pPr>
            <a:r>
              <a:rPr lang="en-US" sz="1431">
                <a:solidFill>
                  <a:srgbClr val="000000"/>
                </a:solidFill>
                <a:latin typeface="Arimo"/>
              </a:rPr>
              <a:t>4 municipios   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2827993" y="8891486"/>
            <a:ext cx="2200758" cy="369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1"/>
              </a:lnSpc>
              <a:spcBef>
                <a:spcPct val="0"/>
              </a:spcBef>
            </a:pPr>
            <a:r>
              <a:rPr lang="en-US" sz="2122">
                <a:solidFill>
                  <a:srgbClr val="000000"/>
                </a:solidFill>
                <a:latin typeface="Arimo Bold"/>
              </a:rPr>
              <a:t>Municipios PDET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8030664" y="2378381"/>
            <a:ext cx="2152820" cy="946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3"/>
              </a:lnSpc>
            </a:pPr>
            <a:r>
              <a:rPr lang="en-US" sz="1773">
                <a:solidFill>
                  <a:srgbClr val="000000"/>
                </a:solidFill>
                <a:latin typeface="Arimo"/>
              </a:rPr>
              <a:t>Coca: 26,7 ha</a:t>
            </a:r>
          </a:p>
          <a:p>
            <a:pPr algn="ctr">
              <a:lnSpc>
                <a:spcPts val="2483"/>
              </a:lnSpc>
            </a:pPr>
            <a:r>
              <a:rPr lang="en-US" sz="1773">
                <a:solidFill>
                  <a:srgbClr val="000000"/>
                </a:solidFill>
                <a:latin typeface="Arimo"/>
              </a:rPr>
              <a:t>Marihuana: 15,5</a:t>
            </a:r>
          </a:p>
          <a:p>
            <a:pPr algn="ctr">
              <a:lnSpc>
                <a:spcPts val="2483"/>
              </a:lnSpc>
              <a:spcBef>
                <a:spcPct val="0"/>
              </a:spcBef>
            </a:pPr>
            <a:r>
              <a:rPr lang="en-US" sz="1773">
                <a:solidFill>
                  <a:srgbClr val="000000"/>
                </a:solidFill>
                <a:latin typeface="Arimo"/>
              </a:rPr>
              <a:t>Amapola: 34 ha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8059103" y="1389618"/>
            <a:ext cx="2168054" cy="968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5"/>
              </a:lnSpc>
            </a:pPr>
            <a:r>
              <a:rPr lang="en-US" sz="1825">
                <a:solidFill>
                  <a:srgbClr val="000000"/>
                </a:solidFill>
                <a:latin typeface="Arimo Bold"/>
              </a:rPr>
              <a:t>Cultivos Erradicados</a:t>
            </a:r>
          </a:p>
          <a:p>
            <a:pPr algn="ctr">
              <a:lnSpc>
                <a:spcPts val="2555"/>
              </a:lnSpc>
            </a:pPr>
            <a:r>
              <a:rPr lang="en-US" sz="1825">
                <a:solidFill>
                  <a:srgbClr val="000000"/>
                </a:solidFill>
                <a:latin typeface="Arimo Bold"/>
              </a:rPr>
              <a:t>2018 - 2020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10567277" y="2273362"/>
            <a:ext cx="2190000" cy="1013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4"/>
              </a:lnSpc>
            </a:pPr>
            <a:r>
              <a:rPr lang="en-US" sz="1874">
                <a:solidFill>
                  <a:srgbClr val="000000"/>
                </a:solidFill>
                <a:latin typeface="Arimo"/>
              </a:rPr>
              <a:t>2018: 7.3 ton</a:t>
            </a:r>
          </a:p>
          <a:p>
            <a:pPr algn="ctr">
              <a:lnSpc>
                <a:spcPts val="2624"/>
              </a:lnSpc>
            </a:pPr>
            <a:r>
              <a:rPr lang="en-US" sz="1874">
                <a:solidFill>
                  <a:srgbClr val="000000"/>
                </a:solidFill>
                <a:latin typeface="Arimo"/>
              </a:rPr>
              <a:t>2019: 12,4 ton</a:t>
            </a:r>
          </a:p>
          <a:p>
            <a:pPr algn="ctr">
              <a:lnSpc>
                <a:spcPts val="2624"/>
              </a:lnSpc>
              <a:spcBef>
                <a:spcPct val="0"/>
              </a:spcBef>
            </a:pPr>
            <a:r>
              <a:rPr lang="en-US" sz="1874">
                <a:solidFill>
                  <a:srgbClr val="000000"/>
                </a:solidFill>
                <a:latin typeface="Arimo"/>
              </a:rPr>
              <a:t>2020: 9,4 ton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10727092" y="1392285"/>
            <a:ext cx="1901058" cy="709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5"/>
              </a:lnSpc>
            </a:pPr>
            <a:r>
              <a:rPr lang="en-US" sz="2047">
                <a:solidFill>
                  <a:srgbClr val="000000"/>
                </a:solidFill>
                <a:latin typeface="Arimo Bold"/>
              </a:rPr>
              <a:t>Incautaciones</a:t>
            </a:r>
          </a:p>
          <a:p>
            <a:pPr algn="ctr">
              <a:lnSpc>
                <a:spcPts val="2865"/>
              </a:lnSpc>
            </a:pPr>
            <a:r>
              <a:rPr lang="en-US" sz="2047">
                <a:solidFill>
                  <a:srgbClr val="000000"/>
                </a:solidFill>
                <a:latin typeface="Arimo Bold"/>
              </a:rPr>
              <a:t>2018 -2020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13115989" y="2600158"/>
            <a:ext cx="2183508" cy="848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4"/>
              </a:lnSpc>
            </a:pPr>
            <a:r>
              <a:rPr lang="en-US" sz="1617">
                <a:solidFill>
                  <a:srgbClr val="000000"/>
                </a:solidFill>
                <a:latin typeface="Arimo"/>
              </a:rPr>
              <a:t>2018: 1559 </a:t>
            </a:r>
          </a:p>
          <a:p>
            <a:pPr algn="ctr">
              <a:lnSpc>
                <a:spcPts val="2264"/>
              </a:lnSpc>
            </a:pPr>
            <a:r>
              <a:rPr lang="en-US" sz="1617">
                <a:solidFill>
                  <a:srgbClr val="000000"/>
                </a:solidFill>
                <a:latin typeface="Arimo"/>
              </a:rPr>
              <a:t>2019: 1233</a:t>
            </a:r>
          </a:p>
          <a:p>
            <a:pPr algn="ctr">
              <a:lnSpc>
                <a:spcPts val="2264"/>
              </a:lnSpc>
              <a:spcBef>
                <a:spcPct val="0"/>
              </a:spcBef>
            </a:pPr>
            <a:r>
              <a:rPr lang="en-US" sz="1617">
                <a:solidFill>
                  <a:srgbClr val="000000"/>
                </a:solidFill>
                <a:latin typeface="Arimo"/>
              </a:rPr>
              <a:t>2020: 950</a:t>
            </a:r>
          </a:p>
        </p:txBody>
      </p:sp>
      <p:sp>
        <p:nvSpPr>
          <p:cNvPr id="92" name="TextBox 92"/>
          <p:cNvSpPr txBox="1"/>
          <p:nvPr/>
        </p:nvSpPr>
        <p:spPr>
          <a:xfrm>
            <a:off x="13281409" y="1427860"/>
            <a:ext cx="1901058" cy="1151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5"/>
              </a:lnSpc>
            </a:pPr>
            <a:r>
              <a:rPr lang="en-US" sz="1332">
                <a:solidFill>
                  <a:srgbClr val="000000"/>
                </a:solidFill>
                <a:latin typeface="Arimo Bold"/>
              </a:rPr>
              <a:t>Capturados por Tráfico, fabricación o porte de estupefacientes</a:t>
            </a:r>
          </a:p>
          <a:p>
            <a:pPr algn="ctr">
              <a:lnSpc>
                <a:spcPts val="1865"/>
              </a:lnSpc>
            </a:pPr>
            <a:r>
              <a:rPr lang="en-US" sz="1332">
                <a:solidFill>
                  <a:srgbClr val="000000"/>
                </a:solidFill>
                <a:latin typeface="Arimo Bold"/>
              </a:rPr>
              <a:t>2018 - 2020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8129832" y="154587"/>
            <a:ext cx="7747196" cy="649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3"/>
              </a:lnSpc>
              <a:spcBef>
                <a:spcPct val="0"/>
              </a:spcBef>
            </a:pPr>
            <a:r>
              <a:rPr lang="en-US" sz="3695">
                <a:solidFill>
                  <a:srgbClr val="000000"/>
                </a:solidFill>
                <a:latin typeface="Arimo"/>
              </a:rPr>
              <a:t>Seguridad y Defensa Nacional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8602164" y="4494876"/>
            <a:ext cx="3209094" cy="1464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8"/>
              </a:lnSpc>
            </a:pPr>
            <a:r>
              <a:rPr lang="en-US" sz="2106">
                <a:solidFill>
                  <a:srgbClr val="000000"/>
                </a:solidFill>
                <a:latin typeface="Arimo"/>
              </a:rPr>
              <a:t>Sept 2022: </a:t>
            </a:r>
          </a:p>
          <a:p>
            <a:pPr algn="ctr">
              <a:lnSpc>
                <a:spcPts val="2948"/>
              </a:lnSpc>
            </a:pPr>
            <a:r>
              <a:rPr lang="en-US" sz="2106">
                <a:solidFill>
                  <a:srgbClr val="000000"/>
                </a:solidFill>
                <a:latin typeface="Arimo"/>
              </a:rPr>
              <a:t>79 Nación</a:t>
            </a:r>
          </a:p>
          <a:p>
            <a:pPr algn="ctr">
              <a:lnSpc>
                <a:spcPts val="2948"/>
              </a:lnSpc>
            </a:pPr>
            <a:r>
              <a:rPr lang="en-US" sz="2106">
                <a:solidFill>
                  <a:srgbClr val="000000"/>
                </a:solidFill>
                <a:latin typeface="Arimo"/>
              </a:rPr>
              <a:t>1 Tolima (1,2%) </a:t>
            </a:r>
          </a:p>
          <a:p>
            <a:pPr algn="ctr">
              <a:lnSpc>
                <a:spcPts val="2948"/>
              </a:lnSpc>
              <a:spcBef>
                <a:spcPct val="0"/>
              </a:spcBef>
            </a:pPr>
            <a:r>
              <a:rPr lang="en-US" sz="2106">
                <a:solidFill>
                  <a:srgbClr val="000000"/>
                </a:solidFill>
                <a:latin typeface="Arimo"/>
              </a:rPr>
              <a:t>Chaparral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8913642" y="4013558"/>
            <a:ext cx="2168054" cy="424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5"/>
              </a:lnSpc>
            </a:pPr>
            <a:r>
              <a:rPr lang="en-US" sz="2425">
                <a:solidFill>
                  <a:srgbClr val="000000"/>
                </a:solidFill>
                <a:latin typeface="Arimo Bold"/>
              </a:rPr>
              <a:t>Masacres</a:t>
            </a:r>
          </a:p>
        </p:txBody>
      </p:sp>
      <p:sp>
        <p:nvSpPr>
          <p:cNvPr id="96" name="TextBox 96"/>
          <p:cNvSpPr txBox="1"/>
          <p:nvPr/>
        </p:nvSpPr>
        <p:spPr>
          <a:xfrm>
            <a:off x="11393842" y="3955910"/>
            <a:ext cx="3251412" cy="2175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7"/>
              </a:lnSpc>
            </a:pPr>
            <a:r>
              <a:rPr lang="en-US" sz="2084">
                <a:solidFill>
                  <a:srgbClr val="000000"/>
                </a:solidFill>
                <a:latin typeface="Arimo"/>
              </a:rPr>
              <a:t>2021</a:t>
            </a:r>
          </a:p>
          <a:p>
            <a:pPr algn="ctr">
              <a:lnSpc>
                <a:spcPts val="2917"/>
              </a:lnSpc>
            </a:pPr>
            <a:r>
              <a:rPr lang="en-US" sz="2084">
                <a:solidFill>
                  <a:srgbClr val="000000"/>
                </a:solidFill>
                <a:latin typeface="Arimo"/>
              </a:rPr>
              <a:t>96 Nación</a:t>
            </a:r>
          </a:p>
          <a:p>
            <a:pPr algn="ctr">
              <a:lnSpc>
                <a:spcPts val="2917"/>
              </a:lnSpc>
            </a:pPr>
            <a:r>
              <a:rPr lang="en-US" sz="2084">
                <a:solidFill>
                  <a:srgbClr val="000000"/>
                </a:solidFill>
                <a:latin typeface="Arimo"/>
              </a:rPr>
              <a:t> 3 Tolima (3,1%): </a:t>
            </a:r>
          </a:p>
          <a:p>
            <a:pPr algn="ctr">
              <a:lnSpc>
                <a:spcPts val="2917"/>
              </a:lnSpc>
            </a:pPr>
            <a:r>
              <a:rPr lang="en-US" sz="2084">
                <a:solidFill>
                  <a:srgbClr val="000000"/>
                </a:solidFill>
                <a:latin typeface="Arimo"/>
              </a:rPr>
              <a:t>Rioblanco</a:t>
            </a:r>
          </a:p>
          <a:p>
            <a:pPr algn="ctr">
              <a:lnSpc>
                <a:spcPts val="2917"/>
              </a:lnSpc>
            </a:pPr>
            <a:r>
              <a:rPr lang="en-US" sz="2084">
                <a:solidFill>
                  <a:srgbClr val="000000"/>
                </a:solidFill>
                <a:latin typeface="Arimo"/>
              </a:rPr>
              <a:t>Espinal </a:t>
            </a:r>
          </a:p>
          <a:p>
            <a:pPr algn="ctr">
              <a:lnSpc>
                <a:spcPts val="2917"/>
              </a:lnSpc>
              <a:spcBef>
                <a:spcPct val="0"/>
              </a:spcBef>
            </a:pPr>
            <a:r>
              <a:rPr lang="en-US" sz="2084">
                <a:solidFill>
                  <a:srgbClr val="000000"/>
                </a:solidFill>
                <a:latin typeface="Arimo"/>
              </a:rPr>
              <a:t>Ambalema</a:t>
            </a:r>
          </a:p>
        </p:txBody>
      </p:sp>
      <p:pic>
        <p:nvPicPr>
          <p:cNvPr id="97" name="Picture 9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61012" y="9024962"/>
            <a:ext cx="262491" cy="330366"/>
          </a:xfrm>
          <a:prstGeom prst="rect">
            <a:avLst/>
          </a:prstGeom>
        </p:spPr>
      </p:pic>
      <p:pic>
        <p:nvPicPr>
          <p:cNvPr id="98" name="Picture 9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439020" y="6387140"/>
            <a:ext cx="371220" cy="467211"/>
          </a:xfrm>
          <a:prstGeom prst="rect">
            <a:avLst/>
          </a:prstGeom>
        </p:spPr>
      </p:pic>
      <p:sp>
        <p:nvSpPr>
          <p:cNvPr id="99" name="TextBox 99"/>
          <p:cNvSpPr txBox="1"/>
          <p:nvPr/>
        </p:nvSpPr>
        <p:spPr>
          <a:xfrm>
            <a:off x="12003430" y="6385120"/>
            <a:ext cx="1743985" cy="264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4"/>
              </a:lnSpc>
              <a:spcBef>
                <a:spcPct val="0"/>
              </a:spcBef>
            </a:pPr>
            <a:r>
              <a:rPr lang="en-US" sz="1431">
                <a:solidFill>
                  <a:srgbClr val="000000"/>
                </a:solidFill>
                <a:latin typeface="Arimo"/>
              </a:rPr>
              <a:t>Área por desminar</a:t>
            </a:r>
          </a:p>
        </p:txBody>
      </p:sp>
      <p:pic>
        <p:nvPicPr>
          <p:cNvPr id="100" name="Picture 100"/>
          <p:cNvPicPr>
            <a:picLocks noChangeAspect="1"/>
          </p:cNvPicPr>
          <p:nvPr/>
        </p:nvPicPr>
        <p:blipFill>
          <a:blip r:embed="rId14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sp>
        <p:nvSpPr>
          <p:cNvPr id="101" name="TextBox 101"/>
          <p:cNvSpPr txBox="1"/>
          <p:nvPr/>
        </p:nvSpPr>
        <p:spPr>
          <a:xfrm>
            <a:off x="12359008" y="9259474"/>
            <a:ext cx="2971177" cy="315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Arimo"/>
              </a:rPr>
              <a:t>Fuente: INDEPAZ, 2022</a:t>
            </a:r>
          </a:p>
        </p:txBody>
      </p:sp>
      <p:sp>
        <p:nvSpPr>
          <p:cNvPr id="102" name="TextBox 102"/>
          <p:cNvSpPr txBox="1"/>
          <p:nvPr/>
        </p:nvSpPr>
        <p:spPr>
          <a:xfrm>
            <a:off x="8029452" y="3554278"/>
            <a:ext cx="3532821" cy="233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3"/>
              </a:lnSpc>
              <a:spcBef>
                <a:spcPct val="0"/>
              </a:spcBef>
            </a:pPr>
            <a:r>
              <a:rPr lang="en-US" sz="1402" dirty="0">
                <a:solidFill>
                  <a:srgbClr val="000000"/>
                </a:solidFill>
                <a:latin typeface="Arimo"/>
              </a:rPr>
              <a:t>Fuente:  </a:t>
            </a:r>
            <a:r>
              <a:rPr lang="en-US" sz="1402" dirty="0" err="1">
                <a:solidFill>
                  <a:srgbClr val="000000"/>
                </a:solidFill>
                <a:latin typeface="Arimo"/>
              </a:rPr>
              <a:t>Boletín</a:t>
            </a:r>
            <a:r>
              <a:rPr lang="en-US" sz="1402" dirty="0">
                <a:solidFill>
                  <a:srgbClr val="000000"/>
                </a:solidFill>
                <a:latin typeface="Arimo"/>
              </a:rPr>
              <a:t> de Drogas, (CERE 2021)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1826680"/>
            <a:ext cx="4986719" cy="300569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2764" r="5711"/>
          <a:stretch>
            <a:fillRect/>
          </a:stretch>
        </p:blipFill>
        <p:spPr>
          <a:xfrm>
            <a:off x="1028700" y="5676143"/>
            <a:ext cx="4986719" cy="30056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789586" y="5676143"/>
            <a:ext cx="5017558" cy="301446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l="2914" r="2914"/>
          <a:stretch>
            <a:fillRect/>
          </a:stretch>
        </p:blipFill>
        <p:spPr>
          <a:xfrm>
            <a:off x="6789586" y="1826910"/>
            <a:ext cx="4986719" cy="300546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90270" y="126116"/>
            <a:ext cx="15226130" cy="649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3"/>
              </a:lnSpc>
              <a:spcBef>
                <a:spcPct val="0"/>
              </a:spcBef>
            </a:pPr>
            <a:r>
              <a:rPr lang="en-US" sz="3695">
                <a:solidFill>
                  <a:srgbClr val="000000"/>
                </a:solidFill>
                <a:latin typeface="Arimo"/>
              </a:rPr>
              <a:t>Seguridad Ciudadana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6538" y="1557538"/>
            <a:ext cx="4848881" cy="316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8"/>
              </a:lnSpc>
            </a:pPr>
            <a:r>
              <a:rPr lang="en-US" sz="1784">
                <a:solidFill>
                  <a:srgbClr val="000000"/>
                </a:solidFill>
                <a:latin typeface="Arimo"/>
              </a:rPr>
              <a:t>Tasa de Homicidio, 2019 - 2021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5406771"/>
            <a:ext cx="4986719" cy="316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8"/>
              </a:lnSpc>
            </a:pPr>
            <a:r>
              <a:rPr lang="en-US" sz="1784">
                <a:solidFill>
                  <a:srgbClr val="000000"/>
                </a:solidFill>
                <a:latin typeface="Arimo"/>
              </a:rPr>
              <a:t>Tasa de Hurtos, 2019 - 2021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789586" y="1557538"/>
            <a:ext cx="5017558" cy="316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8"/>
              </a:lnSpc>
            </a:pPr>
            <a:r>
              <a:rPr lang="en-US" sz="1784">
                <a:solidFill>
                  <a:srgbClr val="000000"/>
                </a:solidFill>
                <a:latin typeface="Arimo"/>
              </a:rPr>
              <a:t>Lesiones Personales, 2019 - 2021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89586" y="5406771"/>
            <a:ext cx="4986719" cy="316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8"/>
              </a:lnSpc>
            </a:pPr>
            <a:r>
              <a:rPr lang="en-US" sz="1784">
                <a:solidFill>
                  <a:srgbClr val="000000"/>
                </a:solidFill>
                <a:latin typeface="Arimo"/>
              </a:rPr>
              <a:t>Delitos Sexuales, 2019 - 2021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2305723" y="1940378"/>
            <a:ext cx="2778527" cy="277852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42103" y="0"/>
                  </a:moveTo>
                  <a:lnTo>
                    <a:pt x="670697" y="0"/>
                  </a:lnTo>
                  <a:cubicBezTo>
                    <a:pt x="708385" y="0"/>
                    <a:pt x="744529" y="14972"/>
                    <a:pt x="771179" y="41621"/>
                  </a:cubicBezTo>
                  <a:cubicBezTo>
                    <a:pt x="797828" y="68271"/>
                    <a:pt x="812800" y="104415"/>
                    <a:pt x="812800" y="142103"/>
                  </a:cubicBezTo>
                  <a:lnTo>
                    <a:pt x="812800" y="670697"/>
                  </a:lnTo>
                  <a:cubicBezTo>
                    <a:pt x="812800" y="708385"/>
                    <a:pt x="797828" y="744529"/>
                    <a:pt x="771179" y="771179"/>
                  </a:cubicBezTo>
                  <a:cubicBezTo>
                    <a:pt x="744529" y="797828"/>
                    <a:pt x="708385" y="812800"/>
                    <a:pt x="670697" y="812800"/>
                  </a:cubicBezTo>
                  <a:lnTo>
                    <a:pt x="142103" y="812800"/>
                  </a:lnTo>
                  <a:cubicBezTo>
                    <a:pt x="104415" y="812800"/>
                    <a:pt x="68271" y="797828"/>
                    <a:pt x="41621" y="771179"/>
                  </a:cubicBezTo>
                  <a:cubicBezTo>
                    <a:pt x="14972" y="744529"/>
                    <a:pt x="0" y="708385"/>
                    <a:pt x="0" y="670697"/>
                  </a:cubicBezTo>
                  <a:lnTo>
                    <a:pt x="0" y="142103"/>
                  </a:lnTo>
                  <a:cubicBezTo>
                    <a:pt x="0" y="104415"/>
                    <a:pt x="14972" y="68271"/>
                    <a:pt x="41621" y="41621"/>
                  </a:cubicBezTo>
                  <a:cubicBezTo>
                    <a:pt x="68271" y="14972"/>
                    <a:pt x="104415" y="0"/>
                    <a:pt x="142103" y="0"/>
                  </a:cubicBezTo>
                  <a:close/>
                </a:path>
              </a:pathLst>
            </a:custGeom>
            <a:solidFill>
              <a:srgbClr val="FEC90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505511" y="3551009"/>
            <a:ext cx="2362427" cy="872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4"/>
              </a:lnSpc>
            </a:pPr>
            <a:r>
              <a:rPr lang="en-US" sz="1646">
                <a:solidFill>
                  <a:srgbClr val="000000"/>
                </a:solidFill>
                <a:latin typeface="Arimo"/>
              </a:rPr>
              <a:t>164,9 por 100,000 pax</a:t>
            </a:r>
          </a:p>
          <a:p>
            <a:pPr algn="ctr">
              <a:lnSpc>
                <a:spcPts val="2304"/>
              </a:lnSpc>
              <a:spcBef>
                <a:spcPct val="0"/>
              </a:spcBef>
            </a:pPr>
            <a:r>
              <a:rPr lang="en-US" sz="1646">
                <a:solidFill>
                  <a:srgbClr val="000000"/>
                </a:solidFill>
                <a:latin typeface="Arimo"/>
              </a:rPr>
              <a:t>Puesto 22 entre deptos, (mayor a menor)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672681" y="2102061"/>
            <a:ext cx="2044610" cy="1232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0"/>
              </a:lnSpc>
            </a:pPr>
            <a:r>
              <a:rPr lang="en-US" sz="1721">
                <a:solidFill>
                  <a:srgbClr val="000000"/>
                </a:solidFill>
                <a:latin typeface="Arimo Bold"/>
              </a:rPr>
              <a:t>Tasa Violencia de Genero e Intrafamiliar</a:t>
            </a:r>
          </a:p>
          <a:p>
            <a:pPr algn="ctr">
              <a:lnSpc>
                <a:spcPts val="2410"/>
              </a:lnSpc>
            </a:pPr>
            <a:r>
              <a:rPr lang="en-US" sz="1721">
                <a:solidFill>
                  <a:srgbClr val="000000"/>
                </a:solidFill>
                <a:latin typeface="Arimo Bold"/>
              </a:rPr>
              <a:t>2020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2305723" y="5565270"/>
            <a:ext cx="2953944" cy="3000274"/>
            <a:chOff x="0" y="0"/>
            <a:chExt cx="864115" cy="87766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64115" cy="877667"/>
            </a:xfrm>
            <a:custGeom>
              <a:avLst/>
              <a:gdLst/>
              <a:ahLst/>
              <a:cxnLst/>
              <a:rect l="l" t="t" r="r" b="b"/>
              <a:pathLst>
                <a:path w="864115" h="877667">
                  <a:moveTo>
                    <a:pt x="133665" y="0"/>
                  </a:moveTo>
                  <a:lnTo>
                    <a:pt x="730450" y="0"/>
                  </a:lnTo>
                  <a:cubicBezTo>
                    <a:pt x="804271" y="0"/>
                    <a:pt x="864115" y="59844"/>
                    <a:pt x="864115" y="133665"/>
                  </a:cubicBezTo>
                  <a:lnTo>
                    <a:pt x="864115" y="744003"/>
                  </a:lnTo>
                  <a:cubicBezTo>
                    <a:pt x="864115" y="817824"/>
                    <a:pt x="804271" y="877667"/>
                    <a:pt x="730450" y="877667"/>
                  </a:cubicBezTo>
                  <a:lnTo>
                    <a:pt x="133665" y="877667"/>
                  </a:lnTo>
                  <a:cubicBezTo>
                    <a:pt x="59844" y="877667"/>
                    <a:pt x="0" y="817824"/>
                    <a:pt x="0" y="744003"/>
                  </a:cubicBezTo>
                  <a:lnTo>
                    <a:pt x="0" y="133665"/>
                  </a:lnTo>
                  <a:cubicBezTo>
                    <a:pt x="0" y="59844"/>
                    <a:pt x="59844" y="0"/>
                    <a:pt x="133665" y="0"/>
                  </a:cubicBezTo>
                  <a:close/>
                </a:path>
              </a:pathLst>
            </a:custGeom>
            <a:solidFill>
              <a:srgbClr val="ADDAF4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2513773" y="7008257"/>
            <a:ext cx="2362427" cy="1444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4"/>
              </a:lnSpc>
            </a:pPr>
            <a:r>
              <a:rPr lang="en-US" sz="1646">
                <a:solidFill>
                  <a:srgbClr val="000000"/>
                </a:solidFill>
                <a:latin typeface="Arimo"/>
              </a:rPr>
              <a:t> 21 por cada 100,000 habitantes, (mayor a menor)</a:t>
            </a:r>
          </a:p>
          <a:p>
            <a:pPr algn="ctr">
              <a:lnSpc>
                <a:spcPts val="2304"/>
              </a:lnSpc>
              <a:spcBef>
                <a:spcPct val="0"/>
              </a:spcBef>
            </a:pPr>
            <a:r>
              <a:rPr lang="en-US" sz="1646">
                <a:solidFill>
                  <a:srgbClr val="000000"/>
                </a:solidFill>
                <a:latin typeface="Arimo"/>
              </a:rPr>
              <a:t>Puesto 10 entre deptos, (mayor a menor)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679839" y="5666203"/>
            <a:ext cx="2044610" cy="1232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0"/>
              </a:lnSpc>
            </a:pPr>
            <a:r>
              <a:rPr lang="en-US" sz="1721">
                <a:solidFill>
                  <a:srgbClr val="000000"/>
                </a:solidFill>
                <a:latin typeface="Arimo Bold"/>
              </a:rPr>
              <a:t>Tasa de Mortalidad por accidente de transito</a:t>
            </a:r>
          </a:p>
          <a:p>
            <a:pPr algn="ctr">
              <a:lnSpc>
                <a:spcPts val="2410"/>
              </a:lnSpc>
            </a:pPr>
            <a:r>
              <a:rPr lang="en-US" sz="1721">
                <a:solidFill>
                  <a:srgbClr val="000000"/>
                </a:solidFill>
                <a:latin typeface="Arimo Bold"/>
              </a:rPr>
              <a:t>2021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9068117"/>
            <a:ext cx="3620728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Arimo"/>
              </a:rPr>
              <a:t>Fuente: </a:t>
            </a:r>
            <a:r>
              <a:rPr lang="en-US" sz="1899" dirty="0" err="1">
                <a:solidFill>
                  <a:srgbClr val="000000"/>
                </a:solidFill>
                <a:latin typeface="Arimo"/>
              </a:rPr>
              <a:t>Siedco</a:t>
            </a:r>
            <a:r>
              <a:rPr lang="en-US" sz="1899" dirty="0">
                <a:solidFill>
                  <a:srgbClr val="000000"/>
                </a:solidFill>
                <a:latin typeface="Arimo"/>
              </a:rPr>
              <a:t>, Policía Nacional.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6364" y="1477194"/>
            <a:ext cx="1084671" cy="8379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71120" y="1480015"/>
            <a:ext cx="928748" cy="92874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510618" y="2582623"/>
            <a:ext cx="7966851" cy="320308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7873" y="148532"/>
            <a:ext cx="14051849" cy="649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3"/>
              </a:lnSpc>
              <a:spcBef>
                <a:spcPct val="0"/>
              </a:spcBef>
            </a:pPr>
            <a:r>
              <a:rPr lang="en-US" sz="3695">
                <a:solidFill>
                  <a:srgbClr val="000000"/>
                </a:solidFill>
                <a:latin typeface="Arimo"/>
              </a:rPr>
              <a:t>Seguridad en las regiones como condición para la convivencia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0907" y="7933910"/>
            <a:ext cx="3319608" cy="666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66AAA"/>
                </a:solidFill>
                <a:latin typeface="Arimo"/>
              </a:rPr>
              <a:t>Reducir Grupos al Margen de la Ley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046118" y="1877714"/>
            <a:ext cx="1321502" cy="457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Arimo"/>
              </a:rPr>
              <a:t>METAS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34516" y="7580689"/>
            <a:ext cx="3085113" cy="1999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66AAA"/>
                </a:solidFill>
                <a:latin typeface="Arimo"/>
              </a:rPr>
              <a:t>Proyectos PDET</a:t>
            </a:r>
          </a:p>
          <a:p>
            <a:pPr marL="410209" lvl="1" indent="-205105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66AAA"/>
                </a:solidFill>
                <a:latin typeface="Arimo"/>
              </a:rPr>
              <a:t>Incentivar empleo en Municipios Zomac</a:t>
            </a:r>
          </a:p>
          <a:p>
            <a:pPr marL="410209" lvl="1" indent="-205105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66AAA"/>
                </a:solidFill>
                <a:latin typeface="Arimo"/>
              </a:rPr>
              <a:t>Vigilar cultivos ilicitos</a:t>
            </a:r>
          </a:p>
          <a:p>
            <a:pPr marL="410209" lvl="1" indent="-205105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66AAA"/>
                </a:solidFill>
                <a:latin typeface="Arimo"/>
              </a:rPr>
              <a:t>Completar los Catastro Multipropositos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82013" y="1832258"/>
            <a:ext cx="1321502" cy="457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00000"/>
                </a:solidFill>
                <a:latin typeface="Arimo"/>
              </a:rPr>
              <a:t>RETOS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610223" y="1480015"/>
            <a:ext cx="877667" cy="928748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9659341" y="1829474"/>
            <a:ext cx="4743348" cy="460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4"/>
              </a:lnSpc>
              <a:spcBef>
                <a:spcPct val="0"/>
              </a:spcBef>
            </a:pPr>
            <a:r>
              <a:rPr lang="en-US" sz="2595">
                <a:solidFill>
                  <a:srgbClr val="000000"/>
                </a:solidFill>
                <a:latin typeface="Arimo"/>
              </a:rPr>
              <a:t>PROYECTOS ESTRATÉGICOS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7851" y="3464194"/>
            <a:ext cx="3658487" cy="666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66AAA"/>
                </a:solidFill>
                <a:latin typeface="Arimo"/>
              </a:rPr>
              <a:t>Reducir tasa de Delitos Sexuales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60907" y="5857046"/>
            <a:ext cx="3319608" cy="666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Arimo"/>
              </a:rPr>
              <a:t>Reducir tasas de criminalidad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761395" y="2885590"/>
            <a:ext cx="3261785" cy="233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66AAA"/>
                </a:solidFill>
                <a:latin typeface="Arimo"/>
              </a:rPr>
              <a:t>Educación y sensibilización para frenar la violencia sexual y maltrato infantil</a:t>
            </a:r>
          </a:p>
          <a:p>
            <a:pPr marL="410209" lvl="1" indent="-205105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66AAA"/>
                </a:solidFill>
                <a:latin typeface="Arimo"/>
              </a:rPr>
              <a:t> Implementar Canales de Denuncia efectivos y de fácil acceso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792076" y="5506176"/>
            <a:ext cx="3190952" cy="166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Arimo"/>
              </a:rPr>
              <a:t>Aumentar fuerza Policial</a:t>
            </a:r>
          </a:p>
          <a:p>
            <a:pPr marL="410209" lvl="1" indent="-205105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Arimo"/>
              </a:rPr>
              <a:t>Promover la Convivencia ciudadana</a:t>
            </a:r>
          </a:p>
          <a:p>
            <a:pPr marL="410209" lvl="1" indent="-205105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Arimo"/>
              </a:rPr>
              <a:t>Asegurar el cumplimiento de la  justicia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326737" y="7523130"/>
            <a:ext cx="7966851" cy="1999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66AAA"/>
                </a:solidFill>
                <a:latin typeface="Arimo"/>
              </a:rPr>
              <a:t>Hacer uso de los beneficios tributarios para nuevas sociedades que desarrollen su actividad económica en 19 municipios catalogados como las Zonas más Afectadas por el Conflicto Armado – ZOMAC. El beneficio principal consiste en una tarifa progresiva del impuesto de Renta, durante un periodo de 10 años a partir de 2017, la cual varía dependiendo del tamaño de la empresa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921842" y="5999603"/>
            <a:ext cx="6776641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00000"/>
                </a:solidFill>
                <a:latin typeface="Arimo"/>
              </a:rPr>
              <a:t>Trasaldar Comando de Policía de Ibagué a Espinal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351595" y="4192386"/>
            <a:ext cx="13293286" cy="1902229"/>
            <a:chOff x="0" y="0"/>
            <a:chExt cx="3879270" cy="5551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79270" cy="555112"/>
            </a:xfrm>
            <a:custGeom>
              <a:avLst/>
              <a:gdLst/>
              <a:ahLst/>
              <a:cxnLst/>
              <a:rect l="l" t="t" r="r" b="b"/>
              <a:pathLst>
                <a:path w="3879270" h="555112">
                  <a:moveTo>
                    <a:pt x="29702" y="0"/>
                  </a:moveTo>
                  <a:lnTo>
                    <a:pt x="3849568" y="0"/>
                  </a:lnTo>
                  <a:cubicBezTo>
                    <a:pt x="3857446" y="0"/>
                    <a:pt x="3865001" y="3129"/>
                    <a:pt x="3870571" y="8700"/>
                  </a:cubicBezTo>
                  <a:cubicBezTo>
                    <a:pt x="3876141" y="14270"/>
                    <a:pt x="3879270" y="21825"/>
                    <a:pt x="3879270" y="29702"/>
                  </a:cubicBezTo>
                  <a:lnTo>
                    <a:pt x="3879270" y="525410"/>
                  </a:lnTo>
                  <a:cubicBezTo>
                    <a:pt x="3879270" y="533287"/>
                    <a:pt x="3876141" y="540842"/>
                    <a:pt x="3870571" y="546412"/>
                  </a:cubicBezTo>
                  <a:cubicBezTo>
                    <a:pt x="3865001" y="551982"/>
                    <a:pt x="3857446" y="555112"/>
                    <a:pt x="3849568" y="555112"/>
                  </a:cubicBezTo>
                  <a:lnTo>
                    <a:pt x="29702" y="555112"/>
                  </a:lnTo>
                  <a:cubicBezTo>
                    <a:pt x="21825" y="555112"/>
                    <a:pt x="14270" y="551982"/>
                    <a:pt x="8700" y="546412"/>
                  </a:cubicBezTo>
                  <a:cubicBezTo>
                    <a:pt x="3129" y="540842"/>
                    <a:pt x="0" y="533287"/>
                    <a:pt x="0" y="525410"/>
                  </a:cubicBezTo>
                  <a:lnTo>
                    <a:pt x="0" y="29702"/>
                  </a:lnTo>
                  <a:cubicBezTo>
                    <a:pt x="0" y="21825"/>
                    <a:pt x="3129" y="14270"/>
                    <a:pt x="8700" y="8700"/>
                  </a:cubicBezTo>
                  <a:cubicBezTo>
                    <a:pt x="14270" y="3129"/>
                    <a:pt x="21825" y="0"/>
                    <a:pt x="29702" y="0"/>
                  </a:cubicBezTo>
                  <a:close/>
                </a:path>
              </a:pathLst>
            </a:custGeom>
            <a:solidFill>
              <a:srgbClr val="D0241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768019" y="4381405"/>
            <a:ext cx="12634677" cy="1421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6"/>
              </a:lnSpc>
            </a:pPr>
            <a:r>
              <a:rPr lang="en-US" sz="4047">
                <a:solidFill>
                  <a:srgbClr val="000000"/>
                </a:solidFill>
                <a:latin typeface="Arimo Bold"/>
              </a:rPr>
              <a:t> Desarrollo de la empresa como medio para buscar la prosperidad y luchar contra el desempleo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5243119"/>
            <a:ext cx="6371438" cy="40151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124127" y="5199461"/>
            <a:ext cx="6022407" cy="405883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124127" y="4885446"/>
            <a:ext cx="6022407" cy="258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8"/>
              </a:lnSpc>
            </a:pPr>
            <a:r>
              <a:rPr lang="en-US" sz="1463">
                <a:solidFill>
                  <a:srgbClr val="000000"/>
                </a:solidFill>
                <a:latin typeface="Arimo"/>
              </a:rPr>
              <a:t>PIB PERCAPITA - 2021  (Pesos)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941407"/>
            <a:ext cx="6371438" cy="258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8"/>
              </a:lnSpc>
            </a:pPr>
            <a:r>
              <a:rPr lang="en-US" sz="1463">
                <a:solidFill>
                  <a:srgbClr val="000000"/>
                </a:solidFill>
                <a:latin typeface="Arimo"/>
              </a:rPr>
              <a:t>Participación del PIB Nacional- 2021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740069" y="1389532"/>
            <a:ext cx="2778527" cy="277852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42103" y="0"/>
                  </a:moveTo>
                  <a:lnTo>
                    <a:pt x="670697" y="0"/>
                  </a:lnTo>
                  <a:cubicBezTo>
                    <a:pt x="708385" y="0"/>
                    <a:pt x="744529" y="14972"/>
                    <a:pt x="771179" y="41621"/>
                  </a:cubicBezTo>
                  <a:cubicBezTo>
                    <a:pt x="797828" y="68271"/>
                    <a:pt x="812800" y="104415"/>
                    <a:pt x="812800" y="142103"/>
                  </a:cubicBezTo>
                  <a:lnTo>
                    <a:pt x="812800" y="670697"/>
                  </a:lnTo>
                  <a:cubicBezTo>
                    <a:pt x="812800" y="708385"/>
                    <a:pt x="797828" y="744529"/>
                    <a:pt x="771179" y="771179"/>
                  </a:cubicBezTo>
                  <a:cubicBezTo>
                    <a:pt x="744529" y="797828"/>
                    <a:pt x="708385" y="812800"/>
                    <a:pt x="670697" y="812800"/>
                  </a:cubicBezTo>
                  <a:lnTo>
                    <a:pt x="142103" y="812800"/>
                  </a:lnTo>
                  <a:cubicBezTo>
                    <a:pt x="104415" y="812800"/>
                    <a:pt x="68271" y="797828"/>
                    <a:pt x="41621" y="771179"/>
                  </a:cubicBezTo>
                  <a:cubicBezTo>
                    <a:pt x="14972" y="744529"/>
                    <a:pt x="0" y="708385"/>
                    <a:pt x="0" y="670697"/>
                  </a:cubicBezTo>
                  <a:lnTo>
                    <a:pt x="0" y="142103"/>
                  </a:lnTo>
                  <a:cubicBezTo>
                    <a:pt x="0" y="104415"/>
                    <a:pt x="14972" y="68271"/>
                    <a:pt x="41621" y="41621"/>
                  </a:cubicBezTo>
                  <a:cubicBezTo>
                    <a:pt x="68271" y="14972"/>
                    <a:pt x="104415" y="0"/>
                    <a:pt x="142103" y="0"/>
                  </a:cubicBezTo>
                  <a:close/>
                </a:path>
              </a:pathLst>
            </a:custGeom>
            <a:solidFill>
              <a:srgbClr val="FEC90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969803" y="2559653"/>
            <a:ext cx="2319060" cy="111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5"/>
              </a:lnSpc>
            </a:pPr>
            <a:r>
              <a:rPr lang="en-US" sz="2097">
                <a:solidFill>
                  <a:srgbClr val="000000"/>
                </a:solidFill>
                <a:latin typeface="Arimo"/>
              </a:rPr>
              <a:t>$ 25.221</a:t>
            </a:r>
          </a:p>
          <a:p>
            <a:pPr algn="ctr">
              <a:lnSpc>
                <a:spcPts val="2935"/>
              </a:lnSpc>
              <a:spcBef>
                <a:spcPct val="0"/>
              </a:spcBef>
            </a:pPr>
            <a:r>
              <a:rPr lang="en-US" sz="2097">
                <a:solidFill>
                  <a:srgbClr val="000000"/>
                </a:solidFill>
                <a:latin typeface="Arimo"/>
              </a:rPr>
              <a:t>miles de millones de pesos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07027" y="1574158"/>
            <a:ext cx="2044610" cy="852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0"/>
              </a:lnSpc>
            </a:pPr>
            <a:r>
              <a:rPr lang="en-US" sz="2421">
                <a:solidFill>
                  <a:srgbClr val="000000"/>
                </a:solidFill>
                <a:latin typeface="Arimo Bold"/>
              </a:rPr>
              <a:t>PIB TOLIMA </a:t>
            </a:r>
          </a:p>
          <a:p>
            <a:pPr algn="ctr">
              <a:lnSpc>
                <a:spcPts val="3390"/>
              </a:lnSpc>
            </a:pPr>
            <a:r>
              <a:rPr lang="en-US" sz="2421">
                <a:solidFill>
                  <a:srgbClr val="000000"/>
                </a:solidFill>
                <a:latin typeface="Arimo Bold"/>
              </a:rPr>
              <a:t>2021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69803" y="3820781"/>
            <a:ext cx="2059381" cy="259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1631" lvl="1" indent="-150815" algn="ctr">
              <a:lnSpc>
                <a:spcPts val="1955"/>
              </a:lnSpc>
              <a:spcBef>
                <a:spcPct val="0"/>
              </a:spcBef>
              <a:buFont typeface="Arial"/>
              <a:buChar char="•"/>
            </a:pPr>
            <a:r>
              <a:rPr lang="en-US" sz="1397">
                <a:solidFill>
                  <a:srgbClr val="000000"/>
                </a:solidFill>
                <a:latin typeface="Arimo"/>
              </a:rPr>
              <a:t>precio corriente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888360" y="1389532"/>
            <a:ext cx="2778527" cy="2778527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42103" y="0"/>
                  </a:moveTo>
                  <a:lnTo>
                    <a:pt x="670697" y="0"/>
                  </a:lnTo>
                  <a:cubicBezTo>
                    <a:pt x="708385" y="0"/>
                    <a:pt x="744529" y="14972"/>
                    <a:pt x="771179" y="41621"/>
                  </a:cubicBezTo>
                  <a:cubicBezTo>
                    <a:pt x="797828" y="68271"/>
                    <a:pt x="812800" y="104415"/>
                    <a:pt x="812800" y="142103"/>
                  </a:cubicBezTo>
                  <a:lnTo>
                    <a:pt x="812800" y="670697"/>
                  </a:lnTo>
                  <a:cubicBezTo>
                    <a:pt x="812800" y="708385"/>
                    <a:pt x="797828" y="744529"/>
                    <a:pt x="771179" y="771179"/>
                  </a:cubicBezTo>
                  <a:cubicBezTo>
                    <a:pt x="744529" y="797828"/>
                    <a:pt x="708385" y="812800"/>
                    <a:pt x="670697" y="812800"/>
                  </a:cubicBezTo>
                  <a:lnTo>
                    <a:pt x="142103" y="812800"/>
                  </a:lnTo>
                  <a:cubicBezTo>
                    <a:pt x="104415" y="812800"/>
                    <a:pt x="68271" y="797828"/>
                    <a:pt x="41621" y="771179"/>
                  </a:cubicBezTo>
                  <a:cubicBezTo>
                    <a:pt x="14972" y="744529"/>
                    <a:pt x="0" y="708385"/>
                    <a:pt x="0" y="670697"/>
                  </a:cubicBezTo>
                  <a:lnTo>
                    <a:pt x="0" y="142103"/>
                  </a:lnTo>
                  <a:cubicBezTo>
                    <a:pt x="0" y="104415"/>
                    <a:pt x="14972" y="68271"/>
                    <a:pt x="41621" y="41621"/>
                  </a:cubicBezTo>
                  <a:cubicBezTo>
                    <a:pt x="68271" y="14972"/>
                    <a:pt x="104415" y="0"/>
                    <a:pt x="142103" y="0"/>
                  </a:cubicBezTo>
                  <a:close/>
                </a:path>
              </a:pathLst>
            </a:custGeom>
            <a:solidFill>
              <a:srgbClr val="D0241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135330" y="2274325"/>
            <a:ext cx="2319060" cy="111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5"/>
              </a:lnSpc>
            </a:pPr>
            <a:r>
              <a:rPr lang="en-US" sz="2097">
                <a:solidFill>
                  <a:srgbClr val="000000"/>
                </a:solidFill>
                <a:latin typeface="Arimo"/>
              </a:rPr>
              <a:t>$ 8,402</a:t>
            </a:r>
          </a:p>
          <a:p>
            <a:pPr algn="ctr">
              <a:lnSpc>
                <a:spcPts val="2935"/>
              </a:lnSpc>
              <a:spcBef>
                <a:spcPct val="0"/>
              </a:spcBef>
            </a:pPr>
            <a:r>
              <a:rPr lang="en-US" sz="2097">
                <a:solidFill>
                  <a:srgbClr val="000000"/>
                </a:solidFill>
                <a:latin typeface="Arimo"/>
              </a:rPr>
              <a:t>miles de millones de pesos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190398" y="1583683"/>
            <a:ext cx="2174450" cy="736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0"/>
              </a:lnSpc>
            </a:pPr>
            <a:r>
              <a:rPr lang="en-US" sz="2121">
                <a:solidFill>
                  <a:srgbClr val="000000"/>
                </a:solidFill>
                <a:latin typeface="Arimo Bold"/>
              </a:rPr>
              <a:t> IBAGUÉ</a:t>
            </a:r>
          </a:p>
          <a:p>
            <a:pPr algn="ctr">
              <a:lnSpc>
                <a:spcPts val="2970"/>
              </a:lnSpc>
            </a:pPr>
            <a:r>
              <a:rPr lang="en-US" sz="2121">
                <a:solidFill>
                  <a:srgbClr val="000000"/>
                </a:solidFill>
                <a:latin typeface="Arimo Bold"/>
              </a:rPr>
              <a:t>2020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247933" y="3467162"/>
            <a:ext cx="2059381" cy="507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1631" lvl="1" indent="-150815" algn="ctr">
              <a:lnSpc>
                <a:spcPts val="1955"/>
              </a:lnSpc>
              <a:spcBef>
                <a:spcPct val="0"/>
              </a:spcBef>
              <a:buFont typeface="Arial"/>
              <a:buChar char="•"/>
            </a:pPr>
            <a:r>
              <a:rPr lang="en-US" sz="1397">
                <a:solidFill>
                  <a:srgbClr val="000000"/>
                </a:solidFill>
                <a:latin typeface="Arimo"/>
              </a:rPr>
              <a:t>Municipio 11 entre Envigado y Yumbo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6314214" y="1389532"/>
            <a:ext cx="2778527" cy="2778527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42103" y="0"/>
                  </a:moveTo>
                  <a:lnTo>
                    <a:pt x="670697" y="0"/>
                  </a:lnTo>
                  <a:cubicBezTo>
                    <a:pt x="708385" y="0"/>
                    <a:pt x="744529" y="14972"/>
                    <a:pt x="771179" y="41621"/>
                  </a:cubicBezTo>
                  <a:cubicBezTo>
                    <a:pt x="797828" y="68271"/>
                    <a:pt x="812800" y="104415"/>
                    <a:pt x="812800" y="142103"/>
                  </a:cubicBezTo>
                  <a:lnTo>
                    <a:pt x="812800" y="670697"/>
                  </a:lnTo>
                  <a:cubicBezTo>
                    <a:pt x="812800" y="708385"/>
                    <a:pt x="797828" y="744529"/>
                    <a:pt x="771179" y="771179"/>
                  </a:cubicBezTo>
                  <a:cubicBezTo>
                    <a:pt x="744529" y="797828"/>
                    <a:pt x="708385" y="812800"/>
                    <a:pt x="670697" y="812800"/>
                  </a:cubicBezTo>
                  <a:lnTo>
                    <a:pt x="142103" y="812800"/>
                  </a:lnTo>
                  <a:cubicBezTo>
                    <a:pt x="104415" y="812800"/>
                    <a:pt x="68271" y="797828"/>
                    <a:pt x="41621" y="771179"/>
                  </a:cubicBezTo>
                  <a:cubicBezTo>
                    <a:pt x="14972" y="744529"/>
                    <a:pt x="0" y="708385"/>
                    <a:pt x="0" y="670697"/>
                  </a:cubicBezTo>
                  <a:lnTo>
                    <a:pt x="0" y="142103"/>
                  </a:lnTo>
                  <a:cubicBezTo>
                    <a:pt x="0" y="104415"/>
                    <a:pt x="14972" y="68271"/>
                    <a:pt x="41621" y="41621"/>
                  </a:cubicBezTo>
                  <a:cubicBezTo>
                    <a:pt x="68271" y="14972"/>
                    <a:pt x="104415" y="0"/>
                    <a:pt x="142103" y="0"/>
                  </a:cubicBezTo>
                  <a:close/>
                </a:path>
              </a:pathLst>
            </a:custGeom>
            <a:solidFill>
              <a:srgbClr val="ADDAF4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6521350" y="2750153"/>
            <a:ext cx="2319060" cy="111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5"/>
              </a:lnSpc>
            </a:pPr>
            <a:r>
              <a:rPr lang="en-US" sz="2097">
                <a:solidFill>
                  <a:srgbClr val="000000"/>
                </a:solidFill>
                <a:latin typeface="Arimo"/>
              </a:rPr>
              <a:t>$ 11.902</a:t>
            </a:r>
          </a:p>
          <a:p>
            <a:pPr algn="ctr">
              <a:lnSpc>
                <a:spcPts val="2935"/>
              </a:lnSpc>
              <a:spcBef>
                <a:spcPct val="0"/>
              </a:spcBef>
            </a:pPr>
            <a:r>
              <a:rPr lang="en-US" sz="2097">
                <a:solidFill>
                  <a:srgbClr val="000000"/>
                </a:solidFill>
                <a:latin typeface="Arimo"/>
              </a:rPr>
              <a:t>miles de millones de pesos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672049" y="1574158"/>
            <a:ext cx="2044610" cy="1172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0"/>
              </a:lnSpc>
            </a:pPr>
            <a:r>
              <a:rPr lang="en-US" sz="2221">
                <a:solidFill>
                  <a:srgbClr val="000000"/>
                </a:solidFill>
                <a:latin typeface="Arimo Bold"/>
              </a:rPr>
              <a:t>Subregion Ibagué </a:t>
            </a:r>
          </a:p>
          <a:p>
            <a:pPr algn="ctr">
              <a:lnSpc>
                <a:spcPts val="3110"/>
              </a:lnSpc>
            </a:pPr>
            <a:r>
              <a:rPr lang="en-US" sz="2221">
                <a:solidFill>
                  <a:srgbClr val="000000"/>
                </a:solidFill>
                <a:latin typeface="Arimo Bold"/>
              </a:rPr>
              <a:t>2020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781030" y="3877931"/>
            <a:ext cx="2059381" cy="259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1631" lvl="1" indent="-150815" algn="ctr">
              <a:lnSpc>
                <a:spcPts val="1955"/>
              </a:lnSpc>
              <a:spcBef>
                <a:spcPct val="0"/>
              </a:spcBef>
              <a:buFont typeface="Arial"/>
              <a:buChar char="•"/>
            </a:pPr>
            <a:r>
              <a:rPr lang="en-US" sz="1397">
                <a:solidFill>
                  <a:srgbClr val="000000"/>
                </a:solidFill>
                <a:latin typeface="Arimo"/>
              </a:rPr>
              <a:t>precio corriente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28700" y="457787"/>
            <a:ext cx="13732826" cy="698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16"/>
              </a:lnSpc>
              <a:spcBef>
                <a:spcPct val="0"/>
              </a:spcBef>
            </a:pPr>
            <a:r>
              <a:rPr lang="en-US" sz="4011">
                <a:solidFill>
                  <a:srgbClr val="000000"/>
                </a:solidFill>
                <a:latin typeface="Arimo"/>
              </a:rPr>
              <a:t>Prosperidad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5403EF-7636-ACC7-F267-E94843BED497}"/>
              </a:ext>
            </a:extLst>
          </p:cNvPr>
          <p:cNvSpPr txBox="1"/>
          <p:nvPr/>
        </p:nvSpPr>
        <p:spPr>
          <a:xfrm>
            <a:off x="97339" y="9229580"/>
            <a:ext cx="1928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Fuente</a:t>
            </a:r>
            <a:r>
              <a:rPr lang="es-CO" dirty="0"/>
              <a:t>: DANE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2402519"/>
            <a:ext cx="13830673" cy="662547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54898" y="778002"/>
            <a:ext cx="7218011" cy="666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37"/>
              </a:lnSpc>
            </a:pPr>
            <a:r>
              <a:rPr lang="en-US" sz="3741">
                <a:solidFill>
                  <a:srgbClr val="000000"/>
                </a:solidFill>
                <a:latin typeface="Arimo"/>
              </a:rPr>
              <a:t>Variación anual PIB 2015- 2021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1702299" y="1451406"/>
            <a:ext cx="1902227" cy="190222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07566" y="0"/>
                  </a:moveTo>
                  <a:lnTo>
                    <a:pt x="605234" y="0"/>
                  </a:lnTo>
                  <a:cubicBezTo>
                    <a:pt x="660284" y="0"/>
                    <a:pt x="713079" y="21869"/>
                    <a:pt x="752005" y="60795"/>
                  </a:cubicBezTo>
                  <a:cubicBezTo>
                    <a:pt x="790931" y="99721"/>
                    <a:pt x="812800" y="152516"/>
                    <a:pt x="812800" y="207566"/>
                  </a:cubicBezTo>
                  <a:lnTo>
                    <a:pt x="812800" y="605234"/>
                  </a:lnTo>
                  <a:cubicBezTo>
                    <a:pt x="812800" y="660284"/>
                    <a:pt x="790931" y="713079"/>
                    <a:pt x="752005" y="752005"/>
                  </a:cubicBezTo>
                  <a:cubicBezTo>
                    <a:pt x="713079" y="790931"/>
                    <a:pt x="660284" y="812800"/>
                    <a:pt x="605234" y="812800"/>
                  </a:cubicBezTo>
                  <a:lnTo>
                    <a:pt x="207566" y="812800"/>
                  </a:lnTo>
                  <a:cubicBezTo>
                    <a:pt x="152516" y="812800"/>
                    <a:pt x="99721" y="790931"/>
                    <a:pt x="60795" y="752005"/>
                  </a:cubicBezTo>
                  <a:cubicBezTo>
                    <a:pt x="21869" y="713079"/>
                    <a:pt x="0" y="660284"/>
                    <a:pt x="0" y="605234"/>
                  </a:cubicBezTo>
                  <a:lnTo>
                    <a:pt x="0" y="207566"/>
                  </a:lnTo>
                  <a:cubicBezTo>
                    <a:pt x="0" y="152516"/>
                    <a:pt x="21869" y="99721"/>
                    <a:pt x="60795" y="60795"/>
                  </a:cubicBezTo>
                  <a:cubicBezTo>
                    <a:pt x="99721" y="21869"/>
                    <a:pt x="152516" y="0"/>
                    <a:pt x="207566" y="0"/>
                  </a:cubicBezTo>
                  <a:close/>
                </a:path>
              </a:pathLst>
            </a:custGeom>
            <a:solidFill>
              <a:srgbClr val="ADDAF4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1947279" y="1569305"/>
            <a:ext cx="1399775" cy="1612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9"/>
              </a:lnSpc>
            </a:pPr>
            <a:r>
              <a:rPr lang="en-US" sz="1520">
                <a:solidFill>
                  <a:srgbClr val="000000"/>
                </a:solidFill>
                <a:latin typeface="Arimo Bold"/>
              </a:rPr>
              <a:t>Los últimos 7 años Tolima esta creciendo más lento que el promedio Nacional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2E61D2-0755-973D-ED5A-4D9928147A67}"/>
              </a:ext>
            </a:extLst>
          </p:cNvPr>
          <p:cNvSpPr txBox="1"/>
          <p:nvPr/>
        </p:nvSpPr>
        <p:spPr>
          <a:xfrm>
            <a:off x="97339" y="9229580"/>
            <a:ext cx="1928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Fuente</a:t>
            </a:r>
            <a:r>
              <a:rPr lang="es-CO" dirty="0"/>
              <a:t>: DANE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54533" y="1572631"/>
            <a:ext cx="10198966" cy="629743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2336058" y="579671"/>
            <a:ext cx="2778527" cy="277852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42103" y="0"/>
                  </a:moveTo>
                  <a:lnTo>
                    <a:pt x="670697" y="0"/>
                  </a:lnTo>
                  <a:cubicBezTo>
                    <a:pt x="708385" y="0"/>
                    <a:pt x="744529" y="14972"/>
                    <a:pt x="771179" y="41621"/>
                  </a:cubicBezTo>
                  <a:cubicBezTo>
                    <a:pt x="797828" y="68271"/>
                    <a:pt x="812800" y="104415"/>
                    <a:pt x="812800" y="142103"/>
                  </a:cubicBezTo>
                  <a:lnTo>
                    <a:pt x="812800" y="670697"/>
                  </a:lnTo>
                  <a:cubicBezTo>
                    <a:pt x="812800" y="708385"/>
                    <a:pt x="797828" y="744529"/>
                    <a:pt x="771179" y="771179"/>
                  </a:cubicBezTo>
                  <a:cubicBezTo>
                    <a:pt x="744529" y="797828"/>
                    <a:pt x="708385" y="812800"/>
                    <a:pt x="670697" y="812800"/>
                  </a:cubicBezTo>
                  <a:lnTo>
                    <a:pt x="142103" y="812800"/>
                  </a:lnTo>
                  <a:cubicBezTo>
                    <a:pt x="104415" y="812800"/>
                    <a:pt x="68271" y="797828"/>
                    <a:pt x="41621" y="771179"/>
                  </a:cubicBezTo>
                  <a:cubicBezTo>
                    <a:pt x="14972" y="744529"/>
                    <a:pt x="0" y="708385"/>
                    <a:pt x="0" y="670697"/>
                  </a:cubicBezTo>
                  <a:lnTo>
                    <a:pt x="0" y="142103"/>
                  </a:lnTo>
                  <a:cubicBezTo>
                    <a:pt x="0" y="104415"/>
                    <a:pt x="14972" y="68271"/>
                    <a:pt x="41621" y="41621"/>
                  </a:cubicBezTo>
                  <a:cubicBezTo>
                    <a:pt x="68271" y="14972"/>
                    <a:pt x="104415" y="0"/>
                    <a:pt x="142103" y="0"/>
                  </a:cubicBezTo>
                  <a:close/>
                </a:path>
              </a:pathLst>
            </a:custGeom>
            <a:solidFill>
              <a:srgbClr val="FEC90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583746" y="1071285"/>
            <a:ext cx="2283152" cy="17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2"/>
              </a:lnSpc>
            </a:pPr>
            <a:r>
              <a:rPr lang="en-US" sz="2480">
                <a:solidFill>
                  <a:srgbClr val="000000"/>
                </a:solidFill>
                <a:latin typeface="Arimo Bold"/>
              </a:rPr>
              <a:t>Tolima un departamento Agrícola y Turístico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1921" y="361750"/>
            <a:ext cx="7218011" cy="609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37"/>
              </a:lnSpc>
            </a:pPr>
            <a:r>
              <a:rPr lang="en-US" sz="3741" dirty="0" err="1">
                <a:solidFill>
                  <a:srgbClr val="000000"/>
                </a:solidFill>
                <a:latin typeface="Arimo"/>
              </a:rPr>
              <a:t>Participación</a:t>
            </a:r>
            <a:r>
              <a:rPr lang="en-US" sz="3741" dirty="0">
                <a:solidFill>
                  <a:srgbClr val="000000"/>
                </a:solidFill>
                <a:latin typeface="Arimo"/>
              </a:rPr>
              <a:t> del PIB 2021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2336058" y="3578257"/>
            <a:ext cx="2778527" cy="277852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42103" y="0"/>
                  </a:moveTo>
                  <a:lnTo>
                    <a:pt x="670697" y="0"/>
                  </a:lnTo>
                  <a:cubicBezTo>
                    <a:pt x="708385" y="0"/>
                    <a:pt x="744529" y="14972"/>
                    <a:pt x="771179" y="41621"/>
                  </a:cubicBezTo>
                  <a:cubicBezTo>
                    <a:pt x="797828" y="68271"/>
                    <a:pt x="812800" y="104415"/>
                    <a:pt x="812800" y="142103"/>
                  </a:cubicBezTo>
                  <a:lnTo>
                    <a:pt x="812800" y="670697"/>
                  </a:lnTo>
                  <a:cubicBezTo>
                    <a:pt x="812800" y="708385"/>
                    <a:pt x="797828" y="744529"/>
                    <a:pt x="771179" y="771179"/>
                  </a:cubicBezTo>
                  <a:cubicBezTo>
                    <a:pt x="744529" y="797828"/>
                    <a:pt x="708385" y="812800"/>
                    <a:pt x="670697" y="812800"/>
                  </a:cubicBezTo>
                  <a:lnTo>
                    <a:pt x="142103" y="812800"/>
                  </a:lnTo>
                  <a:cubicBezTo>
                    <a:pt x="104415" y="812800"/>
                    <a:pt x="68271" y="797828"/>
                    <a:pt x="41621" y="771179"/>
                  </a:cubicBezTo>
                  <a:cubicBezTo>
                    <a:pt x="14972" y="744529"/>
                    <a:pt x="0" y="708385"/>
                    <a:pt x="0" y="670697"/>
                  </a:cubicBezTo>
                  <a:lnTo>
                    <a:pt x="0" y="142103"/>
                  </a:lnTo>
                  <a:cubicBezTo>
                    <a:pt x="0" y="104415"/>
                    <a:pt x="14972" y="68271"/>
                    <a:pt x="41621" y="41621"/>
                  </a:cubicBezTo>
                  <a:cubicBezTo>
                    <a:pt x="68271" y="14972"/>
                    <a:pt x="104415" y="0"/>
                    <a:pt x="142103" y="0"/>
                  </a:cubicBezTo>
                  <a:close/>
                </a:path>
              </a:pathLst>
            </a:custGeom>
            <a:solidFill>
              <a:srgbClr val="ADDAF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336058" y="3747107"/>
            <a:ext cx="2798602" cy="2523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7"/>
              </a:lnSpc>
              <a:spcBef>
                <a:spcPct val="0"/>
              </a:spcBef>
            </a:pPr>
            <a:r>
              <a:rPr lang="en-US" sz="2062">
                <a:solidFill>
                  <a:srgbClr val="000000"/>
                </a:solidFill>
                <a:latin typeface="Arimo"/>
              </a:rPr>
              <a:t>IGAC: 12,9% del Tolima, 397,200ha alberga unos de los mejores suelos para cultivar en Colombia con cerca de 100 mil hectáreas ocupadas.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2356134" y="6576843"/>
            <a:ext cx="2778527" cy="2778527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42103" y="0"/>
                  </a:moveTo>
                  <a:lnTo>
                    <a:pt x="670697" y="0"/>
                  </a:lnTo>
                  <a:cubicBezTo>
                    <a:pt x="708385" y="0"/>
                    <a:pt x="744529" y="14972"/>
                    <a:pt x="771179" y="41621"/>
                  </a:cubicBezTo>
                  <a:cubicBezTo>
                    <a:pt x="797828" y="68271"/>
                    <a:pt x="812800" y="104415"/>
                    <a:pt x="812800" y="142103"/>
                  </a:cubicBezTo>
                  <a:lnTo>
                    <a:pt x="812800" y="670697"/>
                  </a:lnTo>
                  <a:cubicBezTo>
                    <a:pt x="812800" y="708385"/>
                    <a:pt x="797828" y="744529"/>
                    <a:pt x="771179" y="771179"/>
                  </a:cubicBezTo>
                  <a:cubicBezTo>
                    <a:pt x="744529" y="797828"/>
                    <a:pt x="708385" y="812800"/>
                    <a:pt x="670697" y="812800"/>
                  </a:cubicBezTo>
                  <a:lnTo>
                    <a:pt x="142103" y="812800"/>
                  </a:lnTo>
                  <a:cubicBezTo>
                    <a:pt x="104415" y="812800"/>
                    <a:pt x="68271" y="797828"/>
                    <a:pt x="41621" y="771179"/>
                  </a:cubicBezTo>
                  <a:cubicBezTo>
                    <a:pt x="14972" y="744529"/>
                    <a:pt x="0" y="708385"/>
                    <a:pt x="0" y="670697"/>
                  </a:cubicBezTo>
                  <a:lnTo>
                    <a:pt x="0" y="142103"/>
                  </a:lnTo>
                  <a:cubicBezTo>
                    <a:pt x="0" y="104415"/>
                    <a:pt x="14972" y="68271"/>
                    <a:pt x="41621" y="41621"/>
                  </a:cubicBezTo>
                  <a:cubicBezTo>
                    <a:pt x="68271" y="14972"/>
                    <a:pt x="104415" y="0"/>
                    <a:pt x="142103" y="0"/>
                  </a:cubicBezTo>
                  <a:close/>
                </a:path>
              </a:pathLst>
            </a:custGeom>
            <a:solidFill>
              <a:srgbClr val="D0241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2603821" y="7918482"/>
            <a:ext cx="2283152" cy="1259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3"/>
              </a:lnSpc>
            </a:pPr>
            <a:r>
              <a:rPr lang="en-US" sz="1780">
                <a:solidFill>
                  <a:srgbClr val="000000"/>
                </a:solidFill>
                <a:latin typeface="Arimo"/>
              </a:rPr>
              <a:t>Boyacá 13,7%</a:t>
            </a:r>
          </a:p>
          <a:p>
            <a:pPr algn="ctr">
              <a:lnSpc>
                <a:spcPts val="2493"/>
              </a:lnSpc>
            </a:pPr>
            <a:r>
              <a:rPr lang="en-US" sz="1780">
                <a:solidFill>
                  <a:srgbClr val="000000"/>
                </a:solidFill>
                <a:latin typeface="Arimo"/>
              </a:rPr>
              <a:t>Meta 8,9%</a:t>
            </a:r>
          </a:p>
          <a:p>
            <a:pPr algn="ctr">
              <a:lnSpc>
                <a:spcPts val="2493"/>
              </a:lnSpc>
            </a:pPr>
            <a:r>
              <a:rPr lang="en-US" sz="1780">
                <a:solidFill>
                  <a:srgbClr val="000000"/>
                </a:solidFill>
                <a:latin typeface="Arimo"/>
              </a:rPr>
              <a:t>Huila 18,6%</a:t>
            </a:r>
          </a:p>
          <a:p>
            <a:pPr algn="ctr">
              <a:lnSpc>
                <a:spcPts val="2493"/>
              </a:lnSpc>
            </a:pPr>
            <a:r>
              <a:rPr lang="en-US" sz="1780">
                <a:solidFill>
                  <a:srgbClr val="000000"/>
                </a:solidFill>
                <a:latin typeface="Arimo"/>
              </a:rPr>
              <a:t>Cesar 16%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603821" y="6732659"/>
            <a:ext cx="2283152" cy="1025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3"/>
              </a:lnSpc>
            </a:pPr>
            <a:r>
              <a:rPr lang="en-US" sz="1980">
                <a:solidFill>
                  <a:srgbClr val="000000"/>
                </a:solidFill>
                <a:latin typeface="Arimo Bold"/>
              </a:rPr>
              <a:t>Administracion Pública, otros departamentos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70BDD9-359D-C9A8-29DF-CC380F961226}"/>
              </a:ext>
            </a:extLst>
          </p:cNvPr>
          <p:cNvSpPr txBox="1"/>
          <p:nvPr/>
        </p:nvSpPr>
        <p:spPr>
          <a:xfrm>
            <a:off x="97339" y="9229580"/>
            <a:ext cx="1928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Fuente</a:t>
            </a:r>
            <a:r>
              <a:rPr lang="es-CO" dirty="0"/>
              <a:t>: MINCIT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0745" y="1336555"/>
            <a:ext cx="12398089" cy="756232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31921" y="185858"/>
            <a:ext cx="14858232" cy="499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77"/>
              </a:lnSpc>
            </a:pPr>
            <a:r>
              <a:rPr lang="en-US" sz="2841">
                <a:solidFill>
                  <a:srgbClr val="000000"/>
                </a:solidFill>
                <a:latin typeface="Arimo"/>
              </a:rPr>
              <a:t>Producción Industrial y Personal Ocupado por Actividad Industrial, 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56B374-AEF3-EFF6-4A95-44B562BB3B77}"/>
              </a:ext>
            </a:extLst>
          </p:cNvPr>
          <p:cNvSpPr txBox="1"/>
          <p:nvPr/>
        </p:nvSpPr>
        <p:spPr>
          <a:xfrm>
            <a:off x="97339" y="9229580"/>
            <a:ext cx="1928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Fuente</a:t>
            </a:r>
            <a:r>
              <a:rPr lang="es-CO" dirty="0"/>
              <a:t>: MINCIT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179520" y="7297528"/>
            <a:ext cx="3725735" cy="2169495"/>
            <a:chOff x="0" y="0"/>
            <a:chExt cx="1675543" cy="97566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75543" cy="975668"/>
            </a:xfrm>
            <a:custGeom>
              <a:avLst/>
              <a:gdLst/>
              <a:ahLst/>
              <a:cxnLst/>
              <a:rect l="l" t="t" r="r" b="b"/>
              <a:pathLst>
                <a:path w="1675543" h="975668">
                  <a:moveTo>
                    <a:pt x="105976" y="0"/>
                  </a:moveTo>
                  <a:lnTo>
                    <a:pt x="1569567" y="0"/>
                  </a:lnTo>
                  <a:cubicBezTo>
                    <a:pt x="1628096" y="0"/>
                    <a:pt x="1675543" y="47447"/>
                    <a:pt x="1675543" y="105976"/>
                  </a:cubicBezTo>
                  <a:lnTo>
                    <a:pt x="1675543" y="869693"/>
                  </a:lnTo>
                  <a:cubicBezTo>
                    <a:pt x="1675543" y="897799"/>
                    <a:pt x="1664378" y="924754"/>
                    <a:pt x="1644504" y="944629"/>
                  </a:cubicBezTo>
                  <a:cubicBezTo>
                    <a:pt x="1624629" y="964503"/>
                    <a:pt x="1597674" y="975668"/>
                    <a:pt x="1569567" y="975668"/>
                  </a:cubicBezTo>
                  <a:lnTo>
                    <a:pt x="105976" y="975668"/>
                  </a:lnTo>
                  <a:cubicBezTo>
                    <a:pt x="77869" y="975668"/>
                    <a:pt x="50914" y="964503"/>
                    <a:pt x="31040" y="944629"/>
                  </a:cubicBezTo>
                  <a:cubicBezTo>
                    <a:pt x="11165" y="924754"/>
                    <a:pt x="0" y="897799"/>
                    <a:pt x="0" y="869693"/>
                  </a:cubicBezTo>
                  <a:lnTo>
                    <a:pt x="0" y="105976"/>
                  </a:lnTo>
                  <a:cubicBezTo>
                    <a:pt x="0" y="77869"/>
                    <a:pt x="11165" y="50914"/>
                    <a:pt x="31040" y="31040"/>
                  </a:cubicBezTo>
                  <a:cubicBezTo>
                    <a:pt x="50914" y="11165"/>
                    <a:pt x="77869" y="0"/>
                    <a:pt x="105976" y="0"/>
                  </a:cubicBezTo>
                  <a:close/>
                </a:path>
              </a:pathLst>
            </a:custGeom>
            <a:solidFill>
              <a:srgbClr val="ADDAF4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75240" y="7455729"/>
            <a:ext cx="1128926" cy="13581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858142" y="7714709"/>
            <a:ext cx="1657750" cy="87239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03451" y="7980018"/>
            <a:ext cx="1078109" cy="6070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387931" y="978462"/>
            <a:ext cx="11325671" cy="559941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88622" y="6231"/>
            <a:ext cx="4288178" cy="7364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60"/>
              </a:lnSpc>
              <a:spcBef>
                <a:spcPct val="0"/>
              </a:spcBef>
            </a:pPr>
            <a:r>
              <a:rPr lang="en-US" sz="4471" dirty="0" err="1">
                <a:solidFill>
                  <a:srgbClr val="000000"/>
                </a:solidFill>
                <a:latin typeface="Arimo"/>
              </a:rPr>
              <a:t>Exportaciones</a:t>
            </a:r>
            <a:endParaRPr lang="en-US" sz="4471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273299" y="7408104"/>
            <a:ext cx="3413991" cy="1792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3"/>
              </a:lnSpc>
              <a:spcBef>
                <a:spcPct val="0"/>
              </a:spcBef>
            </a:pPr>
            <a:r>
              <a:rPr lang="en-US" sz="1695" dirty="0">
                <a:solidFill>
                  <a:srgbClr val="000000"/>
                </a:solidFill>
                <a:latin typeface="Arimo"/>
              </a:rPr>
              <a:t>Los </a:t>
            </a:r>
            <a:r>
              <a:rPr lang="en-US" sz="1695" dirty="0" err="1">
                <a:solidFill>
                  <a:srgbClr val="000000"/>
                </a:solidFill>
                <a:latin typeface="Arimo"/>
              </a:rPr>
              <a:t>extractos</a:t>
            </a:r>
            <a:r>
              <a:rPr lang="en-US" sz="1695" dirty="0">
                <a:solidFill>
                  <a:srgbClr val="000000"/>
                </a:solidFill>
                <a:latin typeface="Arimo"/>
              </a:rPr>
              <a:t> de cafe y </a:t>
            </a:r>
            <a:r>
              <a:rPr lang="en-US" sz="1695" dirty="0" err="1">
                <a:solidFill>
                  <a:srgbClr val="000000"/>
                </a:solidFill>
                <a:latin typeface="Arimo"/>
              </a:rPr>
              <a:t>el</a:t>
            </a:r>
            <a:r>
              <a:rPr lang="en-US" sz="1695" dirty="0">
                <a:solidFill>
                  <a:srgbClr val="000000"/>
                </a:solidFill>
                <a:latin typeface="Arimo"/>
              </a:rPr>
              <a:t> café </a:t>
            </a:r>
            <a:r>
              <a:rPr lang="en-US" sz="1695" dirty="0" err="1">
                <a:solidFill>
                  <a:srgbClr val="000000"/>
                </a:solidFill>
                <a:latin typeface="Arimo"/>
              </a:rPr>
              <a:t>representaron</a:t>
            </a:r>
            <a:r>
              <a:rPr lang="en-US" sz="1695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1695" dirty="0" err="1">
                <a:solidFill>
                  <a:srgbClr val="000000"/>
                </a:solidFill>
                <a:latin typeface="Arimo"/>
              </a:rPr>
              <a:t>el</a:t>
            </a:r>
            <a:r>
              <a:rPr lang="en-US" sz="1695" dirty="0">
                <a:solidFill>
                  <a:srgbClr val="000000"/>
                </a:solidFill>
                <a:latin typeface="Arimo"/>
              </a:rPr>
              <a:t> 76% de las </a:t>
            </a:r>
            <a:r>
              <a:rPr lang="en-US" sz="1695" dirty="0" err="1">
                <a:solidFill>
                  <a:srgbClr val="000000"/>
                </a:solidFill>
                <a:latin typeface="Arimo"/>
              </a:rPr>
              <a:t>exportaciones</a:t>
            </a:r>
            <a:r>
              <a:rPr lang="en-US" sz="1695" dirty="0">
                <a:solidFill>
                  <a:srgbClr val="000000"/>
                </a:solidFill>
                <a:latin typeface="Arimo"/>
              </a:rPr>
              <a:t> del </a:t>
            </a:r>
            <a:r>
              <a:rPr lang="en-US" sz="1695" dirty="0" err="1">
                <a:solidFill>
                  <a:srgbClr val="000000"/>
                </a:solidFill>
                <a:latin typeface="Arimo"/>
              </a:rPr>
              <a:t>departamento</a:t>
            </a:r>
            <a:r>
              <a:rPr lang="en-US" sz="1695" dirty="0">
                <a:solidFill>
                  <a:srgbClr val="000000"/>
                </a:solidFill>
                <a:latin typeface="Arimo"/>
              </a:rPr>
              <a:t>. El principal </a:t>
            </a:r>
            <a:r>
              <a:rPr lang="en-US" sz="1695" dirty="0" err="1">
                <a:solidFill>
                  <a:srgbClr val="000000"/>
                </a:solidFill>
                <a:latin typeface="Arimo"/>
              </a:rPr>
              <a:t>destino</a:t>
            </a:r>
            <a:r>
              <a:rPr lang="en-US" sz="1695" dirty="0">
                <a:solidFill>
                  <a:srgbClr val="000000"/>
                </a:solidFill>
                <a:latin typeface="Arimo"/>
              </a:rPr>
              <a:t> de las </a:t>
            </a:r>
            <a:r>
              <a:rPr lang="en-US" sz="1695" dirty="0" err="1">
                <a:solidFill>
                  <a:srgbClr val="000000"/>
                </a:solidFill>
                <a:latin typeface="Arimo"/>
              </a:rPr>
              <a:t>ventas</a:t>
            </a:r>
            <a:r>
              <a:rPr lang="en-US" sz="1695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1695" dirty="0" err="1">
                <a:solidFill>
                  <a:srgbClr val="000000"/>
                </a:solidFill>
                <a:latin typeface="Arimo"/>
              </a:rPr>
              <a:t>externas</a:t>
            </a:r>
            <a:r>
              <a:rPr lang="en-US" sz="1695" dirty="0">
                <a:solidFill>
                  <a:srgbClr val="000000"/>
                </a:solidFill>
                <a:latin typeface="Arimo"/>
              </a:rPr>
              <a:t> de Tolima </a:t>
            </a:r>
            <a:r>
              <a:rPr lang="en-US" sz="1695" dirty="0" err="1">
                <a:solidFill>
                  <a:srgbClr val="000000"/>
                </a:solidFill>
                <a:latin typeface="Arimo"/>
              </a:rPr>
              <a:t>fue</a:t>
            </a:r>
            <a:r>
              <a:rPr lang="en-US" sz="1695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1695" dirty="0" err="1">
                <a:solidFill>
                  <a:srgbClr val="000000"/>
                </a:solidFill>
                <a:latin typeface="Arimo"/>
              </a:rPr>
              <a:t>Estados</a:t>
            </a:r>
            <a:r>
              <a:rPr lang="en-US" sz="1695" dirty="0">
                <a:solidFill>
                  <a:srgbClr val="000000"/>
                </a:solidFill>
                <a:latin typeface="Arimo"/>
              </a:rPr>
              <a:t> Unidos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387931" y="6491932"/>
            <a:ext cx="7354575" cy="348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3"/>
              </a:lnSpc>
              <a:spcBef>
                <a:spcPct val="0"/>
              </a:spcBef>
            </a:pPr>
            <a:r>
              <a:rPr lang="en-US" sz="2031">
                <a:solidFill>
                  <a:srgbClr val="000000"/>
                </a:solidFill>
                <a:latin typeface="Arimo"/>
              </a:rPr>
              <a:t>Cifras expresada en miles de doláres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715573-290D-7FB0-EEEC-2412792A246E}"/>
              </a:ext>
            </a:extLst>
          </p:cNvPr>
          <p:cNvSpPr txBox="1"/>
          <p:nvPr/>
        </p:nvSpPr>
        <p:spPr>
          <a:xfrm>
            <a:off x="97339" y="9229580"/>
            <a:ext cx="1928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Fuente</a:t>
            </a:r>
            <a:r>
              <a:rPr lang="es-CO" dirty="0"/>
              <a:t>: MINCIT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774575" y="2538398"/>
            <a:ext cx="8645887" cy="1124863"/>
            <a:chOff x="0" y="0"/>
            <a:chExt cx="2966627" cy="38597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966627" cy="385970"/>
            </a:xfrm>
            <a:custGeom>
              <a:avLst/>
              <a:gdLst/>
              <a:ahLst/>
              <a:cxnLst/>
              <a:rect l="l" t="t" r="r" b="b"/>
              <a:pathLst>
                <a:path w="2966627" h="385970">
                  <a:moveTo>
                    <a:pt x="45668" y="0"/>
                  </a:moveTo>
                  <a:lnTo>
                    <a:pt x="2920959" y="0"/>
                  </a:lnTo>
                  <a:cubicBezTo>
                    <a:pt x="2946181" y="0"/>
                    <a:pt x="2966627" y="20446"/>
                    <a:pt x="2966627" y="45668"/>
                  </a:cubicBezTo>
                  <a:lnTo>
                    <a:pt x="2966627" y="340302"/>
                  </a:lnTo>
                  <a:cubicBezTo>
                    <a:pt x="2966627" y="365524"/>
                    <a:pt x="2946181" y="385970"/>
                    <a:pt x="2920959" y="385970"/>
                  </a:cubicBezTo>
                  <a:lnTo>
                    <a:pt x="45668" y="385970"/>
                  </a:lnTo>
                  <a:cubicBezTo>
                    <a:pt x="20446" y="385970"/>
                    <a:pt x="0" y="365524"/>
                    <a:pt x="0" y="340302"/>
                  </a:cubicBezTo>
                  <a:lnTo>
                    <a:pt x="0" y="45668"/>
                  </a:lnTo>
                  <a:cubicBezTo>
                    <a:pt x="0" y="20446"/>
                    <a:pt x="20446" y="0"/>
                    <a:pt x="45668" y="0"/>
                  </a:cubicBezTo>
                  <a:close/>
                </a:path>
              </a:pathLst>
            </a:custGeom>
            <a:solidFill>
              <a:srgbClr val="60B7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71176" y="2722677"/>
            <a:ext cx="3729424" cy="5621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19"/>
              </a:lnSpc>
            </a:pPr>
            <a:r>
              <a:rPr lang="en-US" sz="3442" dirty="0" err="1">
                <a:solidFill>
                  <a:srgbClr val="000000"/>
                </a:solidFill>
                <a:latin typeface="Arimo"/>
              </a:rPr>
              <a:t>Ejes</a:t>
            </a:r>
            <a:r>
              <a:rPr lang="en-US" sz="3442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442" dirty="0" err="1">
                <a:solidFill>
                  <a:srgbClr val="000000"/>
                </a:solidFill>
                <a:latin typeface="Arimo"/>
              </a:rPr>
              <a:t>Sombrilla</a:t>
            </a:r>
            <a:endParaRPr lang="en-US" sz="3442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13594" y="3701009"/>
            <a:ext cx="13128567" cy="4423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47988" lvl="1" indent="-223994" algn="just">
              <a:lnSpc>
                <a:spcPts val="2904"/>
              </a:lnSpc>
              <a:buFont typeface="Arial"/>
              <a:buChar char="•"/>
            </a:pPr>
            <a:r>
              <a:rPr lang="en-US" sz="2074">
                <a:solidFill>
                  <a:srgbClr val="000000"/>
                </a:solidFill>
                <a:latin typeface="Arimo"/>
              </a:rPr>
              <a:t>Lucha contra la pobreza e inclusión social </a:t>
            </a:r>
          </a:p>
          <a:p>
            <a:pPr marL="895975" lvl="2" indent="-298658" algn="just">
              <a:lnSpc>
                <a:spcPts val="2904"/>
              </a:lnSpc>
              <a:buFont typeface="Arial"/>
              <a:buChar char="⚬"/>
            </a:pPr>
            <a:r>
              <a:rPr lang="en-US" sz="2074">
                <a:solidFill>
                  <a:srgbClr val="000000"/>
                </a:solidFill>
                <a:latin typeface="Arimo"/>
              </a:rPr>
              <a:t>Análisis</a:t>
            </a:r>
          </a:p>
          <a:p>
            <a:pPr marL="895975" lvl="2" indent="-298658" algn="just">
              <a:lnSpc>
                <a:spcPts val="2904"/>
              </a:lnSpc>
              <a:buFont typeface="Arial"/>
              <a:buChar char="⚬"/>
            </a:pPr>
            <a:r>
              <a:rPr lang="en-US" sz="2074">
                <a:solidFill>
                  <a:srgbClr val="000000"/>
                </a:solidFill>
                <a:latin typeface="Arimo"/>
              </a:rPr>
              <a:t>Retos, Metas y Proyectos Estratégicos </a:t>
            </a:r>
          </a:p>
          <a:p>
            <a:pPr marL="447988" lvl="1" indent="-223994" algn="just">
              <a:lnSpc>
                <a:spcPts val="2904"/>
              </a:lnSpc>
              <a:buFont typeface="Arial"/>
              <a:buChar char="•"/>
            </a:pPr>
            <a:r>
              <a:rPr lang="en-US" sz="2074">
                <a:solidFill>
                  <a:srgbClr val="000000"/>
                </a:solidFill>
                <a:latin typeface="Arimo"/>
              </a:rPr>
              <a:t>Seguridad en las regiones como condición para la convivencia </a:t>
            </a:r>
          </a:p>
          <a:p>
            <a:pPr marL="895975" lvl="2" indent="-298658" algn="just">
              <a:lnSpc>
                <a:spcPts val="2904"/>
              </a:lnSpc>
              <a:buFont typeface="Arial"/>
              <a:buChar char="⚬"/>
            </a:pPr>
            <a:r>
              <a:rPr lang="en-US" sz="2074">
                <a:solidFill>
                  <a:srgbClr val="000000"/>
                </a:solidFill>
                <a:latin typeface="Arimo"/>
              </a:rPr>
              <a:t>Análisis</a:t>
            </a:r>
          </a:p>
          <a:p>
            <a:pPr marL="895975" lvl="2" indent="-298658" algn="just">
              <a:lnSpc>
                <a:spcPts val="2904"/>
              </a:lnSpc>
              <a:buFont typeface="Arial"/>
              <a:buChar char="⚬"/>
            </a:pPr>
            <a:r>
              <a:rPr lang="en-US" sz="2074">
                <a:solidFill>
                  <a:srgbClr val="000000"/>
                </a:solidFill>
                <a:latin typeface="Arimo"/>
              </a:rPr>
              <a:t>Retos, Metas y Proyectos Estratégicos </a:t>
            </a:r>
          </a:p>
          <a:p>
            <a:pPr marL="447988" lvl="1" indent="-223994" algn="just">
              <a:lnSpc>
                <a:spcPts val="2904"/>
              </a:lnSpc>
              <a:buFont typeface="Arial"/>
              <a:buChar char="•"/>
            </a:pPr>
            <a:r>
              <a:rPr lang="en-US" sz="2074">
                <a:solidFill>
                  <a:srgbClr val="000000"/>
                </a:solidFill>
                <a:latin typeface="Arimo"/>
              </a:rPr>
              <a:t>Desarrollo de la empresa como medio para buscar la prosperidad y luchar contra el desempleo  </a:t>
            </a:r>
          </a:p>
          <a:p>
            <a:pPr marL="895975" lvl="2" indent="-298658" algn="just">
              <a:lnSpc>
                <a:spcPts val="2904"/>
              </a:lnSpc>
              <a:buFont typeface="Arial"/>
              <a:buChar char="⚬"/>
            </a:pPr>
            <a:r>
              <a:rPr lang="en-US" sz="2074">
                <a:solidFill>
                  <a:srgbClr val="000000"/>
                </a:solidFill>
                <a:latin typeface="Arimo"/>
              </a:rPr>
              <a:t>Análisis</a:t>
            </a:r>
          </a:p>
          <a:p>
            <a:pPr marL="895975" lvl="2" indent="-298658" algn="just">
              <a:lnSpc>
                <a:spcPts val="2904"/>
              </a:lnSpc>
              <a:buFont typeface="Arial"/>
              <a:buChar char="⚬"/>
            </a:pPr>
            <a:r>
              <a:rPr lang="en-US" sz="2074">
                <a:solidFill>
                  <a:srgbClr val="000000"/>
                </a:solidFill>
                <a:latin typeface="Arimo"/>
              </a:rPr>
              <a:t>Retos, Metas y Proyectos Estratégicos </a:t>
            </a:r>
          </a:p>
          <a:p>
            <a:pPr marL="447988" lvl="1" indent="-223994" algn="just">
              <a:lnSpc>
                <a:spcPts val="2904"/>
              </a:lnSpc>
              <a:buFont typeface="Arial"/>
              <a:buChar char="•"/>
            </a:pPr>
            <a:r>
              <a:rPr lang="en-US" sz="2074">
                <a:solidFill>
                  <a:srgbClr val="000000"/>
                </a:solidFill>
                <a:latin typeface="Arimo"/>
              </a:rPr>
              <a:t>Eficiencia del Estado y Lucha contra la Corrupción</a:t>
            </a:r>
          </a:p>
          <a:p>
            <a:pPr marL="895975" lvl="2" indent="-298658" algn="just">
              <a:lnSpc>
                <a:spcPts val="2904"/>
              </a:lnSpc>
              <a:buFont typeface="Arial"/>
              <a:buChar char="⚬"/>
            </a:pPr>
            <a:r>
              <a:rPr lang="en-US" sz="2074">
                <a:solidFill>
                  <a:srgbClr val="000000"/>
                </a:solidFill>
                <a:latin typeface="Arimo"/>
              </a:rPr>
              <a:t>Análisis</a:t>
            </a:r>
          </a:p>
          <a:p>
            <a:pPr marL="895975" lvl="2" indent="-298658" algn="just">
              <a:lnSpc>
                <a:spcPts val="2904"/>
              </a:lnSpc>
              <a:buFont typeface="Arial"/>
              <a:buChar char="⚬"/>
            </a:pPr>
            <a:r>
              <a:rPr lang="en-US" sz="2074">
                <a:solidFill>
                  <a:srgbClr val="000000"/>
                </a:solidFill>
                <a:latin typeface="Arimo"/>
              </a:rPr>
              <a:t>Retos, Metas y Proyectos Estratégicos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74575" y="1189916"/>
            <a:ext cx="11025496" cy="1159823"/>
            <a:chOff x="0" y="0"/>
            <a:chExt cx="3783133" cy="39796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83133" cy="397965"/>
            </a:xfrm>
            <a:custGeom>
              <a:avLst/>
              <a:gdLst/>
              <a:ahLst/>
              <a:cxnLst/>
              <a:rect l="l" t="t" r="r" b="b"/>
              <a:pathLst>
                <a:path w="3783133" h="397965">
                  <a:moveTo>
                    <a:pt x="35811" y="0"/>
                  </a:moveTo>
                  <a:lnTo>
                    <a:pt x="3747321" y="0"/>
                  </a:lnTo>
                  <a:cubicBezTo>
                    <a:pt x="3756819" y="0"/>
                    <a:pt x="3765928" y="3773"/>
                    <a:pt x="3772644" y="10489"/>
                  </a:cubicBezTo>
                  <a:cubicBezTo>
                    <a:pt x="3779360" y="17205"/>
                    <a:pt x="3783133" y="26314"/>
                    <a:pt x="3783133" y="35811"/>
                  </a:cubicBezTo>
                  <a:lnTo>
                    <a:pt x="3783133" y="362154"/>
                  </a:lnTo>
                  <a:cubicBezTo>
                    <a:pt x="3783133" y="371652"/>
                    <a:pt x="3779360" y="380761"/>
                    <a:pt x="3772644" y="387477"/>
                  </a:cubicBezTo>
                  <a:cubicBezTo>
                    <a:pt x="3765928" y="394192"/>
                    <a:pt x="3756819" y="397965"/>
                    <a:pt x="3747321" y="397965"/>
                  </a:cubicBezTo>
                  <a:lnTo>
                    <a:pt x="35811" y="397965"/>
                  </a:lnTo>
                  <a:cubicBezTo>
                    <a:pt x="16033" y="397965"/>
                    <a:pt x="0" y="381932"/>
                    <a:pt x="0" y="362154"/>
                  </a:cubicBezTo>
                  <a:lnTo>
                    <a:pt x="0" y="35811"/>
                  </a:lnTo>
                  <a:cubicBezTo>
                    <a:pt x="0" y="26314"/>
                    <a:pt x="3773" y="17205"/>
                    <a:pt x="10489" y="10489"/>
                  </a:cubicBezTo>
                  <a:cubicBezTo>
                    <a:pt x="17205" y="3773"/>
                    <a:pt x="26314" y="0"/>
                    <a:pt x="35811" y="0"/>
                  </a:cubicBezTo>
                  <a:close/>
                </a:path>
              </a:pathLst>
            </a:custGeom>
            <a:solidFill>
              <a:srgbClr val="FEC90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71176" y="1423359"/>
            <a:ext cx="4738928" cy="609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9"/>
              </a:lnSpc>
            </a:pPr>
            <a:r>
              <a:rPr lang="en-US" sz="3442">
                <a:solidFill>
                  <a:srgbClr val="000000"/>
                </a:solidFill>
                <a:latin typeface="Arimo"/>
              </a:rPr>
              <a:t>Diagnóstico Subregional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74575" y="8358253"/>
            <a:ext cx="5842101" cy="1161755"/>
            <a:chOff x="0" y="0"/>
            <a:chExt cx="2004576" cy="39862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04576" cy="398628"/>
            </a:xfrm>
            <a:custGeom>
              <a:avLst/>
              <a:gdLst/>
              <a:ahLst/>
              <a:cxnLst/>
              <a:rect l="l" t="t" r="r" b="b"/>
              <a:pathLst>
                <a:path w="2004576" h="398628">
                  <a:moveTo>
                    <a:pt x="67585" y="0"/>
                  </a:moveTo>
                  <a:lnTo>
                    <a:pt x="1936991" y="0"/>
                  </a:lnTo>
                  <a:cubicBezTo>
                    <a:pt x="1974317" y="0"/>
                    <a:pt x="2004576" y="30259"/>
                    <a:pt x="2004576" y="67585"/>
                  </a:cubicBezTo>
                  <a:lnTo>
                    <a:pt x="2004576" y="331043"/>
                  </a:lnTo>
                  <a:cubicBezTo>
                    <a:pt x="2004576" y="368370"/>
                    <a:pt x="1974317" y="398628"/>
                    <a:pt x="1936991" y="398628"/>
                  </a:cubicBezTo>
                  <a:lnTo>
                    <a:pt x="67585" y="398628"/>
                  </a:lnTo>
                  <a:cubicBezTo>
                    <a:pt x="30259" y="398628"/>
                    <a:pt x="0" y="368370"/>
                    <a:pt x="0" y="331043"/>
                  </a:cubicBezTo>
                  <a:lnTo>
                    <a:pt x="0" y="67585"/>
                  </a:lnTo>
                  <a:cubicBezTo>
                    <a:pt x="0" y="30259"/>
                    <a:pt x="30259" y="0"/>
                    <a:pt x="67585" y="0"/>
                  </a:cubicBezTo>
                  <a:close/>
                </a:path>
              </a:pathLst>
            </a:custGeom>
            <a:solidFill>
              <a:srgbClr val="D02418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40691" y="8502392"/>
            <a:ext cx="2624449" cy="609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9"/>
              </a:lnSpc>
            </a:pPr>
            <a:r>
              <a:rPr lang="en-US" sz="3442">
                <a:solidFill>
                  <a:srgbClr val="000000"/>
                </a:solidFill>
                <a:latin typeface="Arimo"/>
              </a:rPr>
              <a:t>Conclusiones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74575" y="204583"/>
            <a:ext cx="14832095" cy="67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91"/>
              </a:lnSpc>
            </a:pPr>
            <a:r>
              <a:rPr lang="en-US" sz="3851">
                <a:solidFill>
                  <a:srgbClr val="000000"/>
                </a:solidFill>
                <a:latin typeface="Arimo"/>
              </a:rPr>
              <a:t>Estructura Presentación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1659420"/>
            <a:ext cx="13098370" cy="759888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90802" y="113740"/>
            <a:ext cx="11755899" cy="914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Arimo Bold"/>
              </a:rPr>
              <a:t>Serie producción de arroz mecanizado , Principales departamentos arroceros, II Semestre (2010 – 2020)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2761321"/>
            <a:ext cx="10187911" cy="612358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1860007" y="4464498"/>
            <a:ext cx="3093742" cy="2717229"/>
            <a:chOff x="0" y="0"/>
            <a:chExt cx="1319304" cy="11587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19304" cy="1158743"/>
            </a:xfrm>
            <a:custGeom>
              <a:avLst/>
              <a:gdLst/>
              <a:ahLst/>
              <a:cxnLst/>
              <a:rect l="l" t="t" r="r" b="b"/>
              <a:pathLst>
                <a:path w="1319304" h="1158743">
                  <a:moveTo>
                    <a:pt x="127625" y="0"/>
                  </a:moveTo>
                  <a:lnTo>
                    <a:pt x="1191679" y="0"/>
                  </a:lnTo>
                  <a:cubicBezTo>
                    <a:pt x="1225527" y="0"/>
                    <a:pt x="1257989" y="13446"/>
                    <a:pt x="1281924" y="37380"/>
                  </a:cubicBezTo>
                  <a:cubicBezTo>
                    <a:pt x="1305858" y="61315"/>
                    <a:pt x="1319304" y="93777"/>
                    <a:pt x="1319304" y="127625"/>
                  </a:cubicBezTo>
                  <a:lnTo>
                    <a:pt x="1319304" y="1031118"/>
                  </a:lnTo>
                  <a:cubicBezTo>
                    <a:pt x="1319304" y="1064966"/>
                    <a:pt x="1305858" y="1097428"/>
                    <a:pt x="1281924" y="1121362"/>
                  </a:cubicBezTo>
                  <a:cubicBezTo>
                    <a:pt x="1257989" y="1145297"/>
                    <a:pt x="1225527" y="1158743"/>
                    <a:pt x="1191679" y="1158743"/>
                  </a:cubicBezTo>
                  <a:lnTo>
                    <a:pt x="127625" y="1158743"/>
                  </a:lnTo>
                  <a:cubicBezTo>
                    <a:pt x="57140" y="1158743"/>
                    <a:pt x="0" y="1101603"/>
                    <a:pt x="0" y="1031118"/>
                  </a:cubicBezTo>
                  <a:lnTo>
                    <a:pt x="0" y="127625"/>
                  </a:lnTo>
                  <a:cubicBezTo>
                    <a:pt x="0" y="93777"/>
                    <a:pt x="13446" y="61315"/>
                    <a:pt x="37380" y="37380"/>
                  </a:cubicBezTo>
                  <a:cubicBezTo>
                    <a:pt x="61315" y="13446"/>
                    <a:pt x="93777" y="0"/>
                    <a:pt x="127625" y="0"/>
                  </a:cubicBezTo>
                  <a:close/>
                </a:path>
              </a:pathLst>
            </a:custGeom>
            <a:solidFill>
              <a:srgbClr val="FEC90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067587" y="4622597"/>
            <a:ext cx="2678581" cy="2510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4"/>
              </a:lnSpc>
              <a:spcBef>
                <a:spcPct val="0"/>
              </a:spcBef>
            </a:pPr>
            <a:r>
              <a:rPr lang="en-US" sz="2403" dirty="0" err="1">
                <a:solidFill>
                  <a:srgbClr val="000000"/>
                </a:solidFill>
                <a:latin typeface="Arimo"/>
              </a:rPr>
              <a:t>Tercer</a:t>
            </a:r>
            <a:r>
              <a:rPr lang="en-US" sz="240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3" dirty="0" err="1">
                <a:solidFill>
                  <a:srgbClr val="000000"/>
                </a:solidFill>
                <a:latin typeface="Arimo"/>
              </a:rPr>
              <a:t>departamento</a:t>
            </a:r>
            <a:r>
              <a:rPr lang="en-US" sz="2403" dirty="0">
                <a:solidFill>
                  <a:srgbClr val="000000"/>
                </a:solidFill>
                <a:latin typeface="Arimo"/>
              </a:rPr>
              <a:t> Productor </a:t>
            </a:r>
            <a:r>
              <a:rPr lang="en-US" sz="2403" dirty="0" err="1">
                <a:solidFill>
                  <a:srgbClr val="000000"/>
                </a:solidFill>
                <a:latin typeface="Arimo"/>
              </a:rPr>
              <a:t>más</a:t>
            </a:r>
            <a:r>
              <a:rPr lang="en-US" sz="240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403" dirty="0" err="1">
                <a:solidFill>
                  <a:srgbClr val="000000"/>
                </a:solidFill>
                <a:latin typeface="Arimo"/>
              </a:rPr>
              <a:t>importante</a:t>
            </a:r>
            <a:r>
              <a:rPr lang="en-US" sz="2403" dirty="0">
                <a:solidFill>
                  <a:srgbClr val="000000"/>
                </a:solidFill>
                <a:latin typeface="Arimo"/>
              </a:rPr>
              <a:t> de café, </a:t>
            </a:r>
            <a:r>
              <a:rPr lang="en-US" sz="2403" dirty="0" err="1">
                <a:solidFill>
                  <a:srgbClr val="000000"/>
                </a:solidFill>
                <a:latin typeface="Arimo"/>
              </a:rPr>
              <a:t>despues</a:t>
            </a:r>
            <a:r>
              <a:rPr lang="en-US" sz="2403" dirty="0">
                <a:solidFill>
                  <a:srgbClr val="000000"/>
                </a:solidFill>
                <a:latin typeface="Arimo"/>
              </a:rPr>
              <a:t> de Huila y Antioquia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1688" y="686136"/>
            <a:ext cx="12794712" cy="5609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Arimo Bold"/>
              </a:rPr>
              <a:t>Producción</a:t>
            </a:r>
            <a:r>
              <a:rPr lang="en-US" sz="3399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 Bold"/>
              </a:rPr>
              <a:t>por</a:t>
            </a:r>
            <a:r>
              <a:rPr lang="en-US" sz="3399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 Bold"/>
              </a:rPr>
              <a:t>Tonelada</a:t>
            </a:r>
            <a:r>
              <a:rPr lang="en-US" sz="3399" dirty="0">
                <a:solidFill>
                  <a:srgbClr val="000000"/>
                </a:solidFill>
                <a:latin typeface="Arimo Bold"/>
              </a:rPr>
              <a:t> de Café </a:t>
            </a:r>
            <a:r>
              <a:rPr lang="en-US" sz="3399" dirty="0" err="1">
                <a:solidFill>
                  <a:srgbClr val="000000"/>
                </a:solidFill>
                <a:latin typeface="Arimo Bold"/>
              </a:rPr>
              <a:t>en</a:t>
            </a:r>
            <a:r>
              <a:rPr lang="en-US" sz="3399" dirty="0">
                <a:solidFill>
                  <a:srgbClr val="000000"/>
                </a:solidFill>
                <a:latin typeface="Arimo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rimo Bold"/>
              </a:rPr>
              <a:t>el</a:t>
            </a:r>
            <a:r>
              <a:rPr lang="en-US" sz="3399" dirty="0">
                <a:solidFill>
                  <a:srgbClr val="000000"/>
                </a:solidFill>
                <a:latin typeface="Arimo Bold"/>
              </a:rPr>
              <a:t> Tolima (2016 – 2020)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E36F30-5CA8-57FF-622F-2236B490E2C7}"/>
              </a:ext>
            </a:extLst>
          </p:cNvPr>
          <p:cNvSpPr txBox="1"/>
          <p:nvPr/>
        </p:nvSpPr>
        <p:spPr>
          <a:xfrm>
            <a:off x="97339" y="9229580"/>
            <a:ext cx="4017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Fuente</a:t>
            </a:r>
            <a:r>
              <a:rPr lang="es-CO" dirty="0"/>
              <a:t>: Evaluaciones Agropecuarias EVA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8691473" y="2349024"/>
            <a:ext cx="5403218" cy="5740402"/>
            <a:chOff x="0" y="0"/>
            <a:chExt cx="7204291" cy="7653869"/>
          </a:xfrm>
        </p:grpSpPr>
        <p:sp>
          <p:nvSpPr>
            <p:cNvPr id="5" name="TextBox 5"/>
            <p:cNvSpPr txBox="1"/>
            <p:nvPr/>
          </p:nvSpPr>
          <p:spPr>
            <a:xfrm>
              <a:off x="882298" y="-28575"/>
              <a:ext cx="2902995" cy="339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88"/>
                </a:lnSpc>
              </a:pPr>
              <a:r>
                <a:rPr lang="en-US" sz="1563">
                  <a:solidFill>
                    <a:srgbClr val="000000"/>
                  </a:solidFill>
                  <a:latin typeface="Open Sans Light"/>
                </a:rPr>
                <a:t>Índice de competitividad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281656" y="-28575"/>
              <a:ext cx="2444468" cy="339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88"/>
                </a:lnSpc>
              </a:pPr>
              <a:r>
                <a:rPr lang="en-US" sz="1563">
                  <a:solidFill>
                    <a:srgbClr val="000000"/>
                  </a:solidFill>
                  <a:latin typeface="Open Sans Light"/>
                </a:rPr>
                <a:t>Índice de Innovación</a:t>
              </a:r>
            </a:p>
          </p:txBody>
        </p:sp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683754" y="105882"/>
              <a:ext cx="3498630" cy="99272"/>
              <a:chOff x="276868" y="-619747"/>
              <a:chExt cx="5370991" cy="1524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276868" y="-619747"/>
                <a:ext cx="152400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D0180C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5495459" y="-619747"/>
                <a:ext cx="152400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ADDAF4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1234233" y="7314257"/>
              <a:ext cx="604449" cy="339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88"/>
                </a:lnSpc>
              </a:pPr>
              <a:r>
                <a:rPr lang="en-US" sz="1563">
                  <a:solidFill>
                    <a:srgbClr val="000000"/>
                  </a:solidFill>
                  <a:latin typeface="Open Sans Light"/>
                </a:rPr>
                <a:t>2019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551623" y="7314257"/>
              <a:ext cx="604449" cy="339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88"/>
                </a:lnSpc>
              </a:pPr>
              <a:r>
                <a:rPr lang="en-US" sz="1563">
                  <a:solidFill>
                    <a:srgbClr val="000000"/>
                  </a:solidFill>
                  <a:latin typeface="Open Sans Light"/>
                </a:rPr>
                <a:t>2020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869013" y="7314257"/>
              <a:ext cx="604449" cy="339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88"/>
                </a:lnSpc>
              </a:pPr>
              <a:r>
                <a:rPr lang="en-US" sz="1563">
                  <a:solidFill>
                    <a:srgbClr val="000000"/>
                  </a:solidFill>
                  <a:latin typeface="Open Sans Light"/>
                </a:rPr>
                <a:t>2021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25488"/>
              <a:ext cx="371040" cy="339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188"/>
                </a:lnSpc>
              </a:pPr>
              <a:r>
                <a:rPr lang="en-US" sz="1563">
                  <a:solidFill>
                    <a:srgbClr val="000000"/>
                  </a:solidFill>
                  <a:latin typeface="Open Sans Light"/>
                </a:rPr>
                <a:t>15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559117"/>
              <a:ext cx="371040" cy="339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188"/>
                </a:lnSpc>
              </a:pPr>
              <a:r>
                <a:rPr lang="en-US" sz="1563">
                  <a:solidFill>
                    <a:srgbClr val="000000"/>
                  </a:solidFill>
                  <a:latin typeface="Open Sans Light"/>
                </a:rPr>
                <a:t>10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51092" y="4792746"/>
              <a:ext cx="219949" cy="339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188"/>
                </a:lnSpc>
              </a:pPr>
              <a:r>
                <a:rPr lang="en-US" sz="1563">
                  <a:solidFill>
                    <a:srgbClr val="000000"/>
                  </a:solidFill>
                  <a:latin typeface="Open Sans Light"/>
                </a:rPr>
                <a:t>5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51092" y="7026375"/>
              <a:ext cx="219949" cy="339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188"/>
                </a:lnSpc>
              </a:pPr>
              <a:r>
                <a:rPr lang="en-US" sz="1563">
                  <a:solidFill>
                    <a:srgbClr val="000000"/>
                  </a:solidFill>
                  <a:latin typeface="Open Sans Light"/>
                </a:rPr>
                <a:t>0 </a:t>
              </a:r>
            </a:p>
          </p:txBody>
        </p:sp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503404" y="505446"/>
              <a:ext cx="6700887" cy="6705023"/>
              <a:chOff x="0" y="-6350"/>
              <a:chExt cx="10287000" cy="1029335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1366097"/>
                <a:ext cx="1573213" cy="8920903"/>
              </a:xfrm>
              <a:custGeom>
                <a:avLst/>
                <a:gdLst/>
                <a:ahLst/>
                <a:cxnLst/>
                <a:rect l="l" t="t" r="r" b="b"/>
                <a:pathLst>
                  <a:path w="1573213" h="8920903">
                    <a:moveTo>
                      <a:pt x="0" y="8920903"/>
                    </a:moveTo>
                    <a:lnTo>
                      <a:pt x="0" y="125857"/>
                    </a:lnTo>
                    <a:lnTo>
                      <a:pt x="0" y="125857"/>
                    </a:lnTo>
                    <a:cubicBezTo>
                      <a:pt x="0" y="92477"/>
                      <a:pt x="13260" y="60465"/>
                      <a:pt x="36863" y="36862"/>
                    </a:cubicBezTo>
                    <a:cubicBezTo>
                      <a:pt x="60465" y="13260"/>
                      <a:pt x="92478" y="0"/>
                      <a:pt x="125857" y="0"/>
                    </a:cubicBezTo>
                    <a:lnTo>
                      <a:pt x="1447356" y="0"/>
                    </a:lnTo>
                    <a:cubicBezTo>
                      <a:pt x="1480735" y="0"/>
                      <a:pt x="1512747" y="13260"/>
                      <a:pt x="1536350" y="36862"/>
                    </a:cubicBezTo>
                    <a:cubicBezTo>
                      <a:pt x="1559953" y="60465"/>
                      <a:pt x="1573212" y="92477"/>
                      <a:pt x="1573212" y="125857"/>
                    </a:cubicBezTo>
                    <a:lnTo>
                      <a:pt x="1573212" y="8920903"/>
                    </a:lnTo>
                    <a:close/>
                  </a:path>
                </a:pathLst>
              </a:custGeom>
              <a:solidFill>
                <a:srgbClr val="D0180C"/>
              </a:solidFill>
            </p:spPr>
          </p:sp>
          <p:sp>
            <p:nvSpPr>
              <p:cNvPr id="19" name="Freeform 19"/>
              <p:cNvSpPr/>
              <p:nvPr/>
            </p:nvSpPr>
            <p:spPr>
              <a:xfrm>
                <a:off x="3557588" y="2736850"/>
                <a:ext cx="1573212" cy="7550150"/>
              </a:xfrm>
              <a:custGeom>
                <a:avLst/>
                <a:gdLst/>
                <a:ahLst/>
                <a:cxnLst/>
                <a:rect l="l" t="t" r="r" b="b"/>
                <a:pathLst>
                  <a:path w="1573212" h="7550150">
                    <a:moveTo>
                      <a:pt x="0" y="7550150"/>
                    </a:moveTo>
                    <a:lnTo>
                      <a:pt x="0" y="125857"/>
                    </a:lnTo>
                    <a:cubicBezTo>
                      <a:pt x="0" y="92478"/>
                      <a:pt x="13260" y="60465"/>
                      <a:pt x="36862" y="36863"/>
                    </a:cubicBezTo>
                    <a:cubicBezTo>
                      <a:pt x="60465" y="13260"/>
                      <a:pt x="92477" y="0"/>
                      <a:pt x="125857" y="0"/>
                    </a:cubicBezTo>
                    <a:lnTo>
                      <a:pt x="1447355" y="0"/>
                    </a:lnTo>
                    <a:cubicBezTo>
                      <a:pt x="1480734" y="0"/>
                      <a:pt x="1512747" y="13260"/>
                      <a:pt x="1536350" y="36863"/>
                    </a:cubicBezTo>
                    <a:cubicBezTo>
                      <a:pt x="1559952" y="60465"/>
                      <a:pt x="1573212" y="92478"/>
                      <a:pt x="1573212" y="125857"/>
                    </a:cubicBezTo>
                    <a:lnTo>
                      <a:pt x="1573212" y="7550150"/>
                    </a:lnTo>
                    <a:close/>
                  </a:path>
                </a:pathLst>
              </a:custGeom>
              <a:solidFill>
                <a:srgbClr val="D0180C"/>
              </a:solid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7115175" y="2736850"/>
                <a:ext cx="1573212" cy="7550150"/>
              </a:xfrm>
              <a:custGeom>
                <a:avLst/>
                <a:gdLst/>
                <a:ahLst/>
                <a:cxnLst/>
                <a:rect l="l" t="t" r="r" b="b"/>
                <a:pathLst>
                  <a:path w="1573212" h="7550150">
                    <a:moveTo>
                      <a:pt x="0" y="7550150"/>
                    </a:moveTo>
                    <a:lnTo>
                      <a:pt x="0" y="125857"/>
                    </a:lnTo>
                    <a:cubicBezTo>
                      <a:pt x="0" y="56348"/>
                      <a:pt x="56348" y="0"/>
                      <a:pt x="125857" y="0"/>
                    </a:cubicBezTo>
                    <a:lnTo>
                      <a:pt x="1447356" y="0"/>
                    </a:lnTo>
                    <a:cubicBezTo>
                      <a:pt x="1516865" y="0"/>
                      <a:pt x="1573213" y="56348"/>
                      <a:pt x="1573213" y="125857"/>
                    </a:cubicBezTo>
                    <a:lnTo>
                      <a:pt x="1573213" y="7550150"/>
                    </a:lnTo>
                    <a:close/>
                  </a:path>
                </a:pathLst>
              </a:custGeom>
              <a:solidFill>
                <a:srgbClr val="D0180C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1598612" y="-6350"/>
                <a:ext cx="1573212" cy="10293350"/>
              </a:xfrm>
              <a:custGeom>
                <a:avLst/>
                <a:gdLst/>
                <a:ahLst/>
                <a:cxnLst/>
                <a:rect l="l" t="t" r="r" b="b"/>
                <a:pathLst>
                  <a:path w="1573212" h="10293350">
                    <a:moveTo>
                      <a:pt x="0" y="10293350"/>
                    </a:moveTo>
                    <a:lnTo>
                      <a:pt x="0" y="125857"/>
                    </a:lnTo>
                    <a:cubicBezTo>
                      <a:pt x="0" y="92478"/>
                      <a:pt x="13260" y="60465"/>
                      <a:pt x="36863" y="36863"/>
                    </a:cubicBezTo>
                    <a:cubicBezTo>
                      <a:pt x="60466" y="13260"/>
                      <a:pt x="92478" y="0"/>
                      <a:pt x="125858" y="0"/>
                    </a:cubicBezTo>
                    <a:lnTo>
                      <a:pt x="1447356" y="0"/>
                    </a:lnTo>
                    <a:cubicBezTo>
                      <a:pt x="1480735" y="0"/>
                      <a:pt x="1512748" y="13260"/>
                      <a:pt x="1536350" y="36863"/>
                    </a:cubicBezTo>
                    <a:cubicBezTo>
                      <a:pt x="1559953" y="60465"/>
                      <a:pt x="1573213" y="92478"/>
                      <a:pt x="1573213" y="125857"/>
                    </a:cubicBezTo>
                    <a:lnTo>
                      <a:pt x="1573213" y="10293350"/>
                    </a:lnTo>
                    <a:close/>
                  </a:path>
                </a:pathLst>
              </a:custGeom>
              <a:solidFill>
                <a:srgbClr val="ADDAF4"/>
              </a:solidFill>
            </p:spPr>
          </p:sp>
          <p:sp>
            <p:nvSpPr>
              <p:cNvPr id="22" name="Freeform 22"/>
              <p:cNvSpPr/>
              <p:nvPr/>
            </p:nvSpPr>
            <p:spPr>
              <a:xfrm>
                <a:off x="5156200" y="2736850"/>
                <a:ext cx="1573212" cy="7550150"/>
              </a:xfrm>
              <a:custGeom>
                <a:avLst/>
                <a:gdLst/>
                <a:ahLst/>
                <a:cxnLst/>
                <a:rect l="l" t="t" r="r" b="b"/>
                <a:pathLst>
                  <a:path w="1573212" h="7550150">
                    <a:moveTo>
                      <a:pt x="0" y="7550150"/>
                    </a:moveTo>
                    <a:lnTo>
                      <a:pt x="0" y="125857"/>
                    </a:lnTo>
                    <a:cubicBezTo>
                      <a:pt x="0" y="92478"/>
                      <a:pt x="13260" y="60465"/>
                      <a:pt x="36862" y="36863"/>
                    </a:cubicBezTo>
                    <a:cubicBezTo>
                      <a:pt x="60465" y="13260"/>
                      <a:pt x="92478" y="0"/>
                      <a:pt x="125857" y="0"/>
                    </a:cubicBezTo>
                    <a:lnTo>
                      <a:pt x="1447356" y="0"/>
                    </a:lnTo>
                    <a:cubicBezTo>
                      <a:pt x="1516865" y="0"/>
                      <a:pt x="1573212" y="56348"/>
                      <a:pt x="1573212" y="125857"/>
                    </a:cubicBezTo>
                    <a:lnTo>
                      <a:pt x="1573212" y="7550150"/>
                    </a:lnTo>
                    <a:close/>
                  </a:path>
                </a:pathLst>
              </a:custGeom>
              <a:solidFill>
                <a:srgbClr val="ADDAF4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8713788" y="2736850"/>
                <a:ext cx="1573212" cy="7550150"/>
              </a:xfrm>
              <a:custGeom>
                <a:avLst/>
                <a:gdLst/>
                <a:ahLst/>
                <a:cxnLst/>
                <a:rect l="l" t="t" r="r" b="b"/>
                <a:pathLst>
                  <a:path w="1573212" h="7550150">
                    <a:moveTo>
                      <a:pt x="0" y="7550150"/>
                    </a:moveTo>
                    <a:lnTo>
                      <a:pt x="0" y="125857"/>
                    </a:lnTo>
                    <a:cubicBezTo>
                      <a:pt x="0" y="56348"/>
                      <a:pt x="56347" y="0"/>
                      <a:pt x="125856" y="0"/>
                    </a:cubicBezTo>
                    <a:lnTo>
                      <a:pt x="1447355" y="0"/>
                    </a:lnTo>
                    <a:cubicBezTo>
                      <a:pt x="1516864" y="0"/>
                      <a:pt x="1573212" y="56348"/>
                      <a:pt x="1573212" y="125857"/>
                    </a:cubicBezTo>
                    <a:lnTo>
                      <a:pt x="1573212" y="7550150"/>
                    </a:lnTo>
                    <a:close/>
                  </a:path>
                </a:pathLst>
              </a:custGeom>
              <a:solidFill>
                <a:srgbClr val="ADDAF4"/>
              </a:solidFill>
            </p:spPr>
          </p:sp>
        </p:grpSp>
      </p:grpSp>
      <p:grpSp>
        <p:nvGrpSpPr>
          <p:cNvPr id="24" name="Group 24"/>
          <p:cNvGrpSpPr/>
          <p:nvPr/>
        </p:nvGrpSpPr>
        <p:grpSpPr>
          <a:xfrm>
            <a:off x="1824234" y="2456045"/>
            <a:ext cx="5361660" cy="2959259"/>
            <a:chOff x="0" y="0"/>
            <a:chExt cx="1472651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472651" cy="812800"/>
            </a:xfrm>
            <a:custGeom>
              <a:avLst/>
              <a:gdLst/>
              <a:ahLst/>
              <a:cxnLst/>
              <a:rect l="l" t="t" r="r" b="b"/>
              <a:pathLst>
                <a:path w="1472651" h="812800">
                  <a:moveTo>
                    <a:pt x="73641" y="0"/>
                  </a:moveTo>
                  <a:lnTo>
                    <a:pt x="1399011" y="0"/>
                  </a:lnTo>
                  <a:cubicBezTo>
                    <a:pt x="1418541" y="0"/>
                    <a:pt x="1437272" y="7759"/>
                    <a:pt x="1451083" y="21569"/>
                  </a:cubicBezTo>
                  <a:cubicBezTo>
                    <a:pt x="1464893" y="35379"/>
                    <a:pt x="1472651" y="54110"/>
                    <a:pt x="1472651" y="73641"/>
                  </a:cubicBezTo>
                  <a:lnTo>
                    <a:pt x="1472651" y="739159"/>
                  </a:lnTo>
                  <a:cubicBezTo>
                    <a:pt x="1472651" y="758690"/>
                    <a:pt x="1464893" y="777421"/>
                    <a:pt x="1451083" y="791231"/>
                  </a:cubicBezTo>
                  <a:cubicBezTo>
                    <a:pt x="1437272" y="805041"/>
                    <a:pt x="1418541" y="812800"/>
                    <a:pt x="1399011" y="812800"/>
                  </a:cubicBezTo>
                  <a:lnTo>
                    <a:pt x="73641" y="812800"/>
                  </a:lnTo>
                  <a:cubicBezTo>
                    <a:pt x="54110" y="812800"/>
                    <a:pt x="35379" y="805041"/>
                    <a:pt x="21569" y="791231"/>
                  </a:cubicBezTo>
                  <a:cubicBezTo>
                    <a:pt x="7759" y="777421"/>
                    <a:pt x="0" y="758690"/>
                    <a:pt x="0" y="739159"/>
                  </a:cubicBezTo>
                  <a:lnTo>
                    <a:pt x="0" y="73641"/>
                  </a:lnTo>
                  <a:cubicBezTo>
                    <a:pt x="0" y="54110"/>
                    <a:pt x="7759" y="35379"/>
                    <a:pt x="21569" y="21569"/>
                  </a:cubicBezTo>
                  <a:cubicBezTo>
                    <a:pt x="35379" y="7759"/>
                    <a:pt x="54110" y="0"/>
                    <a:pt x="73641" y="0"/>
                  </a:cubicBezTo>
                  <a:close/>
                </a:path>
              </a:pathLst>
            </a:custGeom>
            <a:solidFill>
              <a:srgbClr val="ADDAF4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80288" y="3260421"/>
            <a:ext cx="700381" cy="84510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13248" y="4236089"/>
            <a:ext cx="667421" cy="760594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8161747" y="1334556"/>
            <a:ext cx="6462669" cy="799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0"/>
              </a:lnSpc>
            </a:pPr>
            <a:r>
              <a:rPr lang="en-US" sz="2250">
                <a:solidFill>
                  <a:srgbClr val="000000"/>
                </a:solidFill>
                <a:latin typeface="Arimo"/>
              </a:rPr>
              <a:t>Ranking  departamental:</a:t>
            </a:r>
          </a:p>
          <a:p>
            <a:pPr algn="ctr">
              <a:lnSpc>
                <a:spcPts val="3150"/>
              </a:lnSpc>
            </a:pPr>
            <a:r>
              <a:rPr lang="en-US" sz="2250">
                <a:solidFill>
                  <a:srgbClr val="000000"/>
                </a:solidFill>
                <a:latin typeface="Arimo"/>
              </a:rPr>
              <a:t>Índice de Competitividad e Índice de Innovación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909712" y="2834866"/>
            <a:ext cx="582146" cy="394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0"/>
              </a:lnSpc>
            </a:pPr>
            <a:r>
              <a:rPr lang="en-US" sz="2214">
                <a:solidFill>
                  <a:srgbClr val="000000"/>
                </a:solidFill>
                <a:latin typeface="Arimo"/>
              </a:rPr>
              <a:t>15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228628" y="2834866"/>
            <a:ext cx="446314" cy="362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00"/>
              </a:lnSpc>
            </a:pPr>
            <a:r>
              <a:rPr lang="en-US" sz="2214">
                <a:solidFill>
                  <a:srgbClr val="000000"/>
                </a:solidFill>
                <a:latin typeface="Arimo"/>
              </a:rPr>
              <a:t>13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393082" y="3499451"/>
            <a:ext cx="313817" cy="388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9"/>
              </a:lnSpc>
            </a:pPr>
            <a:r>
              <a:rPr lang="en-US" sz="2221">
                <a:solidFill>
                  <a:srgbClr val="000000"/>
                </a:solidFill>
                <a:latin typeface="Arimo"/>
              </a:rPr>
              <a:t>11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137478" y="3499451"/>
            <a:ext cx="313817" cy="388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9"/>
              </a:lnSpc>
            </a:pPr>
            <a:r>
              <a:rPr lang="en-US" sz="2221">
                <a:solidFill>
                  <a:srgbClr val="000000"/>
                </a:solidFill>
                <a:latin typeface="Arimo"/>
              </a:rPr>
              <a:t>11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28861" y="515634"/>
            <a:ext cx="13122434" cy="688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Arimo"/>
              </a:rPr>
              <a:t>Competitividad, Emprendimiento e Innovación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205345" y="2656399"/>
            <a:ext cx="4510498" cy="41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2"/>
              </a:lnSpc>
            </a:pPr>
            <a:r>
              <a:rPr lang="en-US" sz="2366">
                <a:solidFill>
                  <a:srgbClr val="000000"/>
                </a:solidFill>
                <a:latin typeface="Arimo Bold"/>
              </a:rPr>
              <a:t>Índice de Competitividad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045224" y="3265778"/>
            <a:ext cx="4020495" cy="82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12"/>
              </a:lnSpc>
            </a:pPr>
            <a:r>
              <a:rPr lang="en-US" sz="2366">
                <a:solidFill>
                  <a:srgbClr val="000000"/>
                </a:solidFill>
                <a:latin typeface="Arimo"/>
              </a:rPr>
              <a:t>Adopción TIC (7)</a:t>
            </a:r>
          </a:p>
          <a:p>
            <a:pPr algn="just">
              <a:lnSpc>
                <a:spcPts val="3312"/>
              </a:lnSpc>
            </a:pPr>
            <a:r>
              <a:rPr lang="en-US" sz="2366">
                <a:solidFill>
                  <a:srgbClr val="000000"/>
                </a:solidFill>
                <a:latin typeface="Arimo"/>
              </a:rPr>
              <a:t>Educación Básica y Media (7)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045224" y="4167937"/>
            <a:ext cx="4020495" cy="82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12"/>
              </a:lnSpc>
            </a:pPr>
            <a:r>
              <a:rPr lang="en-US" sz="2366">
                <a:solidFill>
                  <a:srgbClr val="000000"/>
                </a:solidFill>
                <a:latin typeface="Arimo"/>
              </a:rPr>
              <a:t>Mercado Laboral (27)</a:t>
            </a:r>
          </a:p>
          <a:p>
            <a:pPr algn="l">
              <a:lnSpc>
                <a:spcPts val="3312"/>
              </a:lnSpc>
            </a:pPr>
            <a:r>
              <a:rPr lang="en-US" sz="2366">
                <a:solidFill>
                  <a:srgbClr val="000000"/>
                </a:solidFill>
                <a:latin typeface="Arimo"/>
              </a:rPr>
              <a:t>Mercado Externo (22)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222507" y="5115535"/>
            <a:ext cx="4415307" cy="228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8">
                <a:solidFill>
                  <a:srgbClr val="000000"/>
                </a:solidFill>
                <a:latin typeface="Arimo"/>
              </a:rPr>
              <a:t>Consejo Privado de Competitividad, 2022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1827359" y="5782041"/>
            <a:ext cx="5361660" cy="2959259"/>
            <a:chOff x="0" y="0"/>
            <a:chExt cx="1472651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472651" cy="812800"/>
            </a:xfrm>
            <a:custGeom>
              <a:avLst/>
              <a:gdLst/>
              <a:ahLst/>
              <a:cxnLst/>
              <a:rect l="l" t="t" r="r" b="b"/>
              <a:pathLst>
                <a:path w="1472651" h="812800">
                  <a:moveTo>
                    <a:pt x="73641" y="0"/>
                  </a:moveTo>
                  <a:lnTo>
                    <a:pt x="1399011" y="0"/>
                  </a:lnTo>
                  <a:cubicBezTo>
                    <a:pt x="1418541" y="0"/>
                    <a:pt x="1437272" y="7759"/>
                    <a:pt x="1451083" y="21569"/>
                  </a:cubicBezTo>
                  <a:cubicBezTo>
                    <a:pt x="1464893" y="35379"/>
                    <a:pt x="1472651" y="54110"/>
                    <a:pt x="1472651" y="73641"/>
                  </a:cubicBezTo>
                  <a:lnTo>
                    <a:pt x="1472651" y="739159"/>
                  </a:lnTo>
                  <a:cubicBezTo>
                    <a:pt x="1472651" y="758690"/>
                    <a:pt x="1464893" y="777421"/>
                    <a:pt x="1451083" y="791231"/>
                  </a:cubicBezTo>
                  <a:cubicBezTo>
                    <a:pt x="1437272" y="805041"/>
                    <a:pt x="1418541" y="812800"/>
                    <a:pt x="1399011" y="812800"/>
                  </a:cubicBezTo>
                  <a:lnTo>
                    <a:pt x="73641" y="812800"/>
                  </a:lnTo>
                  <a:cubicBezTo>
                    <a:pt x="54110" y="812800"/>
                    <a:pt x="35379" y="805041"/>
                    <a:pt x="21569" y="791231"/>
                  </a:cubicBezTo>
                  <a:cubicBezTo>
                    <a:pt x="7759" y="777421"/>
                    <a:pt x="0" y="758690"/>
                    <a:pt x="0" y="739159"/>
                  </a:cubicBezTo>
                  <a:lnTo>
                    <a:pt x="0" y="73641"/>
                  </a:lnTo>
                  <a:cubicBezTo>
                    <a:pt x="0" y="54110"/>
                    <a:pt x="7759" y="35379"/>
                    <a:pt x="21569" y="21569"/>
                  </a:cubicBezTo>
                  <a:cubicBezTo>
                    <a:pt x="35379" y="7759"/>
                    <a:pt x="54110" y="0"/>
                    <a:pt x="73641" y="0"/>
                  </a:cubicBezTo>
                  <a:close/>
                </a:path>
              </a:pathLst>
            </a:custGeom>
            <a:solidFill>
              <a:srgbClr val="D02418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12854" y="6454191"/>
            <a:ext cx="708162" cy="854494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83413" y="7619560"/>
            <a:ext cx="697256" cy="794594"/>
          </a:xfrm>
          <a:prstGeom prst="rect">
            <a:avLst/>
          </a:prstGeom>
        </p:spPr>
      </p:pic>
      <p:sp>
        <p:nvSpPr>
          <p:cNvPr id="44" name="TextBox 44"/>
          <p:cNvSpPr txBox="1"/>
          <p:nvPr/>
        </p:nvSpPr>
        <p:spPr>
          <a:xfrm>
            <a:off x="2300536" y="5888891"/>
            <a:ext cx="4510498" cy="41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12"/>
              </a:lnSpc>
            </a:pPr>
            <a:r>
              <a:rPr lang="en-US" sz="2366">
                <a:solidFill>
                  <a:srgbClr val="000000"/>
                </a:solidFill>
                <a:latin typeface="Arimo Bold"/>
              </a:rPr>
              <a:t>Índice de Innovación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2987760" y="6374967"/>
            <a:ext cx="4135423" cy="1244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12"/>
              </a:lnSpc>
            </a:pPr>
            <a:r>
              <a:rPr lang="en-US" sz="2366">
                <a:solidFill>
                  <a:srgbClr val="000000"/>
                </a:solidFill>
                <a:latin typeface="Arimo"/>
              </a:rPr>
              <a:t>Sofisticación de Mercado  (9)</a:t>
            </a:r>
          </a:p>
          <a:p>
            <a:pPr>
              <a:lnSpc>
                <a:spcPts val="3312"/>
              </a:lnSpc>
            </a:pPr>
            <a:r>
              <a:rPr lang="en-US" sz="2366">
                <a:solidFill>
                  <a:srgbClr val="000000"/>
                </a:solidFill>
                <a:latin typeface="Arimo"/>
              </a:rPr>
              <a:t>Capital Humano e Investigación (10)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045224" y="7794033"/>
            <a:ext cx="4020495" cy="41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2"/>
              </a:lnSpc>
            </a:pPr>
            <a:r>
              <a:rPr lang="en-US" sz="2366">
                <a:solidFill>
                  <a:srgbClr val="000000"/>
                </a:solidFill>
                <a:latin typeface="Arimo"/>
              </a:rPr>
              <a:t>Institutciones (22)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2300536" y="8313158"/>
            <a:ext cx="4415307" cy="228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9"/>
              </a:lnSpc>
            </a:pPr>
            <a:r>
              <a:rPr lang="en-US" sz="1278">
                <a:solidFill>
                  <a:srgbClr val="000000"/>
                </a:solidFill>
                <a:latin typeface="Arimo"/>
              </a:rPr>
              <a:t>DNP, 2022</a:t>
            </a:r>
          </a:p>
        </p:txBody>
      </p:sp>
      <p:grpSp>
        <p:nvGrpSpPr>
          <p:cNvPr id="48" name="Group 48"/>
          <p:cNvGrpSpPr/>
          <p:nvPr/>
        </p:nvGrpSpPr>
        <p:grpSpPr>
          <a:xfrm>
            <a:off x="9060486" y="8263128"/>
            <a:ext cx="5034205" cy="995172"/>
            <a:chOff x="0" y="0"/>
            <a:chExt cx="1472651" cy="291117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472651" cy="291117"/>
            </a:xfrm>
            <a:custGeom>
              <a:avLst/>
              <a:gdLst/>
              <a:ahLst/>
              <a:cxnLst/>
              <a:rect l="l" t="t" r="r" b="b"/>
              <a:pathLst>
                <a:path w="1472651" h="291117">
                  <a:moveTo>
                    <a:pt x="78431" y="0"/>
                  </a:moveTo>
                  <a:lnTo>
                    <a:pt x="1394220" y="0"/>
                  </a:lnTo>
                  <a:cubicBezTo>
                    <a:pt x="1415022" y="0"/>
                    <a:pt x="1434971" y="8263"/>
                    <a:pt x="1449680" y="22972"/>
                  </a:cubicBezTo>
                  <a:cubicBezTo>
                    <a:pt x="1464388" y="37681"/>
                    <a:pt x="1472651" y="57630"/>
                    <a:pt x="1472651" y="78431"/>
                  </a:cubicBezTo>
                  <a:lnTo>
                    <a:pt x="1472651" y="212686"/>
                  </a:lnTo>
                  <a:cubicBezTo>
                    <a:pt x="1472651" y="233487"/>
                    <a:pt x="1464388" y="253436"/>
                    <a:pt x="1449680" y="268145"/>
                  </a:cubicBezTo>
                  <a:cubicBezTo>
                    <a:pt x="1434971" y="282853"/>
                    <a:pt x="1415022" y="291117"/>
                    <a:pt x="1394220" y="291117"/>
                  </a:cubicBezTo>
                  <a:lnTo>
                    <a:pt x="78431" y="291117"/>
                  </a:lnTo>
                  <a:cubicBezTo>
                    <a:pt x="57630" y="291117"/>
                    <a:pt x="37681" y="282853"/>
                    <a:pt x="22972" y="268145"/>
                  </a:cubicBezTo>
                  <a:cubicBezTo>
                    <a:pt x="8263" y="253436"/>
                    <a:pt x="0" y="233487"/>
                    <a:pt x="0" y="212686"/>
                  </a:cubicBezTo>
                  <a:lnTo>
                    <a:pt x="0" y="78431"/>
                  </a:lnTo>
                  <a:cubicBezTo>
                    <a:pt x="0" y="57630"/>
                    <a:pt x="8263" y="37681"/>
                    <a:pt x="22972" y="22972"/>
                  </a:cubicBezTo>
                  <a:cubicBezTo>
                    <a:pt x="37681" y="8263"/>
                    <a:pt x="57630" y="0"/>
                    <a:pt x="78431" y="0"/>
                  </a:cubicBezTo>
                  <a:close/>
                </a:path>
              </a:pathLst>
            </a:custGeom>
            <a:solidFill>
              <a:srgbClr val="FEC90C"/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1" name="TextBox 51"/>
          <p:cNvSpPr txBox="1"/>
          <p:nvPr/>
        </p:nvSpPr>
        <p:spPr>
          <a:xfrm>
            <a:off x="9032888" y="8375176"/>
            <a:ext cx="5034205" cy="692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Arimo"/>
              </a:rPr>
              <a:t>En ambos indices, en el 2021 Tolima se ubica después de Boyacá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5A9ED84-5E95-EC37-060E-57ED876361FC}"/>
              </a:ext>
            </a:extLst>
          </p:cNvPr>
          <p:cNvSpPr txBox="1"/>
          <p:nvPr/>
        </p:nvSpPr>
        <p:spPr>
          <a:xfrm>
            <a:off x="97339" y="9229580"/>
            <a:ext cx="1928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Fuente</a:t>
            </a:r>
            <a:r>
              <a:rPr lang="es-CO" dirty="0"/>
              <a:t>: DNP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646841" y="6122128"/>
            <a:ext cx="3093742" cy="2717229"/>
            <a:chOff x="0" y="0"/>
            <a:chExt cx="1319304" cy="11587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19304" cy="1158743"/>
            </a:xfrm>
            <a:custGeom>
              <a:avLst/>
              <a:gdLst/>
              <a:ahLst/>
              <a:cxnLst/>
              <a:rect l="l" t="t" r="r" b="b"/>
              <a:pathLst>
                <a:path w="1319304" h="1158743">
                  <a:moveTo>
                    <a:pt x="127625" y="0"/>
                  </a:moveTo>
                  <a:lnTo>
                    <a:pt x="1191679" y="0"/>
                  </a:lnTo>
                  <a:cubicBezTo>
                    <a:pt x="1225527" y="0"/>
                    <a:pt x="1257989" y="13446"/>
                    <a:pt x="1281924" y="37380"/>
                  </a:cubicBezTo>
                  <a:cubicBezTo>
                    <a:pt x="1305858" y="61315"/>
                    <a:pt x="1319304" y="93777"/>
                    <a:pt x="1319304" y="127625"/>
                  </a:cubicBezTo>
                  <a:lnTo>
                    <a:pt x="1319304" y="1031118"/>
                  </a:lnTo>
                  <a:cubicBezTo>
                    <a:pt x="1319304" y="1064966"/>
                    <a:pt x="1305858" y="1097428"/>
                    <a:pt x="1281924" y="1121362"/>
                  </a:cubicBezTo>
                  <a:cubicBezTo>
                    <a:pt x="1257989" y="1145297"/>
                    <a:pt x="1225527" y="1158743"/>
                    <a:pt x="1191679" y="1158743"/>
                  </a:cubicBezTo>
                  <a:lnTo>
                    <a:pt x="127625" y="1158743"/>
                  </a:lnTo>
                  <a:cubicBezTo>
                    <a:pt x="57140" y="1158743"/>
                    <a:pt x="0" y="1101603"/>
                    <a:pt x="0" y="1031118"/>
                  </a:cubicBezTo>
                  <a:lnTo>
                    <a:pt x="0" y="127625"/>
                  </a:lnTo>
                  <a:cubicBezTo>
                    <a:pt x="0" y="93777"/>
                    <a:pt x="13446" y="61315"/>
                    <a:pt x="37380" y="37380"/>
                  </a:cubicBezTo>
                  <a:cubicBezTo>
                    <a:pt x="61315" y="13446"/>
                    <a:pt x="93777" y="0"/>
                    <a:pt x="127625" y="0"/>
                  </a:cubicBezTo>
                  <a:close/>
                </a:path>
              </a:pathLst>
            </a:custGeom>
            <a:solidFill>
              <a:srgbClr val="FEC90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41617" y="1887172"/>
            <a:ext cx="5914705" cy="34100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3505" r="3505"/>
          <a:stretch>
            <a:fillRect/>
          </a:stretch>
        </p:blipFill>
        <p:spPr>
          <a:xfrm>
            <a:off x="9161807" y="1887172"/>
            <a:ext cx="4529852" cy="31681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41617" y="5703185"/>
            <a:ext cx="5914705" cy="355511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856261" y="379064"/>
            <a:ext cx="8838336" cy="688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Arimo"/>
              </a:rPr>
              <a:t>Tejido Empresarial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8112882" y="6122128"/>
            <a:ext cx="3259990" cy="2717229"/>
            <a:chOff x="0" y="0"/>
            <a:chExt cx="1170556" cy="97566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70556" cy="975668"/>
            </a:xfrm>
            <a:custGeom>
              <a:avLst/>
              <a:gdLst/>
              <a:ahLst/>
              <a:cxnLst/>
              <a:rect l="l" t="t" r="r" b="b"/>
              <a:pathLst>
                <a:path w="1170556" h="975668">
                  <a:moveTo>
                    <a:pt x="121116" y="0"/>
                  </a:moveTo>
                  <a:lnTo>
                    <a:pt x="1049440" y="0"/>
                  </a:lnTo>
                  <a:cubicBezTo>
                    <a:pt x="1081562" y="0"/>
                    <a:pt x="1112368" y="12760"/>
                    <a:pt x="1135082" y="35474"/>
                  </a:cubicBezTo>
                  <a:cubicBezTo>
                    <a:pt x="1157796" y="58188"/>
                    <a:pt x="1170556" y="88994"/>
                    <a:pt x="1170556" y="121116"/>
                  </a:cubicBezTo>
                  <a:lnTo>
                    <a:pt x="1170556" y="854552"/>
                  </a:lnTo>
                  <a:cubicBezTo>
                    <a:pt x="1170556" y="886674"/>
                    <a:pt x="1157796" y="917481"/>
                    <a:pt x="1135082" y="940194"/>
                  </a:cubicBezTo>
                  <a:cubicBezTo>
                    <a:pt x="1112368" y="962908"/>
                    <a:pt x="1081562" y="975668"/>
                    <a:pt x="1049440" y="975668"/>
                  </a:cubicBezTo>
                  <a:lnTo>
                    <a:pt x="121116" y="975668"/>
                  </a:lnTo>
                  <a:cubicBezTo>
                    <a:pt x="54226" y="975668"/>
                    <a:pt x="0" y="921443"/>
                    <a:pt x="0" y="854552"/>
                  </a:cubicBezTo>
                  <a:lnTo>
                    <a:pt x="0" y="121116"/>
                  </a:lnTo>
                  <a:cubicBezTo>
                    <a:pt x="0" y="54226"/>
                    <a:pt x="54226" y="0"/>
                    <a:pt x="121116" y="0"/>
                  </a:cubicBezTo>
                  <a:close/>
                </a:path>
              </a:pathLst>
            </a:custGeom>
            <a:solidFill>
              <a:srgbClr val="ADDAF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230338" y="6217234"/>
            <a:ext cx="2928519" cy="2369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1"/>
              </a:lnSpc>
              <a:spcBef>
                <a:spcPct val="0"/>
              </a:spcBef>
            </a:pPr>
            <a:r>
              <a:rPr lang="en-US" sz="2494" u="sng" dirty="0">
                <a:solidFill>
                  <a:srgbClr val="000000"/>
                </a:solidFill>
                <a:latin typeface="Arimo"/>
              </a:rPr>
              <a:t>2015 al 2019</a:t>
            </a:r>
          </a:p>
          <a:p>
            <a:pPr algn="ctr">
              <a:lnSpc>
                <a:spcPts val="3035"/>
              </a:lnSpc>
              <a:spcBef>
                <a:spcPct val="0"/>
              </a:spcBef>
            </a:pPr>
            <a:r>
              <a:rPr lang="en-US" sz="2168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68" dirty="0" err="1">
                <a:solidFill>
                  <a:srgbClr val="000000"/>
                </a:solidFill>
                <a:latin typeface="Arimo"/>
              </a:rPr>
              <a:t>crecimiento</a:t>
            </a:r>
            <a:r>
              <a:rPr lang="en-US" sz="2168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68" dirty="0" err="1">
                <a:solidFill>
                  <a:srgbClr val="000000"/>
                </a:solidFill>
                <a:latin typeface="Arimo"/>
              </a:rPr>
              <a:t>promedio</a:t>
            </a:r>
            <a:r>
              <a:rPr lang="en-US" sz="2168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68" dirty="0" err="1">
                <a:solidFill>
                  <a:srgbClr val="000000"/>
                </a:solidFill>
                <a:latin typeface="Arimo"/>
              </a:rPr>
              <a:t>anual</a:t>
            </a:r>
            <a:r>
              <a:rPr lang="en-US" sz="2168" dirty="0">
                <a:solidFill>
                  <a:srgbClr val="000000"/>
                </a:solidFill>
                <a:latin typeface="Arimo"/>
              </a:rPr>
              <a:t> 3,6% </a:t>
            </a:r>
          </a:p>
          <a:p>
            <a:pPr algn="ctr">
              <a:lnSpc>
                <a:spcPts val="2807"/>
              </a:lnSpc>
              <a:spcBef>
                <a:spcPct val="0"/>
              </a:spcBef>
            </a:pPr>
            <a:endParaRPr lang="en-US" sz="2168" dirty="0">
              <a:solidFill>
                <a:srgbClr val="000000"/>
              </a:solidFill>
              <a:latin typeface="Arimo"/>
            </a:endParaRPr>
          </a:p>
          <a:p>
            <a:pPr algn="ctr">
              <a:lnSpc>
                <a:spcPts val="3491"/>
              </a:lnSpc>
              <a:spcBef>
                <a:spcPct val="0"/>
              </a:spcBef>
            </a:pPr>
            <a:r>
              <a:rPr lang="en-US" sz="2494" u="sng" dirty="0">
                <a:solidFill>
                  <a:srgbClr val="000000"/>
                </a:solidFill>
                <a:latin typeface="Arimo"/>
              </a:rPr>
              <a:t>2019 al 2020</a:t>
            </a:r>
          </a:p>
          <a:p>
            <a:pPr algn="ctr">
              <a:lnSpc>
                <a:spcPts val="3035"/>
              </a:lnSpc>
              <a:spcBef>
                <a:spcPct val="0"/>
              </a:spcBef>
            </a:pPr>
            <a:r>
              <a:rPr lang="en-US" sz="2168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168" dirty="0" err="1">
                <a:solidFill>
                  <a:srgbClr val="000000"/>
                </a:solidFill>
                <a:latin typeface="Arimo"/>
              </a:rPr>
              <a:t>caída</a:t>
            </a:r>
            <a:r>
              <a:rPr lang="en-US" sz="2168" dirty="0">
                <a:solidFill>
                  <a:srgbClr val="000000"/>
                </a:solidFill>
                <a:latin typeface="Arimo"/>
              </a:rPr>
              <a:t> del -7,7%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854422" y="6280227"/>
            <a:ext cx="2678581" cy="2343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4"/>
              </a:lnSpc>
              <a:spcBef>
                <a:spcPct val="0"/>
              </a:spcBef>
            </a:pPr>
            <a:r>
              <a:rPr lang="en-US" sz="2203" dirty="0">
                <a:solidFill>
                  <a:srgbClr val="000000"/>
                </a:solidFill>
                <a:latin typeface="Arimo"/>
              </a:rPr>
              <a:t>Durante </a:t>
            </a:r>
            <a:r>
              <a:rPr lang="en-US" sz="2203" dirty="0" err="1">
                <a:solidFill>
                  <a:srgbClr val="000000"/>
                </a:solidFill>
                <a:latin typeface="Arimo"/>
              </a:rPr>
              <a:t>el</a:t>
            </a:r>
            <a:r>
              <a:rPr lang="en-US" sz="220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203" dirty="0" err="1">
                <a:solidFill>
                  <a:srgbClr val="000000"/>
                </a:solidFill>
                <a:latin typeface="Arimo"/>
              </a:rPr>
              <a:t>periodo</a:t>
            </a:r>
            <a:r>
              <a:rPr lang="en-US" sz="2203" dirty="0">
                <a:solidFill>
                  <a:srgbClr val="000000"/>
                </a:solidFill>
                <a:latin typeface="Arimo"/>
              </a:rPr>
              <a:t> 2015-2019 se </a:t>
            </a:r>
            <a:r>
              <a:rPr lang="en-US" sz="2203" dirty="0" err="1">
                <a:solidFill>
                  <a:srgbClr val="000000"/>
                </a:solidFill>
                <a:latin typeface="Arimo"/>
              </a:rPr>
              <a:t>evidencia</a:t>
            </a:r>
            <a:r>
              <a:rPr lang="en-US" sz="220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203" dirty="0" err="1">
                <a:solidFill>
                  <a:srgbClr val="000000"/>
                </a:solidFill>
                <a:latin typeface="Arimo"/>
              </a:rPr>
              <a:t>una</a:t>
            </a:r>
            <a:r>
              <a:rPr lang="en-US" sz="220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203" dirty="0" err="1">
                <a:solidFill>
                  <a:srgbClr val="000000"/>
                </a:solidFill>
                <a:latin typeface="Arimo"/>
              </a:rPr>
              <a:t>tendencia</a:t>
            </a:r>
            <a:r>
              <a:rPr lang="en-US" sz="220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203" dirty="0" err="1">
                <a:solidFill>
                  <a:srgbClr val="000000"/>
                </a:solidFill>
                <a:latin typeface="Arimo"/>
              </a:rPr>
              <a:t>cada</a:t>
            </a:r>
            <a:r>
              <a:rPr lang="en-US" sz="220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203" dirty="0" err="1">
                <a:solidFill>
                  <a:srgbClr val="000000"/>
                </a:solidFill>
                <a:latin typeface="Arimo"/>
              </a:rPr>
              <a:t>vez</a:t>
            </a:r>
            <a:r>
              <a:rPr lang="en-US" sz="220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203" dirty="0" err="1">
                <a:solidFill>
                  <a:srgbClr val="000000"/>
                </a:solidFill>
                <a:latin typeface="Arimo"/>
              </a:rPr>
              <a:t>menor</a:t>
            </a:r>
            <a:r>
              <a:rPr lang="en-US" sz="220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203" dirty="0" err="1">
                <a:solidFill>
                  <a:srgbClr val="000000"/>
                </a:solidFill>
                <a:latin typeface="Arimo"/>
              </a:rPr>
              <a:t>en</a:t>
            </a:r>
            <a:r>
              <a:rPr lang="en-US" sz="220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203" dirty="0" err="1">
                <a:solidFill>
                  <a:srgbClr val="000000"/>
                </a:solidFill>
                <a:latin typeface="Arimo"/>
              </a:rPr>
              <a:t>su</a:t>
            </a:r>
            <a:r>
              <a:rPr lang="en-US" sz="2203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203" dirty="0" err="1">
                <a:solidFill>
                  <a:srgbClr val="000000"/>
                </a:solidFill>
                <a:latin typeface="Arimo"/>
              </a:rPr>
              <a:t>crecimiento</a:t>
            </a:r>
            <a:endParaRPr lang="en-US" sz="2203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B82931-CF3D-4781-6A4E-BCD4E5F8E505}"/>
              </a:ext>
            </a:extLst>
          </p:cNvPr>
          <p:cNvSpPr txBox="1"/>
          <p:nvPr/>
        </p:nvSpPr>
        <p:spPr>
          <a:xfrm>
            <a:off x="97339" y="9229580"/>
            <a:ext cx="4550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Fuente</a:t>
            </a:r>
            <a:r>
              <a:rPr lang="es-CO" dirty="0"/>
              <a:t>: cámara de Comercio Tolima 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64338" y="6877455"/>
            <a:ext cx="977911" cy="9779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69558" y="6877455"/>
            <a:ext cx="942462" cy="9779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18717" y="6877455"/>
            <a:ext cx="1038557" cy="9779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227957" y="6877455"/>
            <a:ext cx="977911" cy="9779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611833" y="6877455"/>
            <a:ext cx="922904" cy="97791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68629" y="376447"/>
            <a:ext cx="3714175" cy="1152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26"/>
              </a:lnSpc>
              <a:spcBef>
                <a:spcPct val="0"/>
              </a:spcBef>
            </a:pPr>
            <a:r>
              <a:rPr lang="en-US" sz="6662">
                <a:solidFill>
                  <a:srgbClr val="000000"/>
                </a:solidFill>
                <a:latin typeface="Arimo"/>
              </a:rPr>
              <a:t>Iniciativas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4991" y="2553147"/>
            <a:ext cx="13160256" cy="1599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74"/>
              </a:lnSpc>
              <a:spcBef>
                <a:spcPct val="0"/>
              </a:spcBef>
            </a:pPr>
            <a:r>
              <a:rPr lang="en-US" sz="2267">
                <a:solidFill>
                  <a:srgbClr val="000000"/>
                </a:solidFill>
                <a:latin typeface="Arimo"/>
              </a:rPr>
              <a:t>Comercio y Alcaldía de Ibagué, enfocado en el sector de la tecnificación del agro, buscan:</a:t>
            </a:r>
          </a:p>
          <a:p>
            <a:pPr marL="489559" lvl="1" indent="-244780">
              <a:lnSpc>
                <a:spcPts val="3174"/>
              </a:lnSpc>
              <a:spcBef>
                <a:spcPct val="0"/>
              </a:spcBef>
              <a:buFont typeface="Arial"/>
              <a:buChar char="•"/>
            </a:pPr>
            <a:r>
              <a:rPr lang="en-US" sz="2267">
                <a:solidFill>
                  <a:srgbClr val="000000"/>
                </a:solidFill>
                <a:latin typeface="Arimo"/>
              </a:rPr>
              <a:t>Fortalecer el ecosistema de innovación de Ibagué</a:t>
            </a:r>
          </a:p>
          <a:p>
            <a:pPr marL="489559" lvl="1" indent="-244780">
              <a:lnSpc>
                <a:spcPts val="3174"/>
              </a:lnSpc>
              <a:spcBef>
                <a:spcPct val="0"/>
              </a:spcBef>
              <a:buFont typeface="Arial"/>
              <a:buChar char="•"/>
            </a:pPr>
            <a:r>
              <a:rPr lang="en-US" sz="2267">
                <a:solidFill>
                  <a:srgbClr val="000000"/>
                </a:solidFill>
                <a:latin typeface="Arimo"/>
              </a:rPr>
              <a:t>Impulsar el networking entre emprendedores, academia, empresas privadas y entidades del Estado, en aspectos de formación, financiación y consolidación.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4991" y="2135952"/>
            <a:ext cx="6020130" cy="4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Arimo Bold"/>
              </a:rPr>
              <a:t>CEMPRENDE TOLIMA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42249" y="7167400"/>
            <a:ext cx="1866766" cy="350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4"/>
              </a:lnSpc>
              <a:spcBef>
                <a:spcPct val="0"/>
              </a:spcBef>
            </a:pPr>
            <a:r>
              <a:rPr lang="en-US" sz="2017">
                <a:solidFill>
                  <a:srgbClr val="000000"/>
                </a:solidFill>
                <a:latin typeface="Arimo"/>
              </a:rPr>
              <a:t>Agroindustria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026340" y="7167400"/>
            <a:ext cx="1866766" cy="350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4"/>
              </a:lnSpc>
              <a:spcBef>
                <a:spcPct val="0"/>
              </a:spcBef>
            </a:pPr>
            <a:r>
              <a:rPr lang="en-US" sz="2017">
                <a:solidFill>
                  <a:srgbClr val="000000"/>
                </a:solidFill>
                <a:latin typeface="Arimo"/>
              </a:rPr>
              <a:t>Logística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525119" y="7167400"/>
            <a:ext cx="1866766" cy="350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4"/>
              </a:lnSpc>
              <a:spcBef>
                <a:spcPct val="0"/>
              </a:spcBef>
            </a:pPr>
            <a:r>
              <a:rPr lang="en-US" sz="2017">
                <a:solidFill>
                  <a:srgbClr val="000000"/>
                </a:solidFill>
                <a:latin typeface="Arimo"/>
              </a:rPr>
              <a:t>Educación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882191" y="7167400"/>
            <a:ext cx="1866766" cy="350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4"/>
              </a:lnSpc>
              <a:spcBef>
                <a:spcPct val="0"/>
              </a:spcBef>
            </a:pPr>
            <a:r>
              <a:rPr lang="en-US" sz="2017">
                <a:solidFill>
                  <a:srgbClr val="000000"/>
                </a:solidFill>
                <a:latin typeface="Arimo"/>
              </a:rPr>
              <a:t>Energía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696574" y="7167400"/>
            <a:ext cx="1866766" cy="350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4"/>
              </a:lnSpc>
              <a:spcBef>
                <a:spcPct val="0"/>
              </a:spcBef>
            </a:pPr>
            <a:r>
              <a:rPr lang="en-US" sz="2017">
                <a:solidFill>
                  <a:srgbClr val="000000"/>
                </a:solidFill>
                <a:latin typeface="Arimo"/>
              </a:rPr>
              <a:t>Turismo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5177270"/>
            <a:ext cx="13534640" cy="799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0"/>
              </a:lnSpc>
            </a:pPr>
            <a:r>
              <a:rPr lang="en-US" sz="2250">
                <a:solidFill>
                  <a:srgbClr val="000000"/>
                </a:solidFill>
                <a:latin typeface="Arimo"/>
              </a:rPr>
              <a:t>A través de la Agenda Departamental de Competitividad, Ciencia, Tenologia e Innovación ADCCTI, en el 2019; priorizo 26 proyectos productivos enmarcados en las siguientes 5 apuestas: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4760074"/>
            <a:ext cx="13534640" cy="474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000000"/>
                </a:solidFill>
                <a:latin typeface="Arimo Bold"/>
              </a:rPr>
              <a:t>La Comisión Regional de Competitividad e Innovación del Tolima CRCT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10253" y="213017"/>
            <a:ext cx="14586163" cy="815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86"/>
              </a:lnSpc>
              <a:spcBef>
                <a:spcPct val="0"/>
              </a:spcBef>
            </a:pPr>
            <a:r>
              <a:rPr lang="en-US" sz="4633">
                <a:solidFill>
                  <a:srgbClr val="000000"/>
                </a:solidFill>
                <a:latin typeface="Arimo"/>
              </a:rPr>
              <a:t>Desarrollo de la Empresa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97577" y="1450793"/>
            <a:ext cx="1078631" cy="8332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611361" y="1269597"/>
            <a:ext cx="1078619" cy="10786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864292" y="1359576"/>
            <a:ext cx="849233" cy="89866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927395" y="1800739"/>
            <a:ext cx="1349477" cy="457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6"/>
              </a:lnSpc>
              <a:spcBef>
                <a:spcPct val="0"/>
              </a:spcBef>
            </a:pPr>
            <a:r>
              <a:rPr lang="en-US" sz="2611">
                <a:solidFill>
                  <a:srgbClr val="000000"/>
                </a:solidFill>
                <a:latin typeface="Arimo"/>
              </a:rPr>
              <a:t>METAS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323522" y="1800739"/>
            <a:ext cx="4772894" cy="457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6"/>
              </a:lnSpc>
              <a:spcBef>
                <a:spcPct val="0"/>
              </a:spcBef>
            </a:pPr>
            <a:r>
              <a:rPr lang="en-US" sz="2611">
                <a:solidFill>
                  <a:srgbClr val="000000"/>
                </a:solidFill>
                <a:latin typeface="Arimo"/>
              </a:rPr>
              <a:t>PROYECTOS ESTRATÉGICOS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76208" y="1742231"/>
            <a:ext cx="1314144" cy="457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Arimo"/>
              </a:rPr>
              <a:t>RETOS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10253" y="5630504"/>
            <a:ext cx="3413070" cy="317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4352" lvl="1" indent="-192176">
              <a:lnSpc>
                <a:spcPts val="2492"/>
              </a:lnSpc>
              <a:buFont typeface="Arial"/>
              <a:buChar char="•"/>
            </a:pPr>
            <a:r>
              <a:rPr lang="en-US" sz="1780">
                <a:solidFill>
                  <a:srgbClr val="000000"/>
                </a:solidFill>
                <a:latin typeface="Arimo"/>
              </a:rPr>
              <a:t>Incentivar el Turismo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0253" y="8450824"/>
            <a:ext cx="3413070" cy="317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4352" lvl="1" indent="-192176">
              <a:lnSpc>
                <a:spcPts val="2492"/>
              </a:lnSpc>
              <a:buFont typeface="Arial"/>
              <a:buChar char="•"/>
            </a:pPr>
            <a:r>
              <a:rPr lang="en-US" sz="1780">
                <a:solidFill>
                  <a:srgbClr val="000000"/>
                </a:solidFill>
                <a:latin typeface="Arimo"/>
              </a:rPr>
              <a:t>Crecer y tecnificar el Agro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0253" y="6786209"/>
            <a:ext cx="3413070" cy="630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4352" lvl="1" indent="-192176">
              <a:lnSpc>
                <a:spcPts val="2492"/>
              </a:lnSpc>
              <a:buFont typeface="Arial"/>
              <a:buChar char="•"/>
            </a:pPr>
            <a:r>
              <a:rPr lang="en-US" sz="1780">
                <a:solidFill>
                  <a:srgbClr val="066AAA"/>
                </a:solidFill>
                <a:latin typeface="Arimo"/>
              </a:rPr>
              <a:t>Establecer a Tolima como el centro logistico del país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10253" y="3264066"/>
            <a:ext cx="3413070" cy="316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4352" lvl="1" indent="-192176">
              <a:lnSpc>
                <a:spcPts val="2492"/>
              </a:lnSpc>
              <a:buFont typeface="Arial"/>
              <a:buChar char="•"/>
            </a:pPr>
            <a:r>
              <a:rPr lang="en-US" sz="1780">
                <a:solidFill>
                  <a:srgbClr val="066AAA"/>
                </a:solidFill>
                <a:latin typeface="Arimo"/>
              </a:rPr>
              <a:t>Aumentar las exportaciones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383753" y="6847450"/>
            <a:ext cx="3413070" cy="316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4352" lvl="1" indent="-192176">
              <a:lnSpc>
                <a:spcPts val="2492"/>
              </a:lnSpc>
              <a:buFont typeface="Arial"/>
              <a:buChar char="•"/>
            </a:pPr>
            <a:r>
              <a:rPr lang="en-US" sz="1780">
                <a:solidFill>
                  <a:srgbClr val="066AAA"/>
                </a:solidFill>
                <a:latin typeface="Arimo"/>
              </a:rPr>
              <a:t>Tolima, centro de logistica!!!!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823269" y="2864811"/>
            <a:ext cx="5920766" cy="1259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4352" lvl="1" indent="-192176">
              <a:lnSpc>
                <a:spcPts val="2492"/>
              </a:lnSpc>
              <a:buFont typeface="Arial"/>
              <a:buChar char="•"/>
            </a:pPr>
            <a:r>
              <a:rPr lang="en-US" sz="1780">
                <a:solidFill>
                  <a:srgbClr val="066AAA"/>
                </a:solidFill>
                <a:latin typeface="Arimo"/>
              </a:rPr>
              <a:t>Iniciativas Cluster 2021: </a:t>
            </a:r>
          </a:p>
          <a:p>
            <a:pPr marL="768703" lvl="2" indent="-256234">
              <a:lnSpc>
                <a:spcPts val="2492"/>
              </a:lnSpc>
              <a:buFont typeface="Arial"/>
              <a:buChar char="⚬"/>
            </a:pPr>
            <a:r>
              <a:rPr lang="en-US" sz="1780">
                <a:solidFill>
                  <a:srgbClr val="066AAA"/>
                </a:solidFill>
                <a:latin typeface="Arimo"/>
              </a:rPr>
              <a:t> Textil y de Confección del Tolima, </a:t>
            </a:r>
          </a:p>
          <a:p>
            <a:pPr marL="768703" lvl="2" indent="-256234">
              <a:lnSpc>
                <a:spcPts val="2492"/>
              </a:lnSpc>
              <a:buFont typeface="Arial"/>
              <a:buChar char="⚬"/>
            </a:pPr>
            <a:r>
              <a:rPr lang="en-US" sz="1780">
                <a:solidFill>
                  <a:srgbClr val="066AAA"/>
                </a:solidFill>
                <a:latin typeface="Arimo"/>
              </a:rPr>
              <a:t> Cafés Especiales, </a:t>
            </a:r>
          </a:p>
          <a:p>
            <a:pPr marL="768703" lvl="2" indent="-256234">
              <a:lnSpc>
                <a:spcPts val="2492"/>
              </a:lnSpc>
              <a:buFont typeface="Arial"/>
              <a:buChar char="⚬"/>
            </a:pPr>
            <a:r>
              <a:rPr lang="en-US" sz="1780">
                <a:solidFill>
                  <a:srgbClr val="066AAA"/>
                </a:solidFill>
                <a:latin typeface="Arimo"/>
              </a:rPr>
              <a:t>Turismo de Naturaleza.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220860" y="3264066"/>
            <a:ext cx="3413070" cy="945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4352" lvl="1" indent="-192176">
              <a:lnSpc>
                <a:spcPts val="2492"/>
              </a:lnSpc>
              <a:buFont typeface="Arial"/>
              <a:buChar char="•"/>
            </a:pPr>
            <a:r>
              <a:rPr lang="en-US" sz="1780">
                <a:solidFill>
                  <a:srgbClr val="066AAA"/>
                </a:solidFill>
                <a:latin typeface="Arimo"/>
              </a:rPr>
              <a:t>Mejorar la productividad en las cadenas productivas del sector agropecuario.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251507" y="4319737"/>
            <a:ext cx="3413070" cy="630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4352" lvl="1" indent="-192176">
              <a:lnSpc>
                <a:spcPts val="2492"/>
              </a:lnSpc>
              <a:buFont typeface="Arial"/>
              <a:buChar char="•"/>
            </a:pPr>
            <a:r>
              <a:rPr lang="en-US" sz="1780">
                <a:solidFill>
                  <a:srgbClr val="066AAA"/>
                </a:solidFill>
                <a:latin typeface="Arimo"/>
              </a:rPr>
              <a:t>Buscar nichos de mercado para cafes especiales y cacao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383753" y="5630504"/>
            <a:ext cx="3413070" cy="633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4352" lvl="1" indent="-192176">
              <a:lnSpc>
                <a:spcPts val="2492"/>
              </a:lnSpc>
              <a:buFont typeface="Arial"/>
              <a:buChar char="•"/>
            </a:pPr>
            <a:r>
              <a:rPr lang="en-US" sz="1780">
                <a:solidFill>
                  <a:srgbClr val="000000"/>
                </a:solidFill>
                <a:latin typeface="Arimo"/>
              </a:rPr>
              <a:t>Turismo Recreativo</a:t>
            </a:r>
          </a:p>
          <a:p>
            <a:pPr marL="384352" lvl="1" indent="-192176">
              <a:lnSpc>
                <a:spcPts val="2492"/>
              </a:lnSpc>
              <a:buFont typeface="Arial"/>
              <a:buChar char="•"/>
            </a:pPr>
            <a:r>
              <a:rPr lang="en-US" sz="1780">
                <a:solidFill>
                  <a:srgbClr val="000000"/>
                </a:solidFill>
                <a:latin typeface="Arimo"/>
              </a:rPr>
              <a:t>Ecoturismo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251507" y="2922283"/>
            <a:ext cx="3413070" cy="316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4352" lvl="1" indent="-192176">
              <a:lnSpc>
                <a:spcPts val="2492"/>
              </a:lnSpc>
              <a:buFont typeface="Arial"/>
              <a:buChar char="•"/>
            </a:pPr>
            <a:r>
              <a:rPr lang="en-US" sz="1780">
                <a:solidFill>
                  <a:srgbClr val="066AAA"/>
                </a:solidFill>
                <a:latin typeface="Arimo"/>
              </a:rPr>
              <a:t>Clusters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955516" y="5315151"/>
            <a:ext cx="6403366" cy="948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4352" lvl="1" indent="-192176">
              <a:lnSpc>
                <a:spcPts val="2492"/>
              </a:lnSpc>
              <a:buFont typeface="Arial"/>
              <a:buChar char="•"/>
            </a:pPr>
            <a:r>
              <a:rPr lang="en-US" sz="1780">
                <a:solidFill>
                  <a:srgbClr val="000000"/>
                </a:solidFill>
                <a:latin typeface="Arimo"/>
              </a:rPr>
              <a:t>Aeropuerto de Flandes</a:t>
            </a:r>
          </a:p>
          <a:p>
            <a:pPr marL="384352" lvl="1" indent="-192176">
              <a:lnSpc>
                <a:spcPts val="2492"/>
              </a:lnSpc>
              <a:buFont typeface="Arial"/>
              <a:buChar char="•"/>
            </a:pPr>
            <a:r>
              <a:rPr lang="en-US" sz="1780">
                <a:solidFill>
                  <a:srgbClr val="000000"/>
                </a:solidFill>
                <a:latin typeface="Arimo"/>
              </a:rPr>
              <a:t>Incluir dentro de Paisaje Cultural Cafetero al departamento del Tolima.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955516" y="6736247"/>
            <a:ext cx="5513583" cy="1259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4352" lvl="1" indent="-192176">
              <a:lnSpc>
                <a:spcPts val="2492"/>
              </a:lnSpc>
              <a:buFont typeface="Arial"/>
              <a:buChar char="•"/>
            </a:pPr>
            <a:r>
              <a:rPr lang="en-US" sz="1780">
                <a:solidFill>
                  <a:srgbClr val="066AAA"/>
                </a:solidFill>
                <a:latin typeface="Arimo"/>
              </a:rPr>
              <a:t>Adecuar y reactivar red férrea tramo Ibagué-La Dorada. </a:t>
            </a:r>
          </a:p>
          <a:p>
            <a:pPr marL="384352" lvl="1" indent="-192176">
              <a:lnSpc>
                <a:spcPts val="2492"/>
              </a:lnSpc>
              <a:buFont typeface="Arial"/>
              <a:buChar char="•"/>
            </a:pPr>
            <a:r>
              <a:rPr lang="en-US" sz="1780">
                <a:solidFill>
                  <a:srgbClr val="066AAA"/>
                </a:solidFill>
                <a:latin typeface="Arimo"/>
              </a:rPr>
              <a:t>Recuperar y reactivar el sistema de navegabilidad por el río Magdalena.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144000" y="8272028"/>
            <a:ext cx="3884234" cy="1268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Arimo"/>
              </a:rPr>
              <a:t>Terminar y poner en marcha el distrito de riego triángulo sur del Tolima.</a:t>
            </a:r>
          </a:p>
          <a:p>
            <a:pPr marL="388620" lvl="1" indent="-194310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Arimo"/>
              </a:rPr>
              <a:t>Empresas de Hilanderia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9477" y="1937107"/>
            <a:ext cx="14067716" cy="68102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10253" y="563709"/>
            <a:ext cx="14586163" cy="815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86"/>
              </a:lnSpc>
              <a:spcBef>
                <a:spcPct val="0"/>
              </a:spcBef>
            </a:pPr>
            <a:r>
              <a:rPr lang="en-US" sz="4633">
                <a:solidFill>
                  <a:srgbClr val="000000"/>
                </a:solidFill>
                <a:latin typeface="Arimo"/>
              </a:rPr>
              <a:t>Proyectos en Ejecución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4093AF-74E3-86AE-C7BE-54B742E0E23B}"/>
              </a:ext>
            </a:extLst>
          </p:cNvPr>
          <p:cNvSpPr txBox="1"/>
          <p:nvPr/>
        </p:nvSpPr>
        <p:spPr>
          <a:xfrm>
            <a:off x="769477" y="8349893"/>
            <a:ext cx="2202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Fuente: DNP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0253" y="1265508"/>
            <a:ext cx="13139800" cy="815341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10253" y="213017"/>
            <a:ext cx="14586163" cy="815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86"/>
              </a:lnSpc>
              <a:spcBef>
                <a:spcPct val="0"/>
              </a:spcBef>
            </a:pPr>
            <a:r>
              <a:rPr lang="en-US" sz="4633">
                <a:solidFill>
                  <a:srgbClr val="000000"/>
                </a:solidFill>
                <a:latin typeface="Arimo"/>
              </a:rPr>
              <a:t>Proyectos en Ejecución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FF3B28-A45D-BCAC-0635-A952B7D9A504}"/>
              </a:ext>
            </a:extLst>
          </p:cNvPr>
          <p:cNvSpPr txBox="1"/>
          <p:nvPr/>
        </p:nvSpPr>
        <p:spPr>
          <a:xfrm>
            <a:off x="473382" y="8836826"/>
            <a:ext cx="2202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Fuente: DNP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4265607"/>
            <a:ext cx="13775379" cy="1421122"/>
            <a:chOff x="0" y="0"/>
            <a:chExt cx="4734815" cy="48846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734815" cy="488462"/>
            </a:xfrm>
            <a:custGeom>
              <a:avLst/>
              <a:gdLst/>
              <a:ahLst/>
              <a:cxnLst/>
              <a:rect l="l" t="t" r="r" b="b"/>
              <a:pathLst>
                <a:path w="4734815" h="488462">
                  <a:moveTo>
                    <a:pt x="28663" y="0"/>
                  </a:moveTo>
                  <a:lnTo>
                    <a:pt x="4706152" y="0"/>
                  </a:lnTo>
                  <a:cubicBezTo>
                    <a:pt x="4713754" y="0"/>
                    <a:pt x="4721044" y="3020"/>
                    <a:pt x="4726420" y="8395"/>
                  </a:cubicBezTo>
                  <a:cubicBezTo>
                    <a:pt x="4731795" y="13770"/>
                    <a:pt x="4734815" y="21061"/>
                    <a:pt x="4734815" y="28663"/>
                  </a:cubicBezTo>
                  <a:lnTo>
                    <a:pt x="4734815" y="459799"/>
                  </a:lnTo>
                  <a:cubicBezTo>
                    <a:pt x="4734815" y="467401"/>
                    <a:pt x="4731795" y="474692"/>
                    <a:pt x="4726420" y="480067"/>
                  </a:cubicBezTo>
                  <a:cubicBezTo>
                    <a:pt x="4721044" y="485442"/>
                    <a:pt x="4713754" y="488462"/>
                    <a:pt x="4706152" y="488462"/>
                  </a:cubicBezTo>
                  <a:lnTo>
                    <a:pt x="28663" y="488462"/>
                  </a:lnTo>
                  <a:cubicBezTo>
                    <a:pt x="21061" y="488462"/>
                    <a:pt x="13770" y="485442"/>
                    <a:pt x="8395" y="480067"/>
                  </a:cubicBezTo>
                  <a:cubicBezTo>
                    <a:pt x="3020" y="474692"/>
                    <a:pt x="0" y="467401"/>
                    <a:pt x="0" y="459799"/>
                  </a:cubicBezTo>
                  <a:lnTo>
                    <a:pt x="0" y="28663"/>
                  </a:lnTo>
                  <a:cubicBezTo>
                    <a:pt x="0" y="21061"/>
                    <a:pt x="3020" y="13770"/>
                    <a:pt x="8395" y="8395"/>
                  </a:cubicBezTo>
                  <a:cubicBezTo>
                    <a:pt x="13770" y="3020"/>
                    <a:pt x="21061" y="0"/>
                    <a:pt x="28663" y="0"/>
                  </a:cubicBezTo>
                  <a:close/>
                </a:path>
              </a:pathLst>
            </a:custGeom>
            <a:solidFill>
              <a:srgbClr val="D0241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725741" y="4588746"/>
            <a:ext cx="12381297" cy="689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1"/>
              </a:lnSpc>
              <a:spcBef>
                <a:spcPct val="0"/>
              </a:spcBef>
            </a:pPr>
            <a:r>
              <a:rPr lang="en-US" sz="3993">
                <a:solidFill>
                  <a:srgbClr val="000000"/>
                </a:solidFill>
                <a:latin typeface="Arimo Bold"/>
              </a:rPr>
              <a:t>Eficiencia del Estado y Lucha contra la Corrupción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667097" y="5943950"/>
            <a:ext cx="8838" cy="287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8"/>
              </a:lnSpc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8667097" y="5830339"/>
            <a:ext cx="8838" cy="495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1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510093" y="518505"/>
            <a:ext cx="12363820" cy="906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mo"/>
              </a:rPr>
              <a:t>Medición de Desempeño Municipal, 2020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7530" y="1518122"/>
            <a:ext cx="13291554" cy="114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25"/>
              </a:lnSpc>
            </a:pPr>
            <a:r>
              <a:rPr lang="en-US" sz="3232" dirty="0" err="1">
                <a:solidFill>
                  <a:srgbClr val="000000"/>
                </a:solidFill>
                <a:latin typeface="Arimo"/>
              </a:rPr>
              <a:t>Herramienta</a:t>
            </a:r>
            <a:r>
              <a:rPr lang="en-US" sz="3232" dirty="0">
                <a:solidFill>
                  <a:srgbClr val="000000"/>
                </a:solidFill>
                <a:latin typeface="Arimo"/>
              </a:rPr>
              <a:t> para </a:t>
            </a:r>
            <a:r>
              <a:rPr lang="en-US" sz="3232" dirty="0" err="1">
                <a:solidFill>
                  <a:srgbClr val="000000"/>
                </a:solidFill>
                <a:latin typeface="Arimo"/>
              </a:rPr>
              <a:t>evaluar</a:t>
            </a:r>
            <a:r>
              <a:rPr lang="en-US" sz="3232" dirty="0">
                <a:solidFill>
                  <a:srgbClr val="000000"/>
                </a:solidFill>
                <a:latin typeface="Arimo"/>
              </a:rPr>
              <a:t> la </a:t>
            </a:r>
            <a:r>
              <a:rPr lang="en-US" sz="3232" dirty="0" err="1">
                <a:solidFill>
                  <a:srgbClr val="000000"/>
                </a:solidFill>
                <a:latin typeface="Arimo"/>
              </a:rPr>
              <a:t>gestión</a:t>
            </a:r>
            <a:r>
              <a:rPr lang="en-US" sz="3232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232" dirty="0" err="1">
                <a:solidFill>
                  <a:srgbClr val="000000"/>
                </a:solidFill>
                <a:latin typeface="Arimo"/>
              </a:rPr>
              <a:t>orientada</a:t>
            </a:r>
            <a:r>
              <a:rPr lang="en-US" sz="3232" dirty="0">
                <a:solidFill>
                  <a:srgbClr val="000000"/>
                </a:solidFill>
                <a:latin typeface="Arimo"/>
              </a:rPr>
              <a:t> a </a:t>
            </a:r>
            <a:r>
              <a:rPr lang="en-US" sz="3232" dirty="0" err="1">
                <a:solidFill>
                  <a:srgbClr val="000000"/>
                </a:solidFill>
                <a:latin typeface="Arimo"/>
              </a:rPr>
              <a:t>resultados</a:t>
            </a:r>
            <a:r>
              <a:rPr lang="en-US" sz="3232" dirty="0">
                <a:solidFill>
                  <a:srgbClr val="000000"/>
                </a:solidFill>
                <a:latin typeface="Arimo"/>
              </a:rPr>
              <a:t> de las </a:t>
            </a:r>
            <a:r>
              <a:rPr lang="en-US" sz="3232" dirty="0" err="1">
                <a:solidFill>
                  <a:srgbClr val="000000"/>
                </a:solidFill>
                <a:latin typeface="Arimo"/>
              </a:rPr>
              <a:t>entidades</a:t>
            </a:r>
            <a:r>
              <a:rPr lang="en-US" sz="3232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232" dirty="0" err="1">
                <a:solidFill>
                  <a:srgbClr val="000000"/>
                </a:solidFill>
                <a:latin typeface="Arimo"/>
              </a:rPr>
              <a:t>municipales</a:t>
            </a:r>
            <a:endParaRPr lang="en-US" sz="3232" dirty="0">
              <a:solidFill>
                <a:srgbClr val="000000"/>
              </a:solidFill>
              <a:latin typeface="Arimo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767530" y="3801093"/>
            <a:ext cx="3933238" cy="2170871"/>
            <a:chOff x="0" y="0"/>
            <a:chExt cx="1472651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72651" cy="812800"/>
            </a:xfrm>
            <a:custGeom>
              <a:avLst/>
              <a:gdLst/>
              <a:ahLst/>
              <a:cxnLst/>
              <a:rect l="l" t="t" r="r" b="b"/>
              <a:pathLst>
                <a:path w="1472651" h="812800">
                  <a:moveTo>
                    <a:pt x="100385" y="0"/>
                  </a:moveTo>
                  <a:lnTo>
                    <a:pt x="1372267" y="0"/>
                  </a:lnTo>
                  <a:cubicBezTo>
                    <a:pt x="1427708" y="0"/>
                    <a:pt x="1472651" y="44944"/>
                    <a:pt x="1472651" y="100385"/>
                  </a:cubicBezTo>
                  <a:lnTo>
                    <a:pt x="1472651" y="712415"/>
                  </a:lnTo>
                  <a:cubicBezTo>
                    <a:pt x="1472651" y="767856"/>
                    <a:pt x="1427708" y="812800"/>
                    <a:pt x="1372267" y="812800"/>
                  </a:cubicBezTo>
                  <a:lnTo>
                    <a:pt x="100385" y="812800"/>
                  </a:lnTo>
                  <a:cubicBezTo>
                    <a:pt x="44944" y="812800"/>
                    <a:pt x="0" y="767856"/>
                    <a:pt x="0" y="712415"/>
                  </a:cubicBezTo>
                  <a:lnTo>
                    <a:pt x="0" y="100385"/>
                  </a:lnTo>
                  <a:cubicBezTo>
                    <a:pt x="0" y="44944"/>
                    <a:pt x="44944" y="0"/>
                    <a:pt x="100385" y="0"/>
                  </a:cubicBezTo>
                  <a:close/>
                </a:path>
              </a:pathLst>
            </a:custGeom>
            <a:solidFill>
              <a:srgbClr val="ADDAF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0842" y="4572855"/>
            <a:ext cx="489611" cy="55796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47107" y="3942368"/>
            <a:ext cx="3308837" cy="36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9"/>
              </a:lnSpc>
            </a:pPr>
            <a:r>
              <a:rPr lang="en-US" sz="2135">
                <a:solidFill>
                  <a:srgbClr val="000000"/>
                </a:solidFill>
                <a:latin typeface="Arimo Bold"/>
              </a:rPr>
              <a:t>Gestión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69157" y="4379008"/>
            <a:ext cx="3101297" cy="1242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4734" lvl="1" indent="-187367">
              <a:lnSpc>
                <a:spcPts val="2429"/>
              </a:lnSpc>
              <a:buFont typeface="Arial"/>
              <a:buChar char="•"/>
            </a:pPr>
            <a:r>
              <a:rPr lang="en-US" sz="1735">
                <a:solidFill>
                  <a:srgbClr val="000000"/>
                </a:solidFill>
                <a:latin typeface="Arimo"/>
              </a:rPr>
              <a:t>Movilización de Recursos</a:t>
            </a:r>
          </a:p>
          <a:p>
            <a:pPr marL="374734" lvl="1" indent="-187367" algn="l">
              <a:lnSpc>
                <a:spcPts val="2429"/>
              </a:lnSpc>
              <a:buFont typeface="Arial"/>
              <a:buChar char="•"/>
            </a:pPr>
            <a:r>
              <a:rPr lang="en-US" sz="1735">
                <a:solidFill>
                  <a:srgbClr val="000000"/>
                </a:solidFill>
                <a:latin typeface="Arimo"/>
              </a:rPr>
              <a:t>Recaudo a través de instrumentos de Ordenamietno Territorial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69822" y="6240996"/>
            <a:ext cx="3933238" cy="2170871"/>
            <a:chOff x="0" y="0"/>
            <a:chExt cx="1472651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72651" cy="812800"/>
            </a:xfrm>
            <a:custGeom>
              <a:avLst/>
              <a:gdLst/>
              <a:ahLst/>
              <a:cxnLst/>
              <a:rect l="l" t="t" r="r" b="b"/>
              <a:pathLst>
                <a:path w="1472651" h="812800">
                  <a:moveTo>
                    <a:pt x="100385" y="0"/>
                  </a:moveTo>
                  <a:lnTo>
                    <a:pt x="1372267" y="0"/>
                  </a:lnTo>
                  <a:cubicBezTo>
                    <a:pt x="1427708" y="0"/>
                    <a:pt x="1472651" y="44944"/>
                    <a:pt x="1472651" y="100385"/>
                  </a:cubicBezTo>
                  <a:lnTo>
                    <a:pt x="1472651" y="712415"/>
                  </a:lnTo>
                  <a:cubicBezTo>
                    <a:pt x="1472651" y="767856"/>
                    <a:pt x="1427708" y="812800"/>
                    <a:pt x="1372267" y="812800"/>
                  </a:cubicBezTo>
                  <a:lnTo>
                    <a:pt x="100385" y="812800"/>
                  </a:lnTo>
                  <a:cubicBezTo>
                    <a:pt x="44944" y="812800"/>
                    <a:pt x="0" y="767856"/>
                    <a:pt x="0" y="712415"/>
                  </a:cubicBezTo>
                  <a:lnTo>
                    <a:pt x="0" y="100385"/>
                  </a:lnTo>
                  <a:cubicBezTo>
                    <a:pt x="0" y="44944"/>
                    <a:pt x="44944" y="0"/>
                    <a:pt x="100385" y="0"/>
                  </a:cubicBezTo>
                  <a:close/>
                </a:path>
              </a:pathLst>
            </a:custGeom>
            <a:solidFill>
              <a:srgbClr val="D0241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7107" y="7034331"/>
            <a:ext cx="511497" cy="58290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028700" y="6343291"/>
            <a:ext cx="3308837" cy="348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9"/>
              </a:lnSpc>
            </a:pPr>
            <a:r>
              <a:rPr lang="en-US" sz="2035">
                <a:solidFill>
                  <a:srgbClr val="000000"/>
                </a:solidFill>
                <a:latin typeface="Arimo Bold"/>
              </a:rPr>
              <a:t>Resultados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21075" y="7053528"/>
            <a:ext cx="2949378" cy="816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4272" lvl="1" indent="-252136">
              <a:lnSpc>
                <a:spcPts val="3269"/>
              </a:lnSpc>
              <a:buFont typeface="Arial"/>
              <a:buChar char="•"/>
            </a:pPr>
            <a:r>
              <a:rPr lang="en-US" sz="2335">
                <a:solidFill>
                  <a:srgbClr val="000000"/>
                </a:solidFill>
                <a:latin typeface="Arimo"/>
              </a:rPr>
              <a:t>Educación</a:t>
            </a:r>
          </a:p>
          <a:p>
            <a:pPr marL="504272" lvl="1" indent="-252136" algn="l">
              <a:lnSpc>
                <a:spcPts val="3269"/>
              </a:lnSpc>
              <a:buFont typeface="Arial"/>
              <a:buChar char="•"/>
            </a:pPr>
            <a:r>
              <a:rPr lang="en-US" sz="2335">
                <a:solidFill>
                  <a:srgbClr val="000000"/>
                </a:solidFill>
                <a:latin typeface="Arimo"/>
              </a:rPr>
              <a:t>Servicios Públicos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5955150" y="2788398"/>
            <a:ext cx="8103934" cy="6362437"/>
            <a:chOff x="0" y="-38100"/>
            <a:chExt cx="10805245" cy="8483249"/>
          </a:xfrm>
        </p:grpSpPr>
        <p:sp>
          <p:nvSpPr>
            <p:cNvPr id="21" name="TextBox 21"/>
            <p:cNvSpPr txBox="1"/>
            <p:nvPr/>
          </p:nvSpPr>
          <p:spPr>
            <a:xfrm>
              <a:off x="3384066" y="-38100"/>
              <a:ext cx="692211" cy="407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00"/>
                </a:lnSpc>
              </a:pPr>
              <a:r>
                <a:rPr lang="en-US" sz="1857">
                  <a:solidFill>
                    <a:srgbClr val="000000"/>
                  </a:solidFill>
                  <a:latin typeface="Open Sans Light"/>
                </a:rPr>
                <a:t>Total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4666007" y="-38100"/>
              <a:ext cx="1210819" cy="4154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2600"/>
                </a:lnSpc>
              </a:pPr>
              <a:r>
                <a:rPr lang="en-US" sz="1857" dirty="0" err="1">
                  <a:solidFill>
                    <a:srgbClr val="000000"/>
                  </a:solidFill>
                  <a:latin typeface="Open Sans Light"/>
                </a:rPr>
                <a:t>Gestión</a:t>
              </a:r>
              <a:endParaRPr lang="en-US" sz="1857" dirty="0">
                <a:solidFill>
                  <a:srgbClr val="000000"/>
                </a:solidFill>
                <a:latin typeface="Open Sans Light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6348608" y="-38099"/>
              <a:ext cx="1932800" cy="4154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2600"/>
                </a:lnSpc>
              </a:pPr>
              <a:r>
                <a:rPr lang="en-US" sz="1857" dirty="0" err="1">
                  <a:solidFill>
                    <a:srgbClr val="000000"/>
                  </a:solidFill>
                  <a:latin typeface="Open Sans Light"/>
                </a:rPr>
                <a:t>Resultados</a:t>
              </a:r>
              <a:endParaRPr lang="en-US" sz="1857" dirty="0">
                <a:solidFill>
                  <a:srgbClr val="000000"/>
                </a:solidFill>
                <a:latin typeface="Open Sans Light"/>
              </a:endParaRPr>
            </a:p>
          </p:txBody>
        </p:sp>
        <p:grpSp>
          <p:nvGrpSpPr>
            <p:cNvPr id="24" name="Group 24"/>
            <p:cNvGrpSpPr>
              <a:grpSpLocks noChangeAspect="1"/>
            </p:cNvGrpSpPr>
            <p:nvPr/>
          </p:nvGrpSpPr>
          <p:grpSpPr>
            <a:xfrm>
              <a:off x="3148174" y="125799"/>
              <a:ext cx="3082488" cy="117946"/>
              <a:chOff x="3295000" y="-619747"/>
              <a:chExt cx="3982937" cy="1524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3295000" y="-619747"/>
                <a:ext cx="152400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2D8BBA"/>
              </a:solidFill>
            </p:spPr>
          </p:sp>
          <p:sp>
            <p:nvSpPr>
              <p:cNvPr id="26" name="Freeform 26"/>
              <p:cNvSpPr/>
              <p:nvPr/>
            </p:nvSpPr>
            <p:spPr>
              <a:xfrm>
                <a:off x="4951418" y="-619747"/>
                <a:ext cx="152400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3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3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FEC90C"/>
              </a:solidFill>
            </p:spPr>
          </p:sp>
          <p:sp>
            <p:nvSpPr>
              <p:cNvPr id="27" name="Freeform 27"/>
              <p:cNvSpPr/>
              <p:nvPr/>
            </p:nvSpPr>
            <p:spPr>
              <a:xfrm>
                <a:off x="7125536" y="-619747"/>
                <a:ext cx="152400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52400" h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5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5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D0180C"/>
              </a:solidFill>
            </p:spPr>
          </p:sp>
        </p:grpSp>
        <p:sp>
          <p:nvSpPr>
            <p:cNvPr id="28" name="TextBox 28"/>
            <p:cNvSpPr txBox="1"/>
            <p:nvPr/>
          </p:nvSpPr>
          <p:spPr>
            <a:xfrm>
              <a:off x="1353584" y="8029736"/>
              <a:ext cx="1031161" cy="4154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US" sz="1857" dirty="0" err="1">
                  <a:solidFill>
                    <a:srgbClr val="000000"/>
                  </a:solidFill>
                  <a:latin typeface="Open Sans Light"/>
                </a:rPr>
                <a:t>Ibagué</a:t>
              </a:r>
              <a:endParaRPr lang="en-US" sz="1857" dirty="0">
                <a:solidFill>
                  <a:srgbClr val="000000"/>
                </a:solidFill>
                <a:latin typeface="Open Sans Light"/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5233875" y="8029736"/>
              <a:ext cx="935591" cy="407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US" sz="1857">
                  <a:solidFill>
                    <a:srgbClr val="000000"/>
                  </a:solidFill>
                  <a:latin typeface="Open Sans Light"/>
                </a:rPr>
                <a:t>Tolima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8620852" y="8029736"/>
              <a:ext cx="1455853" cy="41541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en-US" sz="1857" dirty="0">
                  <a:solidFill>
                    <a:srgbClr val="000000"/>
                  </a:solidFill>
                  <a:latin typeface="Open Sans Light"/>
                </a:rPr>
                <a:t>Nacional</a:t>
              </a:r>
            </a:p>
          </p:txBody>
        </p:sp>
        <p:grpSp>
          <p:nvGrpSpPr>
            <p:cNvPr id="31" name="Group 31"/>
            <p:cNvGrpSpPr>
              <a:grpSpLocks noChangeAspect="1"/>
            </p:cNvGrpSpPr>
            <p:nvPr/>
          </p:nvGrpSpPr>
          <p:grpSpPr>
            <a:xfrm>
              <a:off x="598096" y="605436"/>
              <a:ext cx="10207149" cy="7305139"/>
              <a:chOff x="0" y="0"/>
              <a:chExt cx="13188834" cy="9439096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-6350"/>
                <a:ext cx="13188834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3188834" h="12700">
                    <a:moveTo>
                      <a:pt x="0" y="0"/>
                    </a:moveTo>
                    <a:lnTo>
                      <a:pt x="13188834" y="0"/>
                    </a:lnTo>
                    <a:lnTo>
                      <a:pt x="13188834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33" name="Freeform 33"/>
              <p:cNvSpPr/>
              <p:nvPr/>
            </p:nvSpPr>
            <p:spPr>
              <a:xfrm>
                <a:off x="0" y="3140015"/>
                <a:ext cx="13188834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3188834" h="12700">
                    <a:moveTo>
                      <a:pt x="0" y="0"/>
                    </a:moveTo>
                    <a:lnTo>
                      <a:pt x="13188834" y="0"/>
                    </a:lnTo>
                    <a:lnTo>
                      <a:pt x="13188834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34" name="Freeform 34"/>
              <p:cNvSpPr/>
              <p:nvPr/>
            </p:nvSpPr>
            <p:spPr>
              <a:xfrm>
                <a:off x="0" y="6286381"/>
                <a:ext cx="13188834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3188834" h="12700">
                    <a:moveTo>
                      <a:pt x="0" y="0"/>
                    </a:moveTo>
                    <a:lnTo>
                      <a:pt x="13188834" y="0"/>
                    </a:lnTo>
                    <a:lnTo>
                      <a:pt x="13188834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24706"/>
                </a:srgbClr>
              </a:solidFill>
            </p:spPr>
          </p:sp>
          <p:sp>
            <p:nvSpPr>
              <p:cNvPr id="35" name="Freeform 35"/>
              <p:cNvSpPr/>
              <p:nvPr/>
            </p:nvSpPr>
            <p:spPr>
              <a:xfrm>
                <a:off x="0" y="9432746"/>
                <a:ext cx="13188834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13188834" h="12700">
                    <a:moveTo>
                      <a:pt x="0" y="0"/>
                    </a:moveTo>
                    <a:lnTo>
                      <a:pt x="13188834" y="0"/>
                    </a:lnTo>
                    <a:lnTo>
                      <a:pt x="13188834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0000">
                  <a:alpha val="60000"/>
                </a:srgbClr>
              </a:solidFill>
            </p:spPr>
          </p:sp>
        </p:grpSp>
        <p:sp>
          <p:nvSpPr>
            <p:cNvPr id="36" name="TextBox 36"/>
            <p:cNvSpPr txBox="1"/>
            <p:nvPr/>
          </p:nvSpPr>
          <p:spPr>
            <a:xfrm>
              <a:off x="0" y="382564"/>
              <a:ext cx="440835" cy="407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00"/>
                </a:lnSpc>
              </a:pPr>
              <a:r>
                <a:rPr lang="en-US" sz="1857">
                  <a:solidFill>
                    <a:srgbClr val="000000"/>
                  </a:solidFill>
                  <a:latin typeface="Open Sans Light"/>
                </a:rPr>
                <a:t>75 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2817610"/>
              <a:ext cx="440835" cy="407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00"/>
                </a:lnSpc>
              </a:pPr>
              <a:r>
                <a:rPr lang="en-US" sz="1857">
                  <a:solidFill>
                    <a:srgbClr val="000000"/>
                  </a:solidFill>
                  <a:latin typeface="Open Sans Light"/>
                </a:rPr>
                <a:t>50 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5252657"/>
              <a:ext cx="440835" cy="407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00"/>
                </a:lnSpc>
              </a:pPr>
              <a:r>
                <a:rPr lang="en-US" sz="1857">
                  <a:solidFill>
                    <a:srgbClr val="000000"/>
                  </a:solidFill>
                  <a:latin typeface="Open Sans Light"/>
                </a:rPr>
                <a:t>25 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79513" y="7687703"/>
              <a:ext cx="261322" cy="4076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600"/>
                </a:lnSpc>
              </a:pPr>
              <a:r>
                <a:rPr lang="en-US" sz="1857">
                  <a:solidFill>
                    <a:srgbClr val="000000"/>
                  </a:solidFill>
                  <a:latin typeface="Open Sans Light"/>
                </a:rPr>
                <a:t>0 </a:t>
              </a:r>
            </a:p>
          </p:txBody>
        </p:sp>
        <p:grpSp>
          <p:nvGrpSpPr>
            <p:cNvPr id="40" name="Group 40"/>
            <p:cNvGrpSpPr>
              <a:grpSpLocks noChangeAspect="1"/>
            </p:cNvGrpSpPr>
            <p:nvPr/>
          </p:nvGrpSpPr>
          <p:grpSpPr>
            <a:xfrm>
              <a:off x="598096" y="980389"/>
              <a:ext cx="10207149" cy="6930186"/>
              <a:chOff x="0" y="484483"/>
              <a:chExt cx="13188834" cy="8954613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560049"/>
                <a:ext cx="1338586" cy="8879047"/>
              </a:xfrm>
              <a:custGeom>
                <a:avLst/>
                <a:gdLst/>
                <a:ahLst/>
                <a:cxnLst/>
                <a:rect l="l" t="t" r="r" b="b"/>
                <a:pathLst>
                  <a:path w="1338586" h="8879047">
                    <a:moveTo>
                      <a:pt x="0" y="8879047"/>
                    </a:moveTo>
                    <a:lnTo>
                      <a:pt x="0" y="107087"/>
                    </a:lnTo>
                    <a:cubicBezTo>
                      <a:pt x="0" y="78686"/>
                      <a:pt x="11282" y="51448"/>
                      <a:pt x="31365" y="31365"/>
                    </a:cubicBezTo>
                    <a:cubicBezTo>
                      <a:pt x="51448" y="11283"/>
                      <a:pt x="78686" y="0"/>
                      <a:pt x="107087" y="0"/>
                    </a:cubicBezTo>
                    <a:lnTo>
                      <a:pt x="1231499" y="0"/>
                    </a:lnTo>
                    <a:cubicBezTo>
                      <a:pt x="1259900" y="0"/>
                      <a:pt x="1287138" y="11283"/>
                      <a:pt x="1307221" y="31365"/>
                    </a:cubicBezTo>
                    <a:cubicBezTo>
                      <a:pt x="1327303" y="51448"/>
                      <a:pt x="1338586" y="78686"/>
                      <a:pt x="1338586" y="107087"/>
                    </a:cubicBezTo>
                    <a:lnTo>
                      <a:pt x="1338586" y="8879047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</p:sp>
          <p:sp>
            <p:nvSpPr>
              <p:cNvPr id="42" name="Freeform 42"/>
              <p:cNvSpPr/>
              <p:nvPr/>
            </p:nvSpPr>
            <p:spPr>
              <a:xfrm>
                <a:off x="4561139" y="3053615"/>
                <a:ext cx="1338586" cy="6385481"/>
              </a:xfrm>
              <a:custGeom>
                <a:avLst/>
                <a:gdLst/>
                <a:ahLst/>
                <a:cxnLst/>
                <a:rect l="l" t="t" r="r" b="b"/>
                <a:pathLst>
                  <a:path w="1338586" h="6385481">
                    <a:moveTo>
                      <a:pt x="0" y="6385481"/>
                    </a:moveTo>
                    <a:lnTo>
                      <a:pt x="0" y="107087"/>
                    </a:lnTo>
                    <a:cubicBezTo>
                      <a:pt x="0" y="78685"/>
                      <a:pt x="11282" y="51447"/>
                      <a:pt x="31365" y="31365"/>
                    </a:cubicBezTo>
                    <a:cubicBezTo>
                      <a:pt x="51447" y="11282"/>
                      <a:pt x="78685" y="0"/>
                      <a:pt x="107087" y="0"/>
                    </a:cubicBezTo>
                    <a:lnTo>
                      <a:pt x="1231499" y="0"/>
                    </a:lnTo>
                    <a:cubicBezTo>
                      <a:pt x="1259900" y="0"/>
                      <a:pt x="1287138" y="11282"/>
                      <a:pt x="1307220" y="31365"/>
                    </a:cubicBezTo>
                    <a:cubicBezTo>
                      <a:pt x="1327303" y="51447"/>
                      <a:pt x="1338585" y="78685"/>
                      <a:pt x="1338585" y="107087"/>
                    </a:cubicBezTo>
                    <a:lnTo>
                      <a:pt x="1338585" y="6385481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</p:sp>
          <p:sp>
            <p:nvSpPr>
              <p:cNvPr id="43" name="Freeform 43"/>
              <p:cNvSpPr/>
              <p:nvPr/>
            </p:nvSpPr>
            <p:spPr>
              <a:xfrm>
                <a:off x="9122277" y="3053560"/>
                <a:ext cx="1338586" cy="6385536"/>
              </a:xfrm>
              <a:custGeom>
                <a:avLst/>
                <a:gdLst/>
                <a:ahLst/>
                <a:cxnLst/>
                <a:rect l="l" t="t" r="r" b="b"/>
                <a:pathLst>
                  <a:path w="1338586" h="6385536">
                    <a:moveTo>
                      <a:pt x="0" y="6385536"/>
                    </a:moveTo>
                    <a:lnTo>
                      <a:pt x="0" y="107087"/>
                    </a:lnTo>
                    <a:cubicBezTo>
                      <a:pt x="0" y="47945"/>
                      <a:pt x="47945" y="1"/>
                      <a:pt x="107087" y="0"/>
                    </a:cubicBezTo>
                    <a:lnTo>
                      <a:pt x="1231499" y="0"/>
                    </a:lnTo>
                    <a:cubicBezTo>
                      <a:pt x="1259900" y="0"/>
                      <a:pt x="1287138" y="11283"/>
                      <a:pt x="1307221" y="31365"/>
                    </a:cubicBezTo>
                    <a:cubicBezTo>
                      <a:pt x="1327304" y="51448"/>
                      <a:pt x="1338586" y="78686"/>
                      <a:pt x="1338586" y="107087"/>
                    </a:cubicBezTo>
                    <a:lnTo>
                      <a:pt x="1338586" y="6385536"/>
                    </a:lnTo>
                    <a:close/>
                  </a:path>
                </a:pathLst>
              </a:custGeom>
              <a:solidFill>
                <a:srgbClr val="2D8BBA"/>
              </a:solidFill>
            </p:spPr>
          </p:sp>
          <p:sp>
            <p:nvSpPr>
              <p:cNvPr id="44" name="Freeform 44"/>
              <p:cNvSpPr/>
              <p:nvPr/>
            </p:nvSpPr>
            <p:spPr>
              <a:xfrm>
                <a:off x="1363986" y="811937"/>
                <a:ext cx="1338586" cy="8627159"/>
              </a:xfrm>
              <a:custGeom>
                <a:avLst/>
                <a:gdLst/>
                <a:ahLst/>
                <a:cxnLst/>
                <a:rect l="l" t="t" r="r" b="b"/>
                <a:pathLst>
                  <a:path w="1338586" h="8627159">
                    <a:moveTo>
                      <a:pt x="0" y="8627159"/>
                    </a:moveTo>
                    <a:lnTo>
                      <a:pt x="0" y="107087"/>
                    </a:lnTo>
                    <a:cubicBezTo>
                      <a:pt x="0" y="47945"/>
                      <a:pt x="47944" y="0"/>
                      <a:pt x="107087" y="0"/>
                    </a:cubicBezTo>
                    <a:lnTo>
                      <a:pt x="1231499" y="0"/>
                    </a:lnTo>
                    <a:cubicBezTo>
                      <a:pt x="1290641" y="0"/>
                      <a:pt x="1338585" y="47945"/>
                      <a:pt x="1338585" y="107087"/>
                    </a:cubicBezTo>
                    <a:lnTo>
                      <a:pt x="1338585" y="8627159"/>
                    </a:lnTo>
                    <a:close/>
                  </a:path>
                </a:pathLst>
              </a:custGeom>
              <a:solidFill>
                <a:srgbClr val="FEC90C"/>
              </a:solidFill>
            </p:spPr>
          </p:sp>
          <p:sp>
            <p:nvSpPr>
              <p:cNvPr id="45" name="Freeform 45"/>
              <p:cNvSpPr/>
              <p:nvPr/>
            </p:nvSpPr>
            <p:spPr>
              <a:xfrm>
                <a:off x="5925124" y="3129182"/>
                <a:ext cx="1338586" cy="6309913"/>
              </a:xfrm>
              <a:custGeom>
                <a:avLst/>
                <a:gdLst/>
                <a:ahLst/>
                <a:cxnLst/>
                <a:rect l="l" t="t" r="r" b="b"/>
                <a:pathLst>
                  <a:path w="1338586" h="6309913">
                    <a:moveTo>
                      <a:pt x="0" y="6309914"/>
                    </a:moveTo>
                    <a:lnTo>
                      <a:pt x="0" y="107088"/>
                    </a:lnTo>
                    <a:cubicBezTo>
                      <a:pt x="0" y="78686"/>
                      <a:pt x="11283" y="51448"/>
                      <a:pt x="31366" y="31366"/>
                    </a:cubicBezTo>
                    <a:cubicBezTo>
                      <a:pt x="51448" y="11283"/>
                      <a:pt x="78686" y="1"/>
                      <a:pt x="107087" y="1"/>
                    </a:cubicBezTo>
                    <a:lnTo>
                      <a:pt x="1231499" y="1"/>
                    </a:lnTo>
                    <a:cubicBezTo>
                      <a:pt x="1259900" y="0"/>
                      <a:pt x="1287138" y="11283"/>
                      <a:pt x="1307221" y="31366"/>
                    </a:cubicBezTo>
                    <a:cubicBezTo>
                      <a:pt x="1327304" y="51448"/>
                      <a:pt x="1338586" y="78686"/>
                      <a:pt x="1338586" y="107088"/>
                    </a:cubicBezTo>
                    <a:lnTo>
                      <a:pt x="1338586" y="6309914"/>
                    </a:lnTo>
                    <a:close/>
                  </a:path>
                </a:pathLst>
              </a:custGeom>
              <a:solidFill>
                <a:srgbClr val="FEC90C"/>
              </a:solidFill>
            </p:spPr>
          </p:sp>
          <p:sp>
            <p:nvSpPr>
              <p:cNvPr id="46" name="Freeform 46"/>
              <p:cNvSpPr/>
              <p:nvPr/>
            </p:nvSpPr>
            <p:spPr>
              <a:xfrm>
                <a:off x="10486263" y="3103939"/>
                <a:ext cx="1338586" cy="6335157"/>
              </a:xfrm>
              <a:custGeom>
                <a:avLst/>
                <a:gdLst/>
                <a:ahLst/>
                <a:cxnLst/>
                <a:rect l="l" t="t" r="r" b="b"/>
                <a:pathLst>
                  <a:path w="1338586" h="6335157">
                    <a:moveTo>
                      <a:pt x="0" y="6335157"/>
                    </a:moveTo>
                    <a:lnTo>
                      <a:pt x="0" y="107087"/>
                    </a:lnTo>
                    <a:cubicBezTo>
                      <a:pt x="0" y="47945"/>
                      <a:pt x="47944" y="1"/>
                      <a:pt x="107087" y="0"/>
                    </a:cubicBezTo>
                    <a:lnTo>
                      <a:pt x="1231499" y="0"/>
                    </a:lnTo>
                    <a:cubicBezTo>
                      <a:pt x="1259900" y="0"/>
                      <a:pt x="1287138" y="11282"/>
                      <a:pt x="1307220" y="31365"/>
                    </a:cubicBezTo>
                    <a:cubicBezTo>
                      <a:pt x="1327304" y="51448"/>
                      <a:pt x="1338586" y="78686"/>
                      <a:pt x="1338586" y="107087"/>
                    </a:cubicBezTo>
                    <a:lnTo>
                      <a:pt x="1338586" y="6335157"/>
                    </a:lnTo>
                    <a:close/>
                  </a:path>
                </a:pathLst>
              </a:custGeom>
              <a:solidFill>
                <a:srgbClr val="FEC90C"/>
              </a:solidFill>
            </p:spPr>
          </p:sp>
          <p:sp>
            <p:nvSpPr>
              <p:cNvPr id="47" name="Freeform 47"/>
              <p:cNvSpPr/>
              <p:nvPr/>
            </p:nvSpPr>
            <p:spPr>
              <a:xfrm>
                <a:off x="2727971" y="484483"/>
                <a:ext cx="1338586" cy="8954613"/>
              </a:xfrm>
              <a:custGeom>
                <a:avLst/>
                <a:gdLst/>
                <a:ahLst/>
                <a:cxnLst/>
                <a:rect l="l" t="t" r="r" b="b"/>
                <a:pathLst>
                  <a:path w="1338586" h="8954613">
                    <a:moveTo>
                      <a:pt x="0" y="8954613"/>
                    </a:moveTo>
                    <a:lnTo>
                      <a:pt x="0" y="107087"/>
                    </a:lnTo>
                    <a:cubicBezTo>
                      <a:pt x="0" y="78686"/>
                      <a:pt x="11283" y="51448"/>
                      <a:pt x="31365" y="31365"/>
                    </a:cubicBezTo>
                    <a:cubicBezTo>
                      <a:pt x="51448" y="11282"/>
                      <a:pt x="78686" y="0"/>
                      <a:pt x="107087" y="0"/>
                    </a:cubicBezTo>
                    <a:lnTo>
                      <a:pt x="1231499" y="0"/>
                    </a:lnTo>
                    <a:cubicBezTo>
                      <a:pt x="1259901" y="0"/>
                      <a:pt x="1287139" y="11282"/>
                      <a:pt x="1307221" y="31365"/>
                    </a:cubicBezTo>
                    <a:cubicBezTo>
                      <a:pt x="1327304" y="51448"/>
                      <a:pt x="1338586" y="78686"/>
                      <a:pt x="1338586" y="107087"/>
                    </a:cubicBezTo>
                    <a:lnTo>
                      <a:pt x="1338586" y="8954613"/>
                    </a:lnTo>
                    <a:close/>
                  </a:path>
                </a:pathLst>
              </a:custGeom>
              <a:solidFill>
                <a:srgbClr val="D0180C"/>
              </a:solidFill>
            </p:spPr>
          </p:sp>
          <p:sp>
            <p:nvSpPr>
              <p:cNvPr id="48" name="Freeform 48"/>
              <p:cNvSpPr/>
              <p:nvPr/>
            </p:nvSpPr>
            <p:spPr>
              <a:xfrm>
                <a:off x="7289110" y="723607"/>
                <a:ext cx="1338586" cy="8715489"/>
              </a:xfrm>
              <a:custGeom>
                <a:avLst/>
                <a:gdLst/>
                <a:ahLst/>
                <a:cxnLst/>
                <a:rect l="l" t="t" r="r" b="b"/>
                <a:pathLst>
                  <a:path w="1338586" h="8715489">
                    <a:moveTo>
                      <a:pt x="0" y="8715489"/>
                    </a:moveTo>
                    <a:lnTo>
                      <a:pt x="0" y="107087"/>
                    </a:lnTo>
                    <a:cubicBezTo>
                      <a:pt x="0" y="47944"/>
                      <a:pt x="47944" y="0"/>
                      <a:pt x="107087" y="0"/>
                    </a:cubicBezTo>
                    <a:lnTo>
                      <a:pt x="1231499" y="0"/>
                    </a:lnTo>
                    <a:cubicBezTo>
                      <a:pt x="1259900" y="0"/>
                      <a:pt x="1287138" y="11282"/>
                      <a:pt x="1307220" y="31365"/>
                    </a:cubicBezTo>
                    <a:cubicBezTo>
                      <a:pt x="1327304" y="51447"/>
                      <a:pt x="1338586" y="78685"/>
                      <a:pt x="1338586" y="107087"/>
                    </a:cubicBezTo>
                    <a:lnTo>
                      <a:pt x="1338586" y="8715489"/>
                    </a:lnTo>
                    <a:close/>
                  </a:path>
                </a:pathLst>
              </a:custGeom>
              <a:solidFill>
                <a:srgbClr val="D0180C"/>
              </a:solidFill>
            </p:spPr>
          </p:sp>
          <p:sp>
            <p:nvSpPr>
              <p:cNvPr id="49" name="Freeform 49"/>
              <p:cNvSpPr/>
              <p:nvPr/>
            </p:nvSpPr>
            <p:spPr>
              <a:xfrm>
                <a:off x="11850249" y="824290"/>
                <a:ext cx="1338585" cy="8614805"/>
              </a:xfrm>
              <a:custGeom>
                <a:avLst/>
                <a:gdLst/>
                <a:ahLst/>
                <a:cxnLst/>
                <a:rect l="l" t="t" r="r" b="b"/>
                <a:pathLst>
                  <a:path w="1338585" h="8614805">
                    <a:moveTo>
                      <a:pt x="0" y="8614806"/>
                    </a:moveTo>
                    <a:lnTo>
                      <a:pt x="0" y="107087"/>
                    </a:lnTo>
                    <a:cubicBezTo>
                      <a:pt x="0" y="47945"/>
                      <a:pt x="47944" y="1"/>
                      <a:pt x="107086" y="0"/>
                    </a:cubicBezTo>
                    <a:lnTo>
                      <a:pt x="1231498" y="0"/>
                    </a:lnTo>
                    <a:cubicBezTo>
                      <a:pt x="1290640" y="1"/>
                      <a:pt x="1338585" y="47945"/>
                      <a:pt x="1338585" y="107087"/>
                    </a:cubicBezTo>
                    <a:lnTo>
                      <a:pt x="1338585" y="8614806"/>
                    </a:lnTo>
                    <a:close/>
                  </a:path>
                </a:pathLst>
              </a:custGeom>
              <a:solidFill>
                <a:srgbClr val="D0180C"/>
              </a:solidFill>
            </p:spPr>
          </p:sp>
        </p:grpSp>
      </p:grpSp>
      <p:sp>
        <p:nvSpPr>
          <p:cNvPr id="50" name="TextBox 50"/>
          <p:cNvSpPr txBox="1"/>
          <p:nvPr/>
        </p:nvSpPr>
        <p:spPr>
          <a:xfrm>
            <a:off x="6509368" y="3207589"/>
            <a:ext cx="435650" cy="32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8"/>
              </a:lnSpc>
              <a:spcBef>
                <a:spcPct val="0"/>
              </a:spcBef>
            </a:pPr>
            <a:r>
              <a:rPr lang="en-US" sz="1762">
                <a:solidFill>
                  <a:srgbClr val="000000"/>
                </a:solidFill>
                <a:latin typeface="Arimo"/>
              </a:rPr>
              <a:t>70,5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7308060" y="3339857"/>
            <a:ext cx="435650" cy="32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8"/>
              </a:lnSpc>
              <a:spcBef>
                <a:spcPct val="0"/>
              </a:spcBef>
            </a:pPr>
            <a:r>
              <a:rPr lang="en-US" sz="1762">
                <a:solidFill>
                  <a:srgbClr val="000000"/>
                </a:solidFill>
                <a:latin typeface="Arimo"/>
              </a:rPr>
              <a:t>68,5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8240284" y="3207589"/>
            <a:ext cx="435650" cy="32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8"/>
              </a:lnSpc>
              <a:spcBef>
                <a:spcPct val="0"/>
              </a:spcBef>
            </a:pPr>
            <a:r>
              <a:rPr lang="en-US" sz="1762">
                <a:solidFill>
                  <a:srgbClr val="000000"/>
                </a:solidFill>
                <a:latin typeface="Arimo"/>
              </a:rPr>
              <a:t>71,1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9215021" y="4581178"/>
            <a:ext cx="435650" cy="32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8"/>
              </a:lnSpc>
              <a:spcBef>
                <a:spcPct val="0"/>
              </a:spcBef>
            </a:pPr>
            <a:r>
              <a:rPr lang="en-US" sz="1762">
                <a:solidFill>
                  <a:srgbClr val="000000"/>
                </a:solidFill>
                <a:latin typeface="Arimo"/>
              </a:rPr>
              <a:t>50,7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0007117" y="4599236"/>
            <a:ext cx="435650" cy="32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8"/>
              </a:lnSpc>
              <a:spcBef>
                <a:spcPct val="0"/>
              </a:spcBef>
            </a:pPr>
            <a:r>
              <a:rPr lang="en-US" sz="1762">
                <a:solidFill>
                  <a:srgbClr val="000000"/>
                </a:solidFill>
                <a:latin typeface="Arimo"/>
              </a:rPr>
              <a:t>50,1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0726306" y="3339857"/>
            <a:ext cx="435650" cy="32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8"/>
              </a:lnSpc>
              <a:spcBef>
                <a:spcPct val="0"/>
              </a:spcBef>
            </a:pPr>
            <a:r>
              <a:rPr lang="en-US" sz="1762">
                <a:solidFill>
                  <a:srgbClr val="000000"/>
                </a:solidFill>
                <a:latin typeface="Arimo"/>
              </a:rPr>
              <a:t>69,2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1826312" y="4599236"/>
            <a:ext cx="435650" cy="32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8"/>
              </a:lnSpc>
              <a:spcBef>
                <a:spcPct val="0"/>
              </a:spcBef>
            </a:pPr>
            <a:r>
              <a:rPr lang="en-US" sz="1762">
                <a:solidFill>
                  <a:srgbClr val="000000"/>
                </a:solidFill>
                <a:latin typeface="Arimo"/>
              </a:rPr>
              <a:t>50,7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2615463" y="4599236"/>
            <a:ext cx="435650" cy="32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8"/>
              </a:lnSpc>
              <a:spcBef>
                <a:spcPct val="0"/>
              </a:spcBef>
            </a:pPr>
            <a:r>
              <a:rPr lang="en-US" sz="1762">
                <a:solidFill>
                  <a:srgbClr val="000000"/>
                </a:solidFill>
                <a:latin typeface="Arimo"/>
              </a:rPr>
              <a:t>50,3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3387179" y="3339857"/>
            <a:ext cx="435650" cy="32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8"/>
              </a:lnSpc>
              <a:spcBef>
                <a:spcPct val="0"/>
              </a:spcBef>
            </a:pPr>
            <a:r>
              <a:rPr lang="en-US" sz="1762">
                <a:solidFill>
                  <a:srgbClr val="000000"/>
                </a:solidFill>
                <a:latin typeface="Arimo"/>
              </a:rPr>
              <a:t>68,4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52A3A7B-3863-0358-B32E-C0AFCF54EAB4}"/>
              </a:ext>
            </a:extLst>
          </p:cNvPr>
          <p:cNvSpPr txBox="1"/>
          <p:nvPr/>
        </p:nvSpPr>
        <p:spPr>
          <a:xfrm>
            <a:off x="767530" y="8768878"/>
            <a:ext cx="2202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Fuente: DNP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03335" y="1875605"/>
            <a:ext cx="1591536" cy="11220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34047" y="4334603"/>
            <a:ext cx="1460824" cy="20757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34047" y="7266891"/>
            <a:ext cx="1643427" cy="15836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030294" y="604698"/>
            <a:ext cx="5576376" cy="291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0356" lvl="1" indent="-300178">
              <a:lnSpc>
                <a:spcPts val="3893"/>
              </a:lnSpc>
              <a:buFont typeface="Arial"/>
              <a:buChar char="•"/>
            </a:pPr>
            <a:r>
              <a:rPr lang="en-US" sz="2780" dirty="0">
                <a:solidFill>
                  <a:srgbClr val="000000"/>
                </a:solidFill>
                <a:latin typeface="Arimo"/>
              </a:rPr>
              <a:t>1.346.935  </a:t>
            </a:r>
            <a:r>
              <a:rPr lang="en-US" sz="2780" dirty="0" err="1">
                <a:solidFill>
                  <a:srgbClr val="000000"/>
                </a:solidFill>
                <a:latin typeface="Arimo"/>
              </a:rPr>
              <a:t>habitantes</a:t>
            </a:r>
            <a:endParaRPr lang="en-US" sz="2780" dirty="0">
              <a:solidFill>
                <a:srgbClr val="000000"/>
              </a:solidFill>
              <a:latin typeface="Arimo"/>
            </a:endParaRPr>
          </a:p>
          <a:p>
            <a:pPr marL="600356" lvl="1" indent="-300178">
              <a:lnSpc>
                <a:spcPts val="3893"/>
              </a:lnSpc>
              <a:buFont typeface="Arial"/>
              <a:buChar char="•"/>
            </a:pPr>
            <a:r>
              <a:rPr lang="en-US" sz="2780" dirty="0">
                <a:solidFill>
                  <a:srgbClr val="000000"/>
                </a:solidFill>
                <a:latin typeface="Arimo"/>
              </a:rPr>
              <a:t>2.6% del total </a:t>
            </a:r>
            <a:r>
              <a:rPr lang="en-US" sz="2780" dirty="0" err="1">
                <a:solidFill>
                  <a:srgbClr val="000000"/>
                </a:solidFill>
                <a:latin typeface="Arimo"/>
              </a:rPr>
              <a:t>nacional</a:t>
            </a:r>
            <a:endParaRPr lang="en-US" sz="2780" dirty="0">
              <a:solidFill>
                <a:srgbClr val="000000"/>
              </a:solidFill>
              <a:latin typeface="Arimo"/>
            </a:endParaRPr>
          </a:p>
          <a:p>
            <a:pPr marL="600356" lvl="1" indent="-300178">
              <a:lnSpc>
                <a:spcPts val="3893"/>
              </a:lnSpc>
              <a:buFont typeface="Arial"/>
              <a:buChar char="•"/>
            </a:pPr>
            <a:r>
              <a:rPr lang="en-US" sz="2780" dirty="0">
                <a:solidFill>
                  <a:srgbClr val="000000"/>
                </a:solidFill>
                <a:latin typeface="Arimo"/>
              </a:rPr>
              <a:t>69% </a:t>
            </a:r>
            <a:r>
              <a:rPr lang="en-US" sz="2780" dirty="0" err="1">
                <a:solidFill>
                  <a:srgbClr val="000000"/>
                </a:solidFill>
                <a:latin typeface="Arimo"/>
              </a:rPr>
              <a:t>vive</a:t>
            </a:r>
            <a:r>
              <a:rPr lang="en-US" sz="278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780" dirty="0" err="1">
                <a:solidFill>
                  <a:srgbClr val="000000"/>
                </a:solidFill>
                <a:latin typeface="Arimo"/>
              </a:rPr>
              <a:t>en</a:t>
            </a:r>
            <a:r>
              <a:rPr lang="en-US" sz="2780" dirty="0">
                <a:solidFill>
                  <a:srgbClr val="000000"/>
                </a:solidFill>
                <a:latin typeface="Arimo"/>
              </a:rPr>
              <a:t> las cabeceras</a:t>
            </a:r>
          </a:p>
          <a:p>
            <a:pPr marL="600356" lvl="1" indent="-300178">
              <a:lnSpc>
                <a:spcPts val="3893"/>
              </a:lnSpc>
              <a:buFont typeface="Arial"/>
              <a:buChar char="•"/>
            </a:pPr>
            <a:r>
              <a:rPr lang="en-US" sz="2780" dirty="0">
                <a:solidFill>
                  <a:srgbClr val="000000"/>
                </a:solidFill>
                <a:latin typeface="Arimo"/>
              </a:rPr>
              <a:t>31% </a:t>
            </a:r>
            <a:r>
              <a:rPr lang="en-US" sz="2780" dirty="0" err="1">
                <a:solidFill>
                  <a:srgbClr val="000000"/>
                </a:solidFill>
                <a:latin typeface="Arimo"/>
              </a:rPr>
              <a:t>vive</a:t>
            </a:r>
            <a:r>
              <a:rPr lang="en-US" sz="278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780" dirty="0" err="1">
                <a:solidFill>
                  <a:srgbClr val="000000"/>
                </a:solidFill>
                <a:latin typeface="Arimo"/>
              </a:rPr>
              <a:t>en</a:t>
            </a:r>
            <a:r>
              <a:rPr lang="en-US" sz="278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780" dirty="0" err="1">
                <a:solidFill>
                  <a:srgbClr val="000000"/>
                </a:solidFill>
                <a:latin typeface="Arimo"/>
              </a:rPr>
              <a:t>el</a:t>
            </a:r>
            <a:r>
              <a:rPr lang="en-US" sz="2780" dirty="0">
                <a:solidFill>
                  <a:srgbClr val="000000"/>
                </a:solidFill>
                <a:latin typeface="Arimo"/>
              </a:rPr>
              <a:t> sector rural</a:t>
            </a:r>
          </a:p>
          <a:p>
            <a:pPr marL="600356" lvl="1" indent="-300178">
              <a:lnSpc>
                <a:spcPts val="3893"/>
              </a:lnSpc>
              <a:buFont typeface="Arial"/>
              <a:buChar char="•"/>
            </a:pPr>
            <a:r>
              <a:rPr lang="en-US" sz="2780" dirty="0" err="1">
                <a:solidFill>
                  <a:srgbClr val="000000"/>
                </a:solidFill>
                <a:latin typeface="Arimo"/>
              </a:rPr>
              <a:t>crecimiento</a:t>
            </a:r>
            <a:r>
              <a:rPr lang="en-US" sz="278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2780" dirty="0" err="1">
                <a:solidFill>
                  <a:srgbClr val="000000"/>
                </a:solidFill>
                <a:latin typeface="Arimo"/>
              </a:rPr>
              <a:t>poblacional</a:t>
            </a:r>
            <a:r>
              <a:rPr lang="en-US" sz="2780" dirty="0">
                <a:solidFill>
                  <a:srgbClr val="000000"/>
                </a:solidFill>
                <a:latin typeface="Arimo"/>
              </a:rPr>
              <a:t>, </a:t>
            </a:r>
            <a:r>
              <a:rPr lang="en-US" sz="2780" dirty="0" err="1">
                <a:solidFill>
                  <a:srgbClr val="000000"/>
                </a:solidFill>
                <a:latin typeface="Arimo"/>
              </a:rPr>
              <a:t>menor</a:t>
            </a:r>
            <a:r>
              <a:rPr lang="en-US" sz="2780" dirty="0">
                <a:solidFill>
                  <a:srgbClr val="000000"/>
                </a:solidFill>
                <a:latin typeface="Arimo"/>
              </a:rPr>
              <a:t> que Colombia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030294" y="4076915"/>
            <a:ext cx="4832512" cy="242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9221" lvl="1" indent="-299611">
              <a:lnSpc>
                <a:spcPts val="3885"/>
              </a:lnSpc>
              <a:buFont typeface="Arial"/>
              <a:buChar char="•"/>
            </a:pPr>
            <a:r>
              <a:rPr lang="en-US" sz="2775" dirty="0">
                <a:solidFill>
                  <a:srgbClr val="000000"/>
                </a:solidFill>
                <a:latin typeface="Arimo"/>
              </a:rPr>
              <a:t>24.148 Km2</a:t>
            </a:r>
          </a:p>
          <a:p>
            <a:pPr marL="599221" lvl="1" indent="-299611">
              <a:lnSpc>
                <a:spcPts val="3885"/>
              </a:lnSpc>
              <a:buFont typeface="Arial"/>
              <a:buChar char="•"/>
            </a:pPr>
            <a:r>
              <a:rPr lang="en-US" sz="2775" dirty="0">
                <a:solidFill>
                  <a:srgbClr val="000000"/>
                </a:solidFill>
                <a:latin typeface="Arimo"/>
              </a:rPr>
              <a:t>2.2% del total Nacional</a:t>
            </a:r>
          </a:p>
          <a:p>
            <a:pPr marL="599221" lvl="1" indent="-299611">
              <a:lnSpc>
                <a:spcPts val="3885"/>
              </a:lnSpc>
              <a:buFont typeface="Arial"/>
              <a:buChar char="•"/>
            </a:pPr>
            <a:r>
              <a:rPr lang="en-US" sz="2775" dirty="0">
                <a:solidFill>
                  <a:srgbClr val="000000"/>
                </a:solidFill>
                <a:latin typeface="Arimo"/>
              </a:rPr>
              <a:t>47 </a:t>
            </a:r>
            <a:r>
              <a:rPr lang="en-US" sz="2775" dirty="0" err="1">
                <a:solidFill>
                  <a:srgbClr val="000000"/>
                </a:solidFill>
                <a:latin typeface="Arimo"/>
              </a:rPr>
              <a:t>municipios</a:t>
            </a:r>
            <a:endParaRPr lang="en-US" sz="2775" dirty="0">
              <a:solidFill>
                <a:srgbClr val="000000"/>
              </a:solidFill>
              <a:latin typeface="Arimo"/>
            </a:endParaRPr>
          </a:p>
          <a:p>
            <a:pPr marL="599221" lvl="1" indent="-299611">
              <a:lnSpc>
                <a:spcPts val="3885"/>
              </a:lnSpc>
              <a:buFont typeface="Arial"/>
              <a:buChar char="•"/>
            </a:pPr>
            <a:r>
              <a:rPr lang="en-US" sz="2775" dirty="0">
                <a:solidFill>
                  <a:srgbClr val="000000"/>
                </a:solidFill>
                <a:latin typeface="Arimo"/>
              </a:rPr>
              <a:t>6 </a:t>
            </a:r>
            <a:r>
              <a:rPr lang="en-US" sz="2775" dirty="0" err="1">
                <a:solidFill>
                  <a:srgbClr val="000000"/>
                </a:solidFill>
                <a:latin typeface="Arimo"/>
              </a:rPr>
              <a:t>regiones</a:t>
            </a:r>
            <a:endParaRPr lang="en-US" sz="2775" dirty="0">
              <a:solidFill>
                <a:srgbClr val="000000"/>
              </a:solidFill>
              <a:latin typeface="Arimo"/>
            </a:endParaRPr>
          </a:p>
          <a:p>
            <a:pPr marL="599221" lvl="1" indent="-299611">
              <a:lnSpc>
                <a:spcPts val="3885"/>
              </a:lnSpc>
              <a:buFont typeface="Arial"/>
              <a:buChar char="•"/>
            </a:pPr>
            <a:r>
              <a:rPr lang="en-US" sz="2775" dirty="0" err="1">
                <a:solidFill>
                  <a:srgbClr val="000000"/>
                </a:solidFill>
                <a:latin typeface="Arimo"/>
              </a:rPr>
              <a:t>Categoria</a:t>
            </a:r>
            <a:r>
              <a:rPr lang="en-US" sz="2775" dirty="0">
                <a:solidFill>
                  <a:srgbClr val="000000"/>
                </a:solidFill>
                <a:latin typeface="Arimo"/>
              </a:rPr>
              <a:t> 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30294" y="7209741"/>
            <a:ext cx="5566851" cy="1819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0551" lvl="1" indent="-265275">
              <a:lnSpc>
                <a:spcPts val="3440"/>
              </a:lnSpc>
              <a:buFont typeface="Arial"/>
              <a:buChar char="•"/>
            </a:pPr>
            <a:r>
              <a:rPr lang="en-US" sz="2457">
                <a:solidFill>
                  <a:srgbClr val="000000"/>
                </a:solidFill>
                <a:latin typeface="Arimo"/>
              </a:rPr>
              <a:t>PIB  (miles de millones de pesos) $25,221</a:t>
            </a:r>
          </a:p>
          <a:p>
            <a:pPr marL="595319" lvl="1" indent="-297659">
              <a:lnSpc>
                <a:spcPts val="3860"/>
              </a:lnSpc>
              <a:buFont typeface="Arial"/>
              <a:buChar char="•"/>
            </a:pPr>
            <a:r>
              <a:rPr lang="en-US" sz="2757">
                <a:solidFill>
                  <a:srgbClr val="000000"/>
                </a:solidFill>
                <a:latin typeface="Arimo"/>
              </a:rPr>
              <a:t>2.1% Total Nacional</a:t>
            </a:r>
          </a:p>
          <a:p>
            <a:pPr marL="595319" lvl="1" indent="-297659">
              <a:lnSpc>
                <a:spcPts val="3860"/>
              </a:lnSpc>
              <a:buFont typeface="Arial"/>
              <a:buChar char="•"/>
            </a:pPr>
            <a:r>
              <a:rPr lang="en-US" sz="2757">
                <a:solidFill>
                  <a:srgbClr val="000000"/>
                </a:solidFill>
                <a:latin typeface="Arimo"/>
              </a:rPr>
              <a:t>PIB per capita $18.8 millones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28700" y="850373"/>
            <a:ext cx="576072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8878067" y="5707420"/>
            <a:ext cx="9525" cy="297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8878067" y="5576927"/>
            <a:ext cx="9525" cy="52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endParaRPr/>
          </a:p>
        </p:txBody>
      </p:sp>
      <p:grpSp>
        <p:nvGrpSpPr>
          <p:cNvPr id="6" name="Group 6"/>
          <p:cNvGrpSpPr/>
          <p:nvPr/>
        </p:nvGrpSpPr>
        <p:grpSpPr>
          <a:xfrm>
            <a:off x="11480247" y="4458035"/>
            <a:ext cx="3366711" cy="1655353"/>
            <a:chOff x="0" y="0"/>
            <a:chExt cx="1761555" cy="86612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61555" cy="866126"/>
            </a:xfrm>
            <a:custGeom>
              <a:avLst/>
              <a:gdLst/>
              <a:ahLst/>
              <a:cxnLst/>
              <a:rect l="l" t="t" r="r" b="b"/>
              <a:pathLst>
                <a:path w="1761555" h="866126">
                  <a:moveTo>
                    <a:pt x="117277" y="0"/>
                  </a:moveTo>
                  <a:lnTo>
                    <a:pt x="1644278" y="0"/>
                  </a:lnTo>
                  <a:cubicBezTo>
                    <a:pt x="1675382" y="0"/>
                    <a:pt x="1705212" y="12356"/>
                    <a:pt x="1727206" y="34350"/>
                  </a:cubicBezTo>
                  <a:cubicBezTo>
                    <a:pt x="1749199" y="56343"/>
                    <a:pt x="1761555" y="86173"/>
                    <a:pt x="1761555" y="117277"/>
                  </a:cubicBezTo>
                  <a:lnTo>
                    <a:pt x="1761555" y="748849"/>
                  </a:lnTo>
                  <a:cubicBezTo>
                    <a:pt x="1761555" y="779953"/>
                    <a:pt x="1749199" y="809783"/>
                    <a:pt x="1727206" y="831776"/>
                  </a:cubicBezTo>
                  <a:cubicBezTo>
                    <a:pt x="1705212" y="853770"/>
                    <a:pt x="1675382" y="866126"/>
                    <a:pt x="1644278" y="866126"/>
                  </a:cubicBezTo>
                  <a:lnTo>
                    <a:pt x="117277" y="866126"/>
                  </a:lnTo>
                  <a:cubicBezTo>
                    <a:pt x="86173" y="866126"/>
                    <a:pt x="56343" y="853770"/>
                    <a:pt x="34350" y="831776"/>
                  </a:cubicBezTo>
                  <a:cubicBezTo>
                    <a:pt x="12356" y="809783"/>
                    <a:pt x="0" y="779953"/>
                    <a:pt x="0" y="748849"/>
                  </a:cubicBezTo>
                  <a:lnTo>
                    <a:pt x="0" y="117277"/>
                  </a:lnTo>
                  <a:cubicBezTo>
                    <a:pt x="0" y="86173"/>
                    <a:pt x="12356" y="56343"/>
                    <a:pt x="34350" y="34350"/>
                  </a:cubicBezTo>
                  <a:cubicBezTo>
                    <a:pt x="56343" y="12356"/>
                    <a:pt x="86173" y="0"/>
                    <a:pt x="117277" y="0"/>
                  </a:cubicBezTo>
                  <a:close/>
                </a:path>
              </a:pathLst>
            </a:custGeom>
            <a:solidFill>
              <a:srgbClr val="ADDAF4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14594" y="5104266"/>
            <a:ext cx="554342" cy="631729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2512676" y="6476267"/>
            <a:ext cx="2821928" cy="1557506"/>
            <a:chOff x="0" y="0"/>
            <a:chExt cx="1472651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72651" cy="812800"/>
            </a:xfrm>
            <a:custGeom>
              <a:avLst/>
              <a:gdLst/>
              <a:ahLst/>
              <a:cxnLst/>
              <a:rect l="l" t="t" r="r" b="b"/>
              <a:pathLst>
                <a:path w="1472651" h="812800">
                  <a:moveTo>
                    <a:pt x="139918" y="0"/>
                  </a:moveTo>
                  <a:lnTo>
                    <a:pt x="1332734" y="0"/>
                  </a:lnTo>
                  <a:cubicBezTo>
                    <a:pt x="1369842" y="0"/>
                    <a:pt x="1405431" y="14741"/>
                    <a:pt x="1431671" y="40981"/>
                  </a:cubicBezTo>
                  <a:cubicBezTo>
                    <a:pt x="1457910" y="67221"/>
                    <a:pt x="1472651" y="102809"/>
                    <a:pt x="1472651" y="139918"/>
                  </a:cubicBezTo>
                  <a:lnTo>
                    <a:pt x="1472651" y="672882"/>
                  </a:lnTo>
                  <a:cubicBezTo>
                    <a:pt x="1472651" y="709991"/>
                    <a:pt x="1457910" y="745579"/>
                    <a:pt x="1431671" y="771819"/>
                  </a:cubicBezTo>
                  <a:cubicBezTo>
                    <a:pt x="1405431" y="798059"/>
                    <a:pt x="1369842" y="812800"/>
                    <a:pt x="1332734" y="812800"/>
                  </a:cubicBezTo>
                  <a:lnTo>
                    <a:pt x="139918" y="812800"/>
                  </a:lnTo>
                  <a:cubicBezTo>
                    <a:pt x="102809" y="812800"/>
                    <a:pt x="67221" y="798059"/>
                    <a:pt x="40981" y="771819"/>
                  </a:cubicBezTo>
                  <a:cubicBezTo>
                    <a:pt x="14741" y="745579"/>
                    <a:pt x="0" y="709991"/>
                    <a:pt x="0" y="672882"/>
                  </a:cubicBezTo>
                  <a:lnTo>
                    <a:pt x="0" y="139918"/>
                  </a:lnTo>
                  <a:cubicBezTo>
                    <a:pt x="0" y="102809"/>
                    <a:pt x="14741" y="67221"/>
                    <a:pt x="40981" y="40981"/>
                  </a:cubicBezTo>
                  <a:cubicBezTo>
                    <a:pt x="67221" y="14741"/>
                    <a:pt x="102809" y="0"/>
                    <a:pt x="139918" y="0"/>
                  </a:cubicBezTo>
                  <a:close/>
                </a:path>
              </a:pathLst>
            </a:custGeom>
            <a:solidFill>
              <a:srgbClr val="D02418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796626" y="7015011"/>
            <a:ext cx="579083" cy="659924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10525597" y="2539305"/>
            <a:ext cx="2850113" cy="1555850"/>
            <a:chOff x="0" y="0"/>
            <a:chExt cx="2265014" cy="123645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65014" cy="1236450"/>
            </a:xfrm>
            <a:custGeom>
              <a:avLst/>
              <a:gdLst/>
              <a:ahLst/>
              <a:cxnLst/>
              <a:rect l="l" t="t" r="r" b="b"/>
              <a:pathLst>
                <a:path w="2265014" h="1236450">
                  <a:moveTo>
                    <a:pt x="138534" y="0"/>
                  </a:moveTo>
                  <a:lnTo>
                    <a:pt x="2126480" y="0"/>
                  </a:lnTo>
                  <a:cubicBezTo>
                    <a:pt x="2202990" y="0"/>
                    <a:pt x="2265014" y="62024"/>
                    <a:pt x="2265014" y="138534"/>
                  </a:cubicBezTo>
                  <a:lnTo>
                    <a:pt x="2265014" y="1097916"/>
                  </a:lnTo>
                  <a:cubicBezTo>
                    <a:pt x="2265014" y="1174426"/>
                    <a:pt x="2202990" y="1236450"/>
                    <a:pt x="2126480" y="1236450"/>
                  </a:cubicBezTo>
                  <a:lnTo>
                    <a:pt x="138534" y="1236450"/>
                  </a:lnTo>
                  <a:cubicBezTo>
                    <a:pt x="62024" y="1236450"/>
                    <a:pt x="0" y="1174426"/>
                    <a:pt x="0" y="1097916"/>
                  </a:cubicBezTo>
                  <a:lnTo>
                    <a:pt x="0" y="138534"/>
                  </a:lnTo>
                  <a:cubicBezTo>
                    <a:pt x="0" y="62024"/>
                    <a:pt x="62024" y="0"/>
                    <a:pt x="138534" y="0"/>
                  </a:cubicBezTo>
                  <a:close/>
                </a:path>
              </a:pathLst>
            </a:custGeom>
            <a:solidFill>
              <a:srgbClr val="FEC90C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19955" y="2931881"/>
            <a:ext cx="9129417" cy="548251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510093" y="518505"/>
            <a:ext cx="14129100" cy="906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mo"/>
              </a:rPr>
              <a:t>Medición de Desempeño Departamental, 2020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67530" y="1518122"/>
            <a:ext cx="13291554" cy="114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25"/>
              </a:lnSpc>
            </a:pPr>
            <a:r>
              <a:rPr lang="en-US" sz="3232">
                <a:solidFill>
                  <a:srgbClr val="000000"/>
                </a:solidFill>
                <a:latin typeface="Arimo"/>
              </a:rPr>
              <a:t>Herramienta para evaluar la gestión orientada a resultados de los departamentos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908835" y="4528420"/>
            <a:ext cx="2367744" cy="325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6"/>
              </a:lnSpc>
            </a:pPr>
            <a:r>
              <a:rPr lang="en-US" sz="1790">
                <a:solidFill>
                  <a:srgbClr val="000000"/>
                </a:solidFill>
                <a:latin typeface="Arimo Bold"/>
              </a:rPr>
              <a:t>Gestión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156290" y="4929779"/>
            <a:ext cx="2496753" cy="1075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32923" lvl="1" indent="-166461">
              <a:lnSpc>
                <a:spcPts val="2158"/>
              </a:lnSpc>
              <a:buFont typeface="Arial"/>
              <a:buChar char="•"/>
            </a:pPr>
            <a:r>
              <a:rPr lang="en-US" sz="1542">
                <a:solidFill>
                  <a:srgbClr val="000000"/>
                </a:solidFill>
                <a:latin typeface="Arimo"/>
              </a:rPr>
              <a:t>Movilización de Recursos</a:t>
            </a:r>
          </a:p>
          <a:p>
            <a:pPr marL="665845" lvl="2" indent="-221948" algn="l">
              <a:lnSpc>
                <a:spcPts val="2158"/>
              </a:lnSpc>
              <a:buFont typeface="Arial"/>
              <a:buChar char="⚬"/>
            </a:pPr>
            <a:r>
              <a:rPr lang="en-US" sz="1542">
                <a:solidFill>
                  <a:srgbClr val="000000"/>
                </a:solidFill>
                <a:latin typeface="Arimo"/>
              </a:rPr>
              <a:t>Dependencia de las transferencias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646064" y="6594064"/>
            <a:ext cx="2373947" cy="30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3"/>
              </a:lnSpc>
            </a:pPr>
            <a:r>
              <a:rPr lang="en-US" sz="1645">
                <a:solidFill>
                  <a:srgbClr val="000000"/>
                </a:solidFill>
                <a:latin typeface="Arimo Bold"/>
              </a:rPr>
              <a:t>Resultados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218553" y="7018999"/>
            <a:ext cx="2116051" cy="693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9982" lvl="1" indent="-209991">
              <a:lnSpc>
                <a:spcPts val="2723"/>
              </a:lnSpc>
              <a:buFont typeface="Arial"/>
              <a:buChar char="•"/>
            </a:pPr>
            <a:r>
              <a:rPr lang="en-US" sz="1945">
                <a:solidFill>
                  <a:srgbClr val="000000"/>
                </a:solidFill>
                <a:latin typeface="Arimo"/>
              </a:rPr>
              <a:t>Educación</a:t>
            </a:r>
          </a:p>
          <a:p>
            <a:pPr marL="419982" lvl="1" indent="-209991" algn="l">
              <a:lnSpc>
                <a:spcPts val="2723"/>
              </a:lnSpc>
              <a:buFont typeface="Arial"/>
              <a:buChar char="•"/>
            </a:pPr>
            <a:r>
              <a:rPr lang="en-US" sz="1945">
                <a:solidFill>
                  <a:srgbClr val="000000"/>
                </a:solidFill>
                <a:latin typeface="Arimo"/>
              </a:rPr>
              <a:t>Trabajo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848484" y="2685859"/>
            <a:ext cx="2212094" cy="1153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2"/>
              </a:lnSpc>
            </a:pPr>
            <a:r>
              <a:rPr lang="en-US" sz="1637">
                <a:solidFill>
                  <a:srgbClr val="000000"/>
                </a:solidFill>
                <a:latin typeface="Arimo"/>
              </a:rPr>
              <a:t>Puesto 8 a nivel nacional de mayor a menor, entre Risarada y Atlantico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60006" y="6029951"/>
            <a:ext cx="5633510" cy="25615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842624" y="5205828"/>
            <a:ext cx="4223268" cy="40961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98835" y="3242147"/>
            <a:ext cx="12551615" cy="168642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409373" y="5630891"/>
            <a:ext cx="9525" cy="297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9409373" y="5500399"/>
            <a:ext cx="9525" cy="52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510093" y="122609"/>
            <a:ext cx="14129100" cy="906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mo"/>
              </a:rPr>
              <a:t>Desarrollo Fiscal, 2021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57558" y="1466880"/>
            <a:ext cx="12692893" cy="114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5"/>
              </a:lnSpc>
            </a:pPr>
            <a:r>
              <a:rPr lang="en-US" sz="3232">
                <a:solidFill>
                  <a:srgbClr val="000000"/>
                </a:solidFill>
                <a:latin typeface="Arimo"/>
              </a:rPr>
              <a:t>Heramienta para evaluar la gestión orientada a resultados de los departamentos</a:t>
            </a:r>
          </a:p>
        </p:txBody>
      </p:sp>
      <p:sp>
        <p:nvSpPr>
          <p:cNvPr id="13" name="AutoShape 13"/>
          <p:cNvSpPr/>
          <p:nvPr/>
        </p:nvSpPr>
        <p:spPr>
          <a:xfrm>
            <a:off x="342237" y="6433579"/>
            <a:ext cx="956598" cy="0"/>
          </a:xfrm>
          <a:prstGeom prst="line">
            <a:avLst/>
          </a:prstGeom>
          <a:ln w="38100" cap="flat">
            <a:solidFill>
              <a:srgbClr val="D0180C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4" name="AutoShape 14"/>
          <p:cNvSpPr/>
          <p:nvPr/>
        </p:nvSpPr>
        <p:spPr>
          <a:xfrm>
            <a:off x="7574643" y="9153525"/>
            <a:ext cx="956598" cy="0"/>
          </a:xfrm>
          <a:prstGeom prst="line">
            <a:avLst/>
          </a:prstGeom>
          <a:ln w="38100" cap="flat">
            <a:solidFill>
              <a:srgbClr val="D0180C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FDD81E-5E79-2F8A-CC75-C0FCA909FB99}"/>
              </a:ext>
            </a:extLst>
          </p:cNvPr>
          <p:cNvSpPr txBox="1"/>
          <p:nvPr/>
        </p:nvSpPr>
        <p:spPr>
          <a:xfrm>
            <a:off x="685800" y="8910539"/>
            <a:ext cx="2202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Fuente: DNP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70204" y="2005311"/>
            <a:ext cx="1114746" cy="8611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13058" y="1767815"/>
            <a:ext cx="1114734" cy="11147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03951" y="1774553"/>
            <a:ext cx="877667" cy="92874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10253" y="213017"/>
            <a:ext cx="14586163" cy="815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86"/>
              </a:lnSpc>
              <a:spcBef>
                <a:spcPct val="0"/>
              </a:spcBef>
            </a:pPr>
            <a:r>
              <a:rPr lang="en-US" sz="4633">
                <a:solidFill>
                  <a:srgbClr val="000000"/>
                </a:solidFill>
                <a:latin typeface="Arimo"/>
              </a:rPr>
              <a:t>Eficiencia del Estado y Lucha contra la corrupción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167078" y="2172253"/>
            <a:ext cx="1394660" cy="460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4"/>
              </a:lnSpc>
              <a:spcBef>
                <a:spcPct val="0"/>
              </a:spcBef>
            </a:pPr>
            <a:r>
              <a:rPr lang="en-US" sz="2595">
                <a:solidFill>
                  <a:srgbClr val="000000"/>
                </a:solidFill>
                <a:latin typeface="Arimo"/>
              </a:rPr>
              <a:t>METAS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353068" y="2124012"/>
            <a:ext cx="4743348" cy="460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4"/>
              </a:lnSpc>
              <a:spcBef>
                <a:spcPct val="0"/>
              </a:spcBef>
            </a:pPr>
            <a:r>
              <a:rPr lang="en-US" sz="2595">
                <a:solidFill>
                  <a:srgbClr val="000000"/>
                </a:solidFill>
                <a:latin typeface="Arimo"/>
              </a:rPr>
              <a:t>PROYECTOS ESTRATÉGICOS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64856" y="2172253"/>
            <a:ext cx="1358144" cy="450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9"/>
              </a:lnSpc>
              <a:spcBef>
                <a:spcPct val="0"/>
              </a:spcBef>
            </a:pPr>
            <a:r>
              <a:rPr lang="en-US" sz="2527">
                <a:solidFill>
                  <a:srgbClr val="000000"/>
                </a:solidFill>
                <a:latin typeface="Arimo"/>
              </a:rPr>
              <a:t>RETOS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858021" y="5550867"/>
            <a:ext cx="5840866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ctr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40606"/>
                </a:solidFill>
                <a:latin typeface="Arimo"/>
              </a:rPr>
              <a:t>Mejorar la estructuración de proyectos de regalías.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0" y="3546592"/>
            <a:ext cx="4129712" cy="666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66AAA"/>
                </a:solidFill>
                <a:latin typeface="Arimo"/>
              </a:rPr>
              <a:t>Disminuir la dependencia de los recursos del Estado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181618" y="3308589"/>
            <a:ext cx="5110383" cy="99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66AAA"/>
                </a:solidFill>
                <a:latin typeface="Arimo"/>
              </a:rPr>
              <a:t>Gestionar  con cooperación Internacional y Programas de responsabilidad scial del Empresas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0" y="7293849"/>
            <a:ext cx="4129712" cy="666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66AAA"/>
                </a:solidFill>
                <a:latin typeface="Arimo"/>
              </a:rPr>
              <a:t>Aumentar confianza en las instituciones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275572" y="6960474"/>
            <a:ext cx="5906047" cy="1353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066AAA"/>
                </a:solidFill>
                <a:latin typeface="Arimo"/>
              </a:rPr>
              <a:t>Asegurar</a:t>
            </a:r>
            <a:r>
              <a:rPr lang="en-US" sz="1899" dirty="0">
                <a:solidFill>
                  <a:srgbClr val="066AAA"/>
                </a:solidFill>
                <a:latin typeface="Arimo"/>
              </a:rPr>
              <a:t> </a:t>
            </a:r>
            <a:r>
              <a:rPr lang="en-US" sz="1899" dirty="0" err="1">
                <a:solidFill>
                  <a:srgbClr val="066AAA"/>
                </a:solidFill>
                <a:latin typeface="Arimo"/>
              </a:rPr>
              <a:t>el</a:t>
            </a:r>
            <a:r>
              <a:rPr lang="en-US" sz="1899" dirty="0">
                <a:solidFill>
                  <a:srgbClr val="066AAA"/>
                </a:solidFill>
                <a:latin typeface="Arimo"/>
              </a:rPr>
              <a:t> </a:t>
            </a:r>
            <a:r>
              <a:rPr lang="en-US" sz="1899" dirty="0" err="1">
                <a:solidFill>
                  <a:srgbClr val="066AAA"/>
                </a:solidFill>
                <a:latin typeface="Arimo"/>
              </a:rPr>
              <a:t>cumplimiento</a:t>
            </a:r>
            <a:r>
              <a:rPr lang="en-US" sz="1899" dirty="0">
                <a:solidFill>
                  <a:srgbClr val="066AAA"/>
                </a:solidFill>
                <a:latin typeface="Arimo"/>
              </a:rPr>
              <a:t> de la </a:t>
            </a:r>
            <a:r>
              <a:rPr lang="en-US" sz="1899" dirty="0" err="1">
                <a:solidFill>
                  <a:srgbClr val="066AAA"/>
                </a:solidFill>
                <a:latin typeface="Arimo"/>
              </a:rPr>
              <a:t>justicia</a:t>
            </a:r>
            <a:endParaRPr lang="en-US" sz="1899" dirty="0">
              <a:solidFill>
                <a:srgbClr val="066AAA"/>
              </a:solidFill>
              <a:latin typeface="Arimo"/>
            </a:endParaRPr>
          </a:p>
          <a:p>
            <a:pPr marL="410209" lvl="1" indent="-205105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066AAA"/>
                </a:solidFill>
                <a:latin typeface="Arimo"/>
              </a:rPr>
              <a:t>Implementar</a:t>
            </a:r>
            <a:r>
              <a:rPr lang="en-US" sz="1899" dirty="0">
                <a:solidFill>
                  <a:srgbClr val="066AAA"/>
                </a:solidFill>
                <a:latin typeface="Arimo"/>
              </a:rPr>
              <a:t> </a:t>
            </a:r>
            <a:r>
              <a:rPr lang="en-US" sz="1899" dirty="0" err="1">
                <a:solidFill>
                  <a:srgbClr val="066AAA"/>
                </a:solidFill>
                <a:latin typeface="Arimo"/>
              </a:rPr>
              <a:t>estarategias</a:t>
            </a:r>
            <a:r>
              <a:rPr lang="en-US" sz="1899" dirty="0">
                <a:solidFill>
                  <a:srgbClr val="066AAA"/>
                </a:solidFill>
                <a:latin typeface="Arimo"/>
              </a:rPr>
              <a:t> de </a:t>
            </a:r>
            <a:r>
              <a:rPr lang="en-US" sz="1899" dirty="0" err="1">
                <a:solidFill>
                  <a:srgbClr val="066AAA"/>
                </a:solidFill>
                <a:latin typeface="Arimo"/>
              </a:rPr>
              <a:t>comunicación</a:t>
            </a:r>
            <a:r>
              <a:rPr lang="en-US" sz="1899" dirty="0">
                <a:solidFill>
                  <a:srgbClr val="066AAA"/>
                </a:solidFill>
                <a:latin typeface="Arimo"/>
              </a:rPr>
              <a:t>  </a:t>
            </a:r>
            <a:r>
              <a:rPr lang="en-US" sz="1899" dirty="0" err="1">
                <a:solidFill>
                  <a:srgbClr val="066AAA"/>
                </a:solidFill>
                <a:latin typeface="Arimo"/>
              </a:rPr>
              <a:t>sobre</a:t>
            </a:r>
            <a:r>
              <a:rPr lang="en-US" sz="1899" dirty="0">
                <a:solidFill>
                  <a:srgbClr val="066AAA"/>
                </a:solidFill>
                <a:latin typeface="Arimo"/>
              </a:rPr>
              <a:t> </a:t>
            </a:r>
            <a:r>
              <a:rPr lang="en-US" sz="1899" dirty="0" err="1">
                <a:solidFill>
                  <a:srgbClr val="066AAA"/>
                </a:solidFill>
                <a:latin typeface="Arimo"/>
              </a:rPr>
              <a:t>los</a:t>
            </a:r>
            <a:r>
              <a:rPr lang="en-US" sz="1899" dirty="0">
                <a:solidFill>
                  <a:srgbClr val="066AAA"/>
                </a:solidFill>
                <a:latin typeface="Arimo"/>
              </a:rPr>
              <a:t> </a:t>
            </a:r>
            <a:r>
              <a:rPr lang="en-US" sz="1899" dirty="0" err="1">
                <a:solidFill>
                  <a:srgbClr val="066AAA"/>
                </a:solidFill>
                <a:latin typeface="Arimo"/>
              </a:rPr>
              <a:t>logros</a:t>
            </a:r>
            <a:r>
              <a:rPr lang="en-US" sz="1899" dirty="0">
                <a:solidFill>
                  <a:srgbClr val="066AAA"/>
                </a:solidFill>
                <a:latin typeface="Arimo"/>
              </a:rPr>
              <a:t> </a:t>
            </a:r>
            <a:r>
              <a:rPr lang="en-US" sz="1899" dirty="0" err="1">
                <a:solidFill>
                  <a:srgbClr val="066AAA"/>
                </a:solidFill>
                <a:latin typeface="Arimo"/>
              </a:rPr>
              <a:t>estatales</a:t>
            </a:r>
            <a:endParaRPr lang="en-US" sz="1899" dirty="0">
              <a:solidFill>
                <a:srgbClr val="066AAA"/>
              </a:solidFill>
              <a:latin typeface="Arimo"/>
            </a:endParaRPr>
          </a:p>
          <a:p>
            <a:pPr marL="410209" lvl="1" indent="-205105">
              <a:lnSpc>
                <a:spcPts val="2659"/>
              </a:lnSpc>
              <a:buFont typeface="Arial"/>
              <a:buChar char="•"/>
            </a:pPr>
            <a:r>
              <a:rPr lang="en-US" sz="1899" dirty="0" err="1">
                <a:solidFill>
                  <a:srgbClr val="066AAA"/>
                </a:solidFill>
                <a:latin typeface="Arimo"/>
              </a:rPr>
              <a:t>promover</a:t>
            </a:r>
            <a:r>
              <a:rPr lang="en-US" sz="1899" dirty="0">
                <a:solidFill>
                  <a:srgbClr val="066AAA"/>
                </a:solidFill>
                <a:latin typeface="Arimo"/>
              </a:rPr>
              <a:t> la </a:t>
            </a:r>
            <a:r>
              <a:rPr lang="en-US" sz="1899" dirty="0" err="1">
                <a:solidFill>
                  <a:srgbClr val="066AAA"/>
                </a:solidFill>
                <a:latin typeface="Arimo"/>
              </a:rPr>
              <a:t>integración</a:t>
            </a:r>
            <a:r>
              <a:rPr lang="en-US" sz="1899" dirty="0">
                <a:solidFill>
                  <a:srgbClr val="066AAA"/>
                </a:solidFill>
                <a:latin typeface="Arimo"/>
              </a:rPr>
              <a:t> territorial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129712" y="3308589"/>
            <a:ext cx="5509503" cy="166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66AAA"/>
                </a:solidFill>
                <a:latin typeface="Arimo"/>
              </a:rPr>
              <a:t>aumentar la inversión con cofinanciación y concurrencia de fuentes, </a:t>
            </a:r>
          </a:p>
          <a:p>
            <a:pPr marL="410209" lvl="1" indent="-205105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66AAA"/>
                </a:solidFill>
                <a:latin typeface="Arimo"/>
              </a:rPr>
              <a:t>Actualizar catastro para mejorar el recaudo fiscal</a:t>
            </a:r>
          </a:p>
          <a:p>
            <a:pPr marL="410209" lvl="1" indent="-205105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66AAA"/>
                </a:solidFill>
                <a:latin typeface="Arimo"/>
              </a:rPr>
              <a:t>reducir gastos de funcionamiento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73782" y="5550819"/>
            <a:ext cx="3392431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40606"/>
                </a:solidFill>
                <a:latin typeface="Arimo"/>
              </a:rPr>
              <a:t>Hacer uso eficiente de recursos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954567" y="5265659"/>
            <a:ext cx="4895127" cy="99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040606"/>
                </a:solidFill>
                <a:latin typeface="Arimo"/>
              </a:rPr>
              <a:t>Implementación de estrategias para el ordenamiento e integración territorial en el departamento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4265607"/>
            <a:ext cx="13775379" cy="1421122"/>
            <a:chOff x="0" y="0"/>
            <a:chExt cx="4734815" cy="48846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734815" cy="488462"/>
            </a:xfrm>
            <a:custGeom>
              <a:avLst/>
              <a:gdLst/>
              <a:ahLst/>
              <a:cxnLst/>
              <a:rect l="l" t="t" r="r" b="b"/>
              <a:pathLst>
                <a:path w="4734815" h="488462">
                  <a:moveTo>
                    <a:pt x="28663" y="0"/>
                  </a:moveTo>
                  <a:lnTo>
                    <a:pt x="4706152" y="0"/>
                  </a:lnTo>
                  <a:cubicBezTo>
                    <a:pt x="4713754" y="0"/>
                    <a:pt x="4721044" y="3020"/>
                    <a:pt x="4726420" y="8395"/>
                  </a:cubicBezTo>
                  <a:cubicBezTo>
                    <a:pt x="4731795" y="13770"/>
                    <a:pt x="4734815" y="21061"/>
                    <a:pt x="4734815" y="28663"/>
                  </a:cubicBezTo>
                  <a:lnTo>
                    <a:pt x="4734815" y="459799"/>
                  </a:lnTo>
                  <a:cubicBezTo>
                    <a:pt x="4734815" y="467401"/>
                    <a:pt x="4731795" y="474692"/>
                    <a:pt x="4726420" y="480067"/>
                  </a:cubicBezTo>
                  <a:cubicBezTo>
                    <a:pt x="4721044" y="485442"/>
                    <a:pt x="4713754" y="488462"/>
                    <a:pt x="4706152" y="488462"/>
                  </a:cubicBezTo>
                  <a:lnTo>
                    <a:pt x="28663" y="488462"/>
                  </a:lnTo>
                  <a:cubicBezTo>
                    <a:pt x="21061" y="488462"/>
                    <a:pt x="13770" y="485442"/>
                    <a:pt x="8395" y="480067"/>
                  </a:cubicBezTo>
                  <a:cubicBezTo>
                    <a:pt x="3020" y="474692"/>
                    <a:pt x="0" y="467401"/>
                    <a:pt x="0" y="459799"/>
                  </a:cubicBezTo>
                  <a:lnTo>
                    <a:pt x="0" y="28663"/>
                  </a:lnTo>
                  <a:cubicBezTo>
                    <a:pt x="0" y="21061"/>
                    <a:pt x="3020" y="13770"/>
                    <a:pt x="8395" y="8395"/>
                  </a:cubicBezTo>
                  <a:cubicBezTo>
                    <a:pt x="13770" y="3020"/>
                    <a:pt x="21061" y="0"/>
                    <a:pt x="28663" y="0"/>
                  </a:cubicBezTo>
                  <a:close/>
                </a:path>
              </a:pathLst>
            </a:custGeom>
            <a:solidFill>
              <a:srgbClr val="FEC90C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725741" y="4588746"/>
            <a:ext cx="12381297" cy="689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1"/>
              </a:lnSpc>
              <a:spcBef>
                <a:spcPct val="0"/>
              </a:spcBef>
            </a:pPr>
            <a:r>
              <a:rPr lang="en-US" sz="3993">
                <a:solidFill>
                  <a:srgbClr val="000000"/>
                </a:solidFill>
                <a:latin typeface="Arimo Bold"/>
              </a:rPr>
              <a:t>CONCLUSIONES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2535304"/>
            <a:ext cx="13495343" cy="5908941"/>
            <a:chOff x="0" y="0"/>
            <a:chExt cx="4428665" cy="193909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28665" cy="1939093"/>
            </a:xfrm>
            <a:custGeom>
              <a:avLst/>
              <a:gdLst/>
              <a:ahLst/>
              <a:cxnLst/>
              <a:rect l="l" t="t" r="r" b="b"/>
              <a:pathLst>
                <a:path w="4428665" h="1939093">
                  <a:moveTo>
                    <a:pt x="29257" y="0"/>
                  </a:moveTo>
                  <a:lnTo>
                    <a:pt x="4399408" y="0"/>
                  </a:lnTo>
                  <a:cubicBezTo>
                    <a:pt x="4415567" y="0"/>
                    <a:pt x="4428665" y="13099"/>
                    <a:pt x="4428665" y="29257"/>
                  </a:cubicBezTo>
                  <a:lnTo>
                    <a:pt x="4428665" y="1909835"/>
                  </a:lnTo>
                  <a:cubicBezTo>
                    <a:pt x="4428665" y="1925994"/>
                    <a:pt x="4415567" y="1939093"/>
                    <a:pt x="4399408" y="1939093"/>
                  </a:cubicBezTo>
                  <a:lnTo>
                    <a:pt x="29257" y="1939093"/>
                  </a:lnTo>
                  <a:cubicBezTo>
                    <a:pt x="13099" y="1939093"/>
                    <a:pt x="0" y="1925994"/>
                    <a:pt x="0" y="1909835"/>
                  </a:cubicBezTo>
                  <a:lnTo>
                    <a:pt x="0" y="29257"/>
                  </a:lnTo>
                  <a:cubicBezTo>
                    <a:pt x="0" y="13099"/>
                    <a:pt x="13099" y="0"/>
                    <a:pt x="29257" y="0"/>
                  </a:cubicBezTo>
                  <a:close/>
                </a:path>
              </a:pathLst>
            </a:custGeom>
            <a:solidFill>
              <a:srgbClr val="FEC90C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96021" y="2775462"/>
            <a:ext cx="14614627" cy="5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629859" lvl="2" indent="-543286">
              <a:lnSpc>
                <a:spcPts val="5284"/>
              </a:lnSpc>
              <a:buFont typeface="Arial"/>
              <a:buChar char="⚬"/>
            </a:pPr>
            <a:r>
              <a:rPr lang="en-US" sz="3774" dirty="0" err="1">
                <a:solidFill>
                  <a:srgbClr val="000000"/>
                </a:solidFill>
                <a:latin typeface="Arimo"/>
              </a:rPr>
              <a:t>Ubicación</a:t>
            </a:r>
            <a:endParaRPr lang="en-US" sz="3774" dirty="0">
              <a:solidFill>
                <a:srgbClr val="000000"/>
              </a:solidFill>
              <a:latin typeface="Arimo"/>
            </a:endParaRPr>
          </a:p>
          <a:p>
            <a:pPr marL="1629859" lvl="2" indent="-543286">
              <a:lnSpc>
                <a:spcPts val="5284"/>
              </a:lnSpc>
              <a:buFont typeface="Arial"/>
              <a:buChar char="⚬"/>
            </a:pPr>
            <a:r>
              <a:rPr lang="en-US" sz="3774" dirty="0">
                <a:solidFill>
                  <a:srgbClr val="000000"/>
                </a:solidFill>
                <a:latin typeface="Arimo"/>
              </a:rPr>
              <a:t>Alta </a:t>
            </a:r>
            <a:r>
              <a:rPr lang="en-US" sz="3774" dirty="0" err="1">
                <a:solidFill>
                  <a:srgbClr val="000000"/>
                </a:solidFill>
                <a:latin typeface="Arimo"/>
              </a:rPr>
              <a:t>conectividad</a:t>
            </a:r>
            <a:endParaRPr lang="en-US" sz="3774" dirty="0">
              <a:solidFill>
                <a:srgbClr val="000000"/>
              </a:solidFill>
              <a:latin typeface="Arimo"/>
            </a:endParaRPr>
          </a:p>
          <a:p>
            <a:pPr marL="1629859" lvl="2" indent="-543286">
              <a:lnSpc>
                <a:spcPts val="5284"/>
              </a:lnSpc>
              <a:buFont typeface="Arial"/>
              <a:buChar char="⚬"/>
            </a:pPr>
            <a:r>
              <a:rPr lang="en-US" sz="3774" dirty="0">
                <a:solidFill>
                  <a:srgbClr val="000000"/>
                </a:solidFill>
                <a:latin typeface="Arimo"/>
              </a:rPr>
              <a:t>Tierra </a:t>
            </a:r>
            <a:r>
              <a:rPr lang="en-US" sz="3774" dirty="0" err="1">
                <a:solidFill>
                  <a:srgbClr val="000000"/>
                </a:solidFill>
                <a:latin typeface="Arimo"/>
              </a:rPr>
              <a:t>fértil</a:t>
            </a:r>
            <a:endParaRPr lang="en-US" sz="3774" dirty="0">
              <a:solidFill>
                <a:srgbClr val="000000"/>
              </a:solidFill>
              <a:latin typeface="Arimo"/>
            </a:endParaRPr>
          </a:p>
          <a:p>
            <a:pPr marL="1629859" lvl="2" indent="-543286">
              <a:lnSpc>
                <a:spcPts val="5284"/>
              </a:lnSpc>
              <a:buFont typeface="Arial"/>
              <a:buChar char="⚬"/>
            </a:pPr>
            <a:r>
              <a:rPr lang="en-US" sz="3774" dirty="0" err="1">
                <a:solidFill>
                  <a:srgbClr val="000000"/>
                </a:solidFill>
                <a:latin typeface="Arimo"/>
              </a:rPr>
              <a:t>Cápital</a:t>
            </a:r>
            <a:r>
              <a:rPr lang="en-US" sz="3774" dirty="0">
                <a:solidFill>
                  <a:srgbClr val="000000"/>
                </a:solidFill>
                <a:latin typeface="Arimo"/>
              </a:rPr>
              <a:t> que </a:t>
            </a:r>
            <a:r>
              <a:rPr lang="en-US" sz="3774" dirty="0" err="1">
                <a:solidFill>
                  <a:srgbClr val="000000"/>
                </a:solidFill>
                <a:latin typeface="Arimo"/>
              </a:rPr>
              <a:t>ofrece</a:t>
            </a:r>
            <a:r>
              <a:rPr lang="en-US" sz="3774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774" dirty="0" err="1">
                <a:solidFill>
                  <a:srgbClr val="000000"/>
                </a:solidFill>
                <a:latin typeface="Arimo"/>
              </a:rPr>
              <a:t>alta</a:t>
            </a:r>
            <a:r>
              <a:rPr lang="en-US" sz="3774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774" dirty="0" err="1">
                <a:solidFill>
                  <a:srgbClr val="000000"/>
                </a:solidFill>
                <a:latin typeface="Arimo"/>
              </a:rPr>
              <a:t>cálidad</a:t>
            </a:r>
            <a:r>
              <a:rPr lang="en-US" sz="3774" dirty="0">
                <a:solidFill>
                  <a:srgbClr val="000000"/>
                </a:solidFill>
                <a:latin typeface="Arimo"/>
              </a:rPr>
              <a:t> de </a:t>
            </a:r>
            <a:r>
              <a:rPr lang="en-US" sz="3774" dirty="0" err="1">
                <a:solidFill>
                  <a:srgbClr val="000000"/>
                </a:solidFill>
                <a:latin typeface="Arimo"/>
              </a:rPr>
              <a:t>vida</a:t>
            </a:r>
            <a:endParaRPr lang="en-US" sz="3774" dirty="0">
              <a:solidFill>
                <a:srgbClr val="000000"/>
              </a:solidFill>
              <a:latin typeface="Arimo"/>
            </a:endParaRPr>
          </a:p>
          <a:p>
            <a:pPr marL="1629859" lvl="2" indent="-543286">
              <a:lnSpc>
                <a:spcPts val="5284"/>
              </a:lnSpc>
              <a:buFont typeface="Arial"/>
              <a:buChar char="⚬"/>
            </a:pPr>
            <a:r>
              <a:rPr lang="en-US" sz="3774" dirty="0" err="1">
                <a:solidFill>
                  <a:srgbClr val="000000"/>
                </a:solidFill>
                <a:latin typeface="Arimo"/>
              </a:rPr>
              <a:t>Conexión</a:t>
            </a:r>
            <a:r>
              <a:rPr lang="en-US" sz="3774" dirty="0">
                <a:solidFill>
                  <a:srgbClr val="000000"/>
                </a:solidFill>
                <a:latin typeface="Arimo"/>
              </a:rPr>
              <a:t> internet</a:t>
            </a:r>
          </a:p>
          <a:p>
            <a:pPr marL="1629859" lvl="2" indent="-543286">
              <a:lnSpc>
                <a:spcPts val="5284"/>
              </a:lnSpc>
              <a:buFont typeface="Arial"/>
              <a:buChar char="⚬"/>
            </a:pPr>
            <a:r>
              <a:rPr lang="en-US" sz="3774" dirty="0" err="1">
                <a:solidFill>
                  <a:srgbClr val="000000"/>
                </a:solidFill>
                <a:latin typeface="Arimo"/>
              </a:rPr>
              <a:t>Destino</a:t>
            </a:r>
            <a:r>
              <a:rPr lang="en-US" sz="3774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774" dirty="0" err="1">
                <a:solidFill>
                  <a:srgbClr val="000000"/>
                </a:solidFill>
                <a:latin typeface="Arimo"/>
              </a:rPr>
              <a:t>turístico</a:t>
            </a:r>
            <a:endParaRPr lang="en-US" sz="3774" dirty="0">
              <a:solidFill>
                <a:srgbClr val="000000"/>
              </a:solidFill>
              <a:latin typeface="Arimo"/>
            </a:endParaRPr>
          </a:p>
          <a:p>
            <a:pPr marL="1629859" lvl="2" indent="-543286">
              <a:lnSpc>
                <a:spcPts val="5284"/>
              </a:lnSpc>
              <a:buFont typeface="Arial"/>
              <a:buChar char="⚬"/>
            </a:pPr>
            <a:r>
              <a:rPr lang="en-US" sz="3774" dirty="0" err="1">
                <a:solidFill>
                  <a:srgbClr val="000000"/>
                </a:solidFill>
                <a:latin typeface="Arimo"/>
              </a:rPr>
              <a:t>Resultados</a:t>
            </a:r>
            <a:r>
              <a:rPr lang="en-US" sz="3774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774" dirty="0" err="1">
                <a:solidFill>
                  <a:srgbClr val="000000"/>
                </a:solidFill>
                <a:latin typeface="Arimo"/>
              </a:rPr>
              <a:t>en</a:t>
            </a:r>
            <a:r>
              <a:rPr lang="en-US" sz="3774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774" dirty="0" err="1">
                <a:solidFill>
                  <a:srgbClr val="000000"/>
                </a:solidFill>
                <a:latin typeface="Arimo"/>
              </a:rPr>
              <a:t>salud</a:t>
            </a:r>
            <a:endParaRPr lang="en-US" sz="3774" dirty="0">
              <a:solidFill>
                <a:srgbClr val="000000"/>
              </a:solidFill>
              <a:latin typeface="Arimo"/>
            </a:endParaRPr>
          </a:p>
          <a:p>
            <a:pPr marL="1629859" lvl="2" indent="-543286">
              <a:lnSpc>
                <a:spcPts val="5284"/>
              </a:lnSpc>
              <a:buFont typeface="Arial"/>
              <a:buChar char="⚬"/>
            </a:pPr>
            <a:r>
              <a:rPr lang="en-US" sz="3774" dirty="0">
                <a:solidFill>
                  <a:srgbClr val="000000"/>
                </a:solidFill>
                <a:latin typeface="Arimo"/>
              </a:rPr>
              <a:t>Sistema </a:t>
            </a:r>
            <a:r>
              <a:rPr lang="en-US" sz="3774" dirty="0" err="1">
                <a:solidFill>
                  <a:srgbClr val="000000"/>
                </a:solidFill>
                <a:latin typeface="Arimo"/>
              </a:rPr>
              <a:t>financiero</a:t>
            </a:r>
            <a:endParaRPr lang="en-US" sz="3774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752792"/>
            <a:ext cx="13495343" cy="1038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Arimo"/>
              </a:rPr>
              <a:t>Aspectos a Resaltar de Tolima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264166" y="3126148"/>
            <a:ext cx="13515824" cy="5606371"/>
            <a:chOff x="0" y="0"/>
            <a:chExt cx="4645602" cy="19269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45602" cy="1926998"/>
            </a:xfrm>
            <a:custGeom>
              <a:avLst/>
              <a:gdLst/>
              <a:ahLst/>
              <a:cxnLst/>
              <a:rect l="l" t="t" r="r" b="b"/>
              <a:pathLst>
                <a:path w="4645602" h="1926998">
                  <a:moveTo>
                    <a:pt x="29213" y="0"/>
                  </a:moveTo>
                  <a:lnTo>
                    <a:pt x="4616389" y="0"/>
                  </a:lnTo>
                  <a:cubicBezTo>
                    <a:pt x="4632523" y="0"/>
                    <a:pt x="4645602" y="13079"/>
                    <a:pt x="4645602" y="29213"/>
                  </a:cubicBezTo>
                  <a:lnTo>
                    <a:pt x="4645602" y="1897785"/>
                  </a:lnTo>
                  <a:cubicBezTo>
                    <a:pt x="4645602" y="1913919"/>
                    <a:pt x="4632523" y="1926998"/>
                    <a:pt x="4616389" y="1926998"/>
                  </a:cubicBezTo>
                  <a:lnTo>
                    <a:pt x="29213" y="1926998"/>
                  </a:lnTo>
                  <a:cubicBezTo>
                    <a:pt x="13079" y="1926998"/>
                    <a:pt x="0" y="1913919"/>
                    <a:pt x="0" y="1897785"/>
                  </a:cubicBezTo>
                  <a:lnTo>
                    <a:pt x="0" y="29213"/>
                  </a:lnTo>
                  <a:cubicBezTo>
                    <a:pt x="0" y="13079"/>
                    <a:pt x="13079" y="0"/>
                    <a:pt x="29213" y="0"/>
                  </a:cubicBezTo>
                  <a:close/>
                </a:path>
              </a:pathLst>
            </a:custGeom>
            <a:solidFill>
              <a:srgbClr val="60B7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64166" y="2578010"/>
            <a:ext cx="12727198" cy="5949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76"/>
              </a:lnSpc>
            </a:pPr>
            <a:endParaRPr/>
          </a:p>
          <a:p>
            <a:pPr marL="1652234" lvl="2" indent="-550745">
              <a:lnSpc>
                <a:spcPts val="5356"/>
              </a:lnSpc>
              <a:buFont typeface="Arial"/>
              <a:buChar char="⚬"/>
            </a:pPr>
            <a:r>
              <a:rPr lang="en-US" sz="3826">
                <a:solidFill>
                  <a:srgbClr val="000000"/>
                </a:solidFill>
                <a:latin typeface="Arimo"/>
              </a:rPr>
              <a:t>Empleo</a:t>
            </a:r>
          </a:p>
          <a:p>
            <a:pPr marL="1652234" lvl="2" indent="-550745">
              <a:lnSpc>
                <a:spcPts val="5356"/>
              </a:lnSpc>
              <a:buFont typeface="Arial"/>
              <a:buChar char="⚬"/>
            </a:pPr>
            <a:r>
              <a:rPr lang="en-US" sz="3826">
                <a:solidFill>
                  <a:srgbClr val="000000"/>
                </a:solidFill>
                <a:latin typeface="Arimo"/>
              </a:rPr>
              <a:t>Cálidad de la Educación</a:t>
            </a:r>
          </a:p>
          <a:p>
            <a:pPr marL="1652234" lvl="2" indent="-550745">
              <a:lnSpc>
                <a:spcPts val="5356"/>
              </a:lnSpc>
              <a:buFont typeface="Arial"/>
              <a:buChar char="⚬"/>
            </a:pPr>
            <a:r>
              <a:rPr lang="en-US" sz="3826">
                <a:solidFill>
                  <a:srgbClr val="000000"/>
                </a:solidFill>
                <a:latin typeface="Arimo"/>
              </a:rPr>
              <a:t>Potabilidad del Agua</a:t>
            </a:r>
          </a:p>
          <a:p>
            <a:pPr marL="1652234" lvl="2" indent="-550745">
              <a:lnSpc>
                <a:spcPts val="5356"/>
              </a:lnSpc>
              <a:buFont typeface="Arial"/>
              <a:buChar char="⚬"/>
            </a:pPr>
            <a:r>
              <a:rPr lang="en-US" sz="3826">
                <a:solidFill>
                  <a:srgbClr val="000000"/>
                </a:solidFill>
                <a:latin typeface="Arimo"/>
              </a:rPr>
              <a:t>Aumentar la participación de los productos regionales en los mercados nacionales e internacionales</a:t>
            </a:r>
          </a:p>
          <a:p>
            <a:pPr marL="1652234" lvl="2" indent="-550745">
              <a:lnSpc>
                <a:spcPts val="5356"/>
              </a:lnSpc>
              <a:buFont typeface="Arial"/>
              <a:buChar char="⚬"/>
            </a:pPr>
            <a:r>
              <a:rPr lang="en-US" sz="3826">
                <a:solidFill>
                  <a:srgbClr val="000000"/>
                </a:solidFill>
                <a:latin typeface="Arimo"/>
              </a:rPr>
              <a:t>Seguridad</a:t>
            </a:r>
          </a:p>
          <a:p>
            <a:pPr marL="1652234" lvl="2" indent="-550745">
              <a:lnSpc>
                <a:spcPts val="5356"/>
              </a:lnSpc>
              <a:buFont typeface="Arial"/>
              <a:buChar char="⚬"/>
            </a:pPr>
            <a:r>
              <a:rPr lang="en-US" sz="3826">
                <a:solidFill>
                  <a:srgbClr val="000000"/>
                </a:solidFill>
                <a:latin typeface="Arimo"/>
              </a:rPr>
              <a:t>Dependencia de los recursos nacionales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6021" y="343805"/>
            <a:ext cx="13495343" cy="1038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5999">
                <a:solidFill>
                  <a:srgbClr val="000000"/>
                </a:solidFill>
                <a:latin typeface="Arimo"/>
              </a:rPr>
              <a:t>Para Mejorar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56575" y="4601574"/>
            <a:ext cx="1183690" cy="118369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78391" y="6091675"/>
            <a:ext cx="2051206" cy="11332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9175" y="2470100"/>
            <a:ext cx="1736451" cy="16886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144000" y="7619704"/>
            <a:ext cx="1866897" cy="177121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197118" y="834216"/>
            <a:ext cx="9525" cy="52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3197118" y="1316144"/>
            <a:ext cx="9525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3956053" y="415076"/>
            <a:ext cx="7947088" cy="948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>
                <a:solidFill>
                  <a:srgbClr val="000000"/>
                </a:solidFill>
                <a:latin typeface="Arimo"/>
              </a:rPr>
              <a:t>Tolima Activa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356550" y="2835305"/>
            <a:ext cx="4757932" cy="1083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99"/>
              </a:lnSpc>
              <a:spcBef>
                <a:spcPct val="0"/>
              </a:spcBef>
            </a:pPr>
            <a:r>
              <a:rPr lang="en-US" sz="3071">
                <a:solidFill>
                  <a:srgbClr val="000000"/>
                </a:solidFill>
                <a:latin typeface="Arimo"/>
              </a:rPr>
              <a:t>Importante Destino Turístico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058127" y="4851486"/>
            <a:ext cx="8456938" cy="545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41"/>
              </a:lnSpc>
              <a:spcBef>
                <a:spcPct val="0"/>
              </a:spcBef>
            </a:pPr>
            <a:r>
              <a:rPr lang="en-US" sz="3100">
                <a:solidFill>
                  <a:srgbClr val="000000"/>
                </a:solidFill>
                <a:latin typeface="Arimo"/>
              </a:rPr>
              <a:t>Centro Logísitco Agropecuario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362465" y="6145252"/>
            <a:ext cx="5152599" cy="1083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99"/>
              </a:lnSpc>
              <a:spcBef>
                <a:spcPct val="0"/>
              </a:spcBef>
            </a:pPr>
            <a:r>
              <a:rPr lang="en-US" sz="3071">
                <a:solidFill>
                  <a:srgbClr val="000000"/>
                </a:solidFill>
                <a:latin typeface="Arimo"/>
              </a:rPr>
              <a:t>Líder en exportación de productos agropecuarios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486354" y="8227641"/>
            <a:ext cx="3199258" cy="541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99"/>
              </a:lnSpc>
              <a:spcBef>
                <a:spcPct val="0"/>
              </a:spcBef>
            </a:pPr>
            <a:r>
              <a:rPr lang="en-US" sz="3071">
                <a:solidFill>
                  <a:srgbClr val="000000"/>
                </a:solidFill>
                <a:latin typeface="Arimo"/>
              </a:rPr>
              <a:t>Clúster Textil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795977" y="1938379"/>
            <a:ext cx="13775379" cy="1421122"/>
            <a:chOff x="0" y="0"/>
            <a:chExt cx="4734815" cy="48846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734815" cy="488462"/>
            </a:xfrm>
            <a:custGeom>
              <a:avLst/>
              <a:gdLst/>
              <a:ahLst/>
              <a:cxnLst/>
              <a:rect l="l" t="t" r="r" b="b"/>
              <a:pathLst>
                <a:path w="4734815" h="488462">
                  <a:moveTo>
                    <a:pt x="28663" y="0"/>
                  </a:moveTo>
                  <a:lnTo>
                    <a:pt x="4706152" y="0"/>
                  </a:lnTo>
                  <a:cubicBezTo>
                    <a:pt x="4713754" y="0"/>
                    <a:pt x="4721044" y="3020"/>
                    <a:pt x="4726420" y="8395"/>
                  </a:cubicBezTo>
                  <a:cubicBezTo>
                    <a:pt x="4731795" y="13770"/>
                    <a:pt x="4734815" y="21061"/>
                    <a:pt x="4734815" y="28663"/>
                  </a:cubicBezTo>
                  <a:lnTo>
                    <a:pt x="4734815" y="459799"/>
                  </a:lnTo>
                  <a:cubicBezTo>
                    <a:pt x="4734815" y="467401"/>
                    <a:pt x="4731795" y="474692"/>
                    <a:pt x="4726420" y="480067"/>
                  </a:cubicBezTo>
                  <a:cubicBezTo>
                    <a:pt x="4721044" y="485442"/>
                    <a:pt x="4713754" y="488462"/>
                    <a:pt x="4706152" y="488462"/>
                  </a:cubicBezTo>
                  <a:lnTo>
                    <a:pt x="28663" y="488462"/>
                  </a:lnTo>
                  <a:cubicBezTo>
                    <a:pt x="21061" y="488462"/>
                    <a:pt x="13770" y="485442"/>
                    <a:pt x="8395" y="480067"/>
                  </a:cubicBezTo>
                  <a:cubicBezTo>
                    <a:pt x="3020" y="474692"/>
                    <a:pt x="0" y="467401"/>
                    <a:pt x="0" y="459799"/>
                  </a:cubicBezTo>
                  <a:lnTo>
                    <a:pt x="0" y="28663"/>
                  </a:lnTo>
                  <a:cubicBezTo>
                    <a:pt x="0" y="21061"/>
                    <a:pt x="3020" y="13770"/>
                    <a:pt x="8395" y="8395"/>
                  </a:cubicBezTo>
                  <a:cubicBezTo>
                    <a:pt x="13770" y="3020"/>
                    <a:pt x="21061" y="0"/>
                    <a:pt x="28663" y="0"/>
                  </a:cubicBezTo>
                  <a:close/>
                </a:path>
              </a:pathLst>
            </a:custGeom>
            <a:solidFill>
              <a:srgbClr val="FEC90C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493018" y="2232943"/>
            <a:ext cx="12381297" cy="85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0"/>
              </a:lnSpc>
              <a:spcBef>
                <a:spcPct val="0"/>
              </a:spcBef>
            </a:pPr>
            <a:r>
              <a:rPr lang="en-US" sz="4893">
                <a:solidFill>
                  <a:srgbClr val="000000"/>
                </a:solidFill>
                <a:latin typeface="Arimo Bold"/>
              </a:rPr>
              <a:t>Gracias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268168" y="5048250"/>
            <a:ext cx="8303188" cy="2203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dirty="0">
                <a:solidFill>
                  <a:srgbClr val="000000"/>
                </a:solidFill>
                <a:latin typeface="Arimo"/>
              </a:rPr>
              <a:t>Valeria Saldarriaga Sola</a:t>
            </a:r>
          </a:p>
          <a:p>
            <a:pPr algn="ctr">
              <a:lnSpc>
                <a:spcPts val="5879"/>
              </a:lnSpc>
              <a:spcBef>
                <a:spcPct val="0"/>
              </a:spcBef>
            </a:pPr>
            <a:endParaRPr lang="en-US" sz="4199" dirty="0">
              <a:solidFill>
                <a:srgbClr val="000000"/>
              </a:solidFill>
              <a:latin typeface="Arimo"/>
            </a:endParaRPr>
          </a:p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 dirty="0">
                <a:solidFill>
                  <a:srgbClr val="000000"/>
                </a:solidFill>
                <a:latin typeface="Arimo"/>
              </a:rPr>
              <a:t>Valeriasaldarriaga@gmail.com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2836" y="4474267"/>
            <a:ext cx="3499897" cy="346052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70861" y="1586884"/>
            <a:ext cx="5426241" cy="775952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60933" y="1830010"/>
            <a:ext cx="2739121" cy="3466364"/>
            <a:chOff x="0" y="0"/>
            <a:chExt cx="1018994" cy="12895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18994" cy="1289540"/>
            </a:xfrm>
            <a:custGeom>
              <a:avLst/>
              <a:gdLst/>
              <a:ahLst/>
              <a:cxnLst/>
              <a:rect l="l" t="t" r="r" b="b"/>
              <a:pathLst>
                <a:path w="1018994" h="1289540">
                  <a:moveTo>
                    <a:pt x="144148" y="0"/>
                  </a:moveTo>
                  <a:lnTo>
                    <a:pt x="874847" y="0"/>
                  </a:lnTo>
                  <a:cubicBezTo>
                    <a:pt x="913077" y="0"/>
                    <a:pt x="949742" y="15187"/>
                    <a:pt x="976775" y="42220"/>
                  </a:cubicBezTo>
                  <a:cubicBezTo>
                    <a:pt x="1003808" y="69253"/>
                    <a:pt x="1018994" y="105917"/>
                    <a:pt x="1018994" y="144148"/>
                  </a:cubicBezTo>
                  <a:lnTo>
                    <a:pt x="1018994" y="1145392"/>
                  </a:lnTo>
                  <a:cubicBezTo>
                    <a:pt x="1018994" y="1183623"/>
                    <a:pt x="1003808" y="1220287"/>
                    <a:pt x="976775" y="1247320"/>
                  </a:cubicBezTo>
                  <a:cubicBezTo>
                    <a:pt x="949742" y="1274353"/>
                    <a:pt x="913077" y="1289540"/>
                    <a:pt x="874847" y="1289540"/>
                  </a:cubicBezTo>
                  <a:lnTo>
                    <a:pt x="144148" y="1289540"/>
                  </a:lnTo>
                  <a:cubicBezTo>
                    <a:pt x="105917" y="1289540"/>
                    <a:pt x="69253" y="1274353"/>
                    <a:pt x="42220" y="1247320"/>
                  </a:cubicBezTo>
                  <a:cubicBezTo>
                    <a:pt x="15187" y="1220287"/>
                    <a:pt x="0" y="1183623"/>
                    <a:pt x="0" y="1145392"/>
                  </a:cubicBezTo>
                  <a:lnTo>
                    <a:pt x="0" y="144148"/>
                  </a:lnTo>
                  <a:cubicBezTo>
                    <a:pt x="0" y="105917"/>
                    <a:pt x="15187" y="69253"/>
                    <a:pt x="42220" y="42220"/>
                  </a:cubicBezTo>
                  <a:cubicBezTo>
                    <a:pt x="69253" y="15187"/>
                    <a:pt x="105917" y="0"/>
                    <a:pt x="144148" y="0"/>
                  </a:cubicBezTo>
                  <a:close/>
                </a:path>
              </a:pathLst>
            </a:custGeom>
            <a:solidFill>
              <a:srgbClr val="ADDAF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09096" y="2580379"/>
            <a:ext cx="409260" cy="2885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17745" y="3109429"/>
            <a:ext cx="374371" cy="53196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65134" y="3917328"/>
            <a:ext cx="315023" cy="30356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363822" y="4391709"/>
            <a:ext cx="506926" cy="499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098820" y="3914726"/>
            <a:ext cx="339834" cy="9310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752427" y="4891031"/>
            <a:ext cx="489825" cy="35801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870748" y="3598920"/>
            <a:ext cx="431602" cy="482237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360933" y="5702665"/>
            <a:ext cx="2739121" cy="3227813"/>
            <a:chOff x="0" y="0"/>
            <a:chExt cx="1018994" cy="120079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18994" cy="1200795"/>
            </a:xfrm>
            <a:custGeom>
              <a:avLst/>
              <a:gdLst/>
              <a:ahLst/>
              <a:cxnLst/>
              <a:rect l="l" t="t" r="r" b="b"/>
              <a:pathLst>
                <a:path w="1018994" h="1200795">
                  <a:moveTo>
                    <a:pt x="144148" y="0"/>
                  </a:moveTo>
                  <a:lnTo>
                    <a:pt x="874847" y="0"/>
                  </a:lnTo>
                  <a:cubicBezTo>
                    <a:pt x="913077" y="0"/>
                    <a:pt x="949742" y="15187"/>
                    <a:pt x="976775" y="42220"/>
                  </a:cubicBezTo>
                  <a:cubicBezTo>
                    <a:pt x="1003808" y="69253"/>
                    <a:pt x="1018994" y="105917"/>
                    <a:pt x="1018994" y="144148"/>
                  </a:cubicBezTo>
                  <a:lnTo>
                    <a:pt x="1018994" y="1056648"/>
                  </a:lnTo>
                  <a:cubicBezTo>
                    <a:pt x="1018994" y="1094878"/>
                    <a:pt x="1003808" y="1131542"/>
                    <a:pt x="976775" y="1158575"/>
                  </a:cubicBezTo>
                  <a:cubicBezTo>
                    <a:pt x="949742" y="1185608"/>
                    <a:pt x="913077" y="1200795"/>
                    <a:pt x="874847" y="1200795"/>
                  </a:cubicBezTo>
                  <a:lnTo>
                    <a:pt x="144148" y="1200795"/>
                  </a:lnTo>
                  <a:cubicBezTo>
                    <a:pt x="105917" y="1200795"/>
                    <a:pt x="69253" y="1185608"/>
                    <a:pt x="42220" y="1158575"/>
                  </a:cubicBezTo>
                  <a:cubicBezTo>
                    <a:pt x="15187" y="1131542"/>
                    <a:pt x="0" y="1094878"/>
                    <a:pt x="0" y="1056648"/>
                  </a:cubicBezTo>
                  <a:lnTo>
                    <a:pt x="0" y="144148"/>
                  </a:lnTo>
                  <a:cubicBezTo>
                    <a:pt x="0" y="105917"/>
                    <a:pt x="15187" y="69253"/>
                    <a:pt x="42220" y="42220"/>
                  </a:cubicBezTo>
                  <a:cubicBezTo>
                    <a:pt x="69253" y="15187"/>
                    <a:pt x="105917" y="0"/>
                    <a:pt x="144148" y="0"/>
                  </a:cubicBezTo>
                  <a:close/>
                </a:path>
              </a:pathLst>
            </a:custGeom>
            <a:solidFill>
              <a:srgbClr val="FEC90C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3837" y="6280574"/>
            <a:ext cx="439894" cy="31012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32486" y="6784606"/>
            <a:ext cx="374371" cy="53196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9876" y="7440722"/>
            <a:ext cx="315023" cy="303567"/>
          </a:xfrm>
          <a:prstGeom prst="rect">
            <a:avLst/>
          </a:prstGeom>
        </p:spPr>
      </p:pic>
      <p:sp>
        <p:nvSpPr>
          <p:cNvPr id="21" name="AutoShape 21"/>
          <p:cNvSpPr/>
          <p:nvPr/>
        </p:nvSpPr>
        <p:spPr>
          <a:xfrm rot="-9152820">
            <a:off x="3369751" y="3724515"/>
            <a:ext cx="1795734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03027" y="8171511"/>
            <a:ext cx="369354" cy="36935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4362444" y="7121998"/>
            <a:ext cx="886965" cy="79605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4864652" y="5980396"/>
            <a:ext cx="572266" cy="81752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5608747" y="5851929"/>
            <a:ext cx="777185" cy="53722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65134" y="4729386"/>
            <a:ext cx="369354" cy="369354"/>
          </a:xfrm>
          <a:prstGeom prst="rect">
            <a:avLst/>
          </a:prstGeom>
        </p:spPr>
      </p:pic>
      <p:grpSp>
        <p:nvGrpSpPr>
          <p:cNvPr id="27" name="Group 27"/>
          <p:cNvGrpSpPr/>
          <p:nvPr/>
        </p:nvGrpSpPr>
        <p:grpSpPr>
          <a:xfrm>
            <a:off x="9154094" y="1177408"/>
            <a:ext cx="2739121" cy="3466364"/>
            <a:chOff x="0" y="0"/>
            <a:chExt cx="1018994" cy="128954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18994" cy="1289540"/>
            </a:xfrm>
            <a:custGeom>
              <a:avLst/>
              <a:gdLst/>
              <a:ahLst/>
              <a:cxnLst/>
              <a:rect l="l" t="t" r="r" b="b"/>
              <a:pathLst>
                <a:path w="1018994" h="1289540">
                  <a:moveTo>
                    <a:pt x="144148" y="0"/>
                  </a:moveTo>
                  <a:lnTo>
                    <a:pt x="874847" y="0"/>
                  </a:lnTo>
                  <a:cubicBezTo>
                    <a:pt x="913077" y="0"/>
                    <a:pt x="949742" y="15187"/>
                    <a:pt x="976775" y="42220"/>
                  </a:cubicBezTo>
                  <a:cubicBezTo>
                    <a:pt x="1003808" y="69253"/>
                    <a:pt x="1018994" y="105917"/>
                    <a:pt x="1018994" y="144148"/>
                  </a:cubicBezTo>
                  <a:lnTo>
                    <a:pt x="1018994" y="1145392"/>
                  </a:lnTo>
                  <a:cubicBezTo>
                    <a:pt x="1018994" y="1183623"/>
                    <a:pt x="1003808" y="1220287"/>
                    <a:pt x="976775" y="1247320"/>
                  </a:cubicBezTo>
                  <a:cubicBezTo>
                    <a:pt x="949742" y="1274353"/>
                    <a:pt x="913077" y="1289540"/>
                    <a:pt x="874847" y="1289540"/>
                  </a:cubicBezTo>
                  <a:lnTo>
                    <a:pt x="144148" y="1289540"/>
                  </a:lnTo>
                  <a:cubicBezTo>
                    <a:pt x="105917" y="1289540"/>
                    <a:pt x="69253" y="1274353"/>
                    <a:pt x="42220" y="1247320"/>
                  </a:cubicBezTo>
                  <a:cubicBezTo>
                    <a:pt x="15187" y="1220287"/>
                    <a:pt x="0" y="1183623"/>
                    <a:pt x="0" y="1145392"/>
                  </a:cubicBezTo>
                  <a:lnTo>
                    <a:pt x="0" y="144148"/>
                  </a:lnTo>
                  <a:cubicBezTo>
                    <a:pt x="0" y="105917"/>
                    <a:pt x="15187" y="69253"/>
                    <a:pt x="42220" y="42220"/>
                  </a:cubicBezTo>
                  <a:cubicBezTo>
                    <a:pt x="69253" y="15187"/>
                    <a:pt x="105917" y="0"/>
                    <a:pt x="144148" y="0"/>
                  </a:cubicBezTo>
                  <a:close/>
                </a:path>
              </a:pathLst>
            </a:custGeom>
            <a:solidFill>
              <a:srgbClr val="FEC90C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422386" y="1698878"/>
            <a:ext cx="409260" cy="28852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431035" y="2227927"/>
            <a:ext cx="374371" cy="53196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478424" y="3035827"/>
            <a:ext cx="315023" cy="303567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478424" y="3711803"/>
            <a:ext cx="369354" cy="369354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6843489" y="2109976"/>
            <a:ext cx="287089" cy="386061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025676" y="1820825"/>
            <a:ext cx="391940" cy="386061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7441758" y="1820825"/>
            <a:ext cx="448610" cy="43403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7224357" y="2619408"/>
            <a:ext cx="434802" cy="23400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696264" y="2496037"/>
            <a:ext cx="237352" cy="65027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6483836" y="3834790"/>
            <a:ext cx="421676" cy="421676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6467777" y="4811768"/>
            <a:ext cx="371185" cy="371185"/>
          </a:xfrm>
          <a:prstGeom prst="rect">
            <a:avLst/>
          </a:prstGeom>
        </p:spPr>
      </p:pic>
      <p:grpSp>
        <p:nvGrpSpPr>
          <p:cNvPr id="41" name="Group 41"/>
          <p:cNvGrpSpPr/>
          <p:nvPr/>
        </p:nvGrpSpPr>
        <p:grpSpPr>
          <a:xfrm>
            <a:off x="9144000" y="5268818"/>
            <a:ext cx="2739121" cy="3466364"/>
            <a:chOff x="0" y="0"/>
            <a:chExt cx="1018994" cy="128954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018994" cy="1289540"/>
            </a:xfrm>
            <a:custGeom>
              <a:avLst/>
              <a:gdLst/>
              <a:ahLst/>
              <a:cxnLst/>
              <a:rect l="l" t="t" r="r" b="b"/>
              <a:pathLst>
                <a:path w="1018994" h="1289540">
                  <a:moveTo>
                    <a:pt x="144148" y="0"/>
                  </a:moveTo>
                  <a:lnTo>
                    <a:pt x="874847" y="0"/>
                  </a:lnTo>
                  <a:cubicBezTo>
                    <a:pt x="913077" y="0"/>
                    <a:pt x="949742" y="15187"/>
                    <a:pt x="976775" y="42220"/>
                  </a:cubicBezTo>
                  <a:cubicBezTo>
                    <a:pt x="1003808" y="69253"/>
                    <a:pt x="1018994" y="105917"/>
                    <a:pt x="1018994" y="144148"/>
                  </a:cubicBezTo>
                  <a:lnTo>
                    <a:pt x="1018994" y="1145392"/>
                  </a:lnTo>
                  <a:cubicBezTo>
                    <a:pt x="1018994" y="1183623"/>
                    <a:pt x="1003808" y="1220287"/>
                    <a:pt x="976775" y="1247320"/>
                  </a:cubicBezTo>
                  <a:cubicBezTo>
                    <a:pt x="949742" y="1274353"/>
                    <a:pt x="913077" y="1289540"/>
                    <a:pt x="874847" y="1289540"/>
                  </a:cubicBezTo>
                  <a:lnTo>
                    <a:pt x="144148" y="1289540"/>
                  </a:lnTo>
                  <a:cubicBezTo>
                    <a:pt x="105917" y="1289540"/>
                    <a:pt x="69253" y="1274353"/>
                    <a:pt x="42220" y="1247320"/>
                  </a:cubicBezTo>
                  <a:cubicBezTo>
                    <a:pt x="15187" y="1220287"/>
                    <a:pt x="0" y="1183623"/>
                    <a:pt x="0" y="1145392"/>
                  </a:cubicBezTo>
                  <a:lnTo>
                    <a:pt x="0" y="144148"/>
                  </a:lnTo>
                  <a:cubicBezTo>
                    <a:pt x="0" y="105917"/>
                    <a:pt x="15187" y="69253"/>
                    <a:pt x="42220" y="42220"/>
                  </a:cubicBezTo>
                  <a:cubicBezTo>
                    <a:pt x="69253" y="15187"/>
                    <a:pt x="105917" y="0"/>
                    <a:pt x="144148" y="0"/>
                  </a:cubicBezTo>
                  <a:close/>
                </a:path>
              </a:pathLst>
            </a:custGeom>
            <a:solidFill>
              <a:srgbClr val="D02418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44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422386" y="5854011"/>
            <a:ext cx="409260" cy="288528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431035" y="6383060"/>
            <a:ext cx="374371" cy="531965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478424" y="7190960"/>
            <a:ext cx="315023" cy="303567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478424" y="8003017"/>
            <a:ext cx="369354" cy="369354"/>
          </a:xfrm>
          <a:prstGeom prst="rect">
            <a:avLst/>
          </a:prstGeom>
        </p:spPr>
      </p:pic>
      <p:grpSp>
        <p:nvGrpSpPr>
          <p:cNvPr id="48" name="Group 48"/>
          <p:cNvGrpSpPr/>
          <p:nvPr/>
        </p:nvGrpSpPr>
        <p:grpSpPr>
          <a:xfrm>
            <a:off x="12312933" y="1203865"/>
            <a:ext cx="2687421" cy="3439907"/>
            <a:chOff x="0" y="0"/>
            <a:chExt cx="1018994" cy="1304316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018994" cy="1304316"/>
            </a:xfrm>
            <a:custGeom>
              <a:avLst/>
              <a:gdLst/>
              <a:ahLst/>
              <a:cxnLst/>
              <a:rect l="l" t="t" r="r" b="b"/>
              <a:pathLst>
                <a:path w="1018994" h="1304316">
                  <a:moveTo>
                    <a:pt x="146921" y="0"/>
                  </a:moveTo>
                  <a:lnTo>
                    <a:pt x="872074" y="0"/>
                  </a:lnTo>
                  <a:cubicBezTo>
                    <a:pt x="911040" y="0"/>
                    <a:pt x="948409" y="15479"/>
                    <a:pt x="975962" y="43032"/>
                  </a:cubicBezTo>
                  <a:cubicBezTo>
                    <a:pt x="1003515" y="70585"/>
                    <a:pt x="1018994" y="107955"/>
                    <a:pt x="1018994" y="146921"/>
                  </a:cubicBezTo>
                  <a:lnTo>
                    <a:pt x="1018994" y="1157395"/>
                  </a:lnTo>
                  <a:cubicBezTo>
                    <a:pt x="1018994" y="1196361"/>
                    <a:pt x="1003515" y="1233731"/>
                    <a:pt x="975962" y="1261284"/>
                  </a:cubicBezTo>
                  <a:cubicBezTo>
                    <a:pt x="948409" y="1288837"/>
                    <a:pt x="911040" y="1304316"/>
                    <a:pt x="872074" y="1304316"/>
                  </a:cubicBezTo>
                  <a:lnTo>
                    <a:pt x="146921" y="1304316"/>
                  </a:lnTo>
                  <a:cubicBezTo>
                    <a:pt x="65779" y="1304316"/>
                    <a:pt x="0" y="1238537"/>
                    <a:pt x="0" y="1157395"/>
                  </a:cubicBezTo>
                  <a:lnTo>
                    <a:pt x="0" y="146921"/>
                  </a:lnTo>
                  <a:cubicBezTo>
                    <a:pt x="0" y="65779"/>
                    <a:pt x="65779" y="0"/>
                    <a:pt x="146921" y="0"/>
                  </a:cubicBezTo>
                  <a:close/>
                </a:path>
              </a:pathLst>
            </a:custGeom>
            <a:solidFill>
              <a:srgbClr val="D02418"/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1" name="Picture 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591713" y="1687832"/>
            <a:ext cx="401535" cy="283082"/>
          </a:xfrm>
          <a:prstGeom prst="rect">
            <a:avLst/>
          </a:prstGeom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531627" y="2227927"/>
            <a:ext cx="367305" cy="521925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646694" y="3109429"/>
            <a:ext cx="309077" cy="297838"/>
          </a:xfrm>
          <a:prstGeom prst="rect">
            <a:avLst/>
          </a:prstGeom>
        </p:spPr>
      </p:pic>
      <p:pic>
        <p:nvPicPr>
          <p:cNvPr id="54" name="Picture 5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2646694" y="3796278"/>
            <a:ext cx="362383" cy="362383"/>
          </a:xfrm>
          <a:prstGeom prst="rect">
            <a:avLst/>
          </a:prstGeom>
        </p:spPr>
      </p:pic>
      <p:grpSp>
        <p:nvGrpSpPr>
          <p:cNvPr id="55" name="Group 55"/>
          <p:cNvGrpSpPr/>
          <p:nvPr/>
        </p:nvGrpSpPr>
        <p:grpSpPr>
          <a:xfrm>
            <a:off x="12312933" y="5249048"/>
            <a:ext cx="2739121" cy="3466364"/>
            <a:chOff x="0" y="0"/>
            <a:chExt cx="1018994" cy="128954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1018994" cy="1289540"/>
            </a:xfrm>
            <a:custGeom>
              <a:avLst/>
              <a:gdLst/>
              <a:ahLst/>
              <a:cxnLst/>
              <a:rect l="l" t="t" r="r" b="b"/>
              <a:pathLst>
                <a:path w="1018994" h="1289540">
                  <a:moveTo>
                    <a:pt x="144148" y="0"/>
                  </a:moveTo>
                  <a:lnTo>
                    <a:pt x="874847" y="0"/>
                  </a:lnTo>
                  <a:cubicBezTo>
                    <a:pt x="913077" y="0"/>
                    <a:pt x="949742" y="15187"/>
                    <a:pt x="976775" y="42220"/>
                  </a:cubicBezTo>
                  <a:cubicBezTo>
                    <a:pt x="1003808" y="69253"/>
                    <a:pt x="1018994" y="105917"/>
                    <a:pt x="1018994" y="144148"/>
                  </a:cubicBezTo>
                  <a:lnTo>
                    <a:pt x="1018994" y="1145392"/>
                  </a:lnTo>
                  <a:cubicBezTo>
                    <a:pt x="1018994" y="1183623"/>
                    <a:pt x="1003808" y="1220287"/>
                    <a:pt x="976775" y="1247320"/>
                  </a:cubicBezTo>
                  <a:cubicBezTo>
                    <a:pt x="949742" y="1274353"/>
                    <a:pt x="913077" y="1289540"/>
                    <a:pt x="874847" y="1289540"/>
                  </a:cubicBezTo>
                  <a:lnTo>
                    <a:pt x="144148" y="1289540"/>
                  </a:lnTo>
                  <a:cubicBezTo>
                    <a:pt x="105917" y="1289540"/>
                    <a:pt x="69253" y="1274353"/>
                    <a:pt x="42220" y="1247320"/>
                  </a:cubicBezTo>
                  <a:cubicBezTo>
                    <a:pt x="15187" y="1220287"/>
                    <a:pt x="0" y="1183623"/>
                    <a:pt x="0" y="1145392"/>
                  </a:cubicBezTo>
                  <a:lnTo>
                    <a:pt x="0" y="144148"/>
                  </a:lnTo>
                  <a:cubicBezTo>
                    <a:pt x="0" y="105917"/>
                    <a:pt x="15187" y="69253"/>
                    <a:pt x="42220" y="42220"/>
                  </a:cubicBezTo>
                  <a:cubicBezTo>
                    <a:pt x="69253" y="15187"/>
                    <a:pt x="105917" y="0"/>
                    <a:pt x="144148" y="0"/>
                  </a:cubicBezTo>
                  <a:close/>
                </a:path>
              </a:pathLst>
            </a:custGeom>
            <a:solidFill>
              <a:srgbClr val="ADDAF4"/>
            </a:solidFill>
          </p:spPr>
        </p:sp>
        <p:sp>
          <p:nvSpPr>
            <p:cNvPr id="57" name="TextBox 5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8" name="Picture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535639" y="5859535"/>
            <a:ext cx="409260" cy="288528"/>
          </a:xfrm>
          <a:prstGeom prst="rect">
            <a:avLst/>
          </a:prstGeom>
        </p:spPr>
      </p:pic>
      <p:pic>
        <p:nvPicPr>
          <p:cNvPr id="59" name="Picture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544289" y="6388584"/>
            <a:ext cx="374371" cy="531965"/>
          </a:xfrm>
          <a:prstGeom prst="rect">
            <a:avLst/>
          </a:prstGeom>
        </p:spPr>
      </p:pic>
      <p:pic>
        <p:nvPicPr>
          <p:cNvPr id="60" name="Picture 6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591678" y="7196484"/>
            <a:ext cx="315023" cy="303567"/>
          </a:xfrm>
          <a:prstGeom prst="rect">
            <a:avLst/>
          </a:prstGeom>
        </p:spPr>
      </p:pic>
      <p:pic>
        <p:nvPicPr>
          <p:cNvPr id="61" name="Picture 6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2575705" y="7900101"/>
            <a:ext cx="369354" cy="369354"/>
          </a:xfrm>
          <a:prstGeom prst="rect">
            <a:avLst/>
          </a:prstGeom>
        </p:spPr>
      </p:pic>
      <p:sp>
        <p:nvSpPr>
          <p:cNvPr id="62" name="AutoShape 62"/>
          <p:cNvSpPr/>
          <p:nvPr/>
        </p:nvSpPr>
        <p:spPr>
          <a:xfrm rot="-2214922">
            <a:off x="8031187" y="3494458"/>
            <a:ext cx="758277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63" name="AutoShape 63"/>
          <p:cNvSpPr/>
          <p:nvPr/>
        </p:nvSpPr>
        <p:spPr>
          <a:xfrm rot="9181989">
            <a:off x="3281713" y="6137116"/>
            <a:ext cx="1042586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64" name="AutoShape 64"/>
          <p:cNvSpPr/>
          <p:nvPr/>
        </p:nvSpPr>
        <p:spPr>
          <a:xfrm>
            <a:off x="7995206" y="7559555"/>
            <a:ext cx="732553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pic>
        <p:nvPicPr>
          <p:cNvPr id="65" name="Picture 6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098290" y="3050024"/>
            <a:ext cx="377180" cy="421430"/>
          </a:xfrm>
          <a:prstGeom prst="rect">
            <a:avLst/>
          </a:prstGeom>
        </p:spPr>
      </p:pic>
      <p:pic>
        <p:nvPicPr>
          <p:cNvPr id="66" name="Picture 6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6749792" y="3300766"/>
            <a:ext cx="173130" cy="232815"/>
          </a:xfrm>
          <a:prstGeom prst="rect">
            <a:avLst/>
          </a:prstGeom>
        </p:spPr>
      </p:pic>
      <p:pic>
        <p:nvPicPr>
          <p:cNvPr id="67" name="Picture 67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6614657" y="2623894"/>
            <a:ext cx="448610" cy="434030"/>
          </a:xfrm>
          <a:prstGeom prst="rect">
            <a:avLst/>
          </a:prstGeom>
        </p:spPr>
      </p:pic>
      <p:pic>
        <p:nvPicPr>
          <p:cNvPr id="68" name="Picture 68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6227973" y="2476795"/>
            <a:ext cx="354467" cy="354467"/>
          </a:xfrm>
          <a:prstGeom prst="rect">
            <a:avLst/>
          </a:prstGeom>
        </p:spPr>
      </p:pic>
      <p:pic>
        <p:nvPicPr>
          <p:cNvPr id="69" name="Picture 6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337582" y="3146315"/>
            <a:ext cx="237352" cy="650278"/>
          </a:xfrm>
          <a:prstGeom prst="rect">
            <a:avLst/>
          </a:prstGeom>
        </p:spPr>
      </p:pic>
      <p:pic>
        <p:nvPicPr>
          <p:cNvPr id="70" name="Picture 7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097302" y="4406893"/>
            <a:ext cx="428859" cy="1174957"/>
          </a:xfrm>
          <a:prstGeom prst="rect">
            <a:avLst/>
          </a:prstGeom>
        </p:spPr>
      </p:pic>
      <p:pic>
        <p:nvPicPr>
          <p:cNvPr id="71" name="Picture 71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7995206" y="5903058"/>
            <a:ext cx="452161" cy="405814"/>
          </a:xfrm>
          <a:prstGeom prst="rect">
            <a:avLst/>
          </a:prstGeom>
        </p:spPr>
      </p:pic>
      <p:pic>
        <p:nvPicPr>
          <p:cNvPr id="72" name="Picture 7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7814940" y="5308508"/>
            <a:ext cx="180266" cy="162465"/>
          </a:xfrm>
          <a:prstGeom prst="rect">
            <a:avLst/>
          </a:prstGeom>
        </p:spPr>
      </p:pic>
      <p:pic>
        <p:nvPicPr>
          <p:cNvPr id="73" name="Picture 7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902997" y="5266649"/>
            <a:ext cx="365740" cy="408648"/>
          </a:xfrm>
          <a:prstGeom prst="rect">
            <a:avLst/>
          </a:prstGeom>
        </p:spPr>
      </p:pic>
      <p:pic>
        <p:nvPicPr>
          <p:cNvPr id="74" name="Picture 7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201803" y="5715813"/>
            <a:ext cx="373131" cy="367534"/>
          </a:xfrm>
          <a:prstGeom prst="rect">
            <a:avLst/>
          </a:prstGeom>
        </p:spPr>
      </p:pic>
      <p:pic>
        <p:nvPicPr>
          <p:cNvPr id="75" name="Picture 7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7337582" y="6517994"/>
            <a:ext cx="365690" cy="613316"/>
          </a:xfrm>
          <a:prstGeom prst="rect">
            <a:avLst/>
          </a:prstGeom>
        </p:spPr>
      </p:pic>
      <p:sp>
        <p:nvSpPr>
          <p:cNvPr id="76" name="TextBox 76"/>
          <p:cNvSpPr txBox="1"/>
          <p:nvPr/>
        </p:nvSpPr>
        <p:spPr>
          <a:xfrm>
            <a:off x="357578" y="254054"/>
            <a:ext cx="8196441" cy="1023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59"/>
              </a:lnSpc>
              <a:spcBef>
                <a:spcPct val="0"/>
              </a:spcBef>
            </a:pPr>
            <a:r>
              <a:rPr lang="en-US" sz="5827">
                <a:solidFill>
                  <a:srgbClr val="000000"/>
                </a:solidFill>
                <a:latin typeface="Arimo"/>
              </a:rPr>
              <a:t>SUB REGIONES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1289723" y="2534640"/>
            <a:ext cx="1460175" cy="462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60"/>
              </a:lnSpc>
            </a:pPr>
            <a:r>
              <a:rPr lang="en-US" sz="900">
                <a:solidFill>
                  <a:srgbClr val="000000"/>
                </a:solidFill>
                <a:latin typeface="Arimo"/>
              </a:rPr>
              <a:t>54,7 % del total departamental</a:t>
            </a:r>
          </a:p>
          <a:p>
            <a:pPr>
              <a:lnSpc>
                <a:spcPts val="126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Arimo"/>
              </a:rPr>
              <a:t>83.7% vive en las cabeceras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1308725" y="3080854"/>
            <a:ext cx="1581433" cy="482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71"/>
              </a:lnSpc>
            </a:pPr>
            <a:r>
              <a:rPr lang="en-US" sz="908">
                <a:solidFill>
                  <a:srgbClr val="000000"/>
                </a:solidFill>
                <a:latin typeface="Arimo"/>
              </a:rPr>
              <a:t>5.178 Km2</a:t>
            </a:r>
          </a:p>
          <a:p>
            <a:pPr>
              <a:lnSpc>
                <a:spcPts val="1271"/>
              </a:lnSpc>
            </a:pPr>
            <a:r>
              <a:rPr lang="en-US" sz="908">
                <a:solidFill>
                  <a:srgbClr val="000000"/>
                </a:solidFill>
                <a:latin typeface="Arimo"/>
              </a:rPr>
              <a:t>22% del total Departamental</a:t>
            </a:r>
          </a:p>
          <a:p>
            <a:pPr>
              <a:lnSpc>
                <a:spcPts val="1271"/>
              </a:lnSpc>
              <a:spcBef>
                <a:spcPct val="0"/>
              </a:spcBef>
            </a:pPr>
            <a:r>
              <a:rPr lang="en-US" sz="908">
                <a:solidFill>
                  <a:srgbClr val="000000"/>
                </a:solidFill>
                <a:latin typeface="Arimo"/>
              </a:rPr>
              <a:t>11 municipios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308725" y="3798085"/>
            <a:ext cx="1753075" cy="615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60"/>
              </a:lnSpc>
            </a:pPr>
            <a:r>
              <a:rPr lang="en-US" sz="900">
                <a:solidFill>
                  <a:srgbClr val="000000"/>
                </a:solidFill>
                <a:latin typeface="Arimo Bold"/>
              </a:rPr>
              <a:t>55,3 % PIB  departamental</a:t>
            </a:r>
          </a:p>
          <a:p>
            <a:pPr>
              <a:lnSpc>
                <a:spcPts val="1260"/>
              </a:lnSpc>
            </a:pPr>
            <a:r>
              <a:rPr lang="en-US" sz="900">
                <a:solidFill>
                  <a:srgbClr val="000000"/>
                </a:solidFill>
                <a:latin typeface="Arimo"/>
              </a:rPr>
              <a:t>11.1% actividades primarias</a:t>
            </a:r>
          </a:p>
          <a:p>
            <a:pPr>
              <a:lnSpc>
                <a:spcPts val="1260"/>
              </a:lnSpc>
            </a:pPr>
            <a:r>
              <a:rPr lang="en-US" sz="900">
                <a:solidFill>
                  <a:srgbClr val="000000"/>
                </a:solidFill>
                <a:latin typeface="Arimo"/>
              </a:rPr>
              <a:t>20,6% activiades secundarias</a:t>
            </a:r>
          </a:p>
          <a:p>
            <a:pPr>
              <a:lnSpc>
                <a:spcPts val="126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Arimo"/>
              </a:rPr>
              <a:t>68.4% actividades terciarias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1262355" y="1936556"/>
            <a:ext cx="776458" cy="331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0"/>
              </a:lnSpc>
            </a:pPr>
            <a:r>
              <a:rPr lang="en-US" sz="1950">
                <a:solidFill>
                  <a:srgbClr val="000000"/>
                </a:solidFill>
                <a:latin typeface="Abril Fatface"/>
              </a:rPr>
              <a:t>Ibagué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1229094" y="6251999"/>
            <a:ext cx="1569475" cy="32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73"/>
              </a:lnSpc>
            </a:pPr>
            <a:r>
              <a:rPr lang="en-US" sz="909">
                <a:solidFill>
                  <a:srgbClr val="000000"/>
                </a:solidFill>
                <a:latin typeface="Arimo"/>
              </a:rPr>
              <a:t>15,5 % del total departamental</a:t>
            </a:r>
          </a:p>
          <a:p>
            <a:pPr>
              <a:lnSpc>
                <a:spcPts val="1273"/>
              </a:lnSpc>
              <a:spcBef>
                <a:spcPct val="0"/>
              </a:spcBef>
            </a:pPr>
            <a:r>
              <a:rPr lang="en-US" sz="909">
                <a:solidFill>
                  <a:srgbClr val="000000"/>
                </a:solidFill>
                <a:latin typeface="Arimo"/>
              </a:rPr>
              <a:t>34,2% vive en las cabeceras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1229094" y="6746543"/>
            <a:ext cx="1581433" cy="482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71"/>
              </a:lnSpc>
            </a:pPr>
            <a:r>
              <a:rPr lang="en-US" sz="908">
                <a:solidFill>
                  <a:srgbClr val="000000"/>
                </a:solidFill>
                <a:latin typeface="Arimo"/>
              </a:rPr>
              <a:t>9.618 Km2</a:t>
            </a:r>
          </a:p>
          <a:p>
            <a:pPr>
              <a:lnSpc>
                <a:spcPts val="1271"/>
              </a:lnSpc>
            </a:pPr>
            <a:r>
              <a:rPr lang="en-US" sz="908">
                <a:solidFill>
                  <a:srgbClr val="000000"/>
                </a:solidFill>
                <a:latin typeface="Arimo"/>
              </a:rPr>
              <a:t>40,8% del total Departamental</a:t>
            </a:r>
          </a:p>
          <a:p>
            <a:pPr>
              <a:lnSpc>
                <a:spcPts val="1271"/>
              </a:lnSpc>
              <a:spcBef>
                <a:spcPct val="0"/>
              </a:spcBef>
            </a:pPr>
            <a:r>
              <a:rPr lang="en-US" sz="908">
                <a:solidFill>
                  <a:srgbClr val="000000"/>
                </a:solidFill>
                <a:latin typeface="Arimo"/>
              </a:rPr>
              <a:t>9 municipios - 4 PDET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1229094" y="7324132"/>
            <a:ext cx="1753075" cy="615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60"/>
              </a:lnSpc>
            </a:pPr>
            <a:r>
              <a:rPr lang="en-US" sz="900">
                <a:solidFill>
                  <a:srgbClr val="000000"/>
                </a:solidFill>
                <a:latin typeface="Arimo Bold"/>
              </a:rPr>
              <a:t>11,3 % PIB  departamental</a:t>
            </a:r>
          </a:p>
          <a:p>
            <a:pPr>
              <a:lnSpc>
                <a:spcPts val="1260"/>
              </a:lnSpc>
            </a:pPr>
            <a:r>
              <a:rPr lang="en-US" sz="900">
                <a:solidFill>
                  <a:srgbClr val="000000"/>
                </a:solidFill>
                <a:latin typeface="Arimo"/>
              </a:rPr>
              <a:t>41.3% actividades primarias</a:t>
            </a:r>
          </a:p>
          <a:p>
            <a:pPr>
              <a:lnSpc>
                <a:spcPts val="1260"/>
              </a:lnSpc>
            </a:pPr>
            <a:r>
              <a:rPr lang="en-US" sz="900">
                <a:solidFill>
                  <a:srgbClr val="000000"/>
                </a:solidFill>
                <a:latin typeface="Arimo"/>
              </a:rPr>
              <a:t>8.8% actividades secundarias</a:t>
            </a:r>
          </a:p>
          <a:p>
            <a:pPr>
              <a:lnSpc>
                <a:spcPts val="126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Arimo"/>
              </a:rPr>
              <a:t>49,9% actividades terciarias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1504047" y="5803401"/>
            <a:ext cx="452584" cy="353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4"/>
              </a:lnSpc>
            </a:pPr>
            <a:r>
              <a:rPr lang="en-US" sz="2095">
                <a:solidFill>
                  <a:srgbClr val="000000"/>
                </a:solidFill>
                <a:latin typeface="Abril Fatface"/>
              </a:rPr>
              <a:t>Sur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1229094" y="8034394"/>
            <a:ext cx="1569475" cy="767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68"/>
              </a:lnSpc>
            </a:pPr>
            <a:r>
              <a:rPr lang="en-US" sz="905">
                <a:solidFill>
                  <a:srgbClr val="000000"/>
                </a:solidFill>
                <a:latin typeface="Arimo"/>
              </a:rPr>
              <a:t>Baja competitividad en producion agropecuria</a:t>
            </a:r>
          </a:p>
          <a:p>
            <a:pPr>
              <a:lnSpc>
                <a:spcPts val="1268"/>
              </a:lnSpc>
            </a:pPr>
            <a:r>
              <a:rPr lang="en-US" sz="905">
                <a:solidFill>
                  <a:srgbClr val="000000"/>
                </a:solidFill>
                <a:latin typeface="Arimo"/>
              </a:rPr>
              <a:t>Bajos logros educativos </a:t>
            </a:r>
          </a:p>
          <a:p>
            <a:pPr>
              <a:lnSpc>
                <a:spcPts val="1268"/>
              </a:lnSpc>
            </a:pPr>
            <a:r>
              <a:rPr lang="en-US" sz="905">
                <a:solidFill>
                  <a:srgbClr val="000000"/>
                </a:solidFill>
                <a:latin typeface="Arimo"/>
              </a:rPr>
              <a:t>Hacinamiento critico</a:t>
            </a:r>
          </a:p>
          <a:p>
            <a:pPr>
              <a:lnSpc>
                <a:spcPts val="1268"/>
              </a:lnSpc>
              <a:spcBef>
                <a:spcPct val="0"/>
              </a:spcBef>
            </a:pPr>
            <a:r>
              <a:rPr lang="en-US" sz="905">
                <a:solidFill>
                  <a:srgbClr val="000000"/>
                </a:solidFill>
                <a:latin typeface="Arimo"/>
              </a:rPr>
              <a:t>Acueducto y Alcantarillado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1333985" y="4700811"/>
            <a:ext cx="1569475" cy="462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68"/>
              </a:lnSpc>
            </a:pPr>
            <a:r>
              <a:rPr lang="en-US" sz="905">
                <a:solidFill>
                  <a:srgbClr val="000000"/>
                </a:solidFill>
                <a:latin typeface="Arimo"/>
              </a:rPr>
              <a:t>Trabajo Informal</a:t>
            </a:r>
          </a:p>
          <a:p>
            <a:pPr>
              <a:lnSpc>
                <a:spcPts val="1268"/>
              </a:lnSpc>
            </a:pPr>
            <a:r>
              <a:rPr lang="en-US" sz="905">
                <a:solidFill>
                  <a:srgbClr val="000000"/>
                </a:solidFill>
                <a:latin typeface="Arimo"/>
              </a:rPr>
              <a:t>Bajos logros educativos </a:t>
            </a:r>
          </a:p>
          <a:p>
            <a:pPr>
              <a:lnSpc>
                <a:spcPts val="1268"/>
              </a:lnSpc>
              <a:spcBef>
                <a:spcPct val="0"/>
              </a:spcBef>
            </a:pPr>
            <a:r>
              <a:rPr lang="en-US" sz="905">
                <a:solidFill>
                  <a:srgbClr val="000000"/>
                </a:solidFill>
                <a:latin typeface="Arimo"/>
              </a:rPr>
              <a:t>Maltrato Infantil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9965585" y="1736589"/>
            <a:ext cx="1581433" cy="310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60"/>
              </a:lnSpc>
            </a:pPr>
            <a:r>
              <a:rPr lang="en-US" sz="900">
                <a:solidFill>
                  <a:srgbClr val="000000"/>
                </a:solidFill>
                <a:latin typeface="Arimo"/>
              </a:rPr>
              <a:t>7,5 % del total departamental</a:t>
            </a:r>
          </a:p>
          <a:p>
            <a:pPr>
              <a:lnSpc>
                <a:spcPts val="126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Arimo"/>
              </a:rPr>
              <a:t>57.5% vive en las cabeceras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9977544" y="2199352"/>
            <a:ext cx="1581433" cy="482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71"/>
              </a:lnSpc>
            </a:pPr>
            <a:r>
              <a:rPr lang="en-US" sz="908">
                <a:solidFill>
                  <a:srgbClr val="000000"/>
                </a:solidFill>
                <a:latin typeface="Arimo"/>
              </a:rPr>
              <a:t>2.395 Km2</a:t>
            </a:r>
          </a:p>
          <a:p>
            <a:pPr>
              <a:lnSpc>
                <a:spcPts val="1271"/>
              </a:lnSpc>
            </a:pPr>
            <a:r>
              <a:rPr lang="en-US" sz="908">
                <a:solidFill>
                  <a:srgbClr val="000000"/>
                </a:solidFill>
                <a:latin typeface="Arimo"/>
              </a:rPr>
              <a:t>10,7% del total Departamental</a:t>
            </a:r>
          </a:p>
          <a:p>
            <a:pPr>
              <a:lnSpc>
                <a:spcPts val="1271"/>
              </a:lnSpc>
              <a:spcBef>
                <a:spcPct val="0"/>
              </a:spcBef>
            </a:pPr>
            <a:r>
              <a:rPr lang="en-US" sz="908">
                <a:solidFill>
                  <a:srgbClr val="000000"/>
                </a:solidFill>
                <a:latin typeface="Arimo"/>
              </a:rPr>
              <a:t>8 municipios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9977544" y="2880603"/>
            <a:ext cx="1753075" cy="615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60"/>
              </a:lnSpc>
            </a:pPr>
            <a:r>
              <a:rPr lang="en-US" sz="900">
                <a:solidFill>
                  <a:srgbClr val="000000"/>
                </a:solidFill>
                <a:latin typeface="Arimo Bold"/>
              </a:rPr>
              <a:t>7,3 % PIB  departamental</a:t>
            </a:r>
          </a:p>
          <a:p>
            <a:pPr>
              <a:lnSpc>
                <a:spcPts val="1260"/>
              </a:lnSpc>
            </a:pPr>
            <a:r>
              <a:rPr lang="en-US" sz="900">
                <a:solidFill>
                  <a:srgbClr val="000000"/>
                </a:solidFill>
                <a:latin typeface="Arimo"/>
              </a:rPr>
              <a:t>38.8 % actividades primarias</a:t>
            </a:r>
          </a:p>
          <a:p>
            <a:pPr>
              <a:lnSpc>
                <a:spcPts val="1260"/>
              </a:lnSpc>
            </a:pPr>
            <a:r>
              <a:rPr lang="en-US" sz="900">
                <a:solidFill>
                  <a:srgbClr val="000000"/>
                </a:solidFill>
                <a:latin typeface="Arimo"/>
              </a:rPr>
              <a:t>17% activiades secundarias</a:t>
            </a:r>
          </a:p>
          <a:p>
            <a:pPr>
              <a:lnSpc>
                <a:spcPts val="126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Arimo"/>
              </a:rPr>
              <a:t>44,2% actividades terciarias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10047274" y="1232948"/>
            <a:ext cx="1125067" cy="32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30"/>
              </a:lnSpc>
            </a:pPr>
            <a:r>
              <a:rPr lang="en-US" sz="1950" dirty="0" err="1">
                <a:solidFill>
                  <a:srgbClr val="000000"/>
                </a:solidFill>
                <a:latin typeface="Abril Fatface"/>
              </a:rPr>
              <a:t>Nevados</a:t>
            </a:r>
            <a:endParaRPr lang="en-US" sz="1950" dirty="0">
              <a:solidFill>
                <a:srgbClr val="000000"/>
              </a:solidFill>
              <a:latin typeface="Abril Fatface"/>
            </a:endParaRPr>
          </a:p>
        </p:txBody>
      </p:sp>
      <p:sp>
        <p:nvSpPr>
          <p:cNvPr id="91" name="TextBox 91"/>
          <p:cNvSpPr txBox="1"/>
          <p:nvPr/>
        </p:nvSpPr>
        <p:spPr>
          <a:xfrm>
            <a:off x="9977544" y="3671229"/>
            <a:ext cx="1569475" cy="767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68"/>
              </a:lnSpc>
            </a:pPr>
            <a:r>
              <a:rPr lang="en-US" sz="905">
                <a:solidFill>
                  <a:srgbClr val="000000"/>
                </a:solidFill>
                <a:latin typeface="Arimo"/>
              </a:rPr>
              <a:t>Bajos logros educativos </a:t>
            </a:r>
          </a:p>
          <a:p>
            <a:pPr>
              <a:lnSpc>
                <a:spcPts val="1268"/>
              </a:lnSpc>
            </a:pPr>
            <a:r>
              <a:rPr lang="en-US" sz="905">
                <a:solidFill>
                  <a:srgbClr val="000000"/>
                </a:solidFill>
                <a:latin typeface="Arimo"/>
              </a:rPr>
              <a:t>Trabajo Informal</a:t>
            </a:r>
          </a:p>
          <a:p>
            <a:pPr>
              <a:lnSpc>
                <a:spcPts val="1268"/>
              </a:lnSpc>
            </a:pPr>
            <a:r>
              <a:rPr lang="en-US" sz="905">
                <a:solidFill>
                  <a:srgbClr val="000000"/>
                </a:solidFill>
                <a:latin typeface="Arimo"/>
              </a:rPr>
              <a:t>Baja conectividad</a:t>
            </a:r>
          </a:p>
          <a:p>
            <a:pPr>
              <a:lnSpc>
                <a:spcPts val="1268"/>
              </a:lnSpc>
            </a:pPr>
            <a:r>
              <a:rPr lang="en-US" sz="905">
                <a:solidFill>
                  <a:srgbClr val="000000"/>
                </a:solidFill>
                <a:latin typeface="Arimo"/>
              </a:rPr>
              <a:t>Desastres naturales</a:t>
            </a:r>
          </a:p>
          <a:p>
            <a:pPr>
              <a:lnSpc>
                <a:spcPts val="1268"/>
              </a:lnSpc>
              <a:spcBef>
                <a:spcPct val="0"/>
              </a:spcBef>
            </a:pPr>
            <a:r>
              <a:rPr lang="en-US" sz="905">
                <a:solidFill>
                  <a:srgbClr val="000000"/>
                </a:solidFill>
                <a:latin typeface="Arimo"/>
              </a:rPr>
              <a:t>Acueducto y Alcantarillado</a:t>
            </a:r>
          </a:p>
        </p:txBody>
      </p:sp>
      <p:sp>
        <p:nvSpPr>
          <p:cNvPr id="92" name="TextBox 92"/>
          <p:cNvSpPr txBox="1"/>
          <p:nvPr/>
        </p:nvSpPr>
        <p:spPr>
          <a:xfrm>
            <a:off x="10022015" y="5890924"/>
            <a:ext cx="1581433" cy="310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60"/>
              </a:lnSpc>
            </a:pPr>
            <a:r>
              <a:rPr lang="en-US" sz="900">
                <a:solidFill>
                  <a:srgbClr val="000000"/>
                </a:solidFill>
                <a:latin typeface="Arimo"/>
              </a:rPr>
              <a:t>7,1 % del total departamental</a:t>
            </a:r>
          </a:p>
          <a:p>
            <a:pPr>
              <a:lnSpc>
                <a:spcPts val="126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Arimo"/>
              </a:rPr>
              <a:t>52.1 % vive en las cabeceras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10022015" y="6354485"/>
            <a:ext cx="1581433" cy="482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71"/>
              </a:lnSpc>
            </a:pPr>
            <a:r>
              <a:rPr lang="en-US" sz="908">
                <a:solidFill>
                  <a:srgbClr val="000000"/>
                </a:solidFill>
                <a:latin typeface="Arimo"/>
              </a:rPr>
              <a:t>3.001 Km2</a:t>
            </a:r>
          </a:p>
          <a:p>
            <a:pPr>
              <a:lnSpc>
                <a:spcPts val="1271"/>
              </a:lnSpc>
            </a:pPr>
            <a:r>
              <a:rPr lang="en-US" sz="908">
                <a:solidFill>
                  <a:srgbClr val="000000"/>
                </a:solidFill>
                <a:latin typeface="Arimo"/>
              </a:rPr>
              <a:t>12.7% del total Departamental</a:t>
            </a:r>
          </a:p>
          <a:p>
            <a:pPr>
              <a:lnSpc>
                <a:spcPts val="1271"/>
              </a:lnSpc>
              <a:spcBef>
                <a:spcPct val="0"/>
              </a:spcBef>
            </a:pPr>
            <a:r>
              <a:rPr lang="en-US" sz="908">
                <a:solidFill>
                  <a:srgbClr val="000000"/>
                </a:solidFill>
                <a:latin typeface="Arimo"/>
              </a:rPr>
              <a:t>7 municipios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10022015" y="7071716"/>
            <a:ext cx="1753075" cy="615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60"/>
              </a:lnSpc>
            </a:pPr>
            <a:r>
              <a:rPr lang="en-US" sz="900">
                <a:solidFill>
                  <a:srgbClr val="000000"/>
                </a:solidFill>
                <a:latin typeface="Arimo Bold"/>
              </a:rPr>
              <a:t>7,9 % PIB  departamental</a:t>
            </a:r>
          </a:p>
          <a:p>
            <a:pPr>
              <a:lnSpc>
                <a:spcPts val="1260"/>
              </a:lnSpc>
            </a:pPr>
            <a:r>
              <a:rPr lang="en-US" sz="900">
                <a:solidFill>
                  <a:srgbClr val="000000"/>
                </a:solidFill>
                <a:latin typeface="Arimo"/>
              </a:rPr>
              <a:t>47,7 % actividades primarias</a:t>
            </a:r>
          </a:p>
          <a:p>
            <a:pPr>
              <a:lnSpc>
                <a:spcPts val="1260"/>
              </a:lnSpc>
            </a:pPr>
            <a:r>
              <a:rPr lang="en-US" sz="900">
                <a:solidFill>
                  <a:srgbClr val="000000"/>
                </a:solidFill>
                <a:latin typeface="Arimo"/>
              </a:rPr>
              <a:t>12,9% activiades secundarias</a:t>
            </a:r>
          </a:p>
          <a:p>
            <a:pPr>
              <a:lnSpc>
                <a:spcPts val="126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Arimo"/>
              </a:rPr>
              <a:t>39.4% actividades terciarias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9828958" y="5321406"/>
            <a:ext cx="1357690" cy="331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0"/>
              </a:lnSpc>
            </a:pPr>
            <a:r>
              <a:rPr lang="en-US" sz="1950">
                <a:solidFill>
                  <a:srgbClr val="000000"/>
                </a:solidFill>
                <a:latin typeface="Abril Fatface"/>
              </a:rPr>
              <a:t>Sur Oriente</a:t>
            </a:r>
          </a:p>
        </p:txBody>
      </p:sp>
      <p:sp>
        <p:nvSpPr>
          <p:cNvPr id="96" name="TextBox 96"/>
          <p:cNvSpPr txBox="1"/>
          <p:nvPr/>
        </p:nvSpPr>
        <p:spPr>
          <a:xfrm>
            <a:off x="10047275" y="7871526"/>
            <a:ext cx="1622392" cy="614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68"/>
              </a:lnSpc>
            </a:pPr>
            <a:r>
              <a:rPr lang="en-US" sz="905">
                <a:solidFill>
                  <a:srgbClr val="000000"/>
                </a:solidFill>
                <a:latin typeface="Arimo"/>
              </a:rPr>
              <a:t>Bajos logros educativos </a:t>
            </a:r>
          </a:p>
          <a:p>
            <a:pPr>
              <a:lnSpc>
                <a:spcPts val="1268"/>
              </a:lnSpc>
            </a:pPr>
            <a:r>
              <a:rPr lang="en-US" sz="905">
                <a:solidFill>
                  <a:srgbClr val="000000"/>
                </a:solidFill>
                <a:latin typeface="Arimo"/>
              </a:rPr>
              <a:t>Fuentes de financiación alterna</a:t>
            </a:r>
          </a:p>
          <a:p>
            <a:pPr>
              <a:lnSpc>
                <a:spcPts val="1268"/>
              </a:lnSpc>
            </a:pPr>
            <a:r>
              <a:rPr lang="en-US" sz="905">
                <a:solidFill>
                  <a:srgbClr val="000000"/>
                </a:solidFill>
                <a:latin typeface="Arimo"/>
              </a:rPr>
              <a:t>Trabajo Informal</a:t>
            </a:r>
          </a:p>
          <a:p>
            <a:pPr>
              <a:lnSpc>
                <a:spcPts val="1268"/>
              </a:lnSpc>
              <a:spcBef>
                <a:spcPct val="0"/>
              </a:spcBef>
            </a:pPr>
            <a:r>
              <a:rPr lang="en-US" sz="905">
                <a:solidFill>
                  <a:srgbClr val="000000"/>
                </a:solidFill>
                <a:latin typeface="Arimo"/>
              </a:rPr>
              <a:t>Acceso a agua mejorada</a:t>
            </a:r>
          </a:p>
        </p:txBody>
      </p:sp>
      <p:sp>
        <p:nvSpPr>
          <p:cNvPr id="97" name="TextBox 97"/>
          <p:cNvSpPr txBox="1"/>
          <p:nvPr/>
        </p:nvSpPr>
        <p:spPr>
          <a:xfrm>
            <a:off x="13180024" y="1723510"/>
            <a:ext cx="1551585" cy="310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60"/>
              </a:lnSpc>
            </a:pPr>
            <a:r>
              <a:rPr lang="en-US" sz="900">
                <a:solidFill>
                  <a:srgbClr val="000000"/>
                </a:solidFill>
                <a:latin typeface="Arimo"/>
              </a:rPr>
              <a:t>9,7 % del total departamental</a:t>
            </a:r>
          </a:p>
          <a:p>
            <a:pPr>
              <a:lnSpc>
                <a:spcPts val="126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Arimo"/>
              </a:rPr>
              <a:t>65,8 % vive en las cabeceras</a:t>
            </a:r>
          </a:p>
        </p:txBody>
      </p:sp>
      <p:sp>
        <p:nvSpPr>
          <p:cNvPr id="98" name="TextBox 98"/>
          <p:cNvSpPr txBox="1"/>
          <p:nvPr/>
        </p:nvSpPr>
        <p:spPr>
          <a:xfrm>
            <a:off x="13056443" y="2239375"/>
            <a:ext cx="1551585" cy="473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47"/>
              </a:lnSpc>
            </a:pPr>
            <a:r>
              <a:rPr lang="en-US" sz="891">
                <a:solidFill>
                  <a:srgbClr val="000000"/>
                </a:solidFill>
                <a:latin typeface="Arimo"/>
              </a:rPr>
              <a:t>1.776 Km2</a:t>
            </a:r>
          </a:p>
          <a:p>
            <a:pPr>
              <a:lnSpc>
                <a:spcPts val="1247"/>
              </a:lnSpc>
            </a:pPr>
            <a:r>
              <a:rPr lang="en-US" sz="891">
                <a:solidFill>
                  <a:srgbClr val="000000"/>
                </a:solidFill>
                <a:latin typeface="Arimo"/>
              </a:rPr>
              <a:t>7,5 % del total Departamental</a:t>
            </a:r>
          </a:p>
          <a:p>
            <a:pPr>
              <a:lnSpc>
                <a:spcPts val="1247"/>
              </a:lnSpc>
              <a:spcBef>
                <a:spcPct val="0"/>
              </a:spcBef>
            </a:pPr>
            <a:r>
              <a:rPr lang="en-US" sz="891">
                <a:solidFill>
                  <a:srgbClr val="000000"/>
                </a:solidFill>
                <a:latin typeface="Arimo"/>
              </a:rPr>
              <a:t>7 municipios</a:t>
            </a:r>
          </a:p>
        </p:txBody>
      </p:sp>
      <p:sp>
        <p:nvSpPr>
          <p:cNvPr id="99" name="TextBox 99"/>
          <p:cNvSpPr txBox="1"/>
          <p:nvPr/>
        </p:nvSpPr>
        <p:spPr>
          <a:xfrm>
            <a:off x="13056443" y="2968753"/>
            <a:ext cx="1719986" cy="615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9"/>
              </a:lnSpc>
            </a:pPr>
            <a:r>
              <a:rPr lang="en-US" sz="899">
                <a:solidFill>
                  <a:srgbClr val="000000"/>
                </a:solidFill>
                <a:latin typeface="Arimo Bold"/>
              </a:rPr>
              <a:t>8,5 % PIB  departamental</a:t>
            </a:r>
          </a:p>
          <a:p>
            <a:pPr>
              <a:lnSpc>
                <a:spcPts val="1259"/>
              </a:lnSpc>
            </a:pPr>
            <a:r>
              <a:rPr lang="en-US" sz="899">
                <a:solidFill>
                  <a:srgbClr val="000000"/>
                </a:solidFill>
                <a:latin typeface="Arimo"/>
              </a:rPr>
              <a:t>32 % actividades primarias</a:t>
            </a:r>
          </a:p>
          <a:p>
            <a:pPr>
              <a:lnSpc>
                <a:spcPts val="1259"/>
              </a:lnSpc>
            </a:pPr>
            <a:r>
              <a:rPr lang="en-US" sz="899">
                <a:solidFill>
                  <a:srgbClr val="000000"/>
                </a:solidFill>
                <a:latin typeface="Arimo"/>
              </a:rPr>
              <a:t>15,8% activiades secundarias</a:t>
            </a:r>
          </a:p>
          <a:p>
            <a:pPr>
              <a:lnSpc>
                <a:spcPts val="1259"/>
              </a:lnSpc>
              <a:spcBef>
                <a:spcPct val="0"/>
              </a:spcBef>
            </a:pPr>
            <a:r>
              <a:rPr lang="en-US" sz="899">
                <a:solidFill>
                  <a:srgbClr val="000000"/>
                </a:solidFill>
                <a:latin typeface="Arimo"/>
              </a:rPr>
              <a:t>52% actividades terciarias</a:t>
            </a:r>
          </a:p>
        </p:txBody>
      </p:sp>
      <p:sp>
        <p:nvSpPr>
          <p:cNvPr id="100" name="TextBox 100"/>
          <p:cNvSpPr txBox="1"/>
          <p:nvPr/>
        </p:nvSpPr>
        <p:spPr>
          <a:xfrm>
            <a:off x="13338554" y="1254777"/>
            <a:ext cx="910846" cy="323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1913" dirty="0">
                <a:solidFill>
                  <a:srgbClr val="000000"/>
                </a:solidFill>
                <a:latin typeface="Abril Fatface"/>
              </a:rPr>
              <a:t>Norte</a:t>
            </a:r>
          </a:p>
        </p:txBody>
      </p:sp>
      <p:sp>
        <p:nvSpPr>
          <p:cNvPr id="101" name="TextBox 101"/>
          <p:cNvSpPr txBox="1"/>
          <p:nvPr/>
        </p:nvSpPr>
        <p:spPr>
          <a:xfrm>
            <a:off x="13094801" y="3794816"/>
            <a:ext cx="1539852" cy="462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60"/>
              </a:lnSpc>
            </a:pPr>
            <a:r>
              <a:rPr lang="en-US" sz="900">
                <a:solidFill>
                  <a:srgbClr val="000000"/>
                </a:solidFill>
                <a:latin typeface="Arimo"/>
              </a:rPr>
              <a:t>Bajos logros educativos </a:t>
            </a:r>
          </a:p>
          <a:p>
            <a:pPr>
              <a:lnSpc>
                <a:spcPts val="1260"/>
              </a:lnSpc>
            </a:pPr>
            <a:r>
              <a:rPr lang="en-US" sz="900">
                <a:solidFill>
                  <a:srgbClr val="000000"/>
                </a:solidFill>
                <a:latin typeface="Arimo"/>
              </a:rPr>
              <a:t>Trabajo Informal</a:t>
            </a:r>
          </a:p>
          <a:p>
            <a:pPr>
              <a:lnSpc>
                <a:spcPts val="126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Arimo"/>
              </a:rPr>
              <a:t>Baja conectividad</a:t>
            </a:r>
          </a:p>
        </p:txBody>
      </p:sp>
      <p:sp>
        <p:nvSpPr>
          <p:cNvPr id="102" name="TextBox 102"/>
          <p:cNvSpPr txBox="1"/>
          <p:nvPr/>
        </p:nvSpPr>
        <p:spPr>
          <a:xfrm>
            <a:off x="13135268" y="5896448"/>
            <a:ext cx="1581433" cy="310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60"/>
              </a:lnSpc>
            </a:pPr>
            <a:r>
              <a:rPr lang="en-US" sz="900">
                <a:solidFill>
                  <a:srgbClr val="000000"/>
                </a:solidFill>
                <a:latin typeface="Arimo"/>
              </a:rPr>
              <a:t>5,5 % del total departamental</a:t>
            </a:r>
          </a:p>
          <a:p>
            <a:pPr>
              <a:lnSpc>
                <a:spcPts val="126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Arimo"/>
              </a:rPr>
              <a:t>63,8% vive en las cabeceras</a:t>
            </a:r>
          </a:p>
        </p:txBody>
      </p:sp>
      <p:sp>
        <p:nvSpPr>
          <p:cNvPr id="103" name="TextBox 103"/>
          <p:cNvSpPr txBox="1"/>
          <p:nvPr/>
        </p:nvSpPr>
        <p:spPr>
          <a:xfrm>
            <a:off x="13135268" y="6360009"/>
            <a:ext cx="1581433" cy="482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71"/>
              </a:lnSpc>
            </a:pPr>
            <a:r>
              <a:rPr lang="en-US" sz="908">
                <a:solidFill>
                  <a:srgbClr val="000000"/>
                </a:solidFill>
                <a:latin typeface="Arimo"/>
              </a:rPr>
              <a:t>1.667 Km2</a:t>
            </a:r>
          </a:p>
          <a:p>
            <a:pPr>
              <a:lnSpc>
                <a:spcPts val="1271"/>
              </a:lnSpc>
            </a:pPr>
            <a:r>
              <a:rPr lang="en-US" sz="908">
                <a:solidFill>
                  <a:srgbClr val="000000"/>
                </a:solidFill>
                <a:latin typeface="Arimo"/>
              </a:rPr>
              <a:t>7.1 % del total Departamental</a:t>
            </a:r>
          </a:p>
          <a:p>
            <a:pPr>
              <a:lnSpc>
                <a:spcPts val="1271"/>
              </a:lnSpc>
              <a:spcBef>
                <a:spcPct val="0"/>
              </a:spcBef>
            </a:pPr>
            <a:r>
              <a:rPr lang="en-US" sz="908">
                <a:solidFill>
                  <a:srgbClr val="000000"/>
                </a:solidFill>
                <a:latin typeface="Arimo"/>
              </a:rPr>
              <a:t>5 municipios</a:t>
            </a:r>
          </a:p>
        </p:txBody>
      </p:sp>
      <p:sp>
        <p:nvSpPr>
          <p:cNvPr id="104" name="TextBox 104"/>
          <p:cNvSpPr txBox="1"/>
          <p:nvPr/>
        </p:nvSpPr>
        <p:spPr>
          <a:xfrm>
            <a:off x="13135268" y="7077240"/>
            <a:ext cx="1753075" cy="615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60"/>
              </a:lnSpc>
            </a:pPr>
            <a:r>
              <a:rPr lang="en-US" sz="900">
                <a:solidFill>
                  <a:srgbClr val="000000"/>
                </a:solidFill>
                <a:latin typeface="Arimo Bold"/>
              </a:rPr>
              <a:t>5,6 % PIB  departamental</a:t>
            </a:r>
          </a:p>
          <a:p>
            <a:pPr>
              <a:lnSpc>
                <a:spcPts val="1260"/>
              </a:lnSpc>
            </a:pPr>
            <a:r>
              <a:rPr lang="en-US" sz="900">
                <a:solidFill>
                  <a:srgbClr val="000000"/>
                </a:solidFill>
                <a:latin typeface="Arimo"/>
              </a:rPr>
              <a:t>37.7 % actividades primarias</a:t>
            </a:r>
          </a:p>
          <a:p>
            <a:pPr>
              <a:lnSpc>
                <a:spcPts val="1260"/>
              </a:lnSpc>
            </a:pPr>
            <a:r>
              <a:rPr lang="en-US" sz="900">
                <a:solidFill>
                  <a:srgbClr val="000000"/>
                </a:solidFill>
                <a:latin typeface="Arimo"/>
              </a:rPr>
              <a:t>6.0% activiades secundarias</a:t>
            </a:r>
          </a:p>
          <a:p>
            <a:pPr>
              <a:lnSpc>
                <a:spcPts val="1260"/>
              </a:lnSpc>
              <a:spcBef>
                <a:spcPct val="0"/>
              </a:spcBef>
            </a:pPr>
            <a:r>
              <a:rPr lang="en-US" sz="900">
                <a:solidFill>
                  <a:srgbClr val="000000"/>
                </a:solidFill>
                <a:latin typeface="Arimo"/>
              </a:rPr>
              <a:t>56.3% actividades terciarias</a:t>
            </a:r>
          </a:p>
        </p:txBody>
      </p:sp>
      <p:sp>
        <p:nvSpPr>
          <p:cNvPr id="105" name="TextBox 105"/>
          <p:cNvSpPr txBox="1"/>
          <p:nvPr/>
        </p:nvSpPr>
        <p:spPr>
          <a:xfrm>
            <a:off x="13174998" y="5326930"/>
            <a:ext cx="892118" cy="331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0"/>
              </a:lnSpc>
            </a:pPr>
            <a:r>
              <a:rPr lang="en-US" sz="1950">
                <a:solidFill>
                  <a:srgbClr val="000000"/>
                </a:solidFill>
                <a:latin typeface="Abril Fatface"/>
              </a:rPr>
              <a:t>Oriente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13188812" y="7854905"/>
            <a:ext cx="1569475" cy="614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68"/>
              </a:lnSpc>
            </a:pPr>
            <a:r>
              <a:rPr lang="en-US" sz="905">
                <a:solidFill>
                  <a:srgbClr val="000000"/>
                </a:solidFill>
                <a:latin typeface="Arimo"/>
              </a:rPr>
              <a:t>Bajos logros educativos </a:t>
            </a:r>
          </a:p>
          <a:p>
            <a:pPr>
              <a:lnSpc>
                <a:spcPts val="1268"/>
              </a:lnSpc>
            </a:pPr>
            <a:r>
              <a:rPr lang="en-US" sz="905">
                <a:solidFill>
                  <a:srgbClr val="000000"/>
                </a:solidFill>
                <a:latin typeface="Arimo"/>
              </a:rPr>
              <a:t>Migración</a:t>
            </a:r>
          </a:p>
          <a:p>
            <a:pPr>
              <a:lnSpc>
                <a:spcPts val="1268"/>
              </a:lnSpc>
            </a:pPr>
            <a:r>
              <a:rPr lang="en-US" sz="905">
                <a:solidFill>
                  <a:srgbClr val="000000"/>
                </a:solidFill>
                <a:latin typeface="Arimo"/>
              </a:rPr>
              <a:t>Seguridad</a:t>
            </a:r>
          </a:p>
          <a:p>
            <a:pPr>
              <a:lnSpc>
                <a:spcPts val="1268"/>
              </a:lnSpc>
              <a:spcBef>
                <a:spcPct val="0"/>
              </a:spcBef>
            </a:pPr>
            <a:r>
              <a:rPr lang="en-US" sz="905">
                <a:solidFill>
                  <a:srgbClr val="000000"/>
                </a:solidFill>
                <a:latin typeface="Arimo"/>
              </a:rPr>
              <a:t>Trabajo Informal</a:t>
            </a:r>
          </a:p>
        </p:txBody>
      </p:sp>
      <p:pic>
        <p:nvPicPr>
          <p:cNvPr id="107" name="Picture 107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7085867" y="7288921"/>
            <a:ext cx="302502" cy="432146"/>
          </a:xfrm>
          <a:prstGeom prst="rect">
            <a:avLst/>
          </a:prstGeom>
        </p:spPr>
      </p:pic>
      <p:pic>
        <p:nvPicPr>
          <p:cNvPr id="108" name="Picture 10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5844500" y="4200170"/>
            <a:ext cx="339481" cy="30595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4459194"/>
            <a:ext cx="14028243" cy="1955331"/>
            <a:chOff x="0" y="0"/>
            <a:chExt cx="4093747" cy="5706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93747" cy="570608"/>
            </a:xfrm>
            <a:custGeom>
              <a:avLst/>
              <a:gdLst/>
              <a:ahLst/>
              <a:cxnLst/>
              <a:rect l="l" t="t" r="r" b="b"/>
              <a:pathLst>
                <a:path w="4093747" h="570608">
                  <a:moveTo>
                    <a:pt x="28146" y="0"/>
                  </a:moveTo>
                  <a:lnTo>
                    <a:pt x="4065601" y="0"/>
                  </a:lnTo>
                  <a:cubicBezTo>
                    <a:pt x="4073065" y="0"/>
                    <a:pt x="4080225" y="2965"/>
                    <a:pt x="4085503" y="8244"/>
                  </a:cubicBezTo>
                  <a:cubicBezTo>
                    <a:pt x="4090781" y="13522"/>
                    <a:pt x="4093747" y="20681"/>
                    <a:pt x="4093747" y="28146"/>
                  </a:cubicBezTo>
                  <a:lnTo>
                    <a:pt x="4093747" y="542462"/>
                  </a:lnTo>
                  <a:cubicBezTo>
                    <a:pt x="4093747" y="549927"/>
                    <a:pt x="4090781" y="557086"/>
                    <a:pt x="4085503" y="562364"/>
                  </a:cubicBezTo>
                  <a:cubicBezTo>
                    <a:pt x="4080225" y="567643"/>
                    <a:pt x="4073065" y="570608"/>
                    <a:pt x="4065601" y="570608"/>
                  </a:cubicBezTo>
                  <a:lnTo>
                    <a:pt x="28146" y="570608"/>
                  </a:lnTo>
                  <a:cubicBezTo>
                    <a:pt x="20681" y="570608"/>
                    <a:pt x="13522" y="567643"/>
                    <a:pt x="8244" y="562364"/>
                  </a:cubicBezTo>
                  <a:cubicBezTo>
                    <a:pt x="2965" y="557086"/>
                    <a:pt x="0" y="549927"/>
                    <a:pt x="0" y="542462"/>
                  </a:cubicBezTo>
                  <a:lnTo>
                    <a:pt x="0" y="28146"/>
                  </a:lnTo>
                  <a:cubicBezTo>
                    <a:pt x="0" y="20681"/>
                    <a:pt x="2965" y="13522"/>
                    <a:pt x="8244" y="8244"/>
                  </a:cubicBezTo>
                  <a:cubicBezTo>
                    <a:pt x="13522" y="2965"/>
                    <a:pt x="20681" y="0"/>
                    <a:pt x="28146" y="0"/>
                  </a:cubicBezTo>
                  <a:close/>
                </a:path>
              </a:pathLst>
            </a:custGeom>
            <a:solidFill>
              <a:srgbClr val="60B7E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607847" y="5035829"/>
            <a:ext cx="10869950" cy="706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6"/>
              </a:lnSpc>
            </a:pPr>
            <a:r>
              <a:rPr lang="en-US" sz="4047">
                <a:solidFill>
                  <a:srgbClr val="000000"/>
                </a:solidFill>
                <a:latin typeface="Arimo Bold"/>
              </a:rPr>
              <a:t>Lucha Contra La Pobreza e Inclusión Social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0253" y="1631238"/>
            <a:ext cx="14586163" cy="500563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10253" y="213017"/>
            <a:ext cx="14586163" cy="815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86"/>
              </a:lnSpc>
              <a:spcBef>
                <a:spcPct val="0"/>
              </a:spcBef>
            </a:pPr>
            <a:r>
              <a:rPr lang="en-US" sz="4633">
                <a:solidFill>
                  <a:srgbClr val="000000"/>
                </a:solidFill>
                <a:latin typeface="Arimo"/>
              </a:rPr>
              <a:t>Índice de Pobreza Multidimensional</a:t>
            </a:r>
          </a:p>
        </p:txBody>
      </p:sp>
      <p:sp>
        <p:nvSpPr>
          <p:cNvPr id="6" name="AutoShape 6"/>
          <p:cNvSpPr/>
          <p:nvPr/>
        </p:nvSpPr>
        <p:spPr>
          <a:xfrm rot="5400000">
            <a:off x="8975607" y="2735537"/>
            <a:ext cx="1012571" cy="0"/>
          </a:xfrm>
          <a:prstGeom prst="line">
            <a:avLst/>
          </a:prstGeom>
          <a:ln w="38100" cap="flat">
            <a:solidFill>
              <a:srgbClr val="D0180C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7" name="Group 7"/>
          <p:cNvGrpSpPr/>
          <p:nvPr/>
        </p:nvGrpSpPr>
        <p:grpSpPr>
          <a:xfrm>
            <a:off x="510253" y="7461998"/>
            <a:ext cx="14586163" cy="1368613"/>
            <a:chOff x="0" y="0"/>
            <a:chExt cx="4256560" cy="39939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56560" cy="399391"/>
            </a:xfrm>
            <a:custGeom>
              <a:avLst/>
              <a:gdLst/>
              <a:ahLst/>
              <a:cxnLst/>
              <a:rect l="l" t="t" r="r" b="b"/>
              <a:pathLst>
                <a:path w="4256560" h="399391">
                  <a:moveTo>
                    <a:pt x="27069" y="0"/>
                  </a:moveTo>
                  <a:lnTo>
                    <a:pt x="4229491" y="0"/>
                  </a:lnTo>
                  <a:cubicBezTo>
                    <a:pt x="4236670" y="0"/>
                    <a:pt x="4243555" y="2852"/>
                    <a:pt x="4248631" y="7928"/>
                  </a:cubicBezTo>
                  <a:cubicBezTo>
                    <a:pt x="4253708" y="13005"/>
                    <a:pt x="4256560" y="19890"/>
                    <a:pt x="4256560" y="27069"/>
                  </a:cubicBezTo>
                  <a:lnTo>
                    <a:pt x="4256560" y="372322"/>
                  </a:lnTo>
                  <a:cubicBezTo>
                    <a:pt x="4256560" y="379501"/>
                    <a:pt x="4253708" y="386386"/>
                    <a:pt x="4248631" y="391463"/>
                  </a:cubicBezTo>
                  <a:cubicBezTo>
                    <a:pt x="4243555" y="396539"/>
                    <a:pt x="4236670" y="399391"/>
                    <a:pt x="4229491" y="399391"/>
                  </a:cubicBezTo>
                  <a:lnTo>
                    <a:pt x="27069" y="399391"/>
                  </a:lnTo>
                  <a:cubicBezTo>
                    <a:pt x="19890" y="399391"/>
                    <a:pt x="13005" y="396539"/>
                    <a:pt x="7928" y="391463"/>
                  </a:cubicBezTo>
                  <a:cubicBezTo>
                    <a:pt x="2852" y="386386"/>
                    <a:pt x="0" y="379501"/>
                    <a:pt x="0" y="372322"/>
                  </a:cubicBezTo>
                  <a:lnTo>
                    <a:pt x="0" y="27069"/>
                  </a:lnTo>
                  <a:cubicBezTo>
                    <a:pt x="0" y="19890"/>
                    <a:pt x="2852" y="13005"/>
                    <a:pt x="7928" y="7928"/>
                  </a:cubicBezTo>
                  <a:cubicBezTo>
                    <a:pt x="13005" y="2852"/>
                    <a:pt x="19890" y="0"/>
                    <a:pt x="27069" y="0"/>
                  </a:cubicBezTo>
                  <a:close/>
                </a:path>
              </a:pathLst>
            </a:custGeom>
            <a:solidFill>
              <a:srgbClr val="60B7E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7522128"/>
            <a:ext cx="13732923" cy="1172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6"/>
              </a:lnSpc>
            </a:pPr>
            <a:r>
              <a:rPr lang="en-US" sz="3347">
                <a:solidFill>
                  <a:srgbClr val="000000"/>
                </a:solidFill>
                <a:latin typeface="Arimo"/>
              </a:rPr>
              <a:t>Ibagué tiene un IPM de 14,8%: 12,9% cabeceras y 42,6% centros poblados, entre Armenia y Pereira (2018)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2362126" y="431489"/>
            <a:ext cx="2047466" cy="1816812"/>
            <a:chOff x="0" y="0"/>
            <a:chExt cx="693554" cy="61542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93554" cy="615423"/>
            </a:xfrm>
            <a:custGeom>
              <a:avLst/>
              <a:gdLst/>
              <a:ahLst/>
              <a:cxnLst/>
              <a:rect l="l" t="t" r="r" b="b"/>
              <a:pathLst>
                <a:path w="693554" h="615423">
                  <a:moveTo>
                    <a:pt x="192842" y="0"/>
                  </a:moveTo>
                  <a:lnTo>
                    <a:pt x="500712" y="0"/>
                  </a:lnTo>
                  <a:cubicBezTo>
                    <a:pt x="607215" y="0"/>
                    <a:pt x="693554" y="86338"/>
                    <a:pt x="693554" y="192842"/>
                  </a:cubicBezTo>
                  <a:lnTo>
                    <a:pt x="693554" y="422580"/>
                  </a:lnTo>
                  <a:cubicBezTo>
                    <a:pt x="693554" y="473725"/>
                    <a:pt x="673237" y="522776"/>
                    <a:pt x="637072" y="558940"/>
                  </a:cubicBezTo>
                  <a:cubicBezTo>
                    <a:pt x="600907" y="595105"/>
                    <a:pt x="551857" y="615423"/>
                    <a:pt x="500712" y="615423"/>
                  </a:cubicBezTo>
                  <a:lnTo>
                    <a:pt x="192842" y="615423"/>
                  </a:lnTo>
                  <a:cubicBezTo>
                    <a:pt x="141697" y="615423"/>
                    <a:pt x="92647" y="595105"/>
                    <a:pt x="56482" y="558940"/>
                  </a:cubicBezTo>
                  <a:cubicBezTo>
                    <a:pt x="20317" y="522776"/>
                    <a:pt x="0" y="473725"/>
                    <a:pt x="0" y="422580"/>
                  </a:cubicBezTo>
                  <a:lnTo>
                    <a:pt x="0" y="192842"/>
                  </a:lnTo>
                  <a:cubicBezTo>
                    <a:pt x="0" y="141697"/>
                    <a:pt x="20317" y="92647"/>
                    <a:pt x="56482" y="56482"/>
                  </a:cubicBezTo>
                  <a:cubicBezTo>
                    <a:pt x="92647" y="20317"/>
                    <a:pt x="141697" y="0"/>
                    <a:pt x="192842" y="0"/>
                  </a:cubicBezTo>
                  <a:close/>
                </a:path>
              </a:pathLst>
            </a:custGeom>
            <a:solidFill>
              <a:srgbClr val="FEC90C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2362126" y="554872"/>
            <a:ext cx="2047466" cy="1512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1"/>
              </a:lnSpc>
            </a:pPr>
            <a:r>
              <a:rPr lang="en-US" sz="2157">
                <a:solidFill>
                  <a:srgbClr val="000000"/>
                </a:solidFill>
                <a:latin typeface="Arimo"/>
              </a:rPr>
              <a:t>Puesto</a:t>
            </a:r>
          </a:p>
          <a:p>
            <a:pPr algn="ctr">
              <a:lnSpc>
                <a:spcPts val="3021"/>
              </a:lnSpc>
            </a:pPr>
            <a:r>
              <a:rPr lang="en-US" sz="2157">
                <a:solidFill>
                  <a:srgbClr val="000000"/>
                </a:solidFill>
                <a:latin typeface="Arimo"/>
              </a:rPr>
              <a:t>14</a:t>
            </a:r>
          </a:p>
          <a:p>
            <a:pPr algn="ctr">
              <a:lnSpc>
                <a:spcPts val="3021"/>
              </a:lnSpc>
              <a:spcBef>
                <a:spcPct val="0"/>
              </a:spcBef>
            </a:pPr>
            <a:r>
              <a:rPr lang="en-US" sz="2157">
                <a:solidFill>
                  <a:srgbClr val="000000"/>
                </a:solidFill>
                <a:latin typeface="Arimo"/>
              </a:rPr>
              <a:t>Entre Huila y Nación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F80557-2CAD-3432-07F4-66667A9FD47F}"/>
              </a:ext>
            </a:extLst>
          </p:cNvPr>
          <p:cNvSpPr txBox="1"/>
          <p:nvPr/>
        </p:nvSpPr>
        <p:spPr>
          <a:xfrm>
            <a:off x="510253" y="6800075"/>
            <a:ext cx="1928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Fuente</a:t>
            </a:r>
            <a:r>
              <a:rPr lang="es-CO" dirty="0"/>
              <a:t>: DANE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9477" y="2571958"/>
            <a:ext cx="14067716" cy="554051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10253" y="563709"/>
            <a:ext cx="14586163" cy="815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86"/>
              </a:lnSpc>
              <a:spcBef>
                <a:spcPct val="0"/>
              </a:spcBef>
            </a:pPr>
            <a:r>
              <a:rPr lang="en-US" sz="4633">
                <a:solidFill>
                  <a:srgbClr val="000000"/>
                </a:solidFill>
                <a:latin typeface="Arimo"/>
              </a:rPr>
              <a:t>Indice de Pobreza Multidimensional, Tolima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58FEB1-A58C-446E-ADE1-63BB01C5C606}"/>
              </a:ext>
            </a:extLst>
          </p:cNvPr>
          <p:cNvSpPr txBox="1"/>
          <p:nvPr/>
        </p:nvSpPr>
        <p:spPr>
          <a:xfrm>
            <a:off x="732606" y="8098955"/>
            <a:ext cx="1928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Fuente</a:t>
            </a:r>
            <a:r>
              <a:rPr lang="es-CO" dirty="0"/>
              <a:t>: DANE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528" t="1350" b="1350"/>
          <a:stretch>
            <a:fillRect/>
          </a:stretch>
        </p:blipFill>
        <p:spPr>
          <a:xfrm>
            <a:off x="15597144" y="0"/>
            <a:ext cx="2499099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3173" r="23173"/>
          <a:stretch>
            <a:fillRect/>
          </a:stretch>
        </p:blipFill>
        <p:spPr>
          <a:xfrm>
            <a:off x="0" y="9655732"/>
            <a:ext cx="15606669" cy="2468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0253" y="1655715"/>
            <a:ext cx="14586163" cy="597542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10253" y="344732"/>
            <a:ext cx="14586163" cy="815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86"/>
              </a:lnSpc>
              <a:spcBef>
                <a:spcPct val="0"/>
              </a:spcBef>
            </a:pPr>
            <a:r>
              <a:rPr lang="en-US" sz="4633">
                <a:solidFill>
                  <a:srgbClr val="000000"/>
                </a:solidFill>
                <a:latin typeface="Arimo"/>
              </a:rPr>
              <a:t>Índice de Pobreza Monetaria y Extrema 2021</a:t>
            </a:r>
          </a:p>
        </p:txBody>
      </p:sp>
      <p:sp>
        <p:nvSpPr>
          <p:cNvPr id="6" name="AutoShape 6"/>
          <p:cNvSpPr/>
          <p:nvPr/>
        </p:nvSpPr>
        <p:spPr>
          <a:xfrm rot="5400000">
            <a:off x="7712536" y="2142950"/>
            <a:ext cx="1012571" cy="0"/>
          </a:xfrm>
          <a:prstGeom prst="line">
            <a:avLst/>
          </a:prstGeom>
          <a:ln w="38100" cap="flat">
            <a:solidFill>
              <a:srgbClr val="D0180C"/>
            </a:solidFill>
            <a:prstDash val="solid"/>
            <a:headEnd type="none" w="sm" len="sm"/>
            <a:tailEnd type="triangle" w="lg" len="med"/>
          </a:ln>
        </p:spPr>
      </p:sp>
      <p:grpSp>
        <p:nvGrpSpPr>
          <p:cNvPr id="7" name="Group 7"/>
          <p:cNvGrpSpPr/>
          <p:nvPr/>
        </p:nvGrpSpPr>
        <p:grpSpPr>
          <a:xfrm>
            <a:off x="5577718" y="7894333"/>
            <a:ext cx="5320306" cy="1368613"/>
            <a:chOff x="0" y="0"/>
            <a:chExt cx="1552581" cy="39939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52581" cy="399391"/>
            </a:xfrm>
            <a:custGeom>
              <a:avLst/>
              <a:gdLst/>
              <a:ahLst/>
              <a:cxnLst/>
              <a:rect l="l" t="t" r="r" b="b"/>
              <a:pathLst>
                <a:path w="1552581" h="399391">
                  <a:moveTo>
                    <a:pt x="74213" y="0"/>
                  </a:moveTo>
                  <a:lnTo>
                    <a:pt x="1478368" y="0"/>
                  </a:lnTo>
                  <a:cubicBezTo>
                    <a:pt x="1519355" y="0"/>
                    <a:pt x="1552581" y="33226"/>
                    <a:pt x="1552581" y="74213"/>
                  </a:cubicBezTo>
                  <a:lnTo>
                    <a:pt x="1552581" y="325178"/>
                  </a:lnTo>
                  <a:cubicBezTo>
                    <a:pt x="1552581" y="366164"/>
                    <a:pt x="1519355" y="399391"/>
                    <a:pt x="1478368" y="399391"/>
                  </a:cubicBezTo>
                  <a:lnTo>
                    <a:pt x="74213" y="399391"/>
                  </a:lnTo>
                  <a:cubicBezTo>
                    <a:pt x="33226" y="399391"/>
                    <a:pt x="0" y="366164"/>
                    <a:pt x="0" y="325178"/>
                  </a:cubicBezTo>
                  <a:lnTo>
                    <a:pt x="0" y="74213"/>
                  </a:lnTo>
                  <a:cubicBezTo>
                    <a:pt x="0" y="33226"/>
                    <a:pt x="33226" y="0"/>
                    <a:pt x="74213" y="0"/>
                  </a:cubicBezTo>
                  <a:close/>
                </a:path>
              </a:pathLst>
            </a:custGeom>
            <a:solidFill>
              <a:srgbClr val="60B7E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961141" y="7909639"/>
            <a:ext cx="4553461" cy="128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r>
              <a:rPr lang="en-US" sz="2447">
                <a:solidFill>
                  <a:srgbClr val="000000"/>
                </a:solidFill>
                <a:latin typeface="Arimo"/>
              </a:rPr>
              <a:t>Ibagué tiene una PM 34,3%  y PME de 4,9% y ha aumentado 5 puntos desde el 2017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510253" y="7844498"/>
            <a:ext cx="4434758" cy="1368613"/>
            <a:chOff x="0" y="0"/>
            <a:chExt cx="1294159" cy="39939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94159" cy="399391"/>
            </a:xfrm>
            <a:custGeom>
              <a:avLst/>
              <a:gdLst/>
              <a:ahLst/>
              <a:cxnLst/>
              <a:rect l="l" t="t" r="r" b="b"/>
              <a:pathLst>
                <a:path w="1294159" h="399391">
                  <a:moveTo>
                    <a:pt x="89033" y="0"/>
                  </a:moveTo>
                  <a:lnTo>
                    <a:pt x="1205126" y="0"/>
                  </a:lnTo>
                  <a:cubicBezTo>
                    <a:pt x="1228739" y="0"/>
                    <a:pt x="1251385" y="9380"/>
                    <a:pt x="1268082" y="26077"/>
                  </a:cubicBezTo>
                  <a:cubicBezTo>
                    <a:pt x="1284779" y="42774"/>
                    <a:pt x="1294159" y="65420"/>
                    <a:pt x="1294159" y="89033"/>
                  </a:cubicBezTo>
                  <a:lnTo>
                    <a:pt x="1294159" y="310358"/>
                  </a:lnTo>
                  <a:cubicBezTo>
                    <a:pt x="1294159" y="333971"/>
                    <a:pt x="1284779" y="356617"/>
                    <a:pt x="1268082" y="373314"/>
                  </a:cubicBezTo>
                  <a:cubicBezTo>
                    <a:pt x="1251385" y="390011"/>
                    <a:pt x="1228739" y="399391"/>
                    <a:pt x="1205126" y="399391"/>
                  </a:cubicBezTo>
                  <a:lnTo>
                    <a:pt x="89033" y="399391"/>
                  </a:lnTo>
                  <a:cubicBezTo>
                    <a:pt x="39861" y="399391"/>
                    <a:pt x="0" y="359530"/>
                    <a:pt x="0" y="310358"/>
                  </a:cubicBezTo>
                  <a:lnTo>
                    <a:pt x="0" y="89033"/>
                  </a:lnTo>
                  <a:cubicBezTo>
                    <a:pt x="0" y="39861"/>
                    <a:pt x="39861" y="0"/>
                    <a:pt x="89033" y="0"/>
                  </a:cubicBezTo>
                  <a:close/>
                </a:path>
              </a:pathLst>
            </a:custGeom>
            <a:solidFill>
              <a:srgbClr val="FECD3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05200" y="8055035"/>
            <a:ext cx="4662918" cy="880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9"/>
              </a:lnSpc>
            </a:pPr>
            <a:r>
              <a:rPr lang="en-US" sz="2506">
                <a:solidFill>
                  <a:srgbClr val="000000"/>
                </a:solidFill>
                <a:latin typeface="Arimo"/>
              </a:rPr>
              <a:t>Tolima tiene una PM en aumento. 2017: 39,1%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1412814" y="7894333"/>
            <a:ext cx="1785964" cy="1363967"/>
            <a:chOff x="0" y="0"/>
            <a:chExt cx="1064271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64271" cy="812800"/>
            </a:xfrm>
            <a:custGeom>
              <a:avLst/>
              <a:gdLst/>
              <a:ahLst/>
              <a:cxnLst/>
              <a:rect l="l" t="t" r="r" b="b"/>
              <a:pathLst>
                <a:path w="1064271" h="812800">
                  <a:moveTo>
                    <a:pt x="221078" y="0"/>
                  </a:moveTo>
                  <a:lnTo>
                    <a:pt x="843193" y="0"/>
                  </a:lnTo>
                  <a:cubicBezTo>
                    <a:pt x="965291" y="0"/>
                    <a:pt x="1064271" y="98980"/>
                    <a:pt x="1064271" y="221078"/>
                  </a:cubicBezTo>
                  <a:lnTo>
                    <a:pt x="1064271" y="591722"/>
                  </a:lnTo>
                  <a:cubicBezTo>
                    <a:pt x="1064271" y="713820"/>
                    <a:pt x="965291" y="812800"/>
                    <a:pt x="843193" y="812800"/>
                  </a:cubicBezTo>
                  <a:lnTo>
                    <a:pt x="221078" y="812800"/>
                  </a:lnTo>
                  <a:cubicBezTo>
                    <a:pt x="98980" y="812800"/>
                    <a:pt x="0" y="713820"/>
                    <a:pt x="0" y="591722"/>
                  </a:cubicBezTo>
                  <a:lnTo>
                    <a:pt x="0" y="221078"/>
                  </a:lnTo>
                  <a:cubicBezTo>
                    <a:pt x="0" y="98980"/>
                    <a:pt x="98980" y="0"/>
                    <a:pt x="221078" y="0"/>
                  </a:cubicBezTo>
                  <a:close/>
                </a:path>
              </a:pathLst>
            </a:custGeom>
            <a:solidFill>
              <a:srgbClr val="FEC90C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1512126" y="7897026"/>
            <a:ext cx="1587340" cy="1306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7"/>
              </a:lnSpc>
            </a:pPr>
            <a:r>
              <a:rPr lang="en-US" sz="1826">
                <a:solidFill>
                  <a:srgbClr val="000000"/>
                </a:solidFill>
                <a:latin typeface="Arimo"/>
              </a:rPr>
              <a:t>PM Puesto</a:t>
            </a:r>
          </a:p>
          <a:p>
            <a:pPr algn="ctr">
              <a:lnSpc>
                <a:spcPts val="2557"/>
              </a:lnSpc>
            </a:pPr>
            <a:r>
              <a:rPr lang="en-US" sz="1826">
                <a:solidFill>
                  <a:srgbClr val="000000"/>
                </a:solidFill>
                <a:latin typeface="Arimo"/>
              </a:rPr>
              <a:t>13</a:t>
            </a:r>
          </a:p>
          <a:p>
            <a:pPr algn="ctr">
              <a:lnSpc>
                <a:spcPts val="2557"/>
              </a:lnSpc>
              <a:spcBef>
                <a:spcPct val="0"/>
              </a:spcBef>
            </a:pPr>
            <a:r>
              <a:rPr lang="en-US" sz="1826">
                <a:solidFill>
                  <a:srgbClr val="000000"/>
                </a:solidFill>
                <a:latin typeface="Arimo"/>
              </a:rPr>
              <a:t>Entre Huila y Nacional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3504979" y="7894333"/>
            <a:ext cx="1591437" cy="1368613"/>
            <a:chOff x="0" y="0"/>
            <a:chExt cx="1019369" cy="87664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19368" cy="876642"/>
            </a:xfrm>
            <a:custGeom>
              <a:avLst/>
              <a:gdLst/>
              <a:ahLst/>
              <a:cxnLst/>
              <a:rect l="l" t="t" r="r" b="b"/>
              <a:pathLst>
                <a:path w="1019368" h="876642">
                  <a:moveTo>
                    <a:pt x="248101" y="0"/>
                  </a:moveTo>
                  <a:lnTo>
                    <a:pt x="771267" y="0"/>
                  </a:lnTo>
                  <a:cubicBezTo>
                    <a:pt x="908290" y="0"/>
                    <a:pt x="1019368" y="111079"/>
                    <a:pt x="1019368" y="248101"/>
                  </a:cubicBezTo>
                  <a:lnTo>
                    <a:pt x="1019368" y="628541"/>
                  </a:lnTo>
                  <a:cubicBezTo>
                    <a:pt x="1019368" y="765563"/>
                    <a:pt x="908290" y="876642"/>
                    <a:pt x="771267" y="876642"/>
                  </a:cubicBezTo>
                  <a:lnTo>
                    <a:pt x="248101" y="876642"/>
                  </a:lnTo>
                  <a:cubicBezTo>
                    <a:pt x="111079" y="876642"/>
                    <a:pt x="0" y="765563"/>
                    <a:pt x="0" y="628541"/>
                  </a:cubicBezTo>
                  <a:lnTo>
                    <a:pt x="0" y="248101"/>
                  </a:lnTo>
                  <a:cubicBezTo>
                    <a:pt x="0" y="111079"/>
                    <a:pt x="111079" y="0"/>
                    <a:pt x="248101" y="0"/>
                  </a:cubicBezTo>
                  <a:close/>
                </a:path>
              </a:pathLst>
            </a:custGeom>
            <a:solidFill>
              <a:srgbClr val="D02418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3595407" y="7980357"/>
            <a:ext cx="1410581" cy="1148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7"/>
              </a:lnSpc>
            </a:pPr>
            <a:r>
              <a:rPr lang="en-US" sz="1641">
                <a:solidFill>
                  <a:srgbClr val="000000"/>
                </a:solidFill>
                <a:latin typeface="Arimo"/>
              </a:rPr>
              <a:t>PME Puesto</a:t>
            </a:r>
          </a:p>
          <a:p>
            <a:pPr algn="ctr">
              <a:lnSpc>
                <a:spcPts val="2297"/>
              </a:lnSpc>
            </a:pPr>
            <a:r>
              <a:rPr lang="en-US" sz="1641">
                <a:solidFill>
                  <a:srgbClr val="000000"/>
                </a:solidFill>
                <a:latin typeface="Arimo"/>
              </a:rPr>
              <a:t>14</a:t>
            </a:r>
          </a:p>
          <a:p>
            <a:pPr algn="ctr">
              <a:lnSpc>
                <a:spcPts val="2297"/>
              </a:lnSpc>
              <a:spcBef>
                <a:spcPct val="0"/>
              </a:spcBef>
            </a:pPr>
            <a:r>
              <a:rPr lang="en-US" sz="1641">
                <a:solidFill>
                  <a:srgbClr val="000000"/>
                </a:solidFill>
                <a:latin typeface="Arimo"/>
              </a:rPr>
              <a:t>Entre Bolívar y Boyacá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2584</Words>
  <Application>Microsoft Office PowerPoint</Application>
  <PresentationFormat>Custom</PresentationFormat>
  <Paragraphs>569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Abril Fatface</vt:lpstr>
      <vt:lpstr>Arimo Bold</vt:lpstr>
      <vt:lpstr>Calibri</vt:lpstr>
      <vt:lpstr>Arimo</vt:lpstr>
      <vt:lpstr>Open Sans Extra Bold</vt:lpstr>
      <vt:lpstr>Open Sans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Tolima corto</dc:title>
  <dc:creator>Valeria Saldarriaga</dc:creator>
  <cp:lastModifiedBy>Valeria Saldarriaga</cp:lastModifiedBy>
  <cp:revision>4</cp:revision>
  <dcterms:created xsi:type="dcterms:W3CDTF">2006-08-16T00:00:00Z</dcterms:created>
  <dcterms:modified xsi:type="dcterms:W3CDTF">2022-11-19T10:58:40Z</dcterms:modified>
  <dc:identifier>DAFSO_2OZ9A</dc:identifier>
</cp:coreProperties>
</file>