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257" r:id="rId5"/>
    <p:sldId id="286" r:id="rId6"/>
    <p:sldId id="281" r:id="rId7"/>
    <p:sldId id="284" r:id="rId8"/>
    <p:sldId id="285" r:id="rId9"/>
    <p:sldId id="260" r:id="rId10"/>
    <p:sldId id="259" r:id="rId11"/>
    <p:sldId id="261" r:id="rId12"/>
    <p:sldId id="289" r:id="rId13"/>
    <p:sldId id="263" r:id="rId14"/>
    <p:sldId id="282" r:id="rId15"/>
    <p:sldId id="276" r:id="rId16"/>
    <p:sldId id="265" r:id="rId17"/>
    <p:sldId id="267" r:id="rId18"/>
    <p:sldId id="268" r:id="rId19"/>
    <p:sldId id="269" r:id="rId20"/>
    <p:sldId id="290" r:id="rId21"/>
    <p:sldId id="288" r:id="rId22"/>
    <p:sldId id="271" r:id="rId23"/>
    <p:sldId id="272" r:id="rId24"/>
    <p:sldId id="277" r:id="rId25"/>
    <p:sldId id="274" r:id="rId26"/>
    <p:sldId id="275"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3B9E8-A95B-43DF-9D71-32AB65CA1746}" v="10" dt="2022-12-01T15:56:33.8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4660"/>
  </p:normalViewPr>
  <p:slideViewPr>
    <p:cSldViewPr snapToGrid="0">
      <p:cViewPr varScale="1">
        <p:scale>
          <a:sx n="69" d="100"/>
          <a:sy n="69" d="100"/>
        </p:scale>
        <p:origin x="4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a Trofimoff Lopez" userId="c751007f-e202-4e2e-a142-22fdd86494d1" providerId="ADAL" clId="{F3B3B9E8-A95B-43DF-9D71-32AB65CA1746}"/>
    <pc:docChg chg="undo custSel addSld modSld">
      <pc:chgData name="Valeria Trofimoff Lopez" userId="c751007f-e202-4e2e-a142-22fdd86494d1" providerId="ADAL" clId="{F3B3B9E8-A95B-43DF-9D71-32AB65CA1746}" dt="2022-12-01T16:10:32.196" v="2007" actId="27636"/>
      <pc:docMkLst>
        <pc:docMk/>
      </pc:docMkLst>
      <pc:sldChg chg="addSp delSp modSp mod">
        <pc:chgData name="Valeria Trofimoff Lopez" userId="c751007f-e202-4e2e-a142-22fdd86494d1" providerId="ADAL" clId="{F3B3B9E8-A95B-43DF-9D71-32AB65CA1746}" dt="2022-12-01T16:07:17.227" v="1940" actId="1076"/>
        <pc:sldMkLst>
          <pc:docMk/>
          <pc:sldMk cId="645561922" sldId="259"/>
        </pc:sldMkLst>
        <pc:spChg chg="mod">
          <ac:chgData name="Valeria Trofimoff Lopez" userId="c751007f-e202-4e2e-a142-22fdd86494d1" providerId="ADAL" clId="{F3B3B9E8-A95B-43DF-9D71-32AB65CA1746}" dt="2022-12-01T15:37:46.189" v="6" actId="1076"/>
          <ac:spMkLst>
            <pc:docMk/>
            <pc:sldMk cId="645561922" sldId="259"/>
            <ac:spMk id="3" creationId="{6EB28B8D-80C6-3809-3515-45701B76E687}"/>
          </ac:spMkLst>
        </pc:spChg>
        <pc:spChg chg="add mod">
          <ac:chgData name="Valeria Trofimoff Lopez" userId="c751007f-e202-4e2e-a142-22fdd86494d1" providerId="ADAL" clId="{F3B3B9E8-A95B-43DF-9D71-32AB65CA1746}" dt="2022-12-01T16:07:17.227" v="1940" actId="1076"/>
          <ac:spMkLst>
            <pc:docMk/>
            <pc:sldMk cId="645561922" sldId="259"/>
            <ac:spMk id="4" creationId="{740E6C2F-1C8E-7B84-AC83-FD9D241C2815}"/>
          </ac:spMkLst>
        </pc:spChg>
        <pc:spChg chg="add del mod">
          <ac:chgData name="Valeria Trofimoff Lopez" userId="c751007f-e202-4e2e-a142-22fdd86494d1" providerId="ADAL" clId="{F3B3B9E8-A95B-43DF-9D71-32AB65CA1746}" dt="2022-12-01T16:07:14.788" v="1939" actId="478"/>
          <ac:spMkLst>
            <pc:docMk/>
            <pc:sldMk cId="645561922" sldId="259"/>
            <ac:spMk id="6" creationId="{AE6E51EB-E119-6B4B-A207-99B400335C5B}"/>
          </ac:spMkLst>
        </pc:spChg>
        <pc:spChg chg="mod">
          <ac:chgData name="Valeria Trofimoff Lopez" userId="c751007f-e202-4e2e-a142-22fdd86494d1" providerId="ADAL" clId="{F3B3B9E8-A95B-43DF-9D71-32AB65CA1746}" dt="2022-12-01T15:37:49.806" v="7" actId="1076"/>
          <ac:spMkLst>
            <pc:docMk/>
            <pc:sldMk cId="645561922" sldId="259"/>
            <ac:spMk id="7" creationId="{3D4B6777-C4C3-123D-BC17-B04F89B47CF5}"/>
          </ac:spMkLst>
        </pc:spChg>
        <pc:graphicFrameChg chg="mod">
          <ac:chgData name="Valeria Trofimoff Lopez" userId="c751007f-e202-4e2e-a142-22fdd86494d1" providerId="ADAL" clId="{F3B3B9E8-A95B-43DF-9D71-32AB65CA1746}" dt="2022-12-01T15:37:42.641" v="5" actId="1076"/>
          <ac:graphicFrameMkLst>
            <pc:docMk/>
            <pc:sldMk cId="645561922" sldId="259"/>
            <ac:graphicFrameMk id="5" creationId="{F955991B-34E5-DE6C-CEAF-CDEA40BEE31F}"/>
          </ac:graphicFrameMkLst>
        </pc:graphicFrameChg>
      </pc:sldChg>
      <pc:sldChg chg="addSp modSp mod">
        <pc:chgData name="Valeria Trofimoff Lopez" userId="c751007f-e202-4e2e-a142-22fdd86494d1" providerId="ADAL" clId="{F3B3B9E8-A95B-43DF-9D71-32AB65CA1746}" dt="2022-12-01T15:45:53.007" v="270" actId="1076"/>
        <pc:sldMkLst>
          <pc:docMk/>
          <pc:sldMk cId="2080560618" sldId="261"/>
        </pc:sldMkLst>
        <pc:spChg chg="add mod">
          <ac:chgData name="Valeria Trofimoff Lopez" userId="c751007f-e202-4e2e-a142-22fdd86494d1" providerId="ADAL" clId="{F3B3B9E8-A95B-43DF-9D71-32AB65CA1746}" dt="2022-12-01T15:45:53.007" v="270" actId="1076"/>
          <ac:spMkLst>
            <pc:docMk/>
            <pc:sldMk cId="2080560618" sldId="261"/>
            <ac:spMk id="3" creationId="{D60AB3D0-EC13-92C4-FD95-F2EACB431CFC}"/>
          </ac:spMkLst>
        </pc:spChg>
        <pc:spChg chg="mod">
          <ac:chgData name="Valeria Trofimoff Lopez" userId="c751007f-e202-4e2e-a142-22fdd86494d1" providerId="ADAL" clId="{F3B3B9E8-A95B-43DF-9D71-32AB65CA1746}" dt="2022-12-01T15:45:45.430" v="267" actId="1076"/>
          <ac:spMkLst>
            <pc:docMk/>
            <pc:sldMk cId="2080560618" sldId="261"/>
            <ac:spMk id="4" creationId="{CBC2CA2A-7D97-7FEA-C6A4-EC8DEB083728}"/>
          </ac:spMkLst>
        </pc:spChg>
        <pc:graphicFrameChg chg="mod modGraphic">
          <ac:chgData name="Valeria Trofimoff Lopez" userId="c751007f-e202-4e2e-a142-22fdd86494d1" providerId="ADAL" clId="{F3B3B9E8-A95B-43DF-9D71-32AB65CA1746}" dt="2022-12-01T15:45:41.319" v="266" actId="1076"/>
          <ac:graphicFrameMkLst>
            <pc:docMk/>
            <pc:sldMk cId="2080560618" sldId="261"/>
            <ac:graphicFrameMk id="6" creationId="{4069578F-94BB-151D-0027-C6F1413244B9}"/>
          </ac:graphicFrameMkLst>
        </pc:graphicFrameChg>
      </pc:sldChg>
      <pc:sldChg chg="modSp mod">
        <pc:chgData name="Valeria Trofimoff Lopez" userId="c751007f-e202-4e2e-a142-22fdd86494d1" providerId="ADAL" clId="{F3B3B9E8-A95B-43DF-9D71-32AB65CA1746}" dt="2022-12-01T15:51:39.430" v="692" actId="207"/>
        <pc:sldMkLst>
          <pc:docMk/>
          <pc:sldMk cId="1064085078" sldId="265"/>
        </pc:sldMkLst>
        <pc:graphicFrameChg chg="modGraphic">
          <ac:chgData name="Valeria Trofimoff Lopez" userId="c751007f-e202-4e2e-a142-22fdd86494d1" providerId="ADAL" clId="{F3B3B9E8-A95B-43DF-9D71-32AB65CA1746}" dt="2022-12-01T15:51:39.430" v="692" actId="207"/>
          <ac:graphicFrameMkLst>
            <pc:docMk/>
            <pc:sldMk cId="1064085078" sldId="265"/>
            <ac:graphicFrameMk id="3" creationId="{C5119ECE-13A9-1135-6DC6-50C1523A3D5D}"/>
          </ac:graphicFrameMkLst>
        </pc:graphicFrameChg>
      </pc:sldChg>
      <pc:sldChg chg="modSp mod">
        <pc:chgData name="Valeria Trofimoff Lopez" userId="c751007f-e202-4e2e-a142-22fdd86494d1" providerId="ADAL" clId="{F3B3B9E8-A95B-43DF-9D71-32AB65CA1746}" dt="2022-12-01T16:09:47.440" v="1995" actId="20577"/>
        <pc:sldMkLst>
          <pc:docMk/>
          <pc:sldMk cId="308050574" sldId="268"/>
        </pc:sldMkLst>
        <pc:spChg chg="mod">
          <ac:chgData name="Valeria Trofimoff Lopez" userId="c751007f-e202-4e2e-a142-22fdd86494d1" providerId="ADAL" clId="{F3B3B9E8-A95B-43DF-9D71-32AB65CA1746}" dt="2022-12-01T16:09:47.440" v="1995" actId="20577"/>
          <ac:spMkLst>
            <pc:docMk/>
            <pc:sldMk cId="308050574" sldId="268"/>
            <ac:spMk id="3" creationId="{62D2134A-7E08-7D38-0A4C-FB83BDB1805F}"/>
          </ac:spMkLst>
        </pc:spChg>
      </pc:sldChg>
      <pc:sldChg chg="modSp mod">
        <pc:chgData name="Valeria Trofimoff Lopez" userId="c751007f-e202-4e2e-a142-22fdd86494d1" providerId="ADAL" clId="{F3B3B9E8-A95B-43DF-9D71-32AB65CA1746}" dt="2022-11-28T15:35:20.801" v="1" actId="207"/>
        <pc:sldMkLst>
          <pc:docMk/>
          <pc:sldMk cId="3532241916" sldId="272"/>
        </pc:sldMkLst>
        <pc:spChg chg="mod">
          <ac:chgData name="Valeria Trofimoff Lopez" userId="c751007f-e202-4e2e-a142-22fdd86494d1" providerId="ADAL" clId="{F3B3B9E8-A95B-43DF-9D71-32AB65CA1746}" dt="2022-11-28T15:35:20.801" v="1" actId="207"/>
          <ac:spMkLst>
            <pc:docMk/>
            <pc:sldMk cId="3532241916" sldId="272"/>
            <ac:spMk id="6" creationId="{98C4577A-6DA8-7AFC-CB64-AA0B78F4EFA0}"/>
          </ac:spMkLst>
        </pc:spChg>
      </pc:sldChg>
      <pc:sldChg chg="modSp mod">
        <pc:chgData name="Valeria Trofimoff Lopez" userId="c751007f-e202-4e2e-a142-22fdd86494d1" providerId="ADAL" clId="{F3B3B9E8-A95B-43DF-9D71-32AB65CA1746}" dt="2022-12-01T16:07:37.661" v="1958" actId="20577"/>
        <pc:sldMkLst>
          <pc:docMk/>
          <pc:sldMk cId="3407567397" sldId="275"/>
        </pc:sldMkLst>
        <pc:spChg chg="mod">
          <ac:chgData name="Valeria Trofimoff Lopez" userId="c751007f-e202-4e2e-a142-22fdd86494d1" providerId="ADAL" clId="{F3B3B9E8-A95B-43DF-9D71-32AB65CA1746}" dt="2022-12-01T16:07:37.661" v="1958" actId="20577"/>
          <ac:spMkLst>
            <pc:docMk/>
            <pc:sldMk cId="3407567397" sldId="275"/>
            <ac:spMk id="3" creationId="{10AEDB23-4FA5-0572-E7C2-125B30ED76E0}"/>
          </ac:spMkLst>
        </pc:spChg>
      </pc:sldChg>
      <pc:sldChg chg="addSp modSp mod">
        <pc:chgData name="Valeria Trofimoff Lopez" userId="c751007f-e202-4e2e-a142-22fdd86494d1" providerId="ADAL" clId="{F3B3B9E8-A95B-43DF-9D71-32AB65CA1746}" dt="2022-12-01T15:58:15.753" v="1071" actId="20577"/>
        <pc:sldMkLst>
          <pc:docMk/>
          <pc:sldMk cId="1225697151" sldId="277"/>
        </pc:sldMkLst>
        <pc:spChg chg="mod">
          <ac:chgData name="Valeria Trofimoff Lopez" userId="c751007f-e202-4e2e-a142-22fdd86494d1" providerId="ADAL" clId="{F3B3B9E8-A95B-43DF-9D71-32AB65CA1746}" dt="2022-12-01T15:56:45.798" v="974" actId="1076"/>
          <ac:spMkLst>
            <pc:docMk/>
            <pc:sldMk cId="1225697151" sldId="277"/>
            <ac:spMk id="3" creationId="{D53D16B5-F0D5-66B8-4AE4-E60BE3152662}"/>
          </ac:spMkLst>
        </pc:spChg>
        <pc:spChg chg="add mod">
          <ac:chgData name="Valeria Trofimoff Lopez" userId="c751007f-e202-4e2e-a142-22fdd86494d1" providerId="ADAL" clId="{F3B3B9E8-A95B-43DF-9D71-32AB65CA1746}" dt="2022-12-01T15:58:15.753" v="1071" actId="20577"/>
          <ac:spMkLst>
            <pc:docMk/>
            <pc:sldMk cId="1225697151" sldId="277"/>
            <ac:spMk id="4" creationId="{B2B22872-3C0C-E391-F6C7-42F986553405}"/>
          </ac:spMkLst>
        </pc:spChg>
        <pc:spChg chg="mod">
          <ac:chgData name="Valeria Trofimoff Lopez" userId="c751007f-e202-4e2e-a142-22fdd86494d1" providerId="ADAL" clId="{F3B3B9E8-A95B-43DF-9D71-32AB65CA1746}" dt="2022-12-01T15:56:49.001" v="975" actId="1076"/>
          <ac:spMkLst>
            <pc:docMk/>
            <pc:sldMk cId="1225697151" sldId="277"/>
            <ac:spMk id="5" creationId="{380A8AC1-AF03-48DA-0CCC-E8AEC378C2D6}"/>
          </ac:spMkLst>
        </pc:spChg>
        <pc:graphicFrameChg chg="mod">
          <ac:chgData name="Valeria Trofimoff Lopez" userId="c751007f-e202-4e2e-a142-22fdd86494d1" providerId="ADAL" clId="{F3B3B9E8-A95B-43DF-9D71-32AB65CA1746}" dt="2022-12-01T15:56:41.839" v="973" actId="1076"/>
          <ac:graphicFrameMkLst>
            <pc:docMk/>
            <pc:sldMk cId="1225697151" sldId="277"/>
            <ac:graphicFrameMk id="6" creationId="{C7993088-BCF4-5AF7-DDDB-8DEF626A5E58}"/>
          </ac:graphicFrameMkLst>
        </pc:graphicFrameChg>
      </pc:sldChg>
      <pc:sldChg chg="modSp mod">
        <pc:chgData name="Valeria Trofimoff Lopez" userId="c751007f-e202-4e2e-a142-22fdd86494d1" providerId="ADAL" clId="{F3B3B9E8-A95B-43DF-9D71-32AB65CA1746}" dt="2022-12-01T15:51:05.133" v="690" actId="207"/>
        <pc:sldMkLst>
          <pc:docMk/>
          <pc:sldMk cId="856186173" sldId="282"/>
        </pc:sldMkLst>
        <pc:spChg chg="mod">
          <ac:chgData name="Valeria Trofimoff Lopez" userId="c751007f-e202-4e2e-a142-22fdd86494d1" providerId="ADAL" clId="{F3B3B9E8-A95B-43DF-9D71-32AB65CA1746}" dt="2022-12-01T15:47:45.231" v="443" actId="1076"/>
          <ac:spMkLst>
            <pc:docMk/>
            <pc:sldMk cId="856186173" sldId="282"/>
            <ac:spMk id="2" creationId="{994926BE-36C5-0A92-A472-A617B7F8A097}"/>
          </ac:spMkLst>
        </pc:spChg>
        <pc:spChg chg="mod">
          <ac:chgData name="Valeria Trofimoff Lopez" userId="c751007f-e202-4e2e-a142-22fdd86494d1" providerId="ADAL" clId="{F3B3B9E8-A95B-43DF-9D71-32AB65CA1746}" dt="2022-12-01T15:51:05.133" v="690" actId="207"/>
          <ac:spMkLst>
            <pc:docMk/>
            <pc:sldMk cId="856186173" sldId="282"/>
            <ac:spMk id="6" creationId="{8007B5E8-1F30-6332-9E6C-47EBD326CCCD}"/>
          </ac:spMkLst>
        </pc:spChg>
      </pc:sldChg>
      <pc:sldChg chg="delSp modSp mod">
        <pc:chgData name="Valeria Trofimoff Lopez" userId="c751007f-e202-4e2e-a142-22fdd86494d1" providerId="ADAL" clId="{F3B3B9E8-A95B-43DF-9D71-32AB65CA1746}" dt="2022-12-01T16:09:16.479" v="1977" actId="1076"/>
        <pc:sldMkLst>
          <pc:docMk/>
          <pc:sldMk cId="2771386855" sldId="285"/>
        </pc:sldMkLst>
        <pc:spChg chg="mod">
          <ac:chgData name="Valeria Trofimoff Lopez" userId="c751007f-e202-4e2e-a142-22fdd86494d1" providerId="ADAL" clId="{F3B3B9E8-A95B-43DF-9D71-32AB65CA1746}" dt="2022-12-01T16:09:16.479" v="1977" actId="1076"/>
          <ac:spMkLst>
            <pc:docMk/>
            <pc:sldMk cId="2771386855" sldId="285"/>
            <ac:spMk id="3" creationId="{A42C1EEA-A211-6F20-8D6B-2AE5B21AE0FD}"/>
          </ac:spMkLst>
        </pc:spChg>
        <pc:spChg chg="mod">
          <ac:chgData name="Valeria Trofimoff Lopez" userId="c751007f-e202-4e2e-a142-22fdd86494d1" providerId="ADAL" clId="{F3B3B9E8-A95B-43DF-9D71-32AB65CA1746}" dt="2022-12-01T16:09:13.642" v="1976" actId="1076"/>
          <ac:spMkLst>
            <pc:docMk/>
            <pc:sldMk cId="2771386855" sldId="285"/>
            <ac:spMk id="4" creationId="{FA84D501-4001-1C46-204B-1DE210CC4C9C}"/>
          </ac:spMkLst>
        </pc:spChg>
        <pc:spChg chg="del">
          <ac:chgData name="Valeria Trofimoff Lopez" userId="c751007f-e202-4e2e-a142-22fdd86494d1" providerId="ADAL" clId="{F3B3B9E8-A95B-43DF-9D71-32AB65CA1746}" dt="2022-12-01T16:09:04.864" v="1962" actId="478"/>
          <ac:spMkLst>
            <pc:docMk/>
            <pc:sldMk cId="2771386855" sldId="285"/>
            <ac:spMk id="5" creationId="{4CDAE89E-2FB7-D3A3-1D7C-3DC07ED7C767}"/>
          </ac:spMkLst>
        </pc:spChg>
        <pc:spChg chg="mod">
          <ac:chgData name="Valeria Trofimoff Lopez" userId="c751007f-e202-4e2e-a142-22fdd86494d1" providerId="ADAL" clId="{F3B3B9E8-A95B-43DF-9D71-32AB65CA1746}" dt="2022-12-01T16:09:11.342" v="1975" actId="20577"/>
          <ac:spMkLst>
            <pc:docMk/>
            <pc:sldMk cId="2771386855" sldId="285"/>
            <ac:spMk id="6" creationId="{0A3A5852-CC1A-91B1-3DDE-A71052822865}"/>
          </ac:spMkLst>
        </pc:spChg>
      </pc:sldChg>
      <pc:sldChg chg="modSp mod">
        <pc:chgData name="Valeria Trofimoff Lopez" userId="c751007f-e202-4e2e-a142-22fdd86494d1" providerId="ADAL" clId="{F3B3B9E8-A95B-43DF-9D71-32AB65CA1746}" dt="2022-12-01T16:00:14.103" v="1086" actId="20577"/>
        <pc:sldMkLst>
          <pc:docMk/>
          <pc:sldMk cId="1364425860" sldId="288"/>
        </pc:sldMkLst>
        <pc:spChg chg="mod">
          <ac:chgData name="Valeria Trofimoff Lopez" userId="c751007f-e202-4e2e-a142-22fdd86494d1" providerId="ADAL" clId="{F3B3B9E8-A95B-43DF-9D71-32AB65CA1746}" dt="2022-12-01T16:00:14.103" v="1086" actId="20577"/>
          <ac:spMkLst>
            <pc:docMk/>
            <pc:sldMk cId="1364425860" sldId="288"/>
            <ac:spMk id="10" creationId="{6CB581AA-D7BF-A1FA-AA49-1962B4DE7B3F}"/>
          </ac:spMkLst>
        </pc:spChg>
        <pc:spChg chg="mod">
          <ac:chgData name="Valeria Trofimoff Lopez" userId="c751007f-e202-4e2e-a142-22fdd86494d1" providerId="ADAL" clId="{F3B3B9E8-A95B-43DF-9D71-32AB65CA1746}" dt="2022-12-01T15:52:57.553" v="797" actId="14100"/>
          <ac:spMkLst>
            <pc:docMk/>
            <pc:sldMk cId="1364425860" sldId="288"/>
            <ac:spMk id="12" creationId="{F8C003C1-AE55-6A4A-2BCB-6E76E63857A8}"/>
          </ac:spMkLst>
        </pc:spChg>
      </pc:sldChg>
      <pc:sldChg chg="modSp mod">
        <pc:chgData name="Valeria Trofimoff Lopez" userId="c751007f-e202-4e2e-a142-22fdd86494d1" providerId="ADAL" clId="{F3B3B9E8-A95B-43DF-9D71-32AB65CA1746}" dt="2022-12-01T15:46:41.966" v="373" actId="20577"/>
        <pc:sldMkLst>
          <pc:docMk/>
          <pc:sldMk cId="1672361169" sldId="289"/>
        </pc:sldMkLst>
        <pc:spChg chg="mod">
          <ac:chgData name="Valeria Trofimoff Lopez" userId="c751007f-e202-4e2e-a142-22fdd86494d1" providerId="ADAL" clId="{F3B3B9E8-A95B-43DF-9D71-32AB65CA1746}" dt="2022-12-01T15:46:41.966" v="373" actId="20577"/>
          <ac:spMkLst>
            <pc:docMk/>
            <pc:sldMk cId="1672361169" sldId="289"/>
            <ac:spMk id="7" creationId="{833E21A1-C355-2EF1-5C9E-03473BFBD343}"/>
          </ac:spMkLst>
        </pc:spChg>
      </pc:sldChg>
      <pc:sldChg chg="addSp delSp modSp add mod">
        <pc:chgData name="Valeria Trofimoff Lopez" userId="c751007f-e202-4e2e-a142-22fdd86494d1" providerId="ADAL" clId="{F3B3B9E8-A95B-43DF-9D71-32AB65CA1746}" dt="2022-12-01T16:10:32.196" v="2007" actId="27636"/>
        <pc:sldMkLst>
          <pc:docMk/>
          <pc:sldMk cId="4155154003" sldId="290"/>
        </pc:sldMkLst>
        <pc:spChg chg="mod">
          <ac:chgData name="Valeria Trofimoff Lopez" userId="c751007f-e202-4e2e-a142-22fdd86494d1" providerId="ADAL" clId="{F3B3B9E8-A95B-43DF-9D71-32AB65CA1746}" dt="2022-12-01T16:10:32.196" v="2007" actId="27636"/>
          <ac:spMkLst>
            <pc:docMk/>
            <pc:sldMk cId="4155154003" sldId="290"/>
            <ac:spMk id="3" creationId="{A7C5E18B-92FA-138B-0CD0-7B892057CD32}"/>
          </ac:spMkLst>
        </pc:spChg>
        <pc:spChg chg="mod">
          <ac:chgData name="Valeria Trofimoff Lopez" userId="c751007f-e202-4e2e-a142-22fdd86494d1" providerId="ADAL" clId="{F3B3B9E8-A95B-43DF-9D71-32AB65CA1746}" dt="2022-12-01T15:54:13.660" v="884" actId="6549"/>
          <ac:spMkLst>
            <pc:docMk/>
            <pc:sldMk cId="4155154003" sldId="290"/>
            <ac:spMk id="8" creationId="{02D9AA0E-0780-F932-E3BE-DAF990A8A26D}"/>
          </ac:spMkLst>
        </pc:spChg>
        <pc:spChg chg="mod">
          <ac:chgData name="Valeria Trofimoff Lopez" userId="c751007f-e202-4e2e-a142-22fdd86494d1" providerId="ADAL" clId="{F3B3B9E8-A95B-43DF-9D71-32AB65CA1746}" dt="2022-12-01T15:54:31.457" v="896" actId="20577"/>
          <ac:spMkLst>
            <pc:docMk/>
            <pc:sldMk cId="4155154003" sldId="290"/>
            <ac:spMk id="9" creationId="{2F0D53C4-2C6E-C5A4-C538-62B5256B656D}"/>
          </ac:spMkLst>
        </pc:spChg>
        <pc:graphicFrameChg chg="del">
          <ac:chgData name="Valeria Trofimoff Lopez" userId="c751007f-e202-4e2e-a142-22fdd86494d1" providerId="ADAL" clId="{F3B3B9E8-A95B-43DF-9D71-32AB65CA1746}" dt="2022-12-01T15:53:20.710" v="799" actId="478"/>
          <ac:graphicFrameMkLst>
            <pc:docMk/>
            <pc:sldMk cId="4155154003" sldId="290"/>
            <ac:graphicFrameMk id="4" creationId="{8C428EF5-82B8-900F-1039-D550F463058C}"/>
          </ac:graphicFrameMkLst>
        </pc:graphicFrameChg>
        <pc:graphicFrameChg chg="add mod">
          <ac:chgData name="Valeria Trofimoff Lopez" userId="c751007f-e202-4e2e-a142-22fdd86494d1" providerId="ADAL" clId="{F3B3B9E8-A95B-43DF-9D71-32AB65CA1746}" dt="2022-12-01T15:54:28.171" v="892" actId="14100"/>
          <ac:graphicFrameMkLst>
            <pc:docMk/>
            <pc:sldMk cId="4155154003" sldId="290"/>
            <ac:graphicFrameMk id="5" creationId="{3C2B8B44-DACE-2B21-AD03-4476C4328D3F}"/>
          </ac:graphicFrameMkLst>
        </pc:graphicFrameChg>
      </pc:sldChg>
    </pc:docChg>
  </pc:docChgLst>
  <pc:docChgLst>
    <pc:chgData name="Valeria Trofimoff Lopez" userId="c751007f-e202-4e2e-a142-22fdd86494d1" providerId="ADAL" clId="{E38DFE6A-658D-49C8-84A6-3EEB9CB45873}"/>
    <pc:docChg chg="undo custSel modSld">
      <pc:chgData name="Valeria Trofimoff Lopez" userId="c751007f-e202-4e2e-a142-22fdd86494d1" providerId="ADAL" clId="{E38DFE6A-658D-49C8-84A6-3EEB9CB45873}" dt="2022-11-22T19:13:35.441" v="45" actId="27636"/>
      <pc:docMkLst>
        <pc:docMk/>
      </pc:docMkLst>
      <pc:sldChg chg="addSp modSp mod">
        <pc:chgData name="Valeria Trofimoff Lopez" userId="c751007f-e202-4e2e-a142-22fdd86494d1" providerId="ADAL" clId="{E38DFE6A-658D-49C8-84A6-3EEB9CB45873}" dt="2022-11-22T19:13:35.441" v="45" actId="27636"/>
        <pc:sldMkLst>
          <pc:docMk/>
          <pc:sldMk cId="789933709" sldId="256"/>
        </pc:sldMkLst>
        <pc:spChg chg="mod">
          <ac:chgData name="Valeria Trofimoff Lopez" userId="c751007f-e202-4e2e-a142-22fdd86494d1" providerId="ADAL" clId="{E38DFE6A-658D-49C8-84A6-3EEB9CB45873}" dt="2022-11-22T19:13:01.100" v="16" actId="20577"/>
          <ac:spMkLst>
            <pc:docMk/>
            <pc:sldMk cId="789933709" sldId="256"/>
            <ac:spMk id="2" creationId="{00000000-0000-0000-0000-000000000000}"/>
          </ac:spMkLst>
        </pc:spChg>
        <pc:spChg chg="mod">
          <ac:chgData name="Valeria Trofimoff Lopez" userId="c751007f-e202-4e2e-a142-22fdd86494d1" providerId="ADAL" clId="{E38DFE6A-658D-49C8-84A6-3EEB9CB45873}" dt="2022-11-22T19:13:04.310" v="17" actId="14100"/>
          <ac:spMkLst>
            <pc:docMk/>
            <pc:sldMk cId="789933709" sldId="256"/>
            <ac:spMk id="3" creationId="{00000000-0000-0000-0000-000000000000}"/>
          </ac:spMkLst>
        </pc:spChg>
        <pc:spChg chg="add mod">
          <ac:chgData name="Valeria Trofimoff Lopez" userId="c751007f-e202-4e2e-a142-22fdd86494d1" providerId="ADAL" clId="{E38DFE6A-658D-49C8-84A6-3EEB9CB45873}" dt="2022-11-22T19:13:35.441" v="45" actId="27636"/>
          <ac:spMkLst>
            <pc:docMk/>
            <pc:sldMk cId="789933709" sldId="256"/>
            <ac:spMk id="4" creationId="{A4B4B488-8840-3C48-18F2-04C9ACD6036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cesiedu-my.sharepoint.com/personal/1144093712_icesi_edu_co/Documents/POLIS/CD/Nari&#241;o/Estad&#237;stic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cesiedu-my.sharepoint.com/personal/1144093712_icesi_edu_co/Documents/POLIS/CD/Nari&#241;o/Estad&#237;stic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cesiedu-my.sharepoint.com/personal/1144093712_icesi_edu_co/Documents/POLIS/CD/Nari&#241;o/Estad&#237;stic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cesiedu-my.sharepoint.com/personal/1144093712_icesi_edu_co/Documents/POLIS/CD/Nari&#241;o/Estad&#237;stic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cesiedu-my.sharepoint.com/personal/1144093712_icesi_edu_co/Documents/POLIS/CD/Nari&#241;o/Estad&#237;stic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cesiedu-my.sharepoint.com/personal/1144093712_icesi_edu_co/Documents/POLIS/CD/Nari&#241;o/Estad&#237;stic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'EJE 1'!$B$3</c:f>
              <c:strCache>
                <c:ptCount val="1"/>
                <c:pt idx="0">
                  <c:v>Nariño</c:v>
                </c:pt>
              </c:strCache>
            </c:strRef>
          </c:tx>
          <c:spPr>
            <a:ln w="28575" cap="rnd">
              <a:solidFill>
                <a:schemeClr val="accent1"/>
              </a:solidFill>
              <a:round/>
            </a:ln>
            <a:effectLst/>
          </c:spPr>
          <c:marker>
            <c:symbol val="none"/>
          </c:marker>
          <c:cat>
            <c:numRef>
              <c:f>'EJE 1'!$A$4:$A$13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'EJE 1'!$B$4:$B$13</c:f>
              <c:numCache>
                <c:formatCode>0%</c:formatCode>
                <c:ptCount val="10"/>
                <c:pt idx="0">
                  <c:v>0.60099999999999998</c:v>
                </c:pt>
                <c:pt idx="1">
                  <c:v>0.57100000000000006</c:v>
                </c:pt>
                <c:pt idx="2">
                  <c:v>0.53500000000000003</c:v>
                </c:pt>
                <c:pt idx="3">
                  <c:v>0.502</c:v>
                </c:pt>
                <c:pt idx="4">
                  <c:v>0.54100000000000004</c:v>
                </c:pt>
                <c:pt idx="5">
                  <c:v>0.48899999999999999</c:v>
                </c:pt>
                <c:pt idx="6">
                  <c:v>0.504</c:v>
                </c:pt>
                <c:pt idx="7">
                  <c:v>0.51</c:v>
                </c:pt>
                <c:pt idx="8">
                  <c:v>0.499</c:v>
                </c:pt>
                <c:pt idx="9">
                  <c:v>0.47600000000000003</c:v>
                </c:pt>
              </c:numCache>
            </c:numRef>
          </c:val>
          <c:smooth val="0"/>
          <c:extLst>
            <c:ext xmlns:c16="http://schemas.microsoft.com/office/drawing/2014/chart" uri="{C3380CC4-5D6E-409C-BE32-E72D297353CC}">
              <c16:uniqueId val="{00000000-F294-40E9-A7B0-5DA370B3A918}"/>
            </c:ext>
          </c:extLst>
        </c:ser>
        <c:ser>
          <c:idx val="1"/>
          <c:order val="1"/>
          <c:tx>
            <c:strRef>
              <c:f>'EJE 1'!$C$3</c:f>
              <c:strCache>
                <c:ptCount val="1"/>
                <c:pt idx="0">
                  <c:v>Total nacional</c:v>
                </c:pt>
              </c:strCache>
            </c:strRef>
          </c:tx>
          <c:spPr>
            <a:ln w="28575" cap="rnd">
              <a:solidFill>
                <a:schemeClr val="accent2"/>
              </a:solidFill>
              <a:round/>
            </a:ln>
            <a:effectLst/>
          </c:spPr>
          <c:marker>
            <c:symbol val="none"/>
          </c:marker>
          <c:cat>
            <c:numRef>
              <c:f>'EJE 1'!$A$4:$A$13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'EJE 1'!$C$4:$C$13</c:f>
              <c:numCache>
                <c:formatCode>0%</c:formatCode>
                <c:ptCount val="10"/>
                <c:pt idx="0">
                  <c:v>0.40799999999999997</c:v>
                </c:pt>
                <c:pt idx="1">
                  <c:v>0.38299999999999995</c:v>
                </c:pt>
                <c:pt idx="2">
                  <c:v>0.36299999999999999</c:v>
                </c:pt>
                <c:pt idx="3">
                  <c:v>0.36099999999999999</c:v>
                </c:pt>
                <c:pt idx="4">
                  <c:v>0.36200000000000004</c:v>
                </c:pt>
                <c:pt idx="5">
                  <c:v>0.35200000000000004</c:v>
                </c:pt>
                <c:pt idx="6">
                  <c:v>0.34700000000000003</c:v>
                </c:pt>
                <c:pt idx="7">
                  <c:v>0.35700000000000004</c:v>
                </c:pt>
                <c:pt idx="8">
                  <c:v>0.42499999999999999</c:v>
                </c:pt>
                <c:pt idx="9">
                  <c:v>0.39299999999999996</c:v>
                </c:pt>
              </c:numCache>
            </c:numRef>
          </c:val>
          <c:smooth val="0"/>
          <c:extLst>
            <c:ext xmlns:c16="http://schemas.microsoft.com/office/drawing/2014/chart" uri="{C3380CC4-5D6E-409C-BE32-E72D297353CC}">
              <c16:uniqueId val="{00000001-F294-40E9-A7B0-5DA370B3A918}"/>
            </c:ext>
          </c:extLst>
        </c:ser>
        <c:ser>
          <c:idx val="2"/>
          <c:order val="2"/>
          <c:tx>
            <c:strRef>
              <c:f>'EJE 1'!$D$3</c:f>
              <c:strCache>
                <c:ptCount val="1"/>
                <c:pt idx="0">
                  <c:v>Cundinamarca</c:v>
                </c:pt>
              </c:strCache>
            </c:strRef>
          </c:tx>
          <c:spPr>
            <a:ln w="28575" cap="rnd">
              <a:solidFill>
                <a:schemeClr val="accent3"/>
              </a:solidFill>
              <a:round/>
            </a:ln>
            <a:effectLst/>
          </c:spPr>
          <c:marker>
            <c:symbol val="none"/>
          </c:marker>
          <c:cat>
            <c:numRef>
              <c:f>'EJE 1'!$A$4:$A$13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'EJE 1'!$D$4:$D$13</c:f>
              <c:numCache>
                <c:formatCode>0%</c:formatCode>
                <c:ptCount val="10"/>
                <c:pt idx="0">
                  <c:v>0.26800000000000002</c:v>
                </c:pt>
                <c:pt idx="1">
                  <c:v>0.217</c:v>
                </c:pt>
                <c:pt idx="2">
                  <c:v>0.19899999999999998</c:v>
                </c:pt>
                <c:pt idx="3">
                  <c:v>0.19600000000000001</c:v>
                </c:pt>
                <c:pt idx="4">
                  <c:v>0.20100000000000001</c:v>
                </c:pt>
                <c:pt idx="5">
                  <c:v>0.17899999999999999</c:v>
                </c:pt>
                <c:pt idx="6">
                  <c:v>0.182</c:v>
                </c:pt>
                <c:pt idx="7">
                  <c:v>0.20399999999999999</c:v>
                </c:pt>
                <c:pt idx="8">
                  <c:v>0.27</c:v>
                </c:pt>
                <c:pt idx="9">
                  <c:v>0.22800000000000001</c:v>
                </c:pt>
              </c:numCache>
            </c:numRef>
          </c:val>
          <c:smooth val="0"/>
          <c:extLst>
            <c:ext xmlns:c16="http://schemas.microsoft.com/office/drawing/2014/chart" uri="{C3380CC4-5D6E-409C-BE32-E72D297353CC}">
              <c16:uniqueId val="{00000002-F294-40E9-A7B0-5DA370B3A918}"/>
            </c:ext>
          </c:extLst>
        </c:ser>
        <c:ser>
          <c:idx val="3"/>
          <c:order val="3"/>
          <c:tx>
            <c:strRef>
              <c:f>'EJE 1'!$E$3</c:f>
              <c:strCache>
                <c:ptCount val="1"/>
                <c:pt idx="0">
                  <c:v>Antioquia</c:v>
                </c:pt>
              </c:strCache>
            </c:strRef>
          </c:tx>
          <c:spPr>
            <a:ln w="28575" cap="rnd">
              <a:solidFill>
                <a:schemeClr val="accent4"/>
              </a:solidFill>
              <a:round/>
            </a:ln>
            <a:effectLst/>
          </c:spPr>
          <c:marker>
            <c:symbol val="none"/>
          </c:marker>
          <c:cat>
            <c:numRef>
              <c:f>'EJE 1'!$A$4:$A$13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'EJE 1'!$E$4:$E$13</c:f>
              <c:numCache>
                <c:formatCode>0%</c:formatCode>
                <c:ptCount val="10"/>
                <c:pt idx="0">
                  <c:v>0.35299999999999998</c:v>
                </c:pt>
                <c:pt idx="1">
                  <c:v>0.318</c:v>
                </c:pt>
                <c:pt idx="2">
                  <c:v>0.317</c:v>
                </c:pt>
                <c:pt idx="3">
                  <c:v>0.311</c:v>
                </c:pt>
                <c:pt idx="4">
                  <c:v>0.29799999999999999</c:v>
                </c:pt>
                <c:pt idx="5">
                  <c:v>0.28999999999999998</c:v>
                </c:pt>
                <c:pt idx="6">
                  <c:v>0.28300000000000003</c:v>
                </c:pt>
                <c:pt idx="7">
                  <c:v>0.29799999999999999</c:v>
                </c:pt>
                <c:pt idx="8">
                  <c:v>0.34</c:v>
                </c:pt>
                <c:pt idx="9">
                  <c:v>0.29299999999999998</c:v>
                </c:pt>
              </c:numCache>
            </c:numRef>
          </c:val>
          <c:smooth val="0"/>
          <c:extLst>
            <c:ext xmlns:c16="http://schemas.microsoft.com/office/drawing/2014/chart" uri="{C3380CC4-5D6E-409C-BE32-E72D297353CC}">
              <c16:uniqueId val="{00000003-F294-40E9-A7B0-5DA370B3A918}"/>
            </c:ext>
          </c:extLst>
        </c:ser>
        <c:ser>
          <c:idx val="4"/>
          <c:order val="4"/>
          <c:tx>
            <c:strRef>
              <c:f>'EJE 1'!$F$3</c:f>
              <c:strCache>
                <c:ptCount val="1"/>
                <c:pt idx="0">
                  <c:v>Valle del Cauca</c:v>
                </c:pt>
              </c:strCache>
            </c:strRef>
          </c:tx>
          <c:spPr>
            <a:ln w="28575" cap="rnd">
              <a:solidFill>
                <a:schemeClr val="accent5"/>
              </a:solidFill>
              <a:round/>
            </a:ln>
            <a:effectLst/>
          </c:spPr>
          <c:marker>
            <c:symbol val="none"/>
          </c:marker>
          <c:cat>
            <c:numRef>
              <c:f>'EJE 1'!$A$4:$A$13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'EJE 1'!$F$4:$F$13</c:f>
              <c:numCache>
                <c:formatCode>0%</c:formatCode>
                <c:ptCount val="10"/>
                <c:pt idx="0">
                  <c:v>0.318</c:v>
                </c:pt>
                <c:pt idx="1">
                  <c:v>0.32100000000000001</c:v>
                </c:pt>
                <c:pt idx="2">
                  <c:v>0.27500000000000002</c:v>
                </c:pt>
                <c:pt idx="3">
                  <c:v>0.26600000000000001</c:v>
                </c:pt>
                <c:pt idx="4">
                  <c:v>0.27500000000000002</c:v>
                </c:pt>
                <c:pt idx="5">
                  <c:v>0.26</c:v>
                </c:pt>
                <c:pt idx="6">
                  <c:v>0.247</c:v>
                </c:pt>
                <c:pt idx="7">
                  <c:v>0.24</c:v>
                </c:pt>
                <c:pt idx="8">
                  <c:v>0.34499999999999997</c:v>
                </c:pt>
                <c:pt idx="9">
                  <c:v>0.29699999999999999</c:v>
                </c:pt>
              </c:numCache>
            </c:numRef>
          </c:val>
          <c:smooth val="0"/>
          <c:extLst>
            <c:ext xmlns:c16="http://schemas.microsoft.com/office/drawing/2014/chart" uri="{C3380CC4-5D6E-409C-BE32-E72D297353CC}">
              <c16:uniqueId val="{00000004-F294-40E9-A7B0-5DA370B3A918}"/>
            </c:ext>
          </c:extLst>
        </c:ser>
        <c:dLbls>
          <c:showLegendKey val="0"/>
          <c:showVal val="0"/>
          <c:showCatName val="0"/>
          <c:showSerName val="0"/>
          <c:showPercent val="0"/>
          <c:showBubbleSize val="0"/>
        </c:dLbls>
        <c:smooth val="0"/>
        <c:axId val="1030284240"/>
        <c:axId val="1030282160"/>
      </c:lineChart>
      <c:catAx>
        <c:axId val="103028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030282160"/>
        <c:crosses val="autoZero"/>
        <c:auto val="1"/>
        <c:lblAlgn val="ctr"/>
        <c:lblOffset val="100"/>
        <c:noMultiLvlLbl val="0"/>
      </c:catAx>
      <c:valAx>
        <c:axId val="1030282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03028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'EJE 1'!$B$204</c:f>
              <c:strCache>
                <c:ptCount val="1"/>
                <c:pt idx="0">
                  <c:v>Sin acceso a fuente de agua mejorada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 1'!$A$205:$A$208</c:f>
              <c:strCache>
                <c:ptCount val="4"/>
                <c:pt idx="0">
                  <c:v>Nariño</c:v>
                </c:pt>
                <c:pt idx="1">
                  <c:v>Valle del Cauca</c:v>
                </c:pt>
                <c:pt idx="2">
                  <c:v>Antioquia</c:v>
                </c:pt>
                <c:pt idx="3">
                  <c:v>Cundinamarca</c:v>
                </c:pt>
              </c:strCache>
            </c:strRef>
          </c:cat>
          <c:val>
            <c:numRef>
              <c:f>'EJE 1'!$B$205:$B$208</c:f>
              <c:numCache>
                <c:formatCode>General</c:formatCode>
                <c:ptCount val="4"/>
                <c:pt idx="0">
                  <c:v>26.7</c:v>
                </c:pt>
                <c:pt idx="1">
                  <c:v>4.0999999999999996</c:v>
                </c:pt>
                <c:pt idx="2">
                  <c:v>8.4</c:v>
                </c:pt>
                <c:pt idx="3">
                  <c:v>6.7</c:v>
                </c:pt>
              </c:numCache>
            </c:numRef>
          </c:val>
          <c:extLst>
            <c:ext xmlns:c16="http://schemas.microsoft.com/office/drawing/2014/chart" uri="{C3380CC4-5D6E-409C-BE32-E72D297353CC}">
              <c16:uniqueId val="{00000000-B872-4428-8859-79D24AAE83A3}"/>
            </c:ext>
          </c:extLst>
        </c:ser>
        <c:ser>
          <c:idx val="1"/>
          <c:order val="1"/>
          <c:tx>
            <c:strRef>
              <c:f>'EJE 1'!$C$204</c:f>
              <c:strCache>
                <c:ptCount val="1"/>
                <c:pt idx="0">
                  <c:v>Inadecuada eliminación de excretas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 1'!$A$205:$A$208</c:f>
              <c:strCache>
                <c:ptCount val="4"/>
                <c:pt idx="0">
                  <c:v>Nariño</c:v>
                </c:pt>
                <c:pt idx="1">
                  <c:v>Valle del Cauca</c:v>
                </c:pt>
                <c:pt idx="2">
                  <c:v>Antioquia</c:v>
                </c:pt>
                <c:pt idx="3">
                  <c:v>Cundinamarca</c:v>
                </c:pt>
              </c:strCache>
            </c:strRef>
          </c:cat>
          <c:val>
            <c:numRef>
              <c:f>'EJE 1'!$C$205:$C$208</c:f>
              <c:numCache>
                <c:formatCode>General</c:formatCode>
                <c:ptCount val="4"/>
                <c:pt idx="0">
                  <c:v>19.100000000000001</c:v>
                </c:pt>
                <c:pt idx="1">
                  <c:v>5.4</c:v>
                </c:pt>
                <c:pt idx="2">
                  <c:v>8.9</c:v>
                </c:pt>
                <c:pt idx="3">
                  <c:v>4.4000000000000004</c:v>
                </c:pt>
              </c:numCache>
            </c:numRef>
          </c:val>
          <c:extLst>
            <c:ext xmlns:c16="http://schemas.microsoft.com/office/drawing/2014/chart" uri="{C3380CC4-5D6E-409C-BE32-E72D297353CC}">
              <c16:uniqueId val="{00000001-B872-4428-8859-79D24AAE83A3}"/>
            </c:ext>
          </c:extLst>
        </c:ser>
        <c:dLbls>
          <c:showLegendKey val="0"/>
          <c:showVal val="0"/>
          <c:showCatName val="0"/>
          <c:showSerName val="0"/>
          <c:showPercent val="0"/>
          <c:showBubbleSize val="0"/>
        </c:dLbls>
        <c:gapWidth val="219"/>
        <c:overlap val="-27"/>
        <c:axId val="996177744"/>
        <c:axId val="996184400"/>
      </c:barChart>
      <c:catAx>
        <c:axId val="9961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96184400"/>
        <c:crosses val="autoZero"/>
        <c:auto val="1"/>
        <c:lblAlgn val="ctr"/>
        <c:lblOffset val="100"/>
        <c:noMultiLvlLbl val="0"/>
      </c:catAx>
      <c:valAx>
        <c:axId val="996184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99617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'EJE 2'!$A$52</c:f>
              <c:strCache>
                <c:ptCount val="1"/>
                <c:pt idx="0">
                  <c:v>Pasto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'EJE 2'!$B$51:$F$51</c:f>
              <c:numCache>
                <c:formatCode>General</c:formatCode>
                <c:ptCount val="5"/>
                <c:pt idx="0">
                  <c:v>2017</c:v>
                </c:pt>
                <c:pt idx="1">
                  <c:v>2018</c:v>
                </c:pt>
                <c:pt idx="2">
                  <c:v>2019</c:v>
                </c:pt>
                <c:pt idx="3">
                  <c:v>2020</c:v>
                </c:pt>
                <c:pt idx="4">
                  <c:v>2021</c:v>
                </c:pt>
              </c:numCache>
            </c:numRef>
          </c:cat>
          <c:val>
            <c:numRef>
              <c:f>'EJE 2'!$B$52:$F$52</c:f>
              <c:numCache>
                <c:formatCode>General</c:formatCode>
                <c:ptCount val="5"/>
                <c:pt idx="0">
                  <c:v>14</c:v>
                </c:pt>
                <c:pt idx="1">
                  <c:v>13</c:v>
                </c:pt>
                <c:pt idx="2">
                  <c:v>13</c:v>
                </c:pt>
                <c:pt idx="3">
                  <c:v>14</c:v>
                </c:pt>
                <c:pt idx="4">
                  <c:v>13</c:v>
                </c:pt>
              </c:numCache>
            </c:numRef>
          </c:val>
          <c:smooth val="0"/>
          <c:extLst>
            <c:ext xmlns:c16="http://schemas.microsoft.com/office/drawing/2014/chart" uri="{C3380CC4-5D6E-409C-BE32-E72D297353CC}">
              <c16:uniqueId val="{00000000-49A2-4D6C-A8E2-8D0E67223143}"/>
            </c:ext>
          </c:extLst>
        </c:ser>
        <c:ser>
          <c:idx val="1"/>
          <c:order val="1"/>
          <c:tx>
            <c:strRef>
              <c:f>'EJE 2'!$A$53</c:f>
              <c:strCache>
                <c:ptCount val="1"/>
                <c:pt idx="0">
                  <c:v>La Florida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'EJE 2'!$B$51:$F$51</c:f>
              <c:numCache>
                <c:formatCode>General</c:formatCode>
                <c:ptCount val="5"/>
                <c:pt idx="0">
                  <c:v>2017</c:v>
                </c:pt>
                <c:pt idx="1">
                  <c:v>2018</c:v>
                </c:pt>
                <c:pt idx="2">
                  <c:v>2019</c:v>
                </c:pt>
                <c:pt idx="3">
                  <c:v>2020</c:v>
                </c:pt>
                <c:pt idx="4">
                  <c:v>2021</c:v>
                </c:pt>
              </c:numCache>
            </c:numRef>
          </c:cat>
          <c:val>
            <c:numRef>
              <c:f>'EJE 2'!$B$53:$F$53</c:f>
              <c:numCache>
                <c:formatCode>General</c:formatCode>
                <c:ptCount val="5"/>
                <c:pt idx="0">
                  <c:v>0</c:v>
                </c:pt>
                <c:pt idx="1">
                  <c:v>20</c:v>
                </c:pt>
                <c:pt idx="2">
                  <c:v>10</c:v>
                </c:pt>
                <c:pt idx="3">
                  <c:v>20</c:v>
                </c:pt>
                <c:pt idx="4">
                  <c:v>20</c:v>
                </c:pt>
              </c:numCache>
            </c:numRef>
          </c:val>
          <c:smooth val="0"/>
          <c:extLst>
            <c:ext xmlns:c16="http://schemas.microsoft.com/office/drawing/2014/chart" uri="{C3380CC4-5D6E-409C-BE32-E72D297353CC}">
              <c16:uniqueId val="{00000001-49A2-4D6C-A8E2-8D0E67223143}"/>
            </c:ext>
          </c:extLst>
        </c:ser>
        <c:ser>
          <c:idx val="2"/>
          <c:order val="2"/>
          <c:tx>
            <c:strRef>
              <c:f>'EJE 2'!$A$54</c:f>
              <c:strCache>
                <c:ptCount val="1"/>
                <c:pt idx="0">
                  <c:v>Nariño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'EJE 2'!$B$51:$F$51</c:f>
              <c:numCache>
                <c:formatCode>General</c:formatCode>
                <c:ptCount val="5"/>
                <c:pt idx="0">
                  <c:v>2017</c:v>
                </c:pt>
                <c:pt idx="1">
                  <c:v>2018</c:v>
                </c:pt>
                <c:pt idx="2">
                  <c:v>2019</c:v>
                </c:pt>
                <c:pt idx="3">
                  <c:v>2020</c:v>
                </c:pt>
                <c:pt idx="4">
                  <c:v>2021</c:v>
                </c:pt>
              </c:numCache>
            </c:numRef>
          </c:cat>
          <c:val>
            <c:numRef>
              <c:f>'EJE 2'!$B$54:$F$54</c:f>
              <c:numCache>
                <c:formatCode>General</c:formatCode>
                <c:ptCount val="5"/>
                <c:pt idx="0">
                  <c:v>0</c:v>
                </c:pt>
                <c:pt idx="1">
                  <c:v>23</c:v>
                </c:pt>
                <c:pt idx="2">
                  <c:v>0</c:v>
                </c:pt>
                <c:pt idx="3">
                  <c:v>0</c:v>
                </c:pt>
                <c:pt idx="4">
                  <c:v>0</c:v>
                </c:pt>
              </c:numCache>
            </c:numRef>
          </c:val>
          <c:smooth val="0"/>
          <c:extLst>
            <c:ext xmlns:c16="http://schemas.microsoft.com/office/drawing/2014/chart" uri="{C3380CC4-5D6E-409C-BE32-E72D297353CC}">
              <c16:uniqueId val="{00000002-49A2-4D6C-A8E2-8D0E67223143}"/>
            </c:ext>
          </c:extLst>
        </c:ser>
        <c:ser>
          <c:idx val="3"/>
          <c:order val="3"/>
          <c:tx>
            <c:strRef>
              <c:f>'EJE 2'!$A$55</c:f>
              <c:strCache>
                <c:ptCount val="1"/>
                <c:pt idx="0">
                  <c:v>Chachagüí</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'EJE 2'!$B$51:$F$51</c:f>
              <c:numCache>
                <c:formatCode>General</c:formatCode>
                <c:ptCount val="5"/>
                <c:pt idx="0">
                  <c:v>2017</c:v>
                </c:pt>
                <c:pt idx="1">
                  <c:v>2018</c:v>
                </c:pt>
                <c:pt idx="2">
                  <c:v>2019</c:v>
                </c:pt>
                <c:pt idx="3">
                  <c:v>2020</c:v>
                </c:pt>
                <c:pt idx="4">
                  <c:v>2021</c:v>
                </c:pt>
              </c:numCache>
            </c:numRef>
          </c:cat>
          <c:val>
            <c:numRef>
              <c:f>'EJE 2'!$B$55:$F$55</c:f>
              <c:numCache>
                <c:formatCode>General</c:formatCode>
                <c:ptCount val="5"/>
                <c:pt idx="0">
                  <c:v>7</c:v>
                </c:pt>
                <c:pt idx="1">
                  <c:v>0</c:v>
                </c:pt>
                <c:pt idx="2">
                  <c:v>13</c:v>
                </c:pt>
                <c:pt idx="3">
                  <c:v>7</c:v>
                </c:pt>
                <c:pt idx="4">
                  <c:v>7</c:v>
                </c:pt>
              </c:numCache>
            </c:numRef>
          </c:val>
          <c:smooth val="0"/>
          <c:extLst>
            <c:ext xmlns:c16="http://schemas.microsoft.com/office/drawing/2014/chart" uri="{C3380CC4-5D6E-409C-BE32-E72D297353CC}">
              <c16:uniqueId val="{00000003-49A2-4D6C-A8E2-8D0E67223143}"/>
            </c:ext>
          </c:extLst>
        </c:ser>
        <c:ser>
          <c:idx val="4"/>
          <c:order val="4"/>
          <c:tx>
            <c:strRef>
              <c:f>'EJE 2'!$A$56</c:f>
              <c:strCache>
                <c:ptCount val="1"/>
                <c:pt idx="0">
                  <c:v>Buesaco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'EJE 2'!$B$51:$F$51</c:f>
              <c:numCache>
                <c:formatCode>General</c:formatCode>
                <c:ptCount val="5"/>
                <c:pt idx="0">
                  <c:v>2017</c:v>
                </c:pt>
                <c:pt idx="1">
                  <c:v>2018</c:v>
                </c:pt>
                <c:pt idx="2">
                  <c:v>2019</c:v>
                </c:pt>
                <c:pt idx="3">
                  <c:v>2020</c:v>
                </c:pt>
                <c:pt idx="4">
                  <c:v>2021</c:v>
                </c:pt>
              </c:numCache>
            </c:numRef>
          </c:cat>
          <c:val>
            <c:numRef>
              <c:f>'EJE 2'!$B$56:$F$56</c:f>
              <c:numCache>
                <c:formatCode>General</c:formatCode>
                <c:ptCount val="5"/>
                <c:pt idx="0">
                  <c:v>17</c:v>
                </c:pt>
                <c:pt idx="1">
                  <c:v>4</c:v>
                </c:pt>
                <c:pt idx="2">
                  <c:v>4</c:v>
                </c:pt>
                <c:pt idx="3">
                  <c:v>29</c:v>
                </c:pt>
                <c:pt idx="4">
                  <c:v>13</c:v>
                </c:pt>
              </c:numCache>
            </c:numRef>
          </c:val>
          <c:smooth val="0"/>
          <c:extLst>
            <c:ext xmlns:c16="http://schemas.microsoft.com/office/drawing/2014/chart" uri="{C3380CC4-5D6E-409C-BE32-E72D297353CC}">
              <c16:uniqueId val="{00000004-49A2-4D6C-A8E2-8D0E67223143}"/>
            </c:ext>
          </c:extLst>
        </c:ser>
        <c:ser>
          <c:idx val="5"/>
          <c:order val="5"/>
          <c:tx>
            <c:strRef>
              <c:f>'EJE 2'!$A$57</c:f>
              <c:strCache>
                <c:ptCount val="1"/>
                <c:pt idx="0">
                  <c:v>Funes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'EJE 2'!$B$51:$F$51</c:f>
              <c:numCache>
                <c:formatCode>General</c:formatCode>
                <c:ptCount val="5"/>
                <c:pt idx="0">
                  <c:v>2017</c:v>
                </c:pt>
                <c:pt idx="1">
                  <c:v>2018</c:v>
                </c:pt>
                <c:pt idx="2">
                  <c:v>2019</c:v>
                </c:pt>
                <c:pt idx="3">
                  <c:v>2020</c:v>
                </c:pt>
                <c:pt idx="4">
                  <c:v>2021</c:v>
                </c:pt>
              </c:numCache>
            </c:numRef>
          </c:cat>
          <c:val>
            <c:numRef>
              <c:f>'EJE 2'!$B$57:$F$57</c:f>
              <c:numCache>
                <c:formatCode>General</c:formatCode>
                <c:ptCount val="5"/>
                <c:pt idx="0">
                  <c:v>14</c:v>
                </c:pt>
                <c:pt idx="1">
                  <c:v>14</c:v>
                </c:pt>
                <c:pt idx="2">
                  <c:v>0</c:v>
                </c:pt>
                <c:pt idx="3">
                  <c:v>14</c:v>
                </c:pt>
                <c:pt idx="4">
                  <c:v>0</c:v>
                </c:pt>
              </c:numCache>
            </c:numRef>
          </c:val>
          <c:smooth val="0"/>
          <c:extLst>
            <c:ext xmlns:c16="http://schemas.microsoft.com/office/drawing/2014/chart" uri="{C3380CC4-5D6E-409C-BE32-E72D297353CC}">
              <c16:uniqueId val="{00000005-49A2-4D6C-A8E2-8D0E67223143}"/>
            </c:ext>
          </c:extLst>
        </c:ser>
        <c:ser>
          <c:idx val="6"/>
          <c:order val="6"/>
          <c:tx>
            <c:strRef>
              <c:f>'EJE 2'!$A$58</c:f>
              <c:strCache>
                <c:ptCount val="1"/>
                <c:pt idx="0">
                  <c:v>Tangua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'EJE 2'!$B$51:$F$51</c:f>
              <c:numCache>
                <c:formatCode>General</c:formatCode>
                <c:ptCount val="5"/>
                <c:pt idx="0">
                  <c:v>2017</c:v>
                </c:pt>
                <c:pt idx="1">
                  <c:v>2018</c:v>
                </c:pt>
                <c:pt idx="2">
                  <c:v>2019</c:v>
                </c:pt>
                <c:pt idx="3">
                  <c:v>2020</c:v>
                </c:pt>
                <c:pt idx="4">
                  <c:v>2021</c:v>
                </c:pt>
              </c:numCache>
            </c:numRef>
          </c:cat>
          <c:val>
            <c:numRef>
              <c:f>'EJE 2'!$B$58:$F$58</c:f>
              <c:numCache>
                <c:formatCode>General</c:formatCode>
                <c:ptCount val="5"/>
                <c:pt idx="0">
                  <c:v>7</c:v>
                </c:pt>
                <c:pt idx="1">
                  <c:v>15</c:v>
                </c:pt>
                <c:pt idx="2">
                  <c:v>22</c:v>
                </c:pt>
                <c:pt idx="3">
                  <c:v>15</c:v>
                </c:pt>
                <c:pt idx="4">
                  <c:v>0</c:v>
                </c:pt>
              </c:numCache>
            </c:numRef>
          </c:val>
          <c:smooth val="0"/>
          <c:extLst>
            <c:ext xmlns:c16="http://schemas.microsoft.com/office/drawing/2014/chart" uri="{C3380CC4-5D6E-409C-BE32-E72D297353CC}">
              <c16:uniqueId val="{00000006-49A2-4D6C-A8E2-8D0E67223143}"/>
            </c:ext>
          </c:extLst>
        </c:ser>
        <c:ser>
          <c:idx val="7"/>
          <c:order val="7"/>
          <c:tx>
            <c:strRef>
              <c:f>'EJE 2'!$A$59</c:f>
              <c:strCache>
                <c:ptCount val="1"/>
                <c:pt idx="0">
                  <c:v>Consacá</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'EJE 2'!$B$51:$F$51</c:f>
              <c:numCache>
                <c:formatCode>General</c:formatCode>
                <c:ptCount val="5"/>
                <c:pt idx="0">
                  <c:v>2017</c:v>
                </c:pt>
                <c:pt idx="1">
                  <c:v>2018</c:v>
                </c:pt>
                <c:pt idx="2">
                  <c:v>2019</c:v>
                </c:pt>
                <c:pt idx="3">
                  <c:v>2020</c:v>
                </c:pt>
                <c:pt idx="4">
                  <c:v>2021</c:v>
                </c:pt>
              </c:numCache>
            </c:numRef>
          </c:cat>
          <c:val>
            <c:numRef>
              <c:f>'EJE 2'!$B$59:$F$59</c:f>
              <c:numCache>
                <c:formatCode>General</c:formatCode>
                <c:ptCount val="5"/>
                <c:pt idx="0">
                  <c:v>7</c:v>
                </c:pt>
                <c:pt idx="1">
                  <c:v>0</c:v>
                </c:pt>
                <c:pt idx="2">
                  <c:v>7</c:v>
                </c:pt>
                <c:pt idx="3">
                  <c:v>0</c:v>
                </c:pt>
                <c:pt idx="4">
                  <c:v>0</c:v>
                </c:pt>
              </c:numCache>
            </c:numRef>
          </c:val>
          <c:smooth val="0"/>
          <c:extLst>
            <c:ext xmlns:c16="http://schemas.microsoft.com/office/drawing/2014/chart" uri="{C3380CC4-5D6E-409C-BE32-E72D297353CC}">
              <c16:uniqueId val="{00000007-49A2-4D6C-A8E2-8D0E67223143}"/>
            </c:ext>
          </c:extLst>
        </c:ser>
        <c:ser>
          <c:idx val="8"/>
          <c:order val="8"/>
          <c:tx>
            <c:strRef>
              <c:f>'EJE 2'!$A$60</c:f>
              <c:strCache>
                <c:ptCount val="1"/>
                <c:pt idx="0">
                  <c:v>Ipiales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'EJE 2'!$B$51:$F$51</c:f>
              <c:numCache>
                <c:formatCode>General</c:formatCode>
                <c:ptCount val="5"/>
                <c:pt idx="0">
                  <c:v>2017</c:v>
                </c:pt>
                <c:pt idx="1">
                  <c:v>2018</c:v>
                </c:pt>
                <c:pt idx="2">
                  <c:v>2019</c:v>
                </c:pt>
                <c:pt idx="3">
                  <c:v>2020</c:v>
                </c:pt>
                <c:pt idx="4">
                  <c:v>2021</c:v>
                </c:pt>
              </c:numCache>
            </c:numRef>
          </c:cat>
          <c:val>
            <c:numRef>
              <c:f>'EJE 2'!$B$60:$F$60</c:f>
              <c:numCache>
                <c:formatCode>General</c:formatCode>
                <c:ptCount val="5"/>
                <c:pt idx="0">
                  <c:v>20</c:v>
                </c:pt>
                <c:pt idx="1">
                  <c:v>31</c:v>
                </c:pt>
                <c:pt idx="2">
                  <c:v>28</c:v>
                </c:pt>
                <c:pt idx="3">
                  <c:v>36</c:v>
                </c:pt>
                <c:pt idx="4">
                  <c:v>41</c:v>
                </c:pt>
              </c:numCache>
            </c:numRef>
          </c:val>
          <c:smooth val="0"/>
          <c:extLst>
            <c:ext xmlns:c16="http://schemas.microsoft.com/office/drawing/2014/chart" uri="{C3380CC4-5D6E-409C-BE32-E72D297353CC}">
              <c16:uniqueId val="{00000008-49A2-4D6C-A8E2-8D0E67223143}"/>
            </c:ext>
          </c:extLst>
        </c:ser>
        <c:ser>
          <c:idx val="9"/>
          <c:order val="9"/>
          <c:tx>
            <c:strRef>
              <c:f>'EJE 2'!$A$61</c:f>
              <c:strCache>
                <c:ptCount val="1"/>
                <c:pt idx="0">
                  <c:v>Tumaco</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'EJE 2'!$B$51:$F$51</c:f>
              <c:numCache>
                <c:formatCode>General</c:formatCode>
                <c:ptCount val="5"/>
                <c:pt idx="0">
                  <c:v>2017</c:v>
                </c:pt>
                <c:pt idx="1">
                  <c:v>2018</c:v>
                </c:pt>
                <c:pt idx="2">
                  <c:v>2019</c:v>
                </c:pt>
                <c:pt idx="3">
                  <c:v>2020</c:v>
                </c:pt>
                <c:pt idx="4">
                  <c:v>2021</c:v>
                </c:pt>
              </c:numCache>
            </c:numRef>
          </c:cat>
          <c:val>
            <c:numRef>
              <c:f>'EJE 2'!$B$61:$F$61</c:f>
              <c:numCache>
                <c:formatCode>General</c:formatCode>
                <c:ptCount val="5"/>
                <c:pt idx="0">
                  <c:v>85</c:v>
                </c:pt>
                <c:pt idx="1">
                  <c:v>98</c:v>
                </c:pt>
                <c:pt idx="2">
                  <c:v>84</c:v>
                </c:pt>
                <c:pt idx="3">
                  <c:v>79</c:v>
                </c:pt>
                <c:pt idx="4">
                  <c:v>67</c:v>
                </c:pt>
              </c:numCache>
            </c:numRef>
          </c:val>
          <c:smooth val="0"/>
          <c:extLst>
            <c:ext xmlns:c16="http://schemas.microsoft.com/office/drawing/2014/chart" uri="{C3380CC4-5D6E-409C-BE32-E72D297353CC}">
              <c16:uniqueId val="{00000009-49A2-4D6C-A8E2-8D0E67223143}"/>
            </c:ext>
          </c:extLst>
        </c:ser>
        <c:dLbls>
          <c:showLegendKey val="0"/>
          <c:showVal val="0"/>
          <c:showCatName val="0"/>
          <c:showSerName val="0"/>
          <c:showPercent val="0"/>
          <c:showBubbleSize val="0"/>
        </c:dLbls>
        <c:marker val="1"/>
        <c:smooth val="0"/>
        <c:axId val="1614652160"/>
        <c:axId val="1614656320"/>
      </c:lineChart>
      <c:catAx>
        <c:axId val="161465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614656320"/>
        <c:crosses val="autoZero"/>
        <c:auto val="1"/>
        <c:lblAlgn val="ctr"/>
        <c:lblOffset val="100"/>
        <c:noMultiLvlLbl val="0"/>
      </c:catAx>
      <c:valAx>
        <c:axId val="16146563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61465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'EJE 1'!$B$193</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 1'!$A$194:$A$197</c:f>
              <c:strCache>
                <c:ptCount val="4"/>
                <c:pt idx="0">
                  <c:v>Pasto</c:v>
                </c:pt>
                <c:pt idx="1">
                  <c:v>Cali</c:v>
                </c:pt>
                <c:pt idx="2">
                  <c:v>Bogotá</c:v>
                </c:pt>
                <c:pt idx="3">
                  <c:v>Medellín</c:v>
                </c:pt>
              </c:strCache>
            </c:strRef>
          </c:cat>
          <c:val>
            <c:numRef>
              <c:f>'EJE 1'!$B$194:$B$197</c:f>
              <c:numCache>
                <c:formatCode>0.00%</c:formatCode>
                <c:ptCount val="4"/>
                <c:pt idx="0" formatCode="0.0%">
                  <c:v>0.88800000000000001</c:v>
                </c:pt>
                <c:pt idx="1">
                  <c:v>0.753</c:v>
                </c:pt>
                <c:pt idx="2">
                  <c:v>0.69099999999999995</c:v>
                </c:pt>
                <c:pt idx="3">
                  <c:v>0.71</c:v>
                </c:pt>
              </c:numCache>
            </c:numRef>
          </c:val>
          <c:extLst>
            <c:ext xmlns:c16="http://schemas.microsoft.com/office/drawing/2014/chart" uri="{C3380CC4-5D6E-409C-BE32-E72D297353CC}">
              <c16:uniqueId val="{00000000-9E8D-4D8D-87C0-E67685F4A930}"/>
            </c:ext>
          </c:extLst>
        </c:ser>
        <c:dLbls>
          <c:showLegendKey val="0"/>
          <c:showVal val="0"/>
          <c:showCatName val="0"/>
          <c:showSerName val="0"/>
          <c:showPercent val="0"/>
          <c:showBubbleSize val="0"/>
        </c:dLbls>
        <c:gapWidth val="219"/>
        <c:overlap val="-27"/>
        <c:axId val="738842496"/>
        <c:axId val="738841664"/>
      </c:barChart>
      <c:catAx>
        <c:axId val="73884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738841664"/>
        <c:crosses val="autoZero"/>
        <c:auto val="1"/>
        <c:lblAlgn val="ctr"/>
        <c:lblOffset val="100"/>
        <c:noMultiLvlLbl val="0"/>
      </c:catAx>
      <c:valAx>
        <c:axId val="7388416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73884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'EJE 3'!$O$3</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 3'!$N$4:$N$15</c:f>
              <c:strCache>
                <c:ptCount val="12"/>
                <c:pt idx="0">
                  <c:v>Administración pública y defensa; planes de seguridad social de afiliación obligatoria; Educación; Actividades de atención de la salud humana y de servicios sociales</c:v>
                </c:pt>
                <c:pt idx="1">
                  <c:v>Comercio al por mayor y al por menor; reparación de vehículos automotores y motocicletas; Transporte y almacenamiento; Alojamiento y servicios de comida</c:v>
                </c:pt>
                <c:pt idx="2">
                  <c:v>Agricultura, ganadería, caza, silvicultura y pesca</c:v>
                </c:pt>
                <c:pt idx="3">
                  <c:v>Actividades inmobiliarias</c:v>
                </c:pt>
                <c:pt idx="4">
                  <c:v>Construcción</c:v>
                </c:pt>
                <c:pt idx="5">
                  <c:v>Actividades profesionales, científicas y técnicas; Actividades de servicios administrativos y de apoyo</c:v>
                </c:pt>
                <c:pt idx="6">
                  <c:v>Actividades financieras y de seguros</c:v>
                </c:pt>
                <c:pt idx="7">
                  <c:v>Actividades artísticas, de entretenimiento y recreación y otras actividades de servicios; Actividades de los hogares individuales en calidad de empleadores; actividades no diferenciadas de los hogares individuales como productores de bienes y servicios par</c:v>
                </c:pt>
                <c:pt idx="8">
                  <c:v>Industrias manufactureras</c:v>
                </c:pt>
                <c:pt idx="9">
                  <c:v>Información y comunicaciones</c:v>
                </c:pt>
                <c:pt idx="10">
                  <c:v>Suministro de electricidad, gas, vapor y aire acondicionado; Distribución de agua; evacuación y tratamiento de aguas residuales, gestión de desechos y actividades de saneamiento ambiental</c:v>
                </c:pt>
                <c:pt idx="11">
                  <c:v>Explotación de minas y canteras</c:v>
                </c:pt>
              </c:strCache>
            </c:strRef>
          </c:cat>
          <c:val>
            <c:numRef>
              <c:f>'EJE 3'!$O$4:$O$15</c:f>
              <c:numCache>
                <c:formatCode>0%</c:formatCode>
                <c:ptCount val="12"/>
                <c:pt idx="0">
                  <c:v>0.28799752949851726</c:v>
                </c:pt>
                <c:pt idx="1">
                  <c:v>0.20903969260750047</c:v>
                </c:pt>
                <c:pt idx="2">
                  <c:v>0.14693807726642072</c:v>
                </c:pt>
                <c:pt idx="3">
                  <c:v>8.4177357327101021E-2</c:v>
                </c:pt>
                <c:pt idx="4">
                  <c:v>6.6798922906079083E-2</c:v>
                </c:pt>
                <c:pt idx="5">
                  <c:v>3.4337468262074136E-2</c:v>
                </c:pt>
                <c:pt idx="6">
                  <c:v>3.1298681576556062E-2</c:v>
                </c:pt>
                <c:pt idx="7">
                  <c:v>2.9959622962169807E-2</c:v>
                </c:pt>
                <c:pt idx="8">
                  <c:v>2.8005797862714697E-2</c:v>
                </c:pt>
                <c:pt idx="9">
                  <c:v>1.7500870648440504E-2</c:v>
                </c:pt>
                <c:pt idx="10">
                  <c:v>1.2078602642240843E-2</c:v>
                </c:pt>
                <c:pt idx="11">
                  <c:v>5.656850832062371E-3</c:v>
                </c:pt>
              </c:numCache>
            </c:numRef>
          </c:val>
          <c:extLst>
            <c:ext xmlns:c16="http://schemas.microsoft.com/office/drawing/2014/chart" uri="{C3380CC4-5D6E-409C-BE32-E72D297353CC}">
              <c16:uniqueId val="{00000000-6F81-4274-81B3-E4504A166B50}"/>
            </c:ext>
          </c:extLst>
        </c:ser>
        <c:dLbls>
          <c:showLegendKey val="0"/>
          <c:showVal val="0"/>
          <c:showCatName val="0"/>
          <c:showSerName val="0"/>
          <c:showPercent val="0"/>
          <c:showBubbleSize val="0"/>
        </c:dLbls>
        <c:gapWidth val="182"/>
        <c:axId val="701050415"/>
        <c:axId val="701058735"/>
      </c:barChart>
      <c:catAx>
        <c:axId val="701050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701058735"/>
        <c:crosses val="autoZero"/>
        <c:auto val="1"/>
        <c:lblAlgn val="ctr"/>
        <c:lblOffset val="100"/>
        <c:noMultiLvlLbl val="0"/>
      </c:catAx>
      <c:valAx>
        <c:axId val="701058735"/>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701050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'EJE 3'!$B$112</c:f>
              <c:strCache>
                <c:ptCount val="1"/>
                <c:pt idx="0">
                  <c:v>ICD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 3'!$A$113:$A$116</c:f>
              <c:strCache>
                <c:ptCount val="4"/>
                <c:pt idx="0">
                  <c:v>Nariño</c:v>
                </c:pt>
                <c:pt idx="1">
                  <c:v>Valle del Cauca</c:v>
                </c:pt>
                <c:pt idx="2">
                  <c:v>Antioquia</c:v>
                </c:pt>
                <c:pt idx="3">
                  <c:v>Distrito capital de Bogotá </c:v>
                </c:pt>
              </c:strCache>
            </c:strRef>
          </c:cat>
          <c:val>
            <c:numRef>
              <c:f>'EJE 3'!$B$113:$B$116</c:f>
              <c:numCache>
                <c:formatCode>0.0</c:formatCode>
                <c:ptCount val="4"/>
                <c:pt idx="0">
                  <c:v>4.71</c:v>
                </c:pt>
                <c:pt idx="1">
                  <c:v>6.36</c:v>
                </c:pt>
                <c:pt idx="2">
                  <c:v>6.8</c:v>
                </c:pt>
                <c:pt idx="3">
                  <c:v>8.33</c:v>
                </c:pt>
              </c:numCache>
            </c:numRef>
          </c:val>
          <c:extLst>
            <c:ext xmlns:c16="http://schemas.microsoft.com/office/drawing/2014/chart" uri="{C3380CC4-5D6E-409C-BE32-E72D297353CC}">
              <c16:uniqueId val="{00000000-0399-4A50-A12F-31E6732CBA3F}"/>
            </c:ext>
          </c:extLst>
        </c:ser>
        <c:dLbls>
          <c:showLegendKey val="0"/>
          <c:showVal val="0"/>
          <c:showCatName val="0"/>
          <c:showSerName val="0"/>
          <c:showPercent val="0"/>
          <c:showBubbleSize val="0"/>
        </c:dLbls>
        <c:gapWidth val="219"/>
        <c:overlap val="-27"/>
        <c:axId val="780957712"/>
        <c:axId val="780952304"/>
      </c:barChart>
      <c:catAx>
        <c:axId val="78095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780952304"/>
        <c:crosses val="autoZero"/>
        <c:auto val="1"/>
        <c:lblAlgn val="ctr"/>
        <c:lblOffset val="100"/>
        <c:noMultiLvlLbl val="0"/>
      </c:catAx>
      <c:valAx>
        <c:axId val="78095230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78095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1/12/2022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96339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1/12/2022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60651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1/12/2022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85592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D3BF8EE-F2BE-4770-9E4A-C45FA973C0E6}" type="datetimeFigureOut">
              <a:rPr lang="es-CO" smtClean="0"/>
              <a:t>1/12/2022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3719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D3BF8EE-F2BE-4770-9E4A-C45FA973C0E6}" type="datetimeFigureOut">
              <a:rPr lang="es-CO" smtClean="0"/>
              <a:t>1/12/2022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35672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D3BF8EE-F2BE-4770-9E4A-C45FA973C0E6}" type="datetimeFigureOut">
              <a:rPr lang="es-CO" smtClean="0"/>
              <a:t>1/12/2022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7923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D3BF8EE-F2BE-4770-9E4A-C45FA973C0E6}" type="datetimeFigureOut">
              <a:rPr lang="es-CO" smtClean="0"/>
              <a:t>1/12/2022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183377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D3BF8EE-F2BE-4770-9E4A-C45FA973C0E6}" type="datetimeFigureOut">
              <a:rPr lang="es-CO" smtClean="0"/>
              <a:t>1/12/2022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64933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3BF8EE-F2BE-4770-9E4A-C45FA973C0E6}" type="datetimeFigureOut">
              <a:rPr lang="es-CO" smtClean="0"/>
              <a:t>1/12/2022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285341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1/12/2022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390958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D3BF8EE-F2BE-4770-9E4A-C45FA973C0E6}" type="datetimeFigureOut">
              <a:rPr lang="es-CO" smtClean="0"/>
              <a:t>1/12/2022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38DE04C-03B2-4B5C-9CBD-1F2202D3EC24}" type="slidenum">
              <a:rPr lang="es-CO" smtClean="0"/>
              <a:t>‹Nº›</a:t>
            </a:fld>
            <a:endParaRPr lang="es-CO"/>
          </a:p>
        </p:txBody>
      </p:sp>
    </p:spTree>
    <p:extLst>
      <p:ext uri="{BB962C8B-B14F-4D97-AF65-F5344CB8AC3E}">
        <p14:creationId xmlns:p14="http://schemas.microsoft.com/office/powerpoint/2010/main" val="421491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BF8EE-F2BE-4770-9E4A-C45FA973C0E6}" type="datetimeFigureOut">
              <a:rPr lang="es-CO" smtClean="0"/>
              <a:t>1/12/2022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DE04C-03B2-4B5C-9CBD-1F2202D3EC24}" type="slidenum">
              <a:rPr lang="es-CO" smtClean="0"/>
              <a:t>‹Nº›</a:t>
            </a:fld>
            <a:endParaRPr lang="es-CO"/>
          </a:p>
        </p:txBody>
      </p:sp>
    </p:spTree>
    <p:extLst>
      <p:ext uri="{BB962C8B-B14F-4D97-AF65-F5344CB8AC3E}">
        <p14:creationId xmlns:p14="http://schemas.microsoft.com/office/powerpoint/2010/main" val="238054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a:t>Nariño</a:t>
            </a:r>
            <a:endParaRPr lang="es-CO" b="1" dirty="0"/>
          </a:p>
        </p:txBody>
      </p:sp>
      <p:sp>
        <p:nvSpPr>
          <p:cNvPr id="3" name="Subtítulo 2"/>
          <p:cNvSpPr>
            <a:spLocks noGrp="1"/>
          </p:cNvSpPr>
          <p:nvPr>
            <p:ph type="subTitle" idx="1"/>
          </p:nvPr>
        </p:nvSpPr>
        <p:spPr>
          <a:xfrm>
            <a:off x="1524000" y="3602038"/>
            <a:ext cx="9144000" cy="789853"/>
          </a:xfrm>
        </p:spPr>
        <p:txBody>
          <a:bodyPr/>
          <a:lstStyle/>
          <a:p>
            <a:r>
              <a:rPr lang="es-ES" dirty="0"/>
              <a:t>Diagnóstico, retos y conclusiones en cada uno de los ejes sombrilla del partido Centro Democrático</a:t>
            </a:r>
            <a:endParaRPr lang="es-CO" dirty="0"/>
          </a:p>
        </p:txBody>
      </p:sp>
      <p:sp>
        <p:nvSpPr>
          <p:cNvPr id="4" name="Subtítulo 2">
            <a:extLst>
              <a:ext uri="{FF2B5EF4-FFF2-40B4-BE49-F238E27FC236}">
                <a16:creationId xmlns:a16="http://schemas.microsoft.com/office/drawing/2014/main" id="{A4B4B488-8840-3C48-18F2-04C9ACD6036F}"/>
              </a:ext>
            </a:extLst>
          </p:cNvPr>
          <p:cNvSpPr txBox="1">
            <a:spLocks/>
          </p:cNvSpPr>
          <p:nvPr/>
        </p:nvSpPr>
        <p:spPr>
          <a:xfrm>
            <a:off x="1524000" y="4497677"/>
            <a:ext cx="9144000" cy="7898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400" dirty="0"/>
              <a:t>Lina Martínez, PhD </a:t>
            </a:r>
            <a:r>
              <a:rPr lang="es-CO" sz="1400" dirty="0">
                <a:effectLst/>
                <a:ea typeface="Calibri" panose="020F0502020204030204" pitchFamily="34" charset="0"/>
                <a:cs typeface="Times New Roman" panose="02020603050405020304" pitchFamily="18" charset="0"/>
              </a:rPr>
              <a:t>en Políticas Públicas, Universidad de Maryland. </a:t>
            </a:r>
          </a:p>
          <a:p>
            <a:r>
              <a:rPr lang="es-CO" sz="1400" dirty="0">
                <a:effectLst/>
                <a:ea typeface="Calibri" panose="020F0502020204030204" pitchFamily="34" charset="0"/>
                <a:cs typeface="Times New Roman" panose="02020603050405020304" pitchFamily="18" charset="0"/>
              </a:rPr>
              <a:t>Valeria Trofimoff, </a:t>
            </a:r>
            <a:r>
              <a:rPr lang="es-CO" sz="1400" dirty="0" err="1">
                <a:effectLst/>
                <a:ea typeface="Calibri" panose="020F0502020204030204" pitchFamily="34" charset="0"/>
                <a:cs typeface="Times New Roman" panose="02020603050405020304" pitchFamily="18" charset="0"/>
              </a:rPr>
              <a:t>Mag</a:t>
            </a:r>
            <a:r>
              <a:rPr lang="es-CO" sz="1400" dirty="0">
                <a:effectLst/>
                <a:ea typeface="Calibri" panose="020F0502020204030204" pitchFamily="34" charset="0"/>
                <a:cs typeface="Times New Roman" panose="02020603050405020304" pitchFamily="18" charset="0"/>
              </a:rPr>
              <a:t>. en Estudios Sociales y Políticos, Universidad Icesi. </a:t>
            </a:r>
          </a:p>
          <a:p>
            <a:endParaRPr lang="es-CO" sz="1400" dirty="0"/>
          </a:p>
        </p:txBody>
      </p:sp>
    </p:spTree>
    <p:extLst>
      <p:ext uri="{BB962C8B-B14F-4D97-AF65-F5344CB8AC3E}">
        <p14:creationId xmlns:p14="http://schemas.microsoft.com/office/powerpoint/2010/main" val="78993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915400" cy="1325563"/>
          </a:xfrm>
        </p:spPr>
        <p:txBody>
          <a:bodyPr>
            <a:normAutofit fontScale="90000"/>
          </a:bodyPr>
          <a:lstStyle/>
          <a:p>
            <a:r>
              <a:rPr lang="es-ES" b="1" dirty="0"/>
              <a:t>Reto 3. Sin acceso a fuente de agua mejorada e inadecuada eliminación de excretas </a:t>
            </a:r>
            <a:endParaRPr lang="es-CO" b="1" dirty="0"/>
          </a:p>
        </p:txBody>
      </p:sp>
      <p:sp>
        <p:nvSpPr>
          <p:cNvPr id="5" name="CuadroTexto 4">
            <a:extLst>
              <a:ext uri="{FF2B5EF4-FFF2-40B4-BE49-F238E27FC236}">
                <a16:creationId xmlns:a16="http://schemas.microsoft.com/office/drawing/2014/main" id="{FEF94592-1868-EFA5-8299-AB4DF31AFFEF}"/>
              </a:ext>
            </a:extLst>
          </p:cNvPr>
          <p:cNvSpPr txBox="1"/>
          <p:nvPr/>
        </p:nvSpPr>
        <p:spPr>
          <a:xfrm>
            <a:off x="838200" y="1836624"/>
            <a:ext cx="7613072" cy="646331"/>
          </a:xfrm>
          <a:prstGeom prst="rect">
            <a:avLst/>
          </a:prstGeom>
          <a:noFill/>
        </p:spPr>
        <p:txBody>
          <a:bodyPr wrap="square">
            <a:spAutoFit/>
          </a:bodyPr>
          <a:lstStyle/>
          <a:p>
            <a:pPr algn="just">
              <a:spcAft>
                <a:spcPts val="1000"/>
              </a:spcAft>
            </a:pPr>
            <a:r>
              <a:rPr lang="es-CO" sz="1800" b="1" i="0" dirty="0">
                <a:effectLst/>
                <a:latin typeface="Calibri Light" panose="020F0302020204030204" pitchFamily="34" charset="0"/>
                <a:ea typeface="Calibri" panose="020F0502020204030204" pitchFamily="34" charset="0"/>
                <a:cs typeface="Times New Roman" panose="02020603050405020304" pitchFamily="18" charset="0"/>
              </a:rPr>
              <a:t>Gráfico 2. Porcentaje de hogares que experimentan privaciones en sin acceso a fuente de agua mejora e inadecuada eliminación de excretas: IPM 2018.</a:t>
            </a:r>
            <a:endParaRPr lang="es-CO"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CBC2CA2A-7D97-7FEA-C6A4-EC8DEB083728}"/>
              </a:ext>
            </a:extLst>
          </p:cNvPr>
          <p:cNvSpPr txBox="1"/>
          <p:nvPr/>
        </p:nvSpPr>
        <p:spPr>
          <a:xfrm>
            <a:off x="3670918" y="5731126"/>
            <a:ext cx="3283527" cy="369332"/>
          </a:xfrm>
          <a:prstGeom prst="rect">
            <a:avLst/>
          </a:prstGeom>
          <a:noFill/>
        </p:spPr>
        <p:txBody>
          <a:bodyPr wrap="square" rtlCol="0">
            <a:spAutoFit/>
          </a:bodyPr>
          <a:lstStyle/>
          <a:p>
            <a:r>
              <a:rPr lang="es-ES" dirty="0"/>
              <a:t>Fuente: DANE, 2018.</a:t>
            </a:r>
            <a:endParaRPr lang="es-CO" dirty="0"/>
          </a:p>
        </p:txBody>
      </p:sp>
      <p:graphicFrame>
        <p:nvGraphicFramePr>
          <p:cNvPr id="3" name="Gráfico 2">
            <a:extLst>
              <a:ext uri="{FF2B5EF4-FFF2-40B4-BE49-F238E27FC236}">
                <a16:creationId xmlns:a16="http://schemas.microsoft.com/office/drawing/2014/main" id="{E1E05B76-62E3-4948-CAE4-CD6126594C57}"/>
              </a:ext>
            </a:extLst>
          </p:cNvPr>
          <p:cNvGraphicFramePr>
            <a:graphicFrameLocks/>
          </p:cNvGraphicFramePr>
          <p:nvPr>
            <p:extLst>
              <p:ext uri="{D42A27DB-BD31-4B8C-83A1-F6EECF244321}">
                <p14:modId xmlns:p14="http://schemas.microsoft.com/office/powerpoint/2010/main" val="2912080011"/>
              </p:ext>
            </p:extLst>
          </p:nvPr>
        </p:nvGraphicFramePr>
        <p:xfrm>
          <a:off x="1801091" y="2482955"/>
          <a:ext cx="5430982" cy="320732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833E21A1-C355-2EF1-5C9E-03473BFBD343}"/>
              </a:ext>
            </a:extLst>
          </p:cNvPr>
          <p:cNvSpPr txBox="1"/>
          <p:nvPr/>
        </p:nvSpPr>
        <p:spPr>
          <a:xfrm>
            <a:off x="7605609" y="2897718"/>
            <a:ext cx="2286537" cy="2308324"/>
          </a:xfrm>
          <a:prstGeom prst="rect">
            <a:avLst/>
          </a:prstGeom>
          <a:noFill/>
        </p:spPr>
        <p:txBody>
          <a:bodyPr wrap="square" rtlCol="0">
            <a:spAutoFit/>
          </a:bodyPr>
          <a:lstStyle/>
          <a:p>
            <a:r>
              <a:rPr lang="es-ES" dirty="0">
                <a:solidFill>
                  <a:srgbClr val="FF0000"/>
                </a:solidFill>
                <a:latin typeface="+mj-lt"/>
              </a:rPr>
              <a:t>El municipio de Tumaco registra niveles de privación críticos en estos aspectos. El 58.3% de la población no tiene acceso a fuentes de agua mejoradas. </a:t>
            </a:r>
            <a:endParaRPr lang="es-CO" dirty="0">
              <a:solidFill>
                <a:srgbClr val="FF0000"/>
              </a:solidFill>
              <a:latin typeface="+mj-lt"/>
            </a:endParaRPr>
          </a:p>
        </p:txBody>
      </p:sp>
    </p:spTree>
    <p:extLst>
      <p:ext uri="{BB962C8B-B14F-4D97-AF65-F5344CB8AC3E}">
        <p14:creationId xmlns:p14="http://schemas.microsoft.com/office/powerpoint/2010/main" val="167236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b="1" dirty="0"/>
              <a:t>Seguridad en las regiones como condición para la convivencia</a:t>
            </a:r>
            <a:endParaRPr lang="es-CO" b="1" dirty="0"/>
          </a:p>
        </p:txBody>
      </p:sp>
    </p:spTree>
    <p:extLst>
      <p:ext uri="{BB962C8B-B14F-4D97-AF65-F5344CB8AC3E}">
        <p14:creationId xmlns:p14="http://schemas.microsoft.com/office/powerpoint/2010/main" val="411996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26BE-36C5-0A92-A472-A617B7F8A097}"/>
              </a:ext>
            </a:extLst>
          </p:cNvPr>
          <p:cNvSpPr>
            <a:spLocks noGrp="1"/>
          </p:cNvSpPr>
          <p:nvPr>
            <p:ph type="title"/>
          </p:nvPr>
        </p:nvSpPr>
        <p:spPr>
          <a:xfrm>
            <a:off x="214745" y="201852"/>
            <a:ext cx="10515600" cy="1325563"/>
          </a:xfrm>
        </p:spPr>
        <p:txBody>
          <a:bodyPr/>
          <a:lstStyle/>
          <a:p>
            <a:r>
              <a:rPr lang="es-ES" b="1" dirty="0"/>
              <a:t>Reto 1. Municipio neurálgico: Tumaco</a:t>
            </a:r>
            <a:endParaRPr lang="es-CO" b="1" dirty="0"/>
          </a:p>
        </p:txBody>
      </p:sp>
      <p:sp>
        <p:nvSpPr>
          <p:cNvPr id="6" name="CuadroTexto 5">
            <a:extLst>
              <a:ext uri="{FF2B5EF4-FFF2-40B4-BE49-F238E27FC236}">
                <a16:creationId xmlns:a16="http://schemas.microsoft.com/office/drawing/2014/main" id="{8007B5E8-1F30-6332-9E6C-47EBD326CCCD}"/>
              </a:ext>
            </a:extLst>
          </p:cNvPr>
          <p:cNvSpPr txBox="1"/>
          <p:nvPr/>
        </p:nvSpPr>
        <p:spPr>
          <a:xfrm>
            <a:off x="5527964" y="1249362"/>
            <a:ext cx="5825836" cy="5078313"/>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mj-lt"/>
              </a:rPr>
              <a:t>32 acciones armadas durante el primer semestre del 2022 </a:t>
            </a:r>
            <a:r>
              <a:rPr lang="es-ES" sz="1800" dirty="0">
                <a:effectLst/>
                <a:latin typeface="+mj-lt"/>
                <a:ea typeface="Calibri" panose="020F0502020204030204" pitchFamily="34" charset="0"/>
              </a:rPr>
              <a:t>(16.161 personas afectadas). </a:t>
            </a:r>
            <a:r>
              <a:rPr lang="es-ES" dirty="0">
                <a:solidFill>
                  <a:srgbClr val="FF0000"/>
                </a:solidFill>
                <a:latin typeface="+mj-lt"/>
                <a:ea typeface="Calibri" panose="020F0502020204030204" pitchFamily="34" charset="0"/>
              </a:rPr>
              <a:t>En Colombia, 43% de las víctimas de desplazamiento forzado fueron de Nariño. </a:t>
            </a:r>
            <a:endParaRPr lang="es-ES" sz="1800" dirty="0">
              <a:solidFill>
                <a:srgbClr val="FF0000"/>
              </a:solidFill>
              <a:effectLst/>
              <a:latin typeface="+mj-lt"/>
              <a:ea typeface="Calibri" panose="020F0502020204030204" pitchFamily="34" charset="0"/>
            </a:endParaRPr>
          </a:p>
          <a:p>
            <a:pPr marL="285750" indent="-285750">
              <a:buFont typeface="Arial" panose="020B0604020202020204" pitchFamily="34" charset="0"/>
              <a:buChar char="•"/>
            </a:pPr>
            <a:r>
              <a:rPr lang="es-ES" sz="1800" dirty="0">
                <a:solidFill>
                  <a:srgbClr val="FF0000"/>
                </a:solidFill>
                <a:effectLst/>
                <a:latin typeface="+mj-lt"/>
                <a:ea typeface="Calibri" panose="020F0502020204030204" pitchFamily="34" charset="0"/>
              </a:rPr>
              <a:t>En 2021, la tasa de </a:t>
            </a:r>
            <a:r>
              <a:rPr lang="es-ES" dirty="0">
                <a:solidFill>
                  <a:srgbClr val="FF0000"/>
                </a:solidFill>
                <a:latin typeface="+mj-lt"/>
                <a:ea typeface="Calibri" panose="020F0502020204030204" pitchFamily="34" charset="0"/>
              </a:rPr>
              <a:t>homicidios fue de 67 por cada 100.000 habitantes, en Nariño fue de 35 y en Colombia de 27. </a:t>
            </a:r>
          </a:p>
          <a:p>
            <a:pPr marL="285750" indent="-285750">
              <a:buFont typeface="Arial" panose="020B0604020202020204" pitchFamily="34" charset="0"/>
              <a:buChar char="•"/>
            </a:pPr>
            <a:r>
              <a:rPr lang="es-ES" dirty="0">
                <a:solidFill>
                  <a:srgbClr val="FF0000"/>
                </a:solidFill>
                <a:latin typeface="+mj-lt"/>
              </a:rPr>
              <a:t>San Andrés de Tumaco hace parte de los cinco municipios a nivel nacional que concentran el 33% del área sembrada de coca. </a:t>
            </a:r>
            <a:r>
              <a:rPr lang="es-ES" dirty="0">
                <a:latin typeface="+mj-lt"/>
              </a:rPr>
              <a:t>El área sembrada de coca se encuentra 10.000 hectáreas por debajo de lo registrado en Norte de Santander, departamento que conforma la región del Catatumbo. </a:t>
            </a:r>
          </a:p>
          <a:p>
            <a:pPr marL="285750" indent="-285750">
              <a:buFont typeface="Arial" panose="020B0604020202020204" pitchFamily="34" charset="0"/>
              <a:buChar char="•"/>
            </a:pPr>
            <a:r>
              <a:rPr lang="es-ES" dirty="0">
                <a:latin typeface="+mj-lt"/>
              </a:rPr>
              <a:t>Focos territoriales del conflicto armado en Nariño es el Triángulo de </a:t>
            </a:r>
            <a:r>
              <a:rPr lang="es-ES" dirty="0" err="1">
                <a:latin typeface="+mj-lt"/>
              </a:rPr>
              <a:t>Telembí</a:t>
            </a:r>
            <a:r>
              <a:rPr lang="es-ES" dirty="0">
                <a:latin typeface="+mj-lt"/>
              </a:rPr>
              <a:t> (</a:t>
            </a:r>
            <a:r>
              <a:rPr lang="es-ES" dirty="0" err="1">
                <a:latin typeface="+mj-lt"/>
              </a:rPr>
              <a:t>Magüí</a:t>
            </a:r>
            <a:r>
              <a:rPr lang="es-ES" dirty="0">
                <a:latin typeface="+mj-lt"/>
              </a:rPr>
              <a:t> Payán, Barbacoas y Roberto Payán) y Tumaco: Frente Oliver Sinisterra, Guerrillas Unidas del Pacífico, Autodefensas </a:t>
            </a:r>
            <a:r>
              <a:rPr lang="es-ES" dirty="0" err="1">
                <a:latin typeface="+mj-lt"/>
              </a:rPr>
              <a:t>Gaitanistas</a:t>
            </a:r>
            <a:r>
              <a:rPr lang="es-ES" dirty="0">
                <a:latin typeface="+mj-lt"/>
              </a:rPr>
              <a:t>, Comando Coordinador de Occidente, Columna Móvil Franco Benavides y Bloque Occidental Alfonso Cano (Indepaz, 2021). </a:t>
            </a:r>
            <a:endParaRPr lang="es-CO" dirty="0">
              <a:latin typeface="+mj-lt"/>
            </a:endParaRPr>
          </a:p>
        </p:txBody>
      </p:sp>
      <p:pic>
        <p:nvPicPr>
          <p:cNvPr id="4" name="Imagen 3" descr="Mapa">
            <a:extLst>
              <a:ext uri="{FF2B5EF4-FFF2-40B4-BE49-F238E27FC236}">
                <a16:creationId xmlns:a16="http://schemas.microsoft.com/office/drawing/2014/main" id="{59C10C6D-88A1-A284-EEBC-2FB4C7307E3F}"/>
              </a:ext>
            </a:extLst>
          </p:cNvPr>
          <p:cNvPicPr>
            <a:picLocks noChangeAspect="1"/>
          </p:cNvPicPr>
          <p:nvPr/>
        </p:nvPicPr>
        <p:blipFill rotWithShape="1">
          <a:blip r:embed="rId2">
            <a:extLst>
              <a:ext uri="{28A0092B-C50C-407E-A947-70E740481C1C}">
                <a14:useLocalDpi xmlns:a14="http://schemas.microsoft.com/office/drawing/2010/main" val="0"/>
              </a:ext>
            </a:extLst>
          </a:blip>
          <a:srcRect r="35295" b="3927"/>
          <a:stretch/>
        </p:blipFill>
        <p:spPr>
          <a:xfrm>
            <a:off x="1022131" y="1249362"/>
            <a:ext cx="4311869" cy="4679177"/>
          </a:xfrm>
          <a:prstGeom prst="rect">
            <a:avLst/>
          </a:prstGeom>
        </p:spPr>
      </p:pic>
      <p:sp>
        <p:nvSpPr>
          <p:cNvPr id="5" name="CuadroTexto 4">
            <a:extLst>
              <a:ext uri="{FF2B5EF4-FFF2-40B4-BE49-F238E27FC236}">
                <a16:creationId xmlns:a16="http://schemas.microsoft.com/office/drawing/2014/main" id="{2E196E2B-0C71-DCE2-B3E7-267779E3AD65}"/>
              </a:ext>
            </a:extLst>
          </p:cNvPr>
          <p:cNvSpPr txBox="1"/>
          <p:nvPr/>
        </p:nvSpPr>
        <p:spPr>
          <a:xfrm>
            <a:off x="1022131" y="6117323"/>
            <a:ext cx="5315834" cy="375552"/>
          </a:xfrm>
          <a:prstGeom prst="rect">
            <a:avLst/>
          </a:prstGeom>
          <a:noFill/>
        </p:spPr>
        <p:txBody>
          <a:bodyPr wrap="square">
            <a:spAutoFit/>
          </a:bodyPr>
          <a:lstStyle/>
          <a:p>
            <a:pPr>
              <a:lnSpc>
                <a:spcPct val="107000"/>
              </a:lnSpc>
              <a:spcAft>
                <a:spcPts val="800"/>
              </a:spcAft>
            </a:pPr>
            <a:r>
              <a:rPr lang="es-ES" sz="1800" dirty="0">
                <a:effectLst/>
                <a:latin typeface="Calibri Light" panose="020F0302020204030204" pitchFamily="34" charset="0"/>
                <a:ea typeface="Calibri" panose="020F0502020204030204" pitchFamily="34" charset="0"/>
                <a:cs typeface="Times New Roman" panose="02020603050405020304" pitchFamily="18" charset="0"/>
              </a:rPr>
              <a:t>Fuente: Franco-Gamboa y Franco-Cian (2020).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6186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763000" cy="1325563"/>
          </a:xfrm>
        </p:spPr>
        <p:txBody>
          <a:bodyPr>
            <a:normAutofit/>
          </a:bodyPr>
          <a:lstStyle/>
          <a:p>
            <a:r>
              <a:rPr lang="es-ES" b="1" dirty="0"/>
              <a:t>Reto 2. Inseguridad urbana</a:t>
            </a:r>
            <a:endParaRPr lang="es-CO" b="1" dirty="0"/>
          </a:p>
        </p:txBody>
      </p:sp>
      <p:sp>
        <p:nvSpPr>
          <p:cNvPr id="9" name="CuadroTexto 8">
            <a:extLst>
              <a:ext uri="{FF2B5EF4-FFF2-40B4-BE49-F238E27FC236}">
                <a16:creationId xmlns:a16="http://schemas.microsoft.com/office/drawing/2014/main" id="{F6E59414-19D1-E3A0-43DB-E154C9957F51}"/>
              </a:ext>
            </a:extLst>
          </p:cNvPr>
          <p:cNvSpPr txBox="1"/>
          <p:nvPr/>
        </p:nvSpPr>
        <p:spPr>
          <a:xfrm>
            <a:off x="838200" y="1731998"/>
            <a:ext cx="8111836" cy="369332"/>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Gráfico 3. Tasa de homicidios por cada 100.000 habitantes</a:t>
            </a:r>
            <a:endParaRPr lang="es-ES" sz="1800" dirty="0">
              <a:effectLst/>
              <a:latin typeface="Calibri Light" panose="020F0302020204030204" pitchFamily="34" charset="0"/>
              <a:ea typeface="Calibri" panose="020F0502020204030204" pitchFamily="34" charset="0"/>
            </a:endParaRPr>
          </a:p>
        </p:txBody>
      </p:sp>
      <p:sp>
        <p:nvSpPr>
          <p:cNvPr id="4" name="CuadroTexto 3">
            <a:extLst>
              <a:ext uri="{FF2B5EF4-FFF2-40B4-BE49-F238E27FC236}">
                <a16:creationId xmlns:a16="http://schemas.microsoft.com/office/drawing/2014/main" id="{32E88063-2FE4-8C59-29DE-1C426DE88AE7}"/>
              </a:ext>
            </a:extLst>
          </p:cNvPr>
          <p:cNvSpPr txBox="1"/>
          <p:nvPr/>
        </p:nvSpPr>
        <p:spPr>
          <a:xfrm>
            <a:off x="2071883" y="5349714"/>
            <a:ext cx="4202084" cy="344069"/>
          </a:xfrm>
          <a:prstGeom prst="rect">
            <a:avLst/>
          </a:prstGeom>
          <a:noFill/>
        </p:spPr>
        <p:txBody>
          <a:bodyPr wrap="square">
            <a:spAutoFit/>
          </a:bodyPr>
          <a:lstStyle/>
          <a:p>
            <a:pPr>
              <a:lnSpc>
                <a:spcPct val="107000"/>
              </a:lnSpc>
              <a:spcAft>
                <a:spcPts val="800"/>
              </a:spcAft>
            </a:pPr>
            <a:r>
              <a:rPr lang="es-ES" sz="1600" dirty="0">
                <a:effectLst/>
                <a:latin typeface="Calibri Light" panose="020F0302020204030204" pitchFamily="34" charset="0"/>
                <a:ea typeface="Calibri" panose="020F0502020204030204" pitchFamily="34" charset="0"/>
                <a:cs typeface="Times New Roman" panose="02020603050405020304" pitchFamily="18" charset="0"/>
              </a:rPr>
              <a:t>Fuente: Policía Nacional, 2017-2021.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707B72FD-FE47-BA06-EC35-7F2D76B23A53}"/>
              </a:ext>
            </a:extLst>
          </p:cNvPr>
          <p:cNvSpPr txBox="1"/>
          <p:nvPr/>
        </p:nvSpPr>
        <p:spPr>
          <a:xfrm>
            <a:off x="6593251" y="1468379"/>
            <a:ext cx="3215768" cy="1857368"/>
          </a:xfrm>
          <a:prstGeom prst="rect">
            <a:avLst/>
          </a:prstGeom>
          <a:noFill/>
        </p:spPr>
        <p:txBody>
          <a:bodyPr wrap="square">
            <a:spAutoFit/>
          </a:bodyPr>
          <a:lstStyle/>
          <a:p>
            <a:pPr>
              <a:lnSpc>
                <a:spcPct val="107000"/>
              </a:lnSpc>
              <a:spcAft>
                <a:spcPts val="800"/>
              </a:spcAft>
            </a:pPr>
            <a:r>
              <a:rPr lang="es-ES" sz="1800" dirty="0">
                <a:effectLst/>
                <a:latin typeface="Calibri Light" panose="020F0302020204030204" pitchFamily="34" charset="0"/>
                <a:ea typeface="Calibri" panose="020F0502020204030204" pitchFamily="34" charset="0"/>
                <a:cs typeface="Times New Roman" panose="02020603050405020304" pitchFamily="18" charset="0"/>
              </a:rPr>
              <a:t>En 2021, la tasa de homicidios por cada 100.000 habitantes: Tumaco (67), Ipiales (41) y Cali (54). Ipiales tuvo un incremento del 105% en este indicador entre 2017 y 2021.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20A7D60-95D3-0C05-14AB-720AAA682FB7}"/>
              </a:ext>
            </a:extLst>
          </p:cNvPr>
          <p:cNvSpPr txBox="1"/>
          <p:nvPr/>
        </p:nvSpPr>
        <p:spPr>
          <a:xfrm>
            <a:off x="6593252" y="3532910"/>
            <a:ext cx="3215767" cy="671915"/>
          </a:xfrm>
          <a:prstGeom prst="rect">
            <a:avLst/>
          </a:prstGeom>
          <a:noFill/>
        </p:spPr>
        <p:txBody>
          <a:bodyPr wrap="square">
            <a:spAutoFit/>
          </a:bodyPr>
          <a:lstStyle/>
          <a:p>
            <a:pPr>
              <a:lnSpc>
                <a:spcPct val="107000"/>
              </a:lnSpc>
              <a:spcAft>
                <a:spcPts val="800"/>
              </a:spcAft>
            </a:pPr>
            <a:r>
              <a:rPr lang="es-ES" sz="1800" dirty="0">
                <a:effectLst/>
                <a:latin typeface="Calibri Light" panose="020F0302020204030204" pitchFamily="34" charset="0"/>
                <a:ea typeface="Calibri" panose="020F0502020204030204" pitchFamily="34" charset="0"/>
                <a:cs typeface="Times New Roman" panose="02020603050405020304" pitchFamily="18" charset="0"/>
              </a:rPr>
              <a:t>Retos de microtráfico y narcotráfico.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a:extLst>
              <a:ext uri="{FF2B5EF4-FFF2-40B4-BE49-F238E27FC236}">
                <a16:creationId xmlns:a16="http://schemas.microsoft.com/office/drawing/2014/main" id="{71C00AAE-F68A-731E-8F4C-D3F260E52407}"/>
              </a:ext>
            </a:extLst>
          </p:cNvPr>
          <p:cNvGraphicFramePr/>
          <p:nvPr>
            <p:extLst>
              <p:ext uri="{D42A27DB-BD31-4B8C-83A1-F6EECF244321}">
                <p14:modId xmlns:p14="http://schemas.microsoft.com/office/powerpoint/2010/main" val="1591055548"/>
              </p:ext>
            </p:extLst>
          </p:nvPr>
        </p:nvGraphicFramePr>
        <p:xfrm>
          <a:off x="838200" y="2142640"/>
          <a:ext cx="5755051" cy="3165764"/>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5D7D4479-47F4-E33C-08DE-47E95F07D876}"/>
              </a:ext>
            </a:extLst>
          </p:cNvPr>
          <p:cNvSpPr txBox="1"/>
          <p:nvPr/>
        </p:nvSpPr>
        <p:spPr>
          <a:xfrm>
            <a:off x="6593253" y="4394737"/>
            <a:ext cx="3215766" cy="1561005"/>
          </a:xfrm>
          <a:prstGeom prst="rect">
            <a:avLst/>
          </a:prstGeom>
          <a:noFill/>
        </p:spPr>
        <p:txBody>
          <a:bodyPr wrap="square">
            <a:spAutoFit/>
          </a:bodyPr>
          <a:lstStyle/>
          <a:p>
            <a:pPr>
              <a:lnSpc>
                <a:spcPct val="107000"/>
              </a:lnSpc>
              <a:spcAft>
                <a:spcPts val="800"/>
              </a:spcAft>
            </a:pPr>
            <a:r>
              <a:rPr lang="es-ES" sz="1800" dirty="0">
                <a:effectLst/>
                <a:latin typeface="Calibri Light" panose="020F0302020204030204" pitchFamily="34" charset="0"/>
                <a:ea typeface="Calibri" panose="020F0502020204030204" pitchFamily="34" charset="0"/>
                <a:cs typeface="Times New Roman" panose="02020603050405020304" pitchFamily="18" charset="0"/>
              </a:rPr>
              <a:t>En 2021, Pasto registró una tasa de hurtos (1016) superior a la de Cali (840), aunque el indicador ha tenido una tendencia a la baja desde 2017.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67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78091" cy="1325563"/>
          </a:xfrm>
        </p:spPr>
        <p:txBody>
          <a:bodyPr>
            <a:normAutofit/>
          </a:bodyPr>
          <a:lstStyle/>
          <a:p>
            <a:r>
              <a:rPr lang="es-ES" b="1" dirty="0"/>
              <a:t>Reto 3. Casos críticos de violencia intrafamiliar</a:t>
            </a:r>
            <a:endParaRPr lang="es-CO" b="1" dirty="0"/>
          </a:p>
        </p:txBody>
      </p:sp>
      <p:sp>
        <p:nvSpPr>
          <p:cNvPr id="5" name="CuadroTexto 4">
            <a:extLst>
              <a:ext uri="{FF2B5EF4-FFF2-40B4-BE49-F238E27FC236}">
                <a16:creationId xmlns:a16="http://schemas.microsoft.com/office/drawing/2014/main" id="{13B275E2-42C2-F407-47C4-C12451A4D8AB}"/>
              </a:ext>
            </a:extLst>
          </p:cNvPr>
          <p:cNvSpPr txBox="1"/>
          <p:nvPr/>
        </p:nvSpPr>
        <p:spPr>
          <a:xfrm>
            <a:off x="2168236" y="5607730"/>
            <a:ext cx="3661656" cy="344069"/>
          </a:xfrm>
          <a:prstGeom prst="rect">
            <a:avLst/>
          </a:prstGeom>
          <a:noFill/>
        </p:spPr>
        <p:txBody>
          <a:bodyPr wrap="square">
            <a:spAutoFit/>
          </a:bodyPr>
          <a:lstStyle/>
          <a:p>
            <a:pPr>
              <a:lnSpc>
                <a:spcPct val="107000"/>
              </a:lnSpc>
              <a:spcAft>
                <a:spcPts val="800"/>
              </a:spcAft>
            </a:pPr>
            <a:r>
              <a:rPr lang="es-ES" sz="1600" dirty="0">
                <a:effectLst/>
                <a:latin typeface="Calibri Light" panose="020F0302020204030204" pitchFamily="34" charset="0"/>
                <a:ea typeface="Calibri" panose="020F0502020204030204" pitchFamily="34" charset="0"/>
                <a:cs typeface="Times New Roman" panose="02020603050405020304" pitchFamily="18" charset="0"/>
              </a:rPr>
              <a:t>Fuente: Policía Nacional, 2017-2021.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C5119ECE-13A9-1135-6DC6-50C1523A3D5D}"/>
              </a:ext>
            </a:extLst>
          </p:cNvPr>
          <p:cNvGraphicFramePr>
            <a:graphicFrameLocks noGrp="1"/>
          </p:cNvGraphicFramePr>
          <p:nvPr>
            <p:extLst>
              <p:ext uri="{D42A27DB-BD31-4B8C-83A1-F6EECF244321}">
                <p14:modId xmlns:p14="http://schemas.microsoft.com/office/powerpoint/2010/main" val="564085760"/>
              </p:ext>
            </p:extLst>
          </p:nvPr>
        </p:nvGraphicFramePr>
        <p:xfrm>
          <a:off x="838200" y="2238860"/>
          <a:ext cx="6537435" cy="3365760"/>
        </p:xfrm>
        <a:graphic>
          <a:graphicData uri="http://schemas.openxmlformats.org/drawingml/2006/table">
            <a:tbl>
              <a:tblPr firstRow="1" firstCol="1" bandRow="1">
                <a:tableStyleId>{3B4B98B0-60AC-42C2-AFA5-B58CD77FA1E5}</a:tableStyleId>
              </a:tblPr>
              <a:tblGrid>
                <a:gridCol w="1420336">
                  <a:extLst>
                    <a:ext uri="{9D8B030D-6E8A-4147-A177-3AD203B41FA5}">
                      <a16:colId xmlns:a16="http://schemas.microsoft.com/office/drawing/2014/main" val="624537699"/>
                    </a:ext>
                  </a:extLst>
                </a:gridCol>
                <a:gridCol w="1245226">
                  <a:extLst>
                    <a:ext uri="{9D8B030D-6E8A-4147-A177-3AD203B41FA5}">
                      <a16:colId xmlns:a16="http://schemas.microsoft.com/office/drawing/2014/main" val="729460409"/>
                    </a:ext>
                  </a:extLst>
                </a:gridCol>
                <a:gridCol w="1887295">
                  <a:extLst>
                    <a:ext uri="{9D8B030D-6E8A-4147-A177-3AD203B41FA5}">
                      <a16:colId xmlns:a16="http://schemas.microsoft.com/office/drawing/2014/main" val="2090267665"/>
                    </a:ext>
                  </a:extLst>
                </a:gridCol>
                <a:gridCol w="1984578">
                  <a:extLst>
                    <a:ext uri="{9D8B030D-6E8A-4147-A177-3AD203B41FA5}">
                      <a16:colId xmlns:a16="http://schemas.microsoft.com/office/drawing/2014/main" val="2699423884"/>
                    </a:ext>
                  </a:extLst>
                </a:gridCol>
              </a:tblGrid>
              <a:tr h="276287">
                <a:tc>
                  <a:txBody>
                    <a:bodyPr/>
                    <a:lstStyle/>
                    <a:p>
                      <a:pPr algn="ctr">
                        <a:lnSpc>
                          <a:spcPct val="107000"/>
                        </a:lnSpc>
                        <a:spcAft>
                          <a:spcPts val="800"/>
                        </a:spcAft>
                      </a:pPr>
                      <a:r>
                        <a:rPr lang="es-CO" sz="1800" dirty="0">
                          <a:effectLst/>
                        </a:rPr>
                        <a:t>Municipio</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2017</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2021</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Variación </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15205777"/>
                  </a:ext>
                </a:extLst>
              </a:tr>
              <a:tr h="263131">
                <a:tc>
                  <a:txBody>
                    <a:bodyPr/>
                    <a:lstStyle/>
                    <a:p>
                      <a:pPr algn="ctr">
                        <a:lnSpc>
                          <a:spcPct val="107000"/>
                        </a:lnSpc>
                        <a:spcAft>
                          <a:spcPts val="800"/>
                        </a:spcAft>
                      </a:pPr>
                      <a:r>
                        <a:rPr lang="es-CO" sz="1800" dirty="0">
                          <a:effectLst/>
                        </a:rPr>
                        <a:t>Pasto</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522</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416</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-20%</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43995792"/>
                  </a:ext>
                </a:extLst>
              </a:tr>
              <a:tr h="263131">
                <a:tc>
                  <a:txBody>
                    <a:bodyPr/>
                    <a:lstStyle/>
                    <a:p>
                      <a:pPr algn="ctr">
                        <a:lnSpc>
                          <a:spcPct val="107000"/>
                        </a:lnSpc>
                        <a:spcAft>
                          <a:spcPts val="800"/>
                        </a:spcAft>
                      </a:pPr>
                      <a:r>
                        <a:rPr lang="es-CO" sz="1800">
                          <a:effectLst/>
                        </a:rPr>
                        <a:t>La Florida</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30</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151</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403%</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78144070"/>
                  </a:ext>
                </a:extLst>
              </a:tr>
              <a:tr h="263131">
                <a:tc>
                  <a:txBody>
                    <a:bodyPr/>
                    <a:lstStyle/>
                    <a:p>
                      <a:pPr algn="ctr">
                        <a:lnSpc>
                          <a:spcPct val="107000"/>
                        </a:lnSpc>
                        <a:spcAft>
                          <a:spcPts val="800"/>
                        </a:spcAft>
                      </a:pPr>
                      <a:r>
                        <a:rPr lang="es-CO" sz="1800">
                          <a:effectLst/>
                        </a:rPr>
                        <a:t>Nariño</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207</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23</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-89%</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39434275"/>
                  </a:ext>
                </a:extLst>
              </a:tr>
              <a:tr h="263131">
                <a:tc>
                  <a:txBody>
                    <a:bodyPr/>
                    <a:lstStyle/>
                    <a:p>
                      <a:pPr algn="ctr">
                        <a:lnSpc>
                          <a:spcPct val="107000"/>
                        </a:lnSpc>
                        <a:spcAft>
                          <a:spcPts val="800"/>
                        </a:spcAft>
                      </a:pPr>
                      <a:r>
                        <a:rPr lang="es-CO" sz="1800">
                          <a:effectLst/>
                        </a:rPr>
                        <a:t>Chachagüí</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132</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229</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73%</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78175499"/>
                  </a:ext>
                </a:extLst>
              </a:tr>
              <a:tr h="263131">
                <a:tc>
                  <a:txBody>
                    <a:bodyPr/>
                    <a:lstStyle/>
                    <a:p>
                      <a:pPr algn="ctr">
                        <a:lnSpc>
                          <a:spcPct val="107000"/>
                        </a:lnSpc>
                        <a:spcAft>
                          <a:spcPts val="800"/>
                        </a:spcAft>
                      </a:pPr>
                      <a:r>
                        <a:rPr lang="es-CO" sz="1800">
                          <a:effectLst/>
                        </a:rPr>
                        <a:t>Buesaco</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96</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75</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-22%</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317897"/>
                  </a:ext>
                </a:extLst>
              </a:tr>
              <a:tr h="263131">
                <a:tc>
                  <a:txBody>
                    <a:bodyPr/>
                    <a:lstStyle/>
                    <a:p>
                      <a:pPr algn="ctr">
                        <a:lnSpc>
                          <a:spcPct val="107000"/>
                        </a:lnSpc>
                        <a:spcAft>
                          <a:spcPts val="800"/>
                        </a:spcAft>
                      </a:pPr>
                      <a:r>
                        <a:rPr lang="es-CO" sz="1800">
                          <a:effectLst/>
                        </a:rPr>
                        <a:t>Funes</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42</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126</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200%</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4754978"/>
                  </a:ext>
                </a:extLst>
              </a:tr>
              <a:tr h="263131">
                <a:tc>
                  <a:txBody>
                    <a:bodyPr/>
                    <a:lstStyle/>
                    <a:p>
                      <a:pPr algn="ctr">
                        <a:lnSpc>
                          <a:spcPct val="107000"/>
                        </a:lnSpc>
                        <a:spcAft>
                          <a:spcPts val="800"/>
                        </a:spcAft>
                      </a:pPr>
                      <a:r>
                        <a:rPr lang="es-CO" sz="1800">
                          <a:effectLst/>
                        </a:rPr>
                        <a:t>Tangua</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82</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98</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20%</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94408274"/>
                  </a:ext>
                </a:extLst>
              </a:tr>
              <a:tr h="263131">
                <a:tc>
                  <a:txBody>
                    <a:bodyPr/>
                    <a:lstStyle/>
                    <a:p>
                      <a:pPr algn="ctr">
                        <a:lnSpc>
                          <a:spcPct val="107000"/>
                        </a:lnSpc>
                        <a:spcAft>
                          <a:spcPts val="800"/>
                        </a:spcAft>
                      </a:pPr>
                      <a:r>
                        <a:rPr lang="es-CO" sz="1800">
                          <a:effectLst/>
                        </a:rPr>
                        <a:t>Consacá</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59</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44</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-25%</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44868499"/>
                  </a:ext>
                </a:extLst>
              </a:tr>
              <a:tr h="263131">
                <a:tc>
                  <a:txBody>
                    <a:bodyPr/>
                    <a:lstStyle/>
                    <a:p>
                      <a:pPr algn="ctr">
                        <a:lnSpc>
                          <a:spcPct val="107000"/>
                        </a:lnSpc>
                        <a:spcAft>
                          <a:spcPts val="800"/>
                        </a:spcAft>
                      </a:pPr>
                      <a:r>
                        <a:rPr lang="es-CO" sz="1800">
                          <a:effectLst/>
                        </a:rPr>
                        <a:t>Ipiales</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238</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a:effectLst/>
                        </a:rPr>
                        <a:t>179</a:t>
                      </a:r>
                      <a:endParaRPr lang="es-CO" sz="18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-25%</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1884370"/>
                  </a:ext>
                </a:extLst>
              </a:tr>
              <a:tr h="276287">
                <a:tc>
                  <a:txBody>
                    <a:bodyPr/>
                    <a:lstStyle/>
                    <a:p>
                      <a:pPr algn="ctr">
                        <a:lnSpc>
                          <a:spcPct val="107000"/>
                        </a:lnSpc>
                        <a:spcAft>
                          <a:spcPts val="800"/>
                        </a:spcAft>
                      </a:pPr>
                      <a:r>
                        <a:rPr lang="es-CO" sz="1800" dirty="0">
                          <a:effectLst/>
                        </a:rPr>
                        <a:t>Tumaco</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76</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67</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800" dirty="0">
                          <a:effectLst/>
                        </a:rPr>
                        <a:t>-12%</a:t>
                      </a:r>
                      <a:endParaRPr lang="es-CO" sz="18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09558323"/>
                  </a:ext>
                </a:extLst>
              </a:tr>
              <a:tr h="276287">
                <a:tc>
                  <a:txBody>
                    <a:bodyPr/>
                    <a:lstStyle/>
                    <a:p>
                      <a:pPr algn="ctr">
                        <a:lnSpc>
                          <a:spcPct val="107000"/>
                        </a:lnSpc>
                        <a:spcAft>
                          <a:spcPts val="800"/>
                        </a:spcAft>
                      </a:pPr>
                      <a:r>
                        <a:rPr lang="es-ES" sz="1800" dirty="0">
                          <a:solidFill>
                            <a:schemeClr val="tx1"/>
                          </a:solidFill>
                          <a:effectLst/>
                        </a:rPr>
                        <a:t>Cali</a:t>
                      </a:r>
                      <a:endParaRPr lang="es-CO" sz="18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2">
                        <a:alpha val="20000"/>
                      </a:schemeClr>
                    </a:solidFill>
                  </a:tcPr>
                </a:tc>
                <a:tc>
                  <a:txBody>
                    <a:bodyPr/>
                    <a:lstStyle/>
                    <a:p>
                      <a:pPr algn="ctr">
                        <a:lnSpc>
                          <a:spcPct val="107000"/>
                        </a:lnSpc>
                        <a:spcAft>
                          <a:spcPts val="800"/>
                        </a:spcAft>
                      </a:pPr>
                      <a:r>
                        <a:rPr lang="es-ES" sz="1800" dirty="0">
                          <a:solidFill>
                            <a:schemeClr val="tx1"/>
                          </a:solidFill>
                          <a:effectLst/>
                        </a:rPr>
                        <a:t>214</a:t>
                      </a:r>
                      <a:endParaRPr lang="es-CO" sz="18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2">
                        <a:alpha val="20000"/>
                      </a:schemeClr>
                    </a:solidFill>
                  </a:tcPr>
                </a:tc>
                <a:tc>
                  <a:txBody>
                    <a:bodyPr/>
                    <a:lstStyle/>
                    <a:p>
                      <a:pPr algn="ctr">
                        <a:lnSpc>
                          <a:spcPct val="107000"/>
                        </a:lnSpc>
                        <a:spcAft>
                          <a:spcPts val="800"/>
                        </a:spcAft>
                      </a:pPr>
                      <a:r>
                        <a:rPr lang="es-ES" sz="1800" dirty="0">
                          <a:solidFill>
                            <a:schemeClr val="tx1"/>
                          </a:solidFill>
                          <a:effectLst/>
                        </a:rPr>
                        <a:t>257</a:t>
                      </a:r>
                      <a:endParaRPr lang="es-CO" sz="18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2">
                        <a:alpha val="20000"/>
                      </a:schemeClr>
                    </a:solidFill>
                  </a:tcPr>
                </a:tc>
                <a:tc>
                  <a:txBody>
                    <a:bodyPr/>
                    <a:lstStyle/>
                    <a:p>
                      <a:pPr algn="ctr">
                        <a:lnSpc>
                          <a:spcPct val="107000"/>
                        </a:lnSpc>
                        <a:spcAft>
                          <a:spcPts val="800"/>
                        </a:spcAft>
                      </a:pPr>
                      <a:r>
                        <a:rPr lang="es-ES" sz="1800" dirty="0">
                          <a:solidFill>
                            <a:schemeClr val="tx1"/>
                          </a:solidFill>
                          <a:effectLst/>
                        </a:rPr>
                        <a:t>20%</a:t>
                      </a:r>
                      <a:endParaRPr lang="es-CO" sz="1800" dirty="0">
                        <a:solidFill>
                          <a:schemeClr val="tx1"/>
                        </a:solidFill>
                        <a:effectLst/>
                        <a:latin typeface="+mj-lt"/>
                        <a:ea typeface="Calibri" panose="020F0502020204030204" pitchFamily="34" charset="0"/>
                        <a:cs typeface="Times New Roman" panose="02020603050405020304" pitchFamily="18" charset="0"/>
                      </a:endParaRPr>
                    </a:p>
                  </a:txBody>
                  <a:tcPr marL="44450" marR="44450" marT="0" marB="0" anchor="b">
                    <a:solidFill>
                      <a:schemeClr val="accent2">
                        <a:alpha val="20000"/>
                      </a:schemeClr>
                    </a:solidFill>
                  </a:tcPr>
                </a:tc>
                <a:extLst>
                  <a:ext uri="{0D108BD9-81ED-4DB2-BD59-A6C34878D82A}">
                    <a16:rowId xmlns:a16="http://schemas.microsoft.com/office/drawing/2014/main" val="3286089905"/>
                  </a:ext>
                </a:extLst>
              </a:tr>
            </a:tbl>
          </a:graphicData>
        </a:graphic>
      </p:graphicFrame>
      <p:sp>
        <p:nvSpPr>
          <p:cNvPr id="6" name="CuadroTexto 5">
            <a:extLst>
              <a:ext uri="{FF2B5EF4-FFF2-40B4-BE49-F238E27FC236}">
                <a16:creationId xmlns:a16="http://schemas.microsoft.com/office/drawing/2014/main" id="{33A72D46-1D53-91B6-2C6D-1F3F75258D16}"/>
              </a:ext>
            </a:extLst>
          </p:cNvPr>
          <p:cNvSpPr txBox="1"/>
          <p:nvPr/>
        </p:nvSpPr>
        <p:spPr>
          <a:xfrm>
            <a:off x="7507653" y="3147828"/>
            <a:ext cx="2093547" cy="1264642"/>
          </a:xfrm>
          <a:prstGeom prst="rect">
            <a:avLst/>
          </a:prstGeom>
          <a:noFill/>
        </p:spPr>
        <p:txBody>
          <a:bodyPr wrap="square">
            <a:spAutoFit/>
          </a:bodyPr>
          <a:lstStyle/>
          <a:p>
            <a:pPr>
              <a:lnSpc>
                <a:spcPct val="107000"/>
              </a:lnSpc>
              <a:spcAft>
                <a:spcPts val="800"/>
              </a:spcAft>
            </a:pPr>
            <a:r>
              <a:rPr lang="es-ES" sz="1800" dirty="0">
                <a:effectLst/>
                <a:latin typeface="Calibri Light" panose="020F0302020204030204" pitchFamily="34" charset="0"/>
                <a:ea typeface="Calibri" panose="020F0502020204030204" pitchFamily="34" charset="0"/>
                <a:cs typeface="Times New Roman" panose="02020603050405020304" pitchFamily="18" charset="0"/>
              </a:rPr>
              <a:t>En Pasto, el número se ha reducido, pero es superior al de Cali en casi el doble.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AF4F4DE5-ADF7-EA77-A431-C8CE76CE4739}"/>
              </a:ext>
            </a:extLst>
          </p:cNvPr>
          <p:cNvSpPr txBox="1"/>
          <p:nvPr/>
        </p:nvSpPr>
        <p:spPr>
          <a:xfrm>
            <a:off x="838200" y="1678642"/>
            <a:ext cx="7613072" cy="369332"/>
          </a:xfrm>
          <a:prstGeom prst="rect">
            <a:avLst/>
          </a:prstGeom>
          <a:noFill/>
        </p:spPr>
        <p:txBody>
          <a:bodyPr wrap="square">
            <a:spAutoFit/>
          </a:bodyPr>
          <a:lstStyle/>
          <a:p>
            <a:pPr algn="just">
              <a:spcAft>
                <a:spcPts val="1000"/>
              </a:spcAft>
            </a:pPr>
            <a:r>
              <a:rPr lang="es-CO" sz="1800" b="1" i="0" dirty="0">
                <a:effectLst/>
                <a:latin typeface="Calibri Light" panose="020F0302020204030204" pitchFamily="34" charset="0"/>
                <a:ea typeface="Calibri" panose="020F0502020204030204" pitchFamily="34" charset="0"/>
                <a:cs typeface="Times New Roman" panose="02020603050405020304" pitchFamily="18" charset="0"/>
              </a:rPr>
              <a:t>Tabla 2. Casos de violencia intrafamiliar por cada 100.000 habitantes</a:t>
            </a:r>
            <a:endParaRPr lang="es-CO"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408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42800"/>
            <a:ext cx="9144000" cy="2387600"/>
          </a:xfrm>
        </p:spPr>
        <p:txBody>
          <a:bodyPr>
            <a:normAutofit fontScale="90000"/>
          </a:bodyPr>
          <a:lstStyle/>
          <a:p>
            <a:r>
              <a:rPr lang="es-ES" b="1" dirty="0"/>
              <a:t>Desarrollo de la empresa como medio para buscar la prosperidad y luchar contra el desempleo</a:t>
            </a:r>
            <a:endParaRPr lang="es-CO" b="1" dirty="0"/>
          </a:p>
        </p:txBody>
      </p:sp>
    </p:spTree>
    <p:extLst>
      <p:ext uri="{BB962C8B-B14F-4D97-AF65-F5344CB8AC3E}">
        <p14:creationId xmlns:p14="http://schemas.microsoft.com/office/powerpoint/2010/main" val="170456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774"/>
            <a:ext cx="7945582" cy="1325563"/>
          </a:xfrm>
        </p:spPr>
        <p:txBody>
          <a:bodyPr>
            <a:normAutofit/>
          </a:bodyPr>
          <a:lstStyle/>
          <a:p>
            <a:r>
              <a:rPr lang="es-ES" sz="3200" b="1" dirty="0"/>
              <a:t>Reto 1. Bajo crecimiento de las microempresas </a:t>
            </a:r>
            <a:endParaRPr lang="es-CO" sz="3200" b="1" dirty="0"/>
          </a:p>
        </p:txBody>
      </p:sp>
      <p:sp>
        <p:nvSpPr>
          <p:cNvPr id="3" name="Marcador de contenido 2">
            <a:extLst>
              <a:ext uri="{FF2B5EF4-FFF2-40B4-BE49-F238E27FC236}">
                <a16:creationId xmlns:a16="http://schemas.microsoft.com/office/drawing/2014/main" id="{62D2134A-7E08-7D38-0A4C-FB83BDB1805F}"/>
              </a:ext>
            </a:extLst>
          </p:cNvPr>
          <p:cNvSpPr>
            <a:spLocks noGrp="1"/>
          </p:cNvSpPr>
          <p:nvPr>
            <p:ph idx="1"/>
          </p:nvPr>
        </p:nvSpPr>
        <p:spPr>
          <a:xfrm>
            <a:off x="339437" y="5179088"/>
            <a:ext cx="9469582" cy="986184"/>
          </a:xfrm>
        </p:spPr>
        <p:txBody>
          <a:bodyPr>
            <a:normAutofit fontScale="85000" lnSpcReduction="20000"/>
          </a:bodyPr>
          <a:lstStyle/>
          <a:p>
            <a:r>
              <a:rPr lang="es-ES" sz="2000" dirty="0">
                <a:solidFill>
                  <a:srgbClr val="FF0000"/>
                </a:solidFill>
              </a:rPr>
              <a:t>En 2018, el 99,5% de las nuevas matrículas registradas fueron de microempresas (CCP, 2018). </a:t>
            </a:r>
          </a:p>
          <a:p>
            <a:r>
              <a:rPr lang="es-ES" sz="2000" dirty="0"/>
              <a:t>Esenciales en la generación de empleo, pero baja participación en la producción nacional, mayores tasas de informalidad, menores tasas de supervivencia y una mínima capacidad de innovación y exportación. </a:t>
            </a:r>
          </a:p>
        </p:txBody>
      </p:sp>
      <p:sp>
        <p:nvSpPr>
          <p:cNvPr id="6" name="CuadroTexto 5">
            <a:extLst>
              <a:ext uri="{FF2B5EF4-FFF2-40B4-BE49-F238E27FC236}">
                <a16:creationId xmlns:a16="http://schemas.microsoft.com/office/drawing/2014/main" id="{12757757-3C10-445E-4B4C-496C01761864}"/>
              </a:ext>
            </a:extLst>
          </p:cNvPr>
          <p:cNvSpPr txBox="1"/>
          <p:nvPr/>
        </p:nvSpPr>
        <p:spPr>
          <a:xfrm>
            <a:off x="1064342" y="1077926"/>
            <a:ext cx="6999004" cy="369332"/>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Tabla 3. Nivel de cumplimiento de los ODS en Pasto y área de influencia</a:t>
            </a:r>
            <a:endParaRPr lang="es-ES" sz="1800" dirty="0">
              <a:effectLst/>
              <a:latin typeface="Calibri Light" panose="020F0302020204030204" pitchFamily="34" charset="0"/>
              <a:ea typeface="Calibri" panose="020F0502020204030204" pitchFamily="34" charset="0"/>
            </a:endParaRPr>
          </a:p>
        </p:txBody>
      </p:sp>
      <p:graphicFrame>
        <p:nvGraphicFramePr>
          <p:cNvPr id="4" name="Tabla 3">
            <a:extLst>
              <a:ext uri="{FF2B5EF4-FFF2-40B4-BE49-F238E27FC236}">
                <a16:creationId xmlns:a16="http://schemas.microsoft.com/office/drawing/2014/main" id="{7FA00263-BFAB-1E04-9B84-6622EFB51055}"/>
              </a:ext>
            </a:extLst>
          </p:cNvPr>
          <p:cNvGraphicFramePr>
            <a:graphicFrameLocks noGrp="1"/>
          </p:cNvGraphicFramePr>
          <p:nvPr>
            <p:extLst>
              <p:ext uri="{D42A27DB-BD31-4B8C-83A1-F6EECF244321}">
                <p14:modId xmlns:p14="http://schemas.microsoft.com/office/powerpoint/2010/main" val="3605423327"/>
              </p:ext>
            </p:extLst>
          </p:nvPr>
        </p:nvGraphicFramePr>
        <p:xfrm>
          <a:off x="967360" y="1511178"/>
          <a:ext cx="6801688" cy="3389757"/>
        </p:xfrm>
        <a:graphic>
          <a:graphicData uri="http://schemas.openxmlformats.org/drawingml/2006/table">
            <a:tbl>
              <a:tblPr firstRow="1" firstCol="1" bandRow="1">
                <a:tableStyleId>{3B4B98B0-60AC-42C2-AFA5-B58CD77FA1E5}</a:tableStyleId>
              </a:tblPr>
              <a:tblGrid>
                <a:gridCol w="1385141">
                  <a:extLst>
                    <a:ext uri="{9D8B030D-6E8A-4147-A177-3AD203B41FA5}">
                      <a16:colId xmlns:a16="http://schemas.microsoft.com/office/drawing/2014/main" val="3837010327"/>
                    </a:ext>
                  </a:extLst>
                </a:gridCol>
                <a:gridCol w="2535017">
                  <a:extLst>
                    <a:ext uri="{9D8B030D-6E8A-4147-A177-3AD203B41FA5}">
                      <a16:colId xmlns:a16="http://schemas.microsoft.com/office/drawing/2014/main" val="1406817336"/>
                    </a:ext>
                  </a:extLst>
                </a:gridCol>
                <a:gridCol w="2881530">
                  <a:extLst>
                    <a:ext uri="{9D8B030D-6E8A-4147-A177-3AD203B41FA5}">
                      <a16:colId xmlns:a16="http://schemas.microsoft.com/office/drawing/2014/main" val="3590890521"/>
                    </a:ext>
                  </a:extLst>
                </a:gridCol>
              </a:tblGrid>
              <a:tr h="771525">
                <a:tc>
                  <a:txBody>
                    <a:bodyPr/>
                    <a:lstStyle/>
                    <a:p>
                      <a:pPr algn="ctr">
                        <a:lnSpc>
                          <a:spcPct val="107000"/>
                        </a:lnSpc>
                        <a:spcAft>
                          <a:spcPts val="800"/>
                        </a:spcAft>
                      </a:pPr>
                      <a:r>
                        <a:rPr lang="es-CO" sz="1400" dirty="0">
                          <a:effectLst/>
                        </a:rPr>
                        <a:t>Municipio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400" dirty="0">
                          <a:effectLst/>
                        </a:rPr>
                        <a:t>Trabajo Decente y Desarrollo Económico (ODS 8)</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400">
                          <a:effectLst/>
                        </a:rPr>
                        <a:t>Industria, innovación e infraestructura (ODS 9) y Ciudades y Comunidades Sostenibles (ODS 11)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8022792"/>
                  </a:ext>
                </a:extLst>
              </a:tr>
              <a:tr h="190500">
                <a:tc>
                  <a:txBody>
                    <a:bodyPr/>
                    <a:lstStyle/>
                    <a:p>
                      <a:pPr algn="ctr">
                        <a:lnSpc>
                          <a:spcPct val="107000"/>
                        </a:lnSpc>
                        <a:spcAft>
                          <a:spcPts val="800"/>
                        </a:spcAft>
                      </a:pPr>
                      <a:r>
                        <a:rPr lang="es-CO" sz="1400">
                          <a:effectLst/>
                        </a:rPr>
                        <a:t>Pasto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effectLst/>
                        </a:rPr>
                        <a:t>Rezago significativo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moderado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21342475"/>
                  </a:ext>
                </a:extLst>
              </a:tr>
              <a:tr h="190500">
                <a:tc>
                  <a:txBody>
                    <a:bodyPr/>
                    <a:lstStyle/>
                    <a:p>
                      <a:pPr algn="ctr">
                        <a:lnSpc>
                          <a:spcPct val="107000"/>
                        </a:lnSpc>
                        <a:spcAft>
                          <a:spcPts val="800"/>
                        </a:spcAft>
                      </a:pPr>
                      <a:r>
                        <a:rPr lang="es-CO" sz="1400">
                          <a:effectLst/>
                        </a:rPr>
                        <a:t>La Florida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4000913"/>
                  </a:ext>
                </a:extLst>
              </a:tr>
              <a:tr h="190500">
                <a:tc>
                  <a:txBody>
                    <a:bodyPr/>
                    <a:lstStyle/>
                    <a:p>
                      <a:pPr algn="ctr">
                        <a:lnSpc>
                          <a:spcPct val="107000"/>
                        </a:lnSpc>
                        <a:spcAft>
                          <a:spcPts val="800"/>
                        </a:spcAft>
                      </a:pPr>
                      <a:r>
                        <a:rPr lang="es-CO" sz="1400">
                          <a:effectLst/>
                        </a:rPr>
                        <a:t>Nariño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crítico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effectLst/>
                        </a:rPr>
                        <a:t>Rezago moderado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19023718"/>
                  </a:ext>
                </a:extLst>
              </a:tr>
              <a:tr h="190500">
                <a:tc>
                  <a:txBody>
                    <a:bodyPr/>
                    <a:lstStyle/>
                    <a:p>
                      <a:pPr algn="ctr">
                        <a:lnSpc>
                          <a:spcPct val="107000"/>
                        </a:lnSpc>
                        <a:spcAft>
                          <a:spcPts val="800"/>
                        </a:spcAft>
                      </a:pPr>
                      <a:r>
                        <a:rPr lang="es-CO" sz="1400">
                          <a:effectLst/>
                        </a:rPr>
                        <a:t>Chachagüí</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22327051"/>
                  </a:ext>
                </a:extLst>
              </a:tr>
              <a:tr h="190500">
                <a:tc>
                  <a:txBody>
                    <a:bodyPr/>
                    <a:lstStyle/>
                    <a:p>
                      <a:pPr algn="ctr">
                        <a:lnSpc>
                          <a:spcPct val="107000"/>
                        </a:lnSpc>
                        <a:spcAft>
                          <a:spcPts val="800"/>
                        </a:spcAft>
                      </a:pPr>
                      <a:r>
                        <a:rPr lang="es-CO" sz="1400">
                          <a:effectLst/>
                        </a:rPr>
                        <a:t>Buesaco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32691318"/>
                  </a:ext>
                </a:extLst>
              </a:tr>
              <a:tr h="190500">
                <a:tc>
                  <a:txBody>
                    <a:bodyPr/>
                    <a:lstStyle/>
                    <a:p>
                      <a:pPr algn="ctr">
                        <a:lnSpc>
                          <a:spcPct val="107000"/>
                        </a:lnSpc>
                        <a:spcAft>
                          <a:spcPts val="800"/>
                        </a:spcAft>
                      </a:pPr>
                      <a:r>
                        <a:rPr lang="es-CO" sz="1400">
                          <a:effectLst/>
                        </a:rPr>
                        <a:t>Funes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moderado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93778389"/>
                  </a:ext>
                </a:extLst>
              </a:tr>
              <a:tr h="190500">
                <a:tc>
                  <a:txBody>
                    <a:bodyPr/>
                    <a:lstStyle/>
                    <a:p>
                      <a:pPr algn="ctr">
                        <a:lnSpc>
                          <a:spcPct val="107000"/>
                        </a:lnSpc>
                        <a:spcAft>
                          <a:spcPts val="800"/>
                        </a:spcAft>
                      </a:pPr>
                      <a:r>
                        <a:rPr lang="es-CO" sz="1400">
                          <a:effectLst/>
                        </a:rPr>
                        <a:t>Tangua</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effectLst/>
                        </a:rPr>
                        <a:t>Rezago significativo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83134048"/>
                  </a:ext>
                </a:extLst>
              </a:tr>
              <a:tr h="190500">
                <a:tc>
                  <a:txBody>
                    <a:bodyPr/>
                    <a:lstStyle/>
                    <a:p>
                      <a:pPr algn="ctr">
                        <a:lnSpc>
                          <a:spcPct val="107000"/>
                        </a:lnSpc>
                        <a:spcAft>
                          <a:spcPts val="800"/>
                        </a:spcAft>
                      </a:pPr>
                      <a:r>
                        <a:rPr lang="es-CO" sz="1400">
                          <a:effectLst/>
                        </a:rPr>
                        <a:t>Consacá</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19081881"/>
                  </a:ext>
                </a:extLst>
              </a:tr>
              <a:tr h="190500">
                <a:tc>
                  <a:txBody>
                    <a:bodyPr/>
                    <a:lstStyle/>
                    <a:p>
                      <a:pPr algn="ctr">
                        <a:lnSpc>
                          <a:spcPct val="107000"/>
                        </a:lnSpc>
                        <a:spcAft>
                          <a:spcPts val="800"/>
                        </a:spcAft>
                      </a:pPr>
                      <a:r>
                        <a:rPr lang="es-CO" sz="1400">
                          <a:effectLst/>
                        </a:rPr>
                        <a:t>Ipiales</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effectLst/>
                        </a:rPr>
                        <a:t>Rezago moderado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44819944"/>
                  </a:ext>
                </a:extLst>
              </a:tr>
              <a:tr h="190500">
                <a:tc>
                  <a:txBody>
                    <a:bodyPr/>
                    <a:lstStyle/>
                    <a:p>
                      <a:pPr algn="ctr">
                        <a:lnSpc>
                          <a:spcPct val="107000"/>
                        </a:lnSpc>
                        <a:spcAft>
                          <a:spcPts val="800"/>
                        </a:spcAft>
                      </a:pPr>
                      <a:r>
                        <a:rPr lang="es-CO" sz="1400">
                          <a:effectLst/>
                        </a:rPr>
                        <a:t>Tumaco</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effectLst/>
                        </a:rPr>
                        <a:t>Rezago significativo </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effectLst/>
                        </a:rPr>
                        <a:t>Rezago significativo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2977008"/>
                  </a:ext>
                </a:extLst>
              </a:tr>
              <a:tr h="190500">
                <a:tc>
                  <a:txBody>
                    <a:bodyPr/>
                    <a:lstStyle/>
                    <a:p>
                      <a:pPr algn="ctr">
                        <a:lnSpc>
                          <a:spcPct val="107000"/>
                        </a:lnSpc>
                        <a:spcAft>
                          <a:spcPts val="800"/>
                        </a:spcAft>
                      </a:pPr>
                      <a:r>
                        <a:rPr lang="es-CO" sz="1400" dirty="0">
                          <a:solidFill>
                            <a:schemeClr val="accent2">
                              <a:lumMod val="50000"/>
                            </a:schemeClr>
                          </a:solidFill>
                          <a:effectLst/>
                        </a:rPr>
                        <a:t>Cali</a:t>
                      </a:r>
                      <a:endParaRPr lang="es-CO"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solidFill>
                            <a:schemeClr val="accent2">
                              <a:lumMod val="50000"/>
                            </a:schemeClr>
                          </a:solidFill>
                          <a:effectLst/>
                        </a:rPr>
                        <a:t>Rezago significativo </a:t>
                      </a:r>
                      <a:endParaRPr lang="es-CO"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solidFill>
                            <a:schemeClr val="accent2">
                              <a:lumMod val="50000"/>
                            </a:schemeClr>
                          </a:solidFill>
                          <a:effectLst/>
                        </a:rPr>
                        <a:t>Rezago significativo </a:t>
                      </a:r>
                      <a:endParaRPr lang="es-CO"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15894435"/>
                  </a:ext>
                </a:extLst>
              </a:tr>
              <a:tr h="200025">
                <a:tc>
                  <a:txBody>
                    <a:bodyPr/>
                    <a:lstStyle/>
                    <a:p>
                      <a:pPr algn="ctr">
                        <a:lnSpc>
                          <a:spcPct val="107000"/>
                        </a:lnSpc>
                        <a:spcAft>
                          <a:spcPts val="800"/>
                        </a:spcAft>
                      </a:pPr>
                      <a:r>
                        <a:rPr lang="es-CO" sz="1400">
                          <a:solidFill>
                            <a:schemeClr val="accent2">
                              <a:lumMod val="50000"/>
                            </a:schemeClr>
                          </a:solidFill>
                          <a:effectLst/>
                        </a:rPr>
                        <a:t>Medellín</a:t>
                      </a:r>
                      <a:endParaRPr lang="es-CO"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a:solidFill>
                            <a:schemeClr val="accent2">
                              <a:lumMod val="50000"/>
                            </a:schemeClr>
                          </a:solidFill>
                          <a:effectLst/>
                        </a:rPr>
                        <a:t>Rezago moderado</a:t>
                      </a:r>
                      <a:endParaRPr lang="es-CO" sz="1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400" dirty="0">
                          <a:solidFill>
                            <a:schemeClr val="accent2">
                              <a:lumMod val="50000"/>
                            </a:schemeClr>
                          </a:solidFill>
                          <a:effectLst/>
                        </a:rPr>
                        <a:t>Rezago moderado</a:t>
                      </a:r>
                      <a:endParaRPr lang="es-CO" sz="1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17873104"/>
                  </a:ext>
                </a:extLst>
              </a:tr>
            </a:tbl>
          </a:graphicData>
        </a:graphic>
      </p:graphicFrame>
      <p:sp>
        <p:nvSpPr>
          <p:cNvPr id="5" name="Marcador de contenido 2">
            <a:extLst>
              <a:ext uri="{FF2B5EF4-FFF2-40B4-BE49-F238E27FC236}">
                <a16:creationId xmlns:a16="http://schemas.microsoft.com/office/drawing/2014/main" id="{0E46B79F-926A-B208-FBFC-B452A4177C40}"/>
              </a:ext>
            </a:extLst>
          </p:cNvPr>
          <p:cNvSpPr txBox="1">
            <a:spLocks/>
          </p:cNvSpPr>
          <p:nvPr/>
        </p:nvSpPr>
        <p:spPr>
          <a:xfrm>
            <a:off x="8018430" y="2814572"/>
            <a:ext cx="1721316" cy="1909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dirty="0"/>
              <a:t>Necesidad de fortalecer la información sobre el tejido productivo en las ciudades principales: Pasto, Ipiales y Tumaco. </a:t>
            </a:r>
          </a:p>
        </p:txBody>
      </p:sp>
      <p:sp>
        <p:nvSpPr>
          <p:cNvPr id="7" name="CuadroTexto 6">
            <a:extLst>
              <a:ext uri="{FF2B5EF4-FFF2-40B4-BE49-F238E27FC236}">
                <a16:creationId xmlns:a16="http://schemas.microsoft.com/office/drawing/2014/main" id="{452E651F-7E2D-5A2A-6690-53DFA675E82B}"/>
              </a:ext>
            </a:extLst>
          </p:cNvPr>
          <p:cNvSpPr txBox="1"/>
          <p:nvPr/>
        </p:nvSpPr>
        <p:spPr>
          <a:xfrm>
            <a:off x="218359" y="4892149"/>
            <a:ext cx="7720935" cy="281231"/>
          </a:xfrm>
          <a:prstGeom prst="rect">
            <a:avLst/>
          </a:prstGeom>
          <a:noFill/>
        </p:spPr>
        <p:txBody>
          <a:bodyPr wrap="square">
            <a:spAutoFit/>
          </a:bodyPr>
          <a:lstStyle/>
          <a:p>
            <a:pPr algn="ctr">
              <a:lnSpc>
                <a:spcPct val="107000"/>
              </a:lnSpc>
              <a:spcAft>
                <a:spcPts val="800"/>
              </a:spcAft>
            </a:pPr>
            <a:r>
              <a:rPr lang="es-ES" sz="1200" dirty="0">
                <a:effectLst/>
                <a:latin typeface="Calibri Light" panose="020F0302020204030204" pitchFamily="34" charset="0"/>
                <a:ea typeface="Calibri" panose="020F0502020204030204" pitchFamily="34" charset="0"/>
                <a:cs typeface="Times New Roman" panose="02020603050405020304" pitchFamily="18" charset="0"/>
              </a:rPr>
              <a:t>Fuente: Elaboración propia con base IDSM desarrollado por </a:t>
            </a:r>
            <a:r>
              <a:rPr lang="es-ES" sz="1200" dirty="0" err="1">
                <a:effectLst/>
                <a:latin typeface="Calibri Light" panose="020F0302020204030204" pitchFamily="34" charset="0"/>
                <a:ea typeface="Calibri" panose="020F0502020204030204" pitchFamily="34" charset="0"/>
                <a:cs typeface="Times New Roman" panose="02020603050405020304" pitchFamily="18" charset="0"/>
              </a:rPr>
              <a:t>ProPacífico</a:t>
            </a:r>
            <a:r>
              <a:rPr lang="es-ES" sz="1200" dirty="0">
                <a:effectLst/>
                <a:latin typeface="Calibri Light" panose="020F0302020204030204" pitchFamily="34" charset="0"/>
                <a:ea typeface="Calibri" panose="020F0502020204030204" pitchFamily="34" charset="0"/>
                <a:cs typeface="Times New Roman" panose="02020603050405020304" pitchFamily="18" charset="0"/>
              </a:rPr>
              <a:t>, 2021.</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5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Reto 2. Elevada informalidad y baja acumulación de capital humano </a:t>
            </a:r>
            <a:endParaRPr lang="es-CO" b="1" dirty="0"/>
          </a:p>
        </p:txBody>
      </p:sp>
      <p:sp>
        <p:nvSpPr>
          <p:cNvPr id="3" name="Marcador de contenido 2">
            <a:extLst>
              <a:ext uri="{FF2B5EF4-FFF2-40B4-BE49-F238E27FC236}">
                <a16:creationId xmlns:a16="http://schemas.microsoft.com/office/drawing/2014/main" id="{A7C5E18B-92FA-138B-0CD0-7B892057CD32}"/>
              </a:ext>
            </a:extLst>
          </p:cNvPr>
          <p:cNvSpPr>
            <a:spLocks noGrp="1"/>
          </p:cNvSpPr>
          <p:nvPr>
            <p:ph idx="1"/>
          </p:nvPr>
        </p:nvSpPr>
        <p:spPr>
          <a:xfrm flipH="1">
            <a:off x="7196985" y="2340054"/>
            <a:ext cx="2704195" cy="3310342"/>
          </a:xfrm>
        </p:spPr>
        <p:txBody>
          <a:bodyPr>
            <a:normAutofit fontScale="70000" lnSpcReduction="20000"/>
          </a:bodyPr>
          <a:lstStyle/>
          <a:p>
            <a:r>
              <a:rPr lang="es-ES" dirty="0"/>
              <a:t>Las estrategias encaminadas a este sector se caracterizan por su bajo nivel de focalización. </a:t>
            </a:r>
          </a:p>
          <a:p>
            <a:r>
              <a:rPr lang="es-ES" dirty="0"/>
              <a:t>Priorizar informalidad en el sector rural.</a:t>
            </a:r>
          </a:p>
          <a:p>
            <a:r>
              <a:rPr lang="es-ES" dirty="0"/>
              <a:t>La baja acumulación de capital humano se traduce también en la debilidad del tejido empresarial.</a:t>
            </a:r>
            <a:endParaRPr lang="es-CO" dirty="0"/>
          </a:p>
        </p:txBody>
      </p:sp>
      <p:sp>
        <p:nvSpPr>
          <p:cNvPr id="8" name="CuadroTexto 7">
            <a:extLst>
              <a:ext uri="{FF2B5EF4-FFF2-40B4-BE49-F238E27FC236}">
                <a16:creationId xmlns:a16="http://schemas.microsoft.com/office/drawing/2014/main" id="{02D9AA0E-0780-F932-E3BE-DAF990A8A26D}"/>
              </a:ext>
            </a:extLst>
          </p:cNvPr>
          <p:cNvSpPr txBox="1"/>
          <p:nvPr/>
        </p:nvSpPr>
        <p:spPr>
          <a:xfrm>
            <a:off x="838200" y="1690688"/>
            <a:ext cx="6098458" cy="369332"/>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Gráfico 4. Nivel de informalidad con base en el IPM</a:t>
            </a:r>
            <a:endParaRPr lang="es-ES" sz="1800" dirty="0">
              <a:effectLst/>
              <a:latin typeface="Calibri Light" panose="020F030202020403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2F0D53C4-2C6E-C5A4-C538-62B5256B656D}"/>
              </a:ext>
            </a:extLst>
          </p:cNvPr>
          <p:cNvSpPr txBox="1"/>
          <p:nvPr/>
        </p:nvSpPr>
        <p:spPr>
          <a:xfrm>
            <a:off x="2576410" y="5650396"/>
            <a:ext cx="3283527" cy="338554"/>
          </a:xfrm>
          <a:prstGeom prst="rect">
            <a:avLst/>
          </a:prstGeom>
          <a:noFill/>
        </p:spPr>
        <p:txBody>
          <a:bodyPr wrap="square" rtlCol="0">
            <a:spAutoFit/>
          </a:bodyPr>
          <a:lstStyle/>
          <a:p>
            <a:r>
              <a:rPr lang="es-ES" sz="1600" dirty="0"/>
              <a:t>Fuente: DANE, 2018.</a:t>
            </a:r>
            <a:endParaRPr lang="es-CO" sz="1600" dirty="0"/>
          </a:p>
        </p:txBody>
      </p:sp>
      <p:graphicFrame>
        <p:nvGraphicFramePr>
          <p:cNvPr id="4" name="Gráfico 3">
            <a:extLst>
              <a:ext uri="{FF2B5EF4-FFF2-40B4-BE49-F238E27FC236}">
                <a16:creationId xmlns:a16="http://schemas.microsoft.com/office/drawing/2014/main" id="{8C428EF5-82B8-900F-1039-D550F463058C}"/>
              </a:ext>
            </a:extLst>
          </p:cNvPr>
          <p:cNvGraphicFramePr>
            <a:graphicFrameLocks/>
          </p:cNvGraphicFramePr>
          <p:nvPr>
            <p:extLst>
              <p:ext uri="{D42A27DB-BD31-4B8C-83A1-F6EECF244321}">
                <p14:modId xmlns:p14="http://schemas.microsoft.com/office/powerpoint/2010/main" val="2208874718"/>
              </p:ext>
            </p:extLst>
          </p:nvPr>
        </p:nvGraphicFramePr>
        <p:xfrm>
          <a:off x="927718" y="2304617"/>
          <a:ext cx="5528500" cy="3254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275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Reto 2. Elevada informalidad y baja acumulación de capital humano </a:t>
            </a:r>
            <a:endParaRPr lang="es-CO" b="1" dirty="0"/>
          </a:p>
        </p:txBody>
      </p:sp>
      <p:sp>
        <p:nvSpPr>
          <p:cNvPr id="3" name="Marcador de contenido 2">
            <a:extLst>
              <a:ext uri="{FF2B5EF4-FFF2-40B4-BE49-F238E27FC236}">
                <a16:creationId xmlns:a16="http://schemas.microsoft.com/office/drawing/2014/main" id="{A7C5E18B-92FA-138B-0CD0-7B892057CD32}"/>
              </a:ext>
            </a:extLst>
          </p:cNvPr>
          <p:cNvSpPr>
            <a:spLocks noGrp="1"/>
          </p:cNvSpPr>
          <p:nvPr>
            <p:ph idx="1"/>
          </p:nvPr>
        </p:nvSpPr>
        <p:spPr>
          <a:xfrm flipH="1">
            <a:off x="7196982" y="2340054"/>
            <a:ext cx="2704195" cy="3226284"/>
          </a:xfrm>
        </p:spPr>
        <p:txBody>
          <a:bodyPr>
            <a:normAutofit fontScale="62500" lnSpcReduction="20000"/>
          </a:bodyPr>
          <a:lstStyle/>
          <a:p>
            <a:r>
              <a:rPr lang="es-ES" dirty="0">
                <a:solidFill>
                  <a:srgbClr val="FF0000"/>
                </a:solidFill>
              </a:rPr>
              <a:t>El sector público es el que más aporta al PIB de Nariño.</a:t>
            </a:r>
          </a:p>
          <a:p>
            <a:r>
              <a:rPr lang="es-ES" dirty="0">
                <a:solidFill>
                  <a:srgbClr val="FF0000"/>
                </a:solidFill>
              </a:rPr>
              <a:t>El mayor generador de empleo formal es el Estado. </a:t>
            </a:r>
          </a:p>
          <a:p>
            <a:r>
              <a:rPr lang="es-ES" dirty="0">
                <a:solidFill>
                  <a:srgbClr val="FF0000"/>
                </a:solidFill>
              </a:rPr>
              <a:t>En Pasto, el 21.8% de los jóvenes entre 15 y 28 se encuentran desempleados, mientras que en Manizales y Bucaramanga es del 15.1% y 12.0%, respectivamente . </a:t>
            </a:r>
            <a:endParaRPr lang="es-CO" dirty="0">
              <a:solidFill>
                <a:srgbClr val="FF0000"/>
              </a:solidFill>
            </a:endParaRPr>
          </a:p>
        </p:txBody>
      </p:sp>
      <p:sp>
        <p:nvSpPr>
          <p:cNvPr id="8" name="CuadroTexto 7">
            <a:extLst>
              <a:ext uri="{FF2B5EF4-FFF2-40B4-BE49-F238E27FC236}">
                <a16:creationId xmlns:a16="http://schemas.microsoft.com/office/drawing/2014/main" id="{02D9AA0E-0780-F932-E3BE-DAF990A8A26D}"/>
              </a:ext>
            </a:extLst>
          </p:cNvPr>
          <p:cNvSpPr txBox="1"/>
          <p:nvPr/>
        </p:nvSpPr>
        <p:spPr>
          <a:xfrm>
            <a:off x="838200" y="1690688"/>
            <a:ext cx="6098458" cy="646331"/>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Gráfico </a:t>
            </a:r>
            <a:r>
              <a:rPr lang="es-CO" b="1" dirty="0">
                <a:latin typeface="Calibri Light" panose="020F0302020204030204" pitchFamily="34" charset="0"/>
                <a:ea typeface="Calibri" panose="020F0502020204030204" pitchFamily="34" charset="0"/>
              </a:rPr>
              <a:t>5</a:t>
            </a:r>
            <a:r>
              <a:rPr lang="es-CO" sz="1800" b="1" dirty="0">
                <a:effectLst/>
                <a:latin typeface="Calibri Light" panose="020F0302020204030204" pitchFamily="34" charset="0"/>
                <a:ea typeface="Calibri" panose="020F0502020204030204" pitchFamily="34" charset="0"/>
              </a:rPr>
              <a:t>. </a:t>
            </a:r>
            <a:r>
              <a:rPr lang="es-ES" sz="1800" b="1" dirty="0">
                <a:effectLst/>
                <a:latin typeface="Calibri Light" panose="020F0302020204030204" pitchFamily="34" charset="0"/>
                <a:ea typeface="Calibri" panose="020F0502020204030204" pitchFamily="34" charset="0"/>
                <a:cs typeface="Times New Roman" panose="02020603050405020304" pitchFamily="18" charset="0"/>
              </a:rPr>
              <a:t>PIB Nariño composición por ramas de actividad económica 2021</a:t>
            </a:r>
            <a:endParaRPr lang="es-ES" sz="1800" dirty="0">
              <a:effectLst/>
              <a:latin typeface="Calibri Light" panose="020F0302020204030204" pitchFamily="34" charset="0"/>
              <a:ea typeface="Calibri" panose="020F0502020204030204" pitchFamily="34" charset="0"/>
            </a:endParaRPr>
          </a:p>
        </p:txBody>
      </p:sp>
      <p:sp>
        <p:nvSpPr>
          <p:cNvPr id="9" name="CuadroTexto 8">
            <a:extLst>
              <a:ext uri="{FF2B5EF4-FFF2-40B4-BE49-F238E27FC236}">
                <a16:creationId xmlns:a16="http://schemas.microsoft.com/office/drawing/2014/main" id="{2F0D53C4-2C6E-C5A4-C538-62B5256B656D}"/>
              </a:ext>
            </a:extLst>
          </p:cNvPr>
          <p:cNvSpPr txBox="1"/>
          <p:nvPr/>
        </p:nvSpPr>
        <p:spPr>
          <a:xfrm>
            <a:off x="2576410" y="5650396"/>
            <a:ext cx="3283527" cy="338554"/>
          </a:xfrm>
          <a:prstGeom prst="rect">
            <a:avLst/>
          </a:prstGeom>
          <a:noFill/>
        </p:spPr>
        <p:txBody>
          <a:bodyPr wrap="square" rtlCol="0">
            <a:spAutoFit/>
          </a:bodyPr>
          <a:lstStyle/>
          <a:p>
            <a:r>
              <a:rPr lang="es-ES" sz="1600" dirty="0"/>
              <a:t>Fuente: DANE, 2021.</a:t>
            </a:r>
            <a:endParaRPr lang="es-CO" sz="1600" dirty="0"/>
          </a:p>
        </p:txBody>
      </p:sp>
      <p:graphicFrame>
        <p:nvGraphicFramePr>
          <p:cNvPr id="5" name="Gráfico 4">
            <a:extLst>
              <a:ext uri="{FF2B5EF4-FFF2-40B4-BE49-F238E27FC236}">
                <a16:creationId xmlns:a16="http://schemas.microsoft.com/office/drawing/2014/main" id="{3C2B8B44-DACE-2B21-AD03-4476C4328D3F}"/>
              </a:ext>
            </a:extLst>
          </p:cNvPr>
          <p:cNvGraphicFramePr/>
          <p:nvPr>
            <p:extLst>
              <p:ext uri="{D42A27DB-BD31-4B8C-83A1-F6EECF244321}">
                <p14:modId xmlns:p14="http://schemas.microsoft.com/office/powerpoint/2010/main" val="2704502836"/>
              </p:ext>
            </p:extLst>
          </p:nvPr>
        </p:nvGraphicFramePr>
        <p:xfrm>
          <a:off x="969817" y="2424112"/>
          <a:ext cx="5805055" cy="32262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515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Reto 3. Falencias en competitividad</a:t>
            </a:r>
            <a:endParaRPr lang="es-CO" b="1" dirty="0"/>
          </a:p>
        </p:txBody>
      </p:sp>
      <p:sp>
        <p:nvSpPr>
          <p:cNvPr id="10" name="CuadroTexto 9">
            <a:extLst>
              <a:ext uri="{FF2B5EF4-FFF2-40B4-BE49-F238E27FC236}">
                <a16:creationId xmlns:a16="http://schemas.microsoft.com/office/drawing/2014/main" id="{6CB581AA-D7BF-A1FA-AA49-1962B4DE7B3F}"/>
              </a:ext>
            </a:extLst>
          </p:cNvPr>
          <p:cNvSpPr txBox="1"/>
          <p:nvPr/>
        </p:nvSpPr>
        <p:spPr>
          <a:xfrm>
            <a:off x="838200" y="1690688"/>
            <a:ext cx="6098458" cy="369332"/>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Gráfico 6. Índice </a:t>
            </a:r>
            <a:r>
              <a:rPr lang="es-CO" b="1" dirty="0">
                <a:latin typeface="Calibri Light" panose="020F0302020204030204" pitchFamily="34" charset="0"/>
                <a:ea typeface="Calibri" panose="020F0502020204030204" pitchFamily="34" charset="0"/>
              </a:rPr>
              <a:t>Departamental </a:t>
            </a:r>
            <a:r>
              <a:rPr lang="es-CO" sz="1800" b="1" dirty="0">
                <a:effectLst/>
                <a:latin typeface="Calibri Light" panose="020F0302020204030204" pitchFamily="34" charset="0"/>
                <a:ea typeface="Calibri" panose="020F0502020204030204" pitchFamily="34" charset="0"/>
              </a:rPr>
              <a:t>de Competitividad 2020</a:t>
            </a:r>
            <a:endParaRPr lang="es-ES" sz="1800" dirty="0">
              <a:effectLst/>
              <a:latin typeface="Calibri Light" panose="020F0302020204030204" pitchFamily="34" charset="0"/>
              <a:ea typeface="Calibri" panose="020F0502020204030204" pitchFamily="34" charset="0"/>
            </a:endParaRPr>
          </a:p>
        </p:txBody>
      </p:sp>
      <p:sp>
        <p:nvSpPr>
          <p:cNvPr id="11" name="CuadroTexto 10">
            <a:extLst>
              <a:ext uri="{FF2B5EF4-FFF2-40B4-BE49-F238E27FC236}">
                <a16:creationId xmlns:a16="http://schemas.microsoft.com/office/drawing/2014/main" id="{15177739-EE7D-CDAA-5E1F-F51849B61E01}"/>
              </a:ext>
            </a:extLst>
          </p:cNvPr>
          <p:cNvSpPr txBox="1"/>
          <p:nvPr/>
        </p:nvSpPr>
        <p:spPr>
          <a:xfrm>
            <a:off x="1960416" y="5366796"/>
            <a:ext cx="3283527" cy="338554"/>
          </a:xfrm>
          <a:prstGeom prst="rect">
            <a:avLst/>
          </a:prstGeom>
          <a:noFill/>
        </p:spPr>
        <p:txBody>
          <a:bodyPr wrap="square" rtlCol="0">
            <a:spAutoFit/>
          </a:bodyPr>
          <a:lstStyle/>
          <a:p>
            <a:r>
              <a:rPr lang="es-ES" sz="1600" dirty="0"/>
              <a:t>Fuente: Confecámaras, 2020.</a:t>
            </a:r>
            <a:endParaRPr lang="es-CO" sz="1600" dirty="0"/>
          </a:p>
        </p:txBody>
      </p:sp>
      <p:sp>
        <p:nvSpPr>
          <p:cNvPr id="12" name="Marcador de contenido 2">
            <a:extLst>
              <a:ext uri="{FF2B5EF4-FFF2-40B4-BE49-F238E27FC236}">
                <a16:creationId xmlns:a16="http://schemas.microsoft.com/office/drawing/2014/main" id="{F8C003C1-AE55-6A4A-2BCB-6E76E63857A8}"/>
              </a:ext>
            </a:extLst>
          </p:cNvPr>
          <p:cNvSpPr>
            <a:spLocks noGrp="1"/>
          </p:cNvSpPr>
          <p:nvPr>
            <p:ph idx="1"/>
          </p:nvPr>
        </p:nvSpPr>
        <p:spPr>
          <a:xfrm flipH="1">
            <a:off x="6714982" y="1875354"/>
            <a:ext cx="2704195" cy="3070719"/>
          </a:xfrm>
        </p:spPr>
        <p:txBody>
          <a:bodyPr>
            <a:normAutofit fontScale="85000" lnSpcReduction="10000"/>
          </a:bodyPr>
          <a:lstStyle/>
          <a:p>
            <a:pPr marL="0" indent="0">
              <a:buNone/>
            </a:pPr>
            <a:r>
              <a:rPr lang="es-ES" sz="2400" dirty="0"/>
              <a:t>Las falencias en innovación del departamento también se reflejan en el Índice Departamental de Innovación (IDI). </a:t>
            </a:r>
            <a:r>
              <a:rPr lang="es-ES" sz="2400" dirty="0">
                <a:solidFill>
                  <a:srgbClr val="FF0000"/>
                </a:solidFill>
              </a:rPr>
              <a:t>En 2020, Nariño tuvo una puntuación de 24.79, en una escala de 0 a 100, mientras que en el Valle del Cauca fue de 51.86 y en Antioquia fue 67.95. </a:t>
            </a:r>
            <a:endParaRPr lang="es-CO" sz="2400" dirty="0">
              <a:solidFill>
                <a:srgbClr val="FF0000"/>
              </a:solidFill>
            </a:endParaRPr>
          </a:p>
        </p:txBody>
      </p:sp>
      <p:graphicFrame>
        <p:nvGraphicFramePr>
          <p:cNvPr id="3" name="Gráfico 2">
            <a:extLst>
              <a:ext uri="{FF2B5EF4-FFF2-40B4-BE49-F238E27FC236}">
                <a16:creationId xmlns:a16="http://schemas.microsoft.com/office/drawing/2014/main" id="{72241493-F544-4804-EEA2-5A5AA3B1C9E1}"/>
              </a:ext>
            </a:extLst>
          </p:cNvPr>
          <p:cNvGraphicFramePr>
            <a:graphicFrameLocks/>
          </p:cNvGraphicFramePr>
          <p:nvPr>
            <p:extLst>
              <p:ext uri="{D42A27DB-BD31-4B8C-83A1-F6EECF244321}">
                <p14:modId xmlns:p14="http://schemas.microsoft.com/office/powerpoint/2010/main" val="575870946"/>
              </p:ext>
            </p:extLst>
          </p:nvPr>
        </p:nvGraphicFramePr>
        <p:xfrm>
          <a:off x="969817" y="2241120"/>
          <a:ext cx="5264727" cy="33103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42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Agenda</a:t>
            </a:r>
            <a:endParaRPr lang="es-CO" b="1" dirty="0"/>
          </a:p>
        </p:txBody>
      </p:sp>
      <p:sp>
        <p:nvSpPr>
          <p:cNvPr id="3" name="Marcador de contenido 2"/>
          <p:cNvSpPr>
            <a:spLocks noGrp="1"/>
          </p:cNvSpPr>
          <p:nvPr>
            <p:ph idx="1"/>
          </p:nvPr>
        </p:nvSpPr>
        <p:spPr>
          <a:xfrm>
            <a:off x="838200" y="1534680"/>
            <a:ext cx="9095509" cy="4351338"/>
          </a:xfrm>
        </p:spPr>
        <p:txBody>
          <a:bodyPr/>
          <a:lstStyle/>
          <a:p>
            <a:pPr marL="514350" indent="-514350">
              <a:buFont typeface="+mj-lt"/>
              <a:buAutoNum type="arabicPeriod"/>
            </a:pPr>
            <a:r>
              <a:rPr lang="es-ES" dirty="0"/>
              <a:t>Panorama del departamento</a:t>
            </a:r>
          </a:p>
          <a:p>
            <a:pPr marL="514350" indent="-514350">
              <a:buFont typeface="+mj-lt"/>
              <a:buAutoNum type="arabicPeriod"/>
            </a:pPr>
            <a:r>
              <a:rPr lang="es-ES" dirty="0"/>
              <a:t>Lucha contra la pobreza e inclusión social.</a:t>
            </a:r>
          </a:p>
          <a:p>
            <a:pPr marL="514350" indent="-514350">
              <a:buFont typeface="+mj-lt"/>
              <a:buAutoNum type="arabicPeriod"/>
            </a:pPr>
            <a:r>
              <a:rPr lang="es-ES" dirty="0"/>
              <a:t>Seguridad en las regiones como condición para la convivencia.</a:t>
            </a:r>
          </a:p>
          <a:p>
            <a:pPr marL="514350" indent="-514350">
              <a:buFont typeface="+mj-lt"/>
              <a:buAutoNum type="arabicPeriod"/>
            </a:pPr>
            <a:r>
              <a:rPr lang="es-ES" dirty="0"/>
              <a:t>Desarrollo de la empresa como medio para buscar la prosperidad y luchar contra el desempleo. </a:t>
            </a:r>
          </a:p>
          <a:p>
            <a:pPr marL="514350" indent="-514350">
              <a:buFont typeface="+mj-lt"/>
              <a:buAutoNum type="arabicPeriod"/>
            </a:pPr>
            <a:r>
              <a:rPr lang="es-ES" dirty="0"/>
              <a:t>Eficiencia del Estado y lucha contra la corrupción. </a:t>
            </a:r>
          </a:p>
          <a:p>
            <a:pPr marL="514350" indent="-514350">
              <a:buFont typeface="+mj-lt"/>
              <a:buAutoNum type="arabicPeriod"/>
            </a:pPr>
            <a:r>
              <a:rPr lang="es-ES" dirty="0"/>
              <a:t>Conclusiones</a:t>
            </a:r>
            <a:endParaRPr lang="es-CO" dirty="0"/>
          </a:p>
        </p:txBody>
      </p:sp>
    </p:spTree>
    <p:extLst>
      <p:ext uri="{BB962C8B-B14F-4D97-AF65-F5344CB8AC3E}">
        <p14:creationId xmlns:p14="http://schemas.microsoft.com/office/powerpoint/2010/main" val="333504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42800"/>
            <a:ext cx="9144000" cy="2387600"/>
          </a:xfrm>
        </p:spPr>
        <p:txBody>
          <a:bodyPr>
            <a:normAutofit/>
          </a:bodyPr>
          <a:lstStyle/>
          <a:p>
            <a:r>
              <a:rPr lang="es-ES" b="1" dirty="0"/>
              <a:t>Eficiencia del Estado y lucha contra la corrupción</a:t>
            </a:r>
            <a:endParaRPr lang="es-CO" b="1" dirty="0"/>
          </a:p>
        </p:txBody>
      </p:sp>
    </p:spTree>
    <p:extLst>
      <p:ext uri="{BB962C8B-B14F-4D97-AF65-F5344CB8AC3E}">
        <p14:creationId xmlns:p14="http://schemas.microsoft.com/office/powerpoint/2010/main" val="290991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78091" cy="1325563"/>
          </a:xfrm>
        </p:spPr>
        <p:txBody>
          <a:bodyPr>
            <a:normAutofit fontScale="90000"/>
          </a:bodyPr>
          <a:lstStyle/>
          <a:p>
            <a:r>
              <a:rPr lang="es-ES" b="1" dirty="0"/>
              <a:t>Reto 1. Mejorar Índice de Desempeño Fiscal (IDF) en los municipios</a:t>
            </a:r>
            <a:endParaRPr lang="es-CO" b="1" dirty="0"/>
          </a:p>
        </p:txBody>
      </p:sp>
      <p:sp>
        <p:nvSpPr>
          <p:cNvPr id="4" name="CuadroTexto 3">
            <a:extLst>
              <a:ext uri="{FF2B5EF4-FFF2-40B4-BE49-F238E27FC236}">
                <a16:creationId xmlns:a16="http://schemas.microsoft.com/office/drawing/2014/main" id="{6C2F2EF5-D521-A13B-2320-2168A86E842E}"/>
              </a:ext>
            </a:extLst>
          </p:cNvPr>
          <p:cNvSpPr txBox="1"/>
          <p:nvPr/>
        </p:nvSpPr>
        <p:spPr>
          <a:xfrm>
            <a:off x="2925530" y="1751680"/>
            <a:ext cx="8111836" cy="369332"/>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Tabla 4. IDF Pasto y área de influencia</a:t>
            </a:r>
            <a:endParaRPr lang="es-ES" sz="1800" dirty="0">
              <a:effectLst/>
              <a:latin typeface="Calibri Light" panose="020F030202020403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9BA78CC1-3E79-5250-E130-80EF1E48811D}"/>
              </a:ext>
            </a:extLst>
          </p:cNvPr>
          <p:cNvSpPr txBox="1"/>
          <p:nvPr/>
        </p:nvSpPr>
        <p:spPr>
          <a:xfrm>
            <a:off x="3493567" y="4985543"/>
            <a:ext cx="3283527" cy="338554"/>
          </a:xfrm>
          <a:prstGeom prst="rect">
            <a:avLst/>
          </a:prstGeom>
          <a:noFill/>
        </p:spPr>
        <p:txBody>
          <a:bodyPr wrap="square" rtlCol="0">
            <a:spAutoFit/>
          </a:bodyPr>
          <a:lstStyle/>
          <a:p>
            <a:r>
              <a:rPr lang="es-ES" sz="1600" dirty="0"/>
              <a:t>Fuente: DNP, 2021.</a:t>
            </a:r>
            <a:endParaRPr lang="es-CO" sz="1600" dirty="0"/>
          </a:p>
        </p:txBody>
      </p:sp>
      <p:sp>
        <p:nvSpPr>
          <p:cNvPr id="6" name="CuadroTexto 5">
            <a:extLst>
              <a:ext uri="{FF2B5EF4-FFF2-40B4-BE49-F238E27FC236}">
                <a16:creationId xmlns:a16="http://schemas.microsoft.com/office/drawing/2014/main" id="{98C4577A-6DA8-7AFC-CB64-AA0B78F4EFA0}"/>
              </a:ext>
            </a:extLst>
          </p:cNvPr>
          <p:cNvSpPr txBox="1"/>
          <p:nvPr/>
        </p:nvSpPr>
        <p:spPr>
          <a:xfrm>
            <a:off x="925768" y="5416930"/>
            <a:ext cx="8686801" cy="830997"/>
          </a:xfrm>
          <a:prstGeom prst="rect">
            <a:avLst/>
          </a:prstGeom>
          <a:noFill/>
        </p:spPr>
        <p:txBody>
          <a:bodyPr wrap="square" rtlCol="0">
            <a:spAutoFit/>
          </a:bodyPr>
          <a:lstStyle/>
          <a:p>
            <a:r>
              <a:rPr lang="es-ES" sz="1600" dirty="0">
                <a:solidFill>
                  <a:srgbClr val="FF0000"/>
                </a:solidFill>
              </a:rPr>
              <a:t>El departamento de Nariño tiene una alta dependencia de las transferencias de la Nación y del Sistema General de Regalías (SGR). Las primeras equivalen a 4.5 veces el recaudo de los ingresos propios del departamento y las segundas a 2.0 veces del recaudo propio (</a:t>
            </a:r>
            <a:r>
              <a:rPr lang="es-ES" sz="1600" dirty="0" err="1">
                <a:solidFill>
                  <a:srgbClr val="FF0000"/>
                </a:solidFill>
              </a:rPr>
              <a:t>MinHacienda</a:t>
            </a:r>
            <a:r>
              <a:rPr lang="es-ES" sz="1600" dirty="0">
                <a:solidFill>
                  <a:srgbClr val="FF0000"/>
                </a:solidFill>
              </a:rPr>
              <a:t>, 2021).</a:t>
            </a:r>
            <a:endParaRPr lang="es-CO" sz="1600" dirty="0">
              <a:solidFill>
                <a:srgbClr val="FF0000"/>
              </a:solidFill>
            </a:endParaRPr>
          </a:p>
        </p:txBody>
      </p:sp>
      <p:graphicFrame>
        <p:nvGraphicFramePr>
          <p:cNvPr id="7" name="Tabla 6">
            <a:extLst>
              <a:ext uri="{FF2B5EF4-FFF2-40B4-BE49-F238E27FC236}">
                <a16:creationId xmlns:a16="http://schemas.microsoft.com/office/drawing/2014/main" id="{B330D07E-4B6A-AF17-CC91-15AE7AE4C165}"/>
              </a:ext>
            </a:extLst>
          </p:cNvPr>
          <p:cNvGraphicFramePr>
            <a:graphicFrameLocks noGrp="1"/>
          </p:cNvGraphicFramePr>
          <p:nvPr>
            <p:extLst>
              <p:ext uri="{D42A27DB-BD31-4B8C-83A1-F6EECF244321}">
                <p14:modId xmlns:p14="http://schemas.microsoft.com/office/powerpoint/2010/main" val="987550915"/>
              </p:ext>
            </p:extLst>
          </p:nvPr>
        </p:nvGraphicFramePr>
        <p:xfrm>
          <a:off x="1052079" y="2182437"/>
          <a:ext cx="7108248" cy="2742311"/>
        </p:xfrm>
        <a:graphic>
          <a:graphicData uri="http://schemas.openxmlformats.org/drawingml/2006/table">
            <a:tbl>
              <a:tblPr firstRow="1" firstCol="1" bandRow="1">
                <a:tableStyleId>{3B4B98B0-60AC-42C2-AFA5-B58CD77FA1E5}</a:tableStyleId>
              </a:tblPr>
              <a:tblGrid>
                <a:gridCol w="1252555">
                  <a:extLst>
                    <a:ext uri="{9D8B030D-6E8A-4147-A177-3AD203B41FA5}">
                      <a16:colId xmlns:a16="http://schemas.microsoft.com/office/drawing/2014/main" val="3135522508"/>
                    </a:ext>
                  </a:extLst>
                </a:gridCol>
                <a:gridCol w="1114774">
                  <a:extLst>
                    <a:ext uri="{9D8B030D-6E8A-4147-A177-3AD203B41FA5}">
                      <a16:colId xmlns:a16="http://schemas.microsoft.com/office/drawing/2014/main" val="3573002918"/>
                    </a:ext>
                  </a:extLst>
                </a:gridCol>
                <a:gridCol w="1189927">
                  <a:extLst>
                    <a:ext uri="{9D8B030D-6E8A-4147-A177-3AD203B41FA5}">
                      <a16:colId xmlns:a16="http://schemas.microsoft.com/office/drawing/2014/main" val="623313961"/>
                    </a:ext>
                  </a:extLst>
                </a:gridCol>
                <a:gridCol w="1480102">
                  <a:extLst>
                    <a:ext uri="{9D8B030D-6E8A-4147-A177-3AD203B41FA5}">
                      <a16:colId xmlns:a16="http://schemas.microsoft.com/office/drawing/2014/main" val="3315562590"/>
                    </a:ext>
                  </a:extLst>
                </a:gridCol>
                <a:gridCol w="2070890">
                  <a:extLst>
                    <a:ext uri="{9D8B030D-6E8A-4147-A177-3AD203B41FA5}">
                      <a16:colId xmlns:a16="http://schemas.microsoft.com/office/drawing/2014/main" val="1366602432"/>
                    </a:ext>
                  </a:extLst>
                </a:gridCol>
              </a:tblGrid>
              <a:tr h="200025">
                <a:tc>
                  <a:txBody>
                    <a:bodyPr/>
                    <a:lstStyle/>
                    <a:p>
                      <a:pPr algn="ctr">
                        <a:lnSpc>
                          <a:spcPct val="107000"/>
                        </a:lnSpc>
                        <a:spcAft>
                          <a:spcPts val="800"/>
                        </a:spcAft>
                      </a:pPr>
                      <a:r>
                        <a:rPr lang="es-CO" sz="1600">
                          <a:effectLst/>
                        </a:rPr>
                        <a:t>Municipio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IDF 2019</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IDF 2020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IDF 2021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Clasificación 2021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05914221"/>
                  </a:ext>
                </a:extLst>
              </a:tr>
              <a:tr h="190500">
                <a:tc>
                  <a:txBody>
                    <a:bodyPr/>
                    <a:lstStyle/>
                    <a:p>
                      <a:pPr algn="ctr">
                        <a:lnSpc>
                          <a:spcPct val="107000"/>
                        </a:lnSpc>
                        <a:spcAft>
                          <a:spcPts val="800"/>
                        </a:spcAft>
                      </a:pPr>
                      <a:r>
                        <a:rPr lang="es-CO" sz="1600">
                          <a:effectLst/>
                        </a:rPr>
                        <a:t>Pasto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75,2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74,3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79,0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Sostenible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25450665"/>
                  </a:ext>
                </a:extLst>
              </a:tr>
              <a:tr h="190500">
                <a:tc>
                  <a:txBody>
                    <a:bodyPr/>
                    <a:lstStyle/>
                    <a:p>
                      <a:pPr algn="ctr">
                        <a:lnSpc>
                          <a:spcPct val="107000"/>
                        </a:lnSpc>
                        <a:spcAft>
                          <a:spcPts val="800"/>
                        </a:spcAft>
                      </a:pPr>
                      <a:r>
                        <a:rPr lang="es-CO" sz="1600">
                          <a:effectLst/>
                        </a:rPr>
                        <a:t>La Florida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63,7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62,1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64,7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Vulnerable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04693479"/>
                  </a:ext>
                </a:extLst>
              </a:tr>
              <a:tr h="190500">
                <a:tc>
                  <a:txBody>
                    <a:bodyPr/>
                    <a:lstStyle/>
                    <a:p>
                      <a:pPr algn="ctr">
                        <a:lnSpc>
                          <a:spcPct val="107000"/>
                        </a:lnSpc>
                        <a:spcAft>
                          <a:spcPts val="800"/>
                        </a:spcAft>
                      </a:pPr>
                      <a:r>
                        <a:rPr lang="es-CO" sz="1600">
                          <a:effectLst/>
                        </a:rPr>
                        <a:t>Nariño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63,6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62,5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65,3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Vulnerable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44976769"/>
                  </a:ext>
                </a:extLst>
              </a:tr>
              <a:tr h="190500">
                <a:tc>
                  <a:txBody>
                    <a:bodyPr/>
                    <a:lstStyle/>
                    <a:p>
                      <a:pPr algn="ctr">
                        <a:lnSpc>
                          <a:spcPct val="107000"/>
                        </a:lnSpc>
                        <a:spcAft>
                          <a:spcPts val="800"/>
                        </a:spcAft>
                      </a:pPr>
                      <a:r>
                        <a:rPr lang="es-CO" sz="1600">
                          <a:effectLst/>
                        </a:rPr>
                        <a:t>Chachagüí</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72,5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75,0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72,7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Sostenible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57554348"/>
                  </a:ext>
                </a:extLst>
              </a:tr>
              <a:tr h="190500">
                <a:tc>
                  <a:txBody>
                    <a:bodyPr/>
                    <a:lstStyle/>
                    <a:p>
                      <a:pPr algn="ctr">
                        <a:lnSpc>
                          <a:spcPct val="107000"/>
                        </a:lnSpc>
                        <a:spcAft>
                          <a:spcPts val="800"/>
                        </a:spcAft>
                      </a:pPr>
                      <a:r>
                        <a:rPr lang="es-CO" sz="1600">
                          <a:effectLst/>
                        </a:rPr>
                        <a:t>Buesaco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68,9</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63,5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66,1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Vulnerable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0449027"/>
                  </a:ext>
                </a:extLst>
              </a:tr>
              <a:tr h="190500">
                <a:tc>
                  <a:txBody>
                    <a:bodyPr/>
                    <a:lstStyle/>
                    <a:p>
                      <a:pPr algn="ctr">
                        <a:lnSpc>
                          <a:spcPct val="107000"/>
                        </a:lnSpc>
                        <a:spcAft>
                          <a:spcPts val="800"/>
                        </a:spcAft>
                      </a:pPr>
                      <a:r>
                        <a:rPr lang="es-CO" sz="1600">
                          <a:effectLst/>
                        </a:rPr>
                        <a:t>Funes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63,9</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63,4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69,5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Vulnerable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07162359"/>
                  </a:ext>
                </a:extLst>
              </a:tr>
              <a:tr h="190500">
                <a:tc>
                  <a:txBody>
                    <a:bodyPr/>
                    <a:lstStyle/>
                    <a:p>
                      <a:pPr algn="ctr">
                        <a:lnSpc>
                          <a:spcPct val="107000"/>
                        </a:lnSpc>
                        <a:spcAft>
                          <a:spcPts val="800"/>
                        </a:spcAft>
                      </a:pPr>
                      <a:r>
                        <a:rPr lang="es-CO" sz="1600">
                          <a:effectLst/>
                        </a:rPr>
                        <a:t>Tangua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67,1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67,7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69,5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Vulnerable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21639542"/>
                  </a:ext>
                </a:extLst>
              </a:tr>
              <a:tr h="190500">
                <a:tc>
                  <a:txBody>
                    <a:bodyPr/>
                    <a:lstStyle/>
                    <a:p>
                      <a:pPr algn="ctr">
                        <a:lnSpc>
                          <a:spcPct val="107000"/>
                        </a:lnSpc>
                        <a:spcAft>
                          <a:spcPts val="800"/>
                        </a:spcAft>
                      </a:pPr>
                      <a:r>
                        <a:rPr lang="es-CO" sz="1600">
                          <a:effectLst/>
                        </a:rPr>
                        <a:t>Consacá</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62,1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60,9</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58,5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dirty="0">
                          <a:effectLst/>
                        </a:rPr>
                        <a:t>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24446102"/>
                  </a:ext>
                </a:extLst>
              </a:tr>
              <a:tr h="190500">
                <a:tc>
                  <a:txBody>
                    <a:bodyPr/>
                    <a:lstStyle/>
                    <a:p>
                      <a:pPr algn="ctr">
                        <a:lnSpc>
                          <a:spcPct val="107000"/>
                        </a:lnSpc>
                        <a:spcAft>
                          <a:spcPts val="800"/>
                        </a:spcAft>
                      </a:pPr>
                      <a:r>
                        <a:rPr lang="es-CO" sz="1600">
                          <a:effectLst/>
                        </a:rPr>
                        <a:t>Ipiales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68,2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68,5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68,2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Vulnerable</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70441274"/>
                  </a:ext>
                </a:extLst>
              </a:tr>
              <a:tr h="200025">
                <a:tc>
                  <a:txBody>
                    <a:bodyPr/>
                    <a:lstStyle/>
                    <a:p>
                      <a:pPr algn="ctr">
                        <a:lnSpc>
                          <a:spcPct val="107000"/>
                        </a:lnSpc>
                        <a:spcAft>
                          <a:spcPts val="800"/>
                        </a:spcAft>
                      </a:pPr>
                      <a:r>
                        <a:rPr lang="es-CO" sz="1600">
                          <a:effectLst/>
                        </a:rPr>
                        <a:t>Tumaco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67,8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66,7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73,1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dirty="0">
                          <a:effectLst/>
                        </a:rPr>
                        <a:t>Sostenible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7867484"/>
                  </a:ext>
                </a:extLst>
              </a:tr>
            </a:tbl>
          </a:graphicData>
        </a:graphic>
      </p:graphicFrame>
    </p:spTree>
    <p:extLst>
      <p:ext uri="{BB962C8B-B14F-4D97-AF65-F5344CB8AC3E}">
        <p14:creationId xmlns:p14="http://schemas.microsoft.com/office/powerpoint/2010/main" val="3532241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78091" cy="1325563"/>
          </a:xfrm>
        </p:spPr>
        <p:txBody>
          <a:bodyPr>
            <a:normAutofit/>
          </a:bodyPr>
          <a:lstStyle/>
          <a:p>
            <a:r>
              <a:rPr lang="es-ES" b="1" dirty="0"/>
              <a:t>Reto 2. Retos de gestión en educación</a:t>
            </a:r>
            <a:endParaRPr lang="es-CO" b="1" dirty="0"/>
          </a:p>
        </p:txBody>
      </p:sp>
      <p:sp>
        <p:nvSpPr>
          <p:cNvPr id="5" name="CuadroTexto 4">
            <a:extLst>
              <a:ext uri="{FF2B5EF4-FFF2-40B4-BE49-F238E27FC236}">
                <a16:creationId xmlns:a16="http://schemas.microsoft.com/office/drawing/2014/main" id="{380A8AC1-AF03-48DA-0CCC-E8AEC378C2D6}"/>
              </a:ext>
            </a:extLst>
          </p:cNvPr>
          <p:cNvSpPr txBox="1"/>
          <p:nvPr/>
        </p:nvSpPr>
        <p:spPr>
          <a:xfrm>
            <a:off x="544168" y="1900661"/>
            <a:ext cx="8111836" cy="369332"/>
          </a:xfrm>
          <a:prstGeom prst="rect">
            <a:avLst/>
          </a:prstGeom>
          <a:noFill/>
        </p:spPr>
        <p:txBody>
          <a:bodyPr wrap="square">
            <a:spAutoFit/>
          </a:bodyPr>
          <a:lstStyle/>
          <a:p>
            <a:pPr algn="just"/>
            <a:r>
              <a:rPr lang="es-CO" sz="1800" b="1" dirty="0">
                <a:effectLst/>
                <a:latin typeface="Calibri Light" panose="020F0302020204030204" pitchFamily="34" charset="0"/>
                <a:ea typeface="Calibri" panose="020F0502020204030204" pitchFamily="34" charset="0"/>
              </a:rPr>
              <a:t>Tabla 5. Indicadores de resultados en la Medición de Desempeño Municipal (MDM)</a:t>
            </a:r>
            <a:endParaRPr lang="es-ES" sz="1800" dirty="0">
              <a:effectLst/>
              <a:latin typeface="Calibri Light" panose="020F0302020204030204" pitchFamily="34" charset="0"/>
              <a:ea typeface="Calibri" panose="020F0502020204030204" pitchFamily="34" charset="0"/>
            </a:endParaRPr>
          </a:p>
        </p:txBody>
      </p:sp>
      <p:sp>
        <p:nvSpPr>
          <p:cNvPr id="3" name="CuadroTexto 2">
            <a:extLst>
              <a:ext uri="{FF2B5EF4-FFF2-40B4-BE49-F238E27FC236}">
                <a16:creationId xmlns:a16="http://schemas.microsoft.com/office/drawing/2014/main" id="{D53D16B5-F0D5-66B8-4AE4-E60BE3152662}"/>
              </a:ext>
            </a:extLst>
          </p:cNvPr>
          <p:cNvSpPr txBox="1"/>
          <p:nvPr/>
        </p:nvSpPr>
        <p:spPr>
          <a:xfrm>
            <a:off x="2960167" y="5523895"/>
            <a:ext cx="3283527" cy="338554"/>
          </a:xfrm>
          <a:prstGeom prst="rect">
            <a:avLst/>
          </a:prstGeom>
          <a:noFill/>
        </p:spPr>
        <p:txBody>
          <a:bodyPr wrap="square" rtlCol="0">
            <a:spAutoFit/>
          </a:bodyPr>
          <a:lstStyle/>
          <a:p>
            <a:r>
              <a:rPr lang="es-ES" sz="1600" dirty="0"/>
              <a:t>Fuente: DNP, 2020.</a:t>
            </a:r>
            <a:endParaRPr lang="es-CO" sz="1600" dirty="0"/>
          </a:p>
        </p:txBody>
      </p:sp>
      <p:graphicFrame>
        <p:nvGraphicFramePr>
          <p:cNvPr id="6" name="Tabla 5">
            <a:extLst>
              <a:ext uri="{FF2B5EF4-FFF2-40B4-BE49-F238E27FC236}">
                <a16:creationId xmlns:a16="http://schemas.microsoft.com/office/drawing/2014/main" id="{C7993088-BCF4-5AF7-DDDB-8DEF626A5E58}"/>
              </a:ext>
            </a:extLst>
          </p:cNvPr>
          <p:cNvGraphicFramePr>
            <a:graphicFrameLocks noGrp="1"/>
          </p:cNvGraphicFramePr>
          <p:nvPr>
            <p:extLst>
              <p:ext uri="{D42A27DB-BD31-4B8C-83A1-F6EECF244321}">
                <p14:modId xmlns:p14="http://schemas.microsoft.com/office/powerpoint/2010/main" val="668011701"/>
              </p:ext>
            </p:extLst>
          </p:nvPr>
        </p:nvGraphicFramePr>
        <p:xfrm>
          <a:off x="544168" y="2479966"/>
          <a:ext cx="6909578" cy="3003233"/>
        </p:xfrm>
        <a:graphic>
          <a:graphicData uri="http://schemas.openxmlformats.org/drawingml/2006/table">
            <a:tbl>
              <a:tblPr firstRow="1" firstCol="1" bandRow="1">
                <a:tableStyleId>{3B4B98B0-60AC-42C2-AFA5-B58CD77FA1E5}</a:tableStyleId>
              </a:tblPr>
              <a:tblGrid>
                <a:gridCol w="1216474">
                  <a:extLst>
                    <a:ext uri="{9D8B030D-6E8A-4147-A177-3AD203B41FA5}">
                      <a16:colId xmlns:a16="http://schemas.microsoft.com/office/drawing/2014/main" val="3517583708"/>
                    </a:ext>
                  </a:extLst>
                </a:gridCol>
                <a:gridCol w="1060361">
                  <a:extLst>
                    <a:ext uri="{9D8B030D-6E8A-4147-A177-3AD203B41FA5}">
                      <a16:colId xmlns:a16="http://schemas.microsoft.com/office/drawing/2014/main" val="1528089281"/>
                    </a:ext>
                  </a:extLst>
                </a:gridCol>
                <a:gridCol w="1028935">
                  <a:extLst>
                    <a:ext uri="{9D8B030D-6E8A-4147-A177-3AD203B41FA5}">
                      <a16:colId xmlns:a16="http://schemas.microsoft.com/office/drawing/2014/main" val="2781384726"/>
                    </a:ext>
                  </a:extLst>
                </a:gridCol>
                <a:gridCol w="1292504">
                  <a:extLst>
                    <a:ext uri="{9D8B030D-6E8A-4147-A177-3AD203B41FA5}">
                      <a16:colId xmlns:a16="http://schemas.microsoft.com/office/drawing/2014/main" val="1029800553"/>
                    </a:ext>
                  </a:extLst>
                </a:gridCol>
                <a:gridCol w="1155652">
                  <a:extLst>
                    <a:ext uri="{9D8B030D-6E8A-4147-A177-3AD203B41FA5}">
                      <a16:colId xmlns:a16="http://schemas.microsoft.com/office/drawing/2014/main" val="101370952"/>
                    </a:ext>
                  </a:extLst>
                </a:gridCol>
                <a:gridCol w="1155652">
                  <a:extLst>
                    <a:ext uri="{9D8B030D-6E8A-4147-A177-3AD203B41FA5}">
                      <a16:colId xmlns:a16="http://schemas.microsoft.com/office/drawing/2014/main" val="1782294548"/>
                    </a:ext>
                  </a:extLst>
                </a:gridCol>
              </a:tblGrid>
              <a:tr h="390525">
                <a:tc>
                  <a:txBody>
                    <a:bodyPr/>
                    <a:lstStyle/>
                    <a:p>
                      <a:pPr algn="ctr">
                        <a:lnSpc>
                          <a:spcPct val="107000"/>
                        </a:lnSpc>
                        <a:spcAft>
                          <a:spcPts val="800"/>
                        </a:spcAft>
                      </a:pPr>
                      <a:r>
                        <a:rPr lang="es-CO" sz="1600">
                          <a:effectLst/>
                        </a:rPr>
                        <a:t>Municipio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dirty="0">
                          <a:effectLst/>
                        </a:rPr>
                        <a:t>Educación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Salud</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Servicios públicos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Seguridad</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Puntaje resultados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7270167"/>
                  </a:ext>
                </a:extLst>
              </a:tr>
              <a:tr h="190500">
                <a:tc>
                  <a:txBody>
                    <a:bodyPr/>
                    <a:lstStyle/>
                    <a:p>
                      <a:pPr algn="ctr">
                        <a:lnSpc>
                          <a:spcPct val="107000"/>
                        </a:lnSpc>
                        <a:spcAft>
                          <a:spcPts val="800"/>
                        </a:spcAft>
                      </a:pPr>
                      <a:r>
                        <a:rPr lang="es-CO" sz="1600">
                          <a:effectLst/>
                        </a:rPr>
                        <a:t>Pasto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70,5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91,3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62,8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70,3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dirty="0">
                          <a:effectLst/>
                        </a:rPr>
                        <a:t>73,7</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28238302"/>
                  </a:ext>
                </a:extLst>
              </a:tr>
              <a:tr h="190500">
                <a:tc>
                  <a:txBody>
                    <a:bodyPr/>
                    <a:lstStyle/>
                    <a:p>
                      <a:pPr algn="ctr">
                        <a:lnSpc>
                          <a:spcPct val="107000"/>
                        </a:lnSpc>
                        <a:spcAft>
                          <a:spcPts val="800"/>
                        </a:spcAft>
                      </a:pPr>
                      <a:r>
                        <a:rPr lang="es-CO" sz="1600">
                          <a:effectLst/>
                        </a:rPr>
                        <a:t>La Florida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56,4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84,2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40,5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94,7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69,0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84176992"/>
                  </a:ext>
                </a:extLst>
              </a:tr>
              <a:tr h="190500">
                <a:tc>
                  <a:txBody>
                    <a:bodyPr/>
                    <a:lstStyle/>
                    <a:p>
                      <a:pPr algn="ctr">
                        <a:lnSpc>
                          <a:spcPct val="107000"/>
                        </a:lnSpc>
                        <a:spcAft>
                          <a:spcPts val="800"/>
                        </a:spcAft>
                      </a:pPr>
                      <a:r>
                        <a:rPr lang="es-CO" sz="1600">
                          <a:effectLst/>
                        </a:rPr>
                        <a:t>Nariño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46,3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77,6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56,5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91,8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68,1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2715897"/>
                  </a:ext>
                </a:extLst>
              </a:tr>
              <a:tr h="190500">
                <a:tc>
                  <a:txBody>
                    <a:bodyPr/>
                    <a:lstStyle/>
                    <a:p>
                      <a:pPr algn="ctr">
                        <a:lnSpc>
                          <a:spcPct val="107000"/>
                        </a:lnSpc>
                        <a:spcAft>
                          <a:spcPts val="800"/>
                        </a:spcAft>
                      </a:pPr>
                      <a:r>
                        <a:rPr lang="es-CO" sz="1600">
                          <a:effectLst/>
                        </a:rPr>
                        <a:t>Chachagüí</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46,7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79,7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37,6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90,4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63,6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19109537"/>
                  </a:ext>
                </a:extLst>
              </a:tr>
              <a:tr h="190500">
                <a:tc>
                  <a:txBody>
                    <a:bodyPr/>
                    <a:lstStyle/>
                    <a:p>
                      <a:pPr algn="ctr">
                        <a:lnSpc>
                          <a:spcPct val="107000"/>
                        </a:lnSpc>
                        <a:spcAft>
                          <a:spcPts val="800"/>
                        </a:spcAft>
                      </a:pPr>
                      <a:r>
                        <a:rPr lang="es-CO" sz="1600">
                          <a:effectLst/>
                        </a:rPr>
                        <a:t>Buesaco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50,0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81,7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49,5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92,8</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68,5</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1828050"/>
                  </a:ext>
                </a:extLst>
              </a:tr>
              <a:tr h="190500">
                <a:tc>
                  <a:txBody>
                    <a:bodyPr/>
                    <a:lstStyle/>
                    <a:p>
                      <a:pPr algn="ctr">
                        <a:lnSpc>
                          <a:spcPct val="107000"/>
                        </a:lnSpc>
                        <a:spcAft>
                          <a:spcPts val="800"/>
                        </a:spcAft>
                      </a:pPr>
                      <a:r>
                        <a:rPr lang="es-CO" sz="1600">
                          <a:effectLst/>
                        </a:rPr>
                        <a:t>Funes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46,9</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79,4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41,7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96,2</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O" sz="1600">
                          <a:effectLst/>
                        </a:rPr>
                        <a:t>66,0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62565012"/>
                  </a:ext>
                </a:extLst>
              </a:tr>
              <a:tr h="190500">
                <a:tc>
                  <a:txBody>
                    <a:bodyPr/>
                    <a:lstStyle/>
                    <a:p>
                      <a:pPr algn="ctr">
                        <a:lnSpc>
                          <a:spcPct val="107000"/>
                        </a:lnSpc>
                        <a:spcAft>
                          <a:spcPts val="800"/>
                        </a:spcAft>
                      </a:pPr>
                      <a:r>
                        <a:rPr lang="es-CO" sz="1600">
                          <a:effectLst/>
                        </a:rPr>
                        <a:t>Tangua</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43,6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80,7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55,1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92,6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80711269"/>
                  </a:ext>
                </a:extLst>
              </a:tr>
              <a:tr h="190500">
                <a:tc>
                  <a:txBody>
                    <a:bodyPr/>
                    <a:lstStyle/>
                    <a:p>
                      <a:pPr algn="ctr">
                        <a:lnSpc>
                          <a:spcPct val="107000"/>
                        </a:lnSpc>
                        <a:spcAft>
                          <a:spcPts val="800"/>
                        </a:spcAft>
                      </a:pPr>
                      <a:r>
                        <a:rPr lang="es-CO" sz="1600">
                          <a:effectLst/>
                        </a:rPr>
                        <a:t>Consacá</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41,3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80,6</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57,7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98,0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69,4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00476037"/>
                  </a:ext>
                </a:extLst>
              </a:tr>
              <a:tr h="190500">
                <a:tc>
                  <a:txBody>
                    <a:bodyPr/>
                    <a:lstStyle/>
                    <a:p>
                      <a:pPr algn="ctr">
                        <a:lnSpc>
                          <a:spcPct val="107000"/>
                        </a:lnSpc>
                        <a:spcAft>
                          <a:spcPts val="800"/>
                        </a:spcAft>
                      </a:pPr>
                      <a:r>
                        <a:rPr lang="es-CO" sz="1600">
                          <a:effectLst/>
                        </a:rPr>
                        <a:t>Ipiales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60,0</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88,7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62,3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81,3</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73,1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6770627"/>
                  </a:ext>
                </a:extLst>
              </a:tr>
              <a:tr h="200025">
                <a:tc>
                  <a:txBody>
                    <a:bodyPr/>
                    <a:lstStyle/>
                    <a:p>
                      <a:pPr algn="ctr">
                        <a:lnSpc>
                          <a:spcPct val="107000"/>
                        </a:lnSpc>
                        <a:spcAft>
                          <a:spcPts val="800"/>
                        </a:spcAft>
                      </a:pPr>
                      <a:r>
                        <a:rPr lang="es-CO" sz="1600">
                          <a:effectLst/>
                        </a:rPr>
                        <a:t>Tumaco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33,4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80,4</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37,7</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a:effectLst/>
                        </a:rPr>
                        <a:t>88,1</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CO" sz="1600" dirty="0">
                          <a:effectLst/>
                        </a:rPr>
                        <a:t>59,9</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36521726"/>
                  </a:ext>
                </a:extLst>
              </a:tr>
            </a:tbl>
          </a:graphicData>
        </a:graphic>
      </p:graphicFrame>
      <p:sp>
        <p:nvSpPr>
          <p:cNvPr id="4" name="Marcador de contenido 2">
            <a:extLst>
              <a:ext uri="{FF2B5EF4-FFF2-40B4-BE49-F238E27FC236}">
                <a16:creationId xmlns:a16="http://schemas.microsoft.com/office/drawing/2014/main" id="{B2B22872-3C0C-E391-F6C7-42F986553405}"/>
              </a:ext>
            </a:extLst>
          </p:cNvPr>
          <p:cNvSpPr>
            <a:spLocks noGrp="1"/>
          </p:cNvSpPr>
          <p:nvPr>
            <p:ph idx="1"/>
          </p:nvPr>
        </p:nvSpPr>
        <p:spPr>
          <a:xfrm flipH="1">
            <a:off x="7457585" y="2687781"/>
            <a:ext cx="2396837" cy="3352800"/>
          </a:xfrm>
        </p:spPr>
        <p:txBody>
          <a:bodyPr>
            <a:normAutofit fontScale="92500" lnSpcReduction="10000"/>
          </a:bodyPr>
          <a:lstStyle/>
          <a:p>
            <a:r>
              <a:rPr lang="es-ES" sz="1600" dirty="0">
                <a:solidFill>
                  <a:srgbClr val="FF0000"/>
                </a:solidFill>
              </a:rPr>
              <a:t>En Pasto e Ipiales, el indicador con mejor puntuación en la dimensión de educación es cobertura neta en transición con 93% y 73%, respectivamente. No obstante, la cobertura neta en educación media es del 63% y 53%, respectivamente.</a:t>
            </a:r>
          </a:p>
          <a:p>
            <a:r>
              <a:rPr lang="es-ES" sz="1600" dirty="0">
                <a:solidFill>
                  <a:srgbClr val="FF0000"/>
                </a:solidFill>
              </a:rPr>
              <a:t>Tumaco registra las puntuaciones más bajas: cobertura neta educación media (25%) y cobertura neta en transición (31%).</a:t>
            </a:r>
          </a:p>
        </p:txBody>
      </p:sp>
    </p:spTree>
    <p:extLst>
      <p:ext uri="{BB962C8B-B14F-4D97-AF65-F5344CB8AC3E}">
        <p14:creationId xmlns:p14="http://schemas.microsoft.com/office/powerpoint/2010/main" val="1225697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493818"/>
            <a:ext cx="9144000" cy="1113127"/>
          </a:xfrm>
        </p:spPr>
        <p:txBody>
          <a:bodyPr>
            <a:normAutofit/>
          </a:bodyPr>
          <a:lstStyle/>
          <a:p>
            <a:r>
              <a:rPr lang="es-ES" b="1" dirty="0"/>
              <a:t>Conclusiones</a:t>
            </a:r>
            <a:endParaRPr lang="es-CO" b="1" dirty="0"/>
          </a:p>
        </p:txBody>
      </p:sp>
    </p:spTree>
    <p:extLst>
      <p:ext uri="{BB962C8B-B14F-4D97-AF65-F5344CB8AC3E}">
        <p14:creationId xmlns:p14="http://schemas.microsoft.com/office/powerpoint/2010/main" val="9175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Conclusiones</a:t>
            </a:r>
            <a:endParaRPr lang="es-CO" b="1" dirty="0"/>
          </a:p>
        </p:txBody>
      </p:sp>
      <p:sp>
        <p:nvSpPr>
          <p:cNvPr id="3" name="Marcador de contenido 2">
            <a:extLst>
              <a:ext uri="{FF2B5EF4-FFF2-40B4-BE49-F238E27FC236}">
                <a16:creationId xmlns:a16="http://schemas.microsoft.com/office/drawing/2014/main" id="{10AEDB23-4FA5-0572-E7C2-125B30ED76E0}"/>
              </a:ext>
            </a:extLst>
          </p:cNvPr>
          <p:cNvSpPr>
            <a:spLocks noGrp="1"/>
          </p:cNvSpPr>
          <p:nvPr>
            <p:ph idx="1"/>
          </p:nvPr>
        </p:nvSpPr>
        <p:spPr>
          <a:xfrm>
            <a:off x="838200" y="1825624"/>
            <a:ext cx="8887691" cy="4214958"/>
          </a:xfrm>
        </p:spPr>
        <p:txBody>
          <a:bodyPr>
            <a:normAutofit fontScale="92500" lnSpcReduction="20000"/>
          </a:bodyPr>
          <a:lstStyle/>
          <a:p>
            <a:pPr marL="514350" indent="-514350">
              <a:buFont typeface="+mj-lt"/>
              <a:buAutoNum type="arabicPeriod"/>
            </a:pPr>
            <a:r>
              <a:rPr lang="es-ES" sz="1800" dirty="0"/>
              <a:t>Importancia de cerrar brechas urbano-rurales </a:t>
            </a:r>
            <a:r>
              <a:rPr lang="es-ES" sz="1800" dirty="0">
                <a:solidFill>
                  <a:srgbClr val="FF0000"/>
                </a:solidFill>
              </a:rPr>
              <a:t>(El 56% de la población es rural y la tasa de pobreza monetaria del departamento está por encima de la nacional).</a:t>
            </a:r>
          </a:p>
          <a:p>
            <a:pPr marL="514350" indent="-514350">
              <a:buFont typeface="+mj-lt"/>
              <a:buAutoNum type="arabicPeriod"/>
            </a:pPr>
            <a:r>
              <a:rPr lang="es-ES" sz="1800" dirty="0"/>
              <a:t>Fortalecer la acumulación de capital humano (formación en el saber hacer) con énfasis en el sector rural </a:t>
            </a:r>
            <a:r>
              <a:rPr lang="es-ES" sz="1800" dirty="0">
                <a:solidFill>
                  <a:srgbClr val="FF0000"/>
                </a:solidFill>
              </a:rPr>
              <a:t>(El 60.4% de la población del departamento tiene privación en bajo logro educativo, mientras que en el Valle del Cauca es del 37,0%).</a:t>
            </a:r>
          </a:p>
          <a:p>
            <a:pPr marL="514350" indent="-514350">
              <a:buFont typeface="+mj-lt"/>
              <a:buAutoNum type="arabicPeriod"/>
            </a:pPr>
            <a:r>
              <a:rPr lang="es-ES" sz="1800" dirty="0">
                <a:solidFill>
                  <a:srgbClr val="FF0000"/>
                </a:solidFill>
              </a:rPr>
              <a:t>Mejorar el acceso a fuentes de agua mejorada (</a:t>
            </a:r>
            <a:r>
              <a:rPr lang="es-ES" sz="1800">
                <a:solidFill>
                  <a:srgbClr val="FF0000"/>
                </a:solidFill>
              </a:rPr>
              <a:t>En Tumaco, el </a:t>
            </a:r>
            <a:r>
              <a:rPr lang="es-ES" sz="1800" dirty="0">
                <a:solidFill>
                  <a:srgbClr val="FF0000"/>
                </a:solidFill>
              </a:rPr>
              <a:t>58.3% de la población no tiene acceso a fuentes de agua mejoradas).</a:t>
            </a:r>
            <a:endParaRPr lang="es-ES" sz="1800" dirty="0"/>
          </a:p>
          <a:p>
            <a:pPr marL="514350" indent="-514350">
              <a:buFont typeface="+mj-lt"/>
              <a:buAutoNum type="arabicPeriod"/>
            </a:pPr>
            <a:r>
              <a:rPr lang="es-ES" sz="1800" dirty="0"/>
              <a:t>Fortalecer el tejido empresarial y la competitividad </a:t>
            </a:r>
            <a:r>
              <a:rPr lang="es-ES" sz="1800" dirty="0">
                <a:solidFill>
                  <a:srgbClr val="FF0000"/>
                </a:solidFill>
              </a:rPr>
              <a:t>(Las mayores falencias en competitividad se encuentran educación, sistema financiero e innovación).</a:t>
            </a:r>
          </a:p>
          <a:p>
            <a:pPr marL="514350" indent="-514350">
              <a:buFont typeface="+mj-lt"/>
              <a:buAutoNum type="arabicPeriod"/>
            </a:pPr>
            <a:r>
              <a:rPr lang="es-ES" sz="1800" dirty="0"/>
              <a:t>Aprovechar las ventajas competitivas del departamento en el sector agropecuario.</a:t>
            </a:r>
          </a:p>
          <a:p>
            <a:pPr marL="514350" indent="-514350">
              <a:buFont typeface="+mj-lt"/>
              <a:buAutoNum type="arabicPeriod"/>
            </a:pPr>
            <a:r>
              <a:rPr lang="es-ES" sz="1800" dirty="0"/>
              <a:t>Inseguridad urbana </a:t>
            </a:r>
            <a:r>
              <a:rPr lang="es-ES" sz="1800" dirty="0">
                <a:solidFill>
                  <a:srgbClr val="FF0000"/>
                </a:solidFill>
              </a:rPr>
              <a:t>(En Tumaco, la tasa de homicidios (67) es superior a la de Cali (54). </a:t>
            </a:r>
          </a:p>
          <a:p>
            <a:pPr marL="514350" indent="-514350">
              <a:buFont typeface="+mj-lt"/>
              <a:buAutoNum type="arabicPeriod"/>
            </a:pPr>
            <a:r>
              <a:rPr lang="es-ES" sz="1800" dirty="0"/>
              <a:t>Violencia intrafamiliar </a:t>
            </a:r>
            <a:r>
              <a:rPr lang="es-ES" sz="1800" dirty="0">
                <a:solidFill>
                  <a:srgbClr val="FF0000"/>
                </a:solidFill>
              </a:rPr>
              <a:t>(El número de casos de violencia intrafamiliar en Pasto duplica a los de Cali). </a:t>
            </a:r>
          </a:p>
          <a:p>
            <a:pPr marL="514350" indent="-514350">
              <a:buFont typeface="+mj-lt"/>
              <a:buAutoNum type="arabicPeriod"/>
            </a:pPr>
            <a:r>
              <a:rPr lang="es-ES" sz="1800" dirty="0"/>
              <a:t>Mejorar los instrumentos de recaudo fiscal </a:t>
            </a:r>
            <a:r>
              <a:rPr lang="es-ES" sz="1800" dirty="0">
                <a:solidFill>
                  <a:srgbClr val="FF0000"/>
                </a:solidFill>
              </a:rPr>
              <a:t>(alta dependencia de las transferencias de la nación). </a:t>
            </a:r>
          </a:p>
          <a:p>
            <a:pPr marL="514350" indent="-514350">
              <a:buFont typeface="+mj-lt"/>
              <a:buAutoNum type="arabicPeriod"/>
            </a:pPr>
            <a:r>
              <a:rPr lang="es-ES" sz="1800" dirty="0"/>
              <a:t>Importancia de Tumaco </a:t>
            </a:r>
            <a:r>
              <a:rPr lang="es-ES" sz="1800" dirty="0">
                <a:solidFill>
                  <a:srgbClr val="FF0000"/>
                </a:solidFill>
              </a:rPr>
              <a:t>(ubicación geoestratégica a nivel comercial, pero altos niveles de pobreza y violencia).</a:t>
            </a:r>
          </a:p>
        </p:txBody>
      </p:sp>
    </p:spTree>
    <p:extLst>
      <p:ext uri="{BB962C8B-B14F-4D97-AF65-F5344CB8AC3E}">
        <p14:creationId xmlns:p14="http://schemas.microsoft.com/office/powerpoint/2010/main" val="340756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a:t>Panorama del departamento</a:t>
            </a:r>
            <a:endParaRPr lang="es-CO" b="1" dirty="0"/>
          </a:p>
        </p:txBody>
      </p:sp>
      <p:sp>
        <p:nvSpPr>
          <p:cNvPr id="3" name="Subtítulo 2"/>
          <p:cNvSpPr>
            <a:spLocks noGrp="1"/>
          </p:cNvSpPr>
          <p:nvPr>
            <p:ph type="subTitle" idx="1"/>
          </p:nvPr>
        </p:nvSpPr>
        <p:spPr/>
        <p:txBody>
          <a:bodyPr/>
          <a:lstStyle/>
          <a:p>
            <a:r>
              <a:rPr lang="es-ES" dirty="0"/>
              <a:t>Oportunidades de desarrollo, infraestructura y proyectos estratégicos </a:t>
            </a:r>
            <a:endParaRPr lang="es-CO" dirty="0"/>
          </a:p>
        </p:txBody>
      </p:sp>
    </p:spTree>
    <p:extLst>
      <p:ext uri="{BB962C8B-B14F-4D97-AF65-F5344CB8AC3E}">
        <p14:creationId xmlns:p14="http://schemas.microsoft.com/office/powerpoint/2010/main" val="362145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FAFC9-9F93-63A6-8B2D-AD80B8A06DC8}"/>
              </a:ext>
            </a:extLst>
          </p:cNvPr>
          <p:cNvSpPr>
            <a:spLocks noGrp="1"/>
          </p:cNvSpPr>
          <p:nvPr>
            <p:ph type="title"/>
          </p:nvPr>
        </p:nvSpPr>
        <p:spPr>
          <a:xfrm>
            <a:off x="838200" y="365126"/>
            <a:ext cx="10515600" cy="949778"/>
          </a:xfrm>
        </p:spPr>
        <p:txBody>
          <a:bodyPr/>
          <a:lstStyle/>
          <a:p>
            <a:r>
              <a:rPr lang="es-ES" b="1" dirty="0"/>
              <a:t>Panorama del departamento </a:t>
            </a:r>
            <a:endParaRPr lang="es-CO" b="1" dirty="0"/>
          </a:p>
        </p:txBody>
      </p:sp>
      <p:sp>
        <p:nvSpPr>
          <p:cNvPr id="7" name="CuadroTexto 6">
            <a:extLst>
              <a:ext uri="{FF2B5EF4-FFF2-40B4-BE49-F238E27FC236}">
                <a16:creationId xmlns:a16="http://schemas.microsoft.com/office/drawing/2014/main" id="{24C6AA19-F8BE-A4E3-145E-199DE6E00A6E}"/>
              </a:ext>
            </a:extLst>
          </p:cNvPr>
          <p:cNvSpPr txBox="1"/>
          <p:nvPr/>
        </p:nvSpPr>
        <p:spPr>
          <a:xfrm>
            <a:off x="7225210" y="1314904"/>
            <a:ext cx="3983053" cy="5078313"/>
          </a:xfrm>
          <a:prstGeom prst="rect">
            <a:avLst/>
          </a:prstGeom>
          <a:noFill/>
        </p:spPr>
        <p:txBody>
          <a:bodyPr wrap="square" rtlCol="0">
            <a:spAutoFit/>
          </a:bodyPr>
          <a:lstStyle/>
          <a:p>
            <a:pPr marL="285750" indent="-285750">
              <a:buFont typeface="Arial" panose="020B0604020202020204" pitchFamily="34" charset="0"/>
              <a:buChar char="•"/>
            </a:pPr>
            <a:r>
              <a:rPr lang="es-ES" dirty="0"/>
              <a:t>Nariño contribuye al 1,5% del PIB nacional. </a:t>
            </a:r>
          </a:p>
          <a:p>
            <a:pPr marL="285750" indent="-285750">
              <a:buFont typeface="Arial" panose="020B0604020202020204" pitchFamily="34" charset="0"/>
              <a:buChar char="•"/>
            </a:pPr>
            <a:r>
              <a:rPr lang="es-ES" dirty="0"/>
              <a:t>Está conformado por 13 subregiones. </a:t>
            </a:r>
          </a:p>
          <a:p>
            <a:pPr marL="285750" indent="-285750">
              <a:buFont typeface="Arial" panose="020B0604020202020204" pitchFamily="34" charset="0"/>
              <a:buChar char="•"/>
            </a:pPr>
            <a:r>
              <a:rPr lang="es-ES" dirty="0"/>
              <a:t>Principales actividades: comercio y agricultura. </a:t>
            </a:r>
          </a:p>
          <a:p>
            <a:pPr marL="285750" indent="-285750">
              <a:buFont typeface="Arial" panose="020B0604020202020204" pitchFamily="34" charset="0"/>
              <a:buChar char="•"/>
            </a:pPr>
            <a:r>
              <a:rPr lang="es-ES" dirty="0"/>
              <a:t>El 56% de la población del departamento es rural. Las subregiones con mayor población rural son Centro (27%), Pacífico Sur (17%) y Obando (17%).</a:t>
            </a:r>
          </a:p>
          <a:p>
            <a:pPr marL="285750" indent="-285750">
              <a:buFont typeface="Arial" panose="020B0604020202020204" pitchFamily="34" charset="0"/>
              <a:buChar char="•"/>
            </a:pPr>
            <a:r>
              <a:rPr lang="es-ES" dirty="0"/>
              <a:t>27% de la población se autoreconoce como parte de una minoría étnica. </a:t>
            </a:r>
          </a:p>
          <a:p>
            <a:pPr marL="285750" indent="-285750">
              <a:buFont typeface="Arial" panose="020B0604020202020204" pitchFamily="34" charset="0"/>
              <a:buChar char="•"/>
            </a:pPr>
            <a:r>
              <a:rPr lang="es-ES" dirty="0"/>
              <a:t>La Costa Pacífica Nariñense, la región Alto Patía y La Cordillera han sido afectadas históricamente por el conflicto armado.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4" name="Imagen 3" descr="Mapa">
            <a:extLst>
              <a:ext uri="{FF2B5EF4-FFF2-40B4-BE49-F238E27FC236}">
                <a16:creationId xmlns:a16="http://schemas.microsoft.com/office/drawing/2014/main" id="{A9557A15-3DC0-F21F-CFF1-5BB77911FE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28" t="9195" r="9046" b="3218"/>
          <a:stretch/>
        </p:blipFill>
        <p:spPr>
          <a:xfrm>
            <a:off x="929640" y="1314904"/>
            <a:ext cx="6030522" cy="5038660"/>
          </a:xfrm>
          <a:prstGeom prst="rect">
            <a:avLst/>
          </a:prstGeom>
        </p:spPr>
      </p:pic>
    </p:spTree>
    <p:extLst>
      <p:ext uri="{BB962C8B-B14F-4D97-AF65-F5344CB8AC3E}">
        <p14:creationId xmlns:p14="http://schemas.microsoft.com/office/powerpoint/2010/main" val="359743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Oportunidades de desarrollo</a:t>
            </a:r>
            <a:endParaRPr lang="es-CO" b="1" dirty="0"/>
          </a:p>
        </p:txBody>
      </p:sp>
      <p:sp>
        <p:nvSpPr>
          <p:cNvPr id="4" name="Marcador de contenido 3">
            <a:extLst>
              <a:ext uri="{FF2B5EF4-FFF2-40B4-BE49-F238E27FC236}">
                <a16:creationId xmlns:a16="http://schemas.microsoft.com/office/drawing/2014/main" id="{FA84D501-4001-1C46-204B-1DE210CC4C9C}"/>
              </a:ext>
            </a:extLst>
          </p:cNvPr>
          <p:cNvSpPr>
            <a:spLocks noGrp="1"/>
          </p:cNvSpPr>
          <p:nvPr>
            <p:ph idx="1"/>
          </p:nvPr>
        </p:nvSpPr>
        <p:spPr>
          <a:xfrm>
            <a:off x="838200" y="1594140"/>
            <a:ext cx="8416637" cy="4351338"/>
          </a:xfrm>
        </p:spPr>
        <p:txBody>
          <a:bodyPr>
            <a:normAutofit/>
          </a:bodyPr>
          <a:lstStyle/>
          <a:p>
            <a:pPr algn="just"/>
            <a:r>
              <a:rPr lang="es-ES" dirty="0"/>
              <a:t>Sector agropecuario: una oportunidad para tecnificarlo. </a:t>
            </a:r>
          </a:p>
          <a:p>
            <a:pPr algn="just"/>
            <a:r>
              <a:rPr lang="es-ES" dirty="0"/>
              <a:t>Recursos ambientales: una oportunidad para promover políticas de crecimiento verde y desarrollo sostenible. </a:t>
            </a:r>
          </a:p>
          <a:p>
            <a:pPr algn="just"/>
            <a:r>
              <a:rPr lang="es-ES" dirty="0"/>
              <a:t>Puerto de Tumaco: ubicación geoestratégica para el comercio internacional. </a:t>
            </a:r>
          </a:p>
        </p:txBody>
      </p:sp>
    </p:spTree>
    <p:extLst>
      <p:ext uri="{BB962C8B-B14F-4D97-AF65-F5344CB8AC3E}">
        <p14:creationId xmlns:p14="http://schemas.microsoft.com/office/powerpoint/2010/main" val="360944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Infraestructura y proyectos estratégicos</a:t>
            </a:r>
            <a:endParaRPr lang="es-CO" b="1" dirty="0"/>
          </a:p>
        </p:txBody>
      </p:sp>
      <p:sp>
        <p:nvSpPr>
          <p:cNvPr id="4" name="Marcador de contenido 3">
            <a:extLst>
              <a:ext uri="{FF2B5EF4-FFF2-40B4-BE49-F238E27FC236}">
                <a16:creationId xmlns:a16="http://schemas.microsoft.com/office/drawing/2014/main" id="{FA84D501-4001-1C46-204B-1DE210CC4C9C}"/>
              </a:ext>
            </a:extLst>
          </p:cNvPr>
          <p:cNvSpPr>
            <a:spLocks noGrp="1"/>
          </p:cNvSpPr>
          <p:nvPr>
            <p:ph sz="half" idx="1"/>
          </p:nvPr>
        </p:nvSpPr>
        <p:spPr>
          <a:xfrm>
            <a:off x="838200" y="2930167"/>
            <a:ext cx="4451252" cy="2593975"/>
          </a:xfrm>
        </p:spPr>
        <p:txBody>
          <a:bodyPr>
            <a:normAutofit/>
          </a:bodyPr>
          <a:lstStyle/>
          <a:p>
            <a:pPr marL="0" indent="0">
              <a:buNone/>
            </a:pPr>
            <a:r>
              <a:rPr lang="es-ES" b="1" dirty="0"/>
              <a:t>Medio ambiente</a:t>
            </a:r>
          </a:p>
          <a:p>
            <a:pPr algn="just"/>
            <a:r>
              <a:rPr lang="es-ES" dirty="0" err="1"/>
              <a:t>Ecociudad</a:t>
            </a:r>
            <a:r>
              <a:rPr lang="es-ES" dirty="0"/>
              <a:t> del agua y la energía.</a:t>
            </a:r>
          </a:p>
          <a:p>
            <a:pPr algn="just"/>
            <a:r>
              <a:rPr lang="es-ES" dirty="0"/>
              <a:t>Bosques 20/30 Cuenca del río Nariño. </a:t>
            </a:r>
          </a:p>
          <a:p>
            <a:pPr marL="0" indent="0" algn="just">
              <a:buNone/>
            </a:pPr>
            <a:endParaRPr lang="es-ES" dirty="0"/>
          </a:p>
          <a:p>
            <a:pPr algn="just"/>
            <a:endParaRPr lang="es-ES" dirty="0"/>
          </a:p>
        </p:txBody>
      </p:sp>
      <p:sp>
        <p:nvSpPr>
          <p:cNvPr id="3" name="Marcador de contenido 2">
            <a:extLst>
              <a:ext uri="{FF2B5EF4-FFF2-40B4-BE49-F238E27FC236}">
                <a16:creationId xmlns:a16="http://schemas.microsoft.com/office/drawing/2014/main" id="{A42C1EEA-A211-6F20-8D6B-2AE5B21AE0FD}"/>
              </a:ext>
            </a:extLst>
          </p:cNvPr>
          <p:cNvSpPr>
            <a:spLocks noGrp="1"/>
          </p:cNvSpPr>
          <p:nvPr>
            <p:ph sz="half" idx="2"/>
          </p:nvPr>
        </p:nvSpPr>
        <p:spPr>
          <a:xfrm>
            <a:off x="5664057" y="2745392"/>
            <a:ext cx="4125351" cy="3538855"/>
          </a:xfrm>
        </p:spPr>
        <p:txBody>
          <a:bodyPr/>
          <a:lstStyle/>
          <a:p>
            <a:pPr marL="0" indent="0">
              <a:buNone/>
            </a:pPr>
            <a:r>
              <a:rPr lang="es-ES" b="1" dirty="0"/>
              <a:t>Desarrollo económico</a:t>
            </a:r>
          </a:p>
          <a:p>
            <a:r>
              <a:rPr lang="es-ES" dirty="0"/>
              <a:t>Construcción de una universidad con enfoque diferencial étnico.</a:t>
            </a:r>
          </a:p>
          <a:p>
            <a:r>
              <a:rPr lang="es-ES" dirty="0"/>
              <a:t>Megaparque Pacífico Sur.</a:t>
            </a:r>
          </a:p>
          <a:p>
            <a:r>
              <a:rPr lang="es-ES" dirty="0"/>
              <a:t>Nariño </a:t>
            </a:r>
            <a:r>
              <a:rPr lang="es-ES" dirty="0" err="1"/>
              <a:t>Agrotec</a:t>
            </a:r>
            <a:r>
              <a:rPr lang="es-ES" dirty="0"/>
              <a:t>. </a:t>
            </a:r>
          </a:p>
          <a:p>
            <a:r>
              <a:rPr lang="es-ES" dirty="0"/>
              <a:t>Nodo turístico de Nariño.  </a:t>
            </a:r>
          </a:p>
          <a:p>
            <a:endParaRPr lang="es-ES" dirty="0"/>
          </a:p>
        </p:txBody>
      </p:sp>
      <p:sp>
        <p:nvSpPr>
          <p:cNvPr id="6" name="CuadroTexto 5">
            <a:extLst>
              <a:ext uri="{FF2B5EF4-FFF2-40B4-BE49-F238E27FC236}">
                <a16:creationId xmlns:a16="http://schemas.microsoft.com/office/drawing/2014/main" id="{0A3A5852-CC1A-91B1-3DDE-A71052822865}"/>
              </a:ext>
            </a:extLst>
          </p:cNvPr>
          <p:cNvSpPr txBox="1"/>
          <p:nvPr/>
        </p:nvSpPr>
        <p:spPr>
          <a:xfrm>
            <a:off x="1578253" y="1442065"/>
            <a:ext cx="7949935" cy="1015663"/>
          </a:xfrm>
          <a:prstGeom prst="rect">
            <a:avLst/>
          </a:prstGeom>
          <a:noFill/>
        </p:spPr>
        <p:txBody>
          <a:bodyPr wrap="square" rtlCol="0">
            <a:spAutoFit/>
          </a:bodyPr>
          <a:lstStyle/>
          <a:p>
            <a:pPr algn="ctr"/>
            <a:r>
              <a:rPr lang="es-ES" sz="2000" dirty="0"/>
              <a:t>En 2019, Findeter construyó una metodología de identificación y priorización de oportunidades de crecimiento para impulsar su desarrollo sostenible en Nariño. </a:t>
            </a:r>
            <a:endParaRPr lang="es-CO" sz="2000" dirty="0"/>
          </a:p>
        </p:txBody>
      </p:sp>
    </p:spTree>
    <p:extLst>
      <p:ext uri="{BB962C8B-B14F-4D97-AF65-F5344CB8AC3E}">
        <p14:creationId xmlns:p14="http://schemas.microsoft.com/office/powerpoint/2010/main" val="277138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a:t>Lucha contra la pobreza e inclusión social</a:t>
            </a:r>
            <a:endParaRPr lang="es-CO" b="1" dirty="0"/>
          </a:p>
        </p:txBody>
      </p:sp>
    </p:spTree>
    <p:extLst>
      <p:ext uri="{BB962C8B-B14F-4D97-AF65-F5344CB8AC3E}">
        <p14:creationId xmlns:p14="http://schemas.microsoft.com/office/powerpoint/2010/main" val="2922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78091" cy="1325563"/>
          </a:xfrm>
        </p:spPr>
        <p:txBody>
          <a:bodyPr>
            <a:normAutofit/>
          </a:bodyPr>
          <a:lstStyle/>
          <a:p>
            <a:r>
              <a:rPr lang="es-ES" b="1" dirty="0"/>
              <a:t>Reto 1. Alta incidencia en los niveles de pobreza</a:t>
            </a:r>
            <a:endParaRPr lang="es-CO" b="1" dirty="0"/>
          </a:p>
        </p:txBody>
      </p:sp>
      <p:sp>
        <p:nvSpPr>
          <p:cNvPr id="3" name="CuadroTexto 2">
            <a:extLst>
              <a:ext uri="{FF2B5EF4-FFF2-40B4-BE49-F238E27FC236}">
                <a16:creationId xmlns:a16="http://schemas.microsoft.com/office/drawing/2014/main" id="{6EB28B8D-80C6-3809-3515-45701B76E687}"/>
              </a:ext>
            </a:extLst>
          </p:cNvPr>
          <p:cNvSpPr txBox="1"/>
          <p:nvPr/>
        </p:nvSpPr>
        <p:spPr>
          <a:xfrm>
            <a:off x="0" y="1852226"/>
            <a:ext cx="8111836" cy="369332"/>
          </a:xfrm>
          <a:prstGeom prst="rect">
            <a:avLst/>
          </a:prstGeom>
          <a:noFill/>
        </p:spPr>
        <p:txBody>
          <a:bodyPr wrap="square">
            <a:spAutoFit/>
          </a:bodyPr>
          <a:lstStyle/>
          <a:p>
            <a:pPr algn="ctr"/>
            <a:r>
              <a:rPr lang="es-CO" sz="1800" b="1" dirty="0">
                <a:effectLst/>
                <a:latin typeface="Calibri Light" panose="020F0302020204030204" pitchFamily="34" charset="0"/>
                <a:ea typeface="Calibri" panose="020F0502020204030204" pitchFamily="34" charset="0"/>
              </a:rPr>
              <a:t>Gráfico 1. Incidencia de la pobreza monetaria en </a:t>
            </a:r>
            <a:r>
              <a:rPr lang="es-CO" b="1" dirty="0">
                <a:latin typeface="Calibri Light" panose="020F0302020204030204" pitchFamily="34" charset="0"/>
                <a:ea typeface="Calibri" panose="020F0502020204030204" pitchFamily="34" charset="0"/>
              </a:rPr>
              <a:t>Nariño</a:t>
            </a:r>
            <a:endParaRPr lang="es-CO" sz="1800" b="1" dirty="0">
              <a:effectLst/>
              <a:latin typeface="Calibri Light" panose="020F0302020204030204" pitchFamily="34" charset="0"/>
              <a:ea typeface="Calibri" panose="020F0502020204030204" pitchFamily="34" charset="0"/>
            </a:endParaRPr>
          </a:p>
        </p:txBody>
      </p:sp>
      <p:sp>
        <p:nvSpPr>
          <p:cNvPr id="7" name="CuadroTexto 6">
            <a:extLst>
              <a:ext uri="{FF2B5EF4-FFF2-40B4-BE49-F238E27FC236}">
                <a16:creationId xmlns:a16="http://schemas.microsoft.com/office/drawing/2014/main" id="{3D4B6777-C4C3-123D-BC17-B04F89B47CF5}"/>
              </a:ext>
            </a:extLst>
          </p:cNvPr>
          <p:cNvSpPr txBox="1"/>
          <p:nvPr/>
        </p:nvSpPr>
        <p:spPr>
          <a:xfrm>
            <a:off x="2973254" y="5864147"/>
            <a:ext cx="2165327" cy="369332"/>
          </a:xfrm>
          <a:prstGeom prst="rect">
            <a:avLst/>
          </a:prstGeom>
          <a:noFill/>
        </p:spPr>
        <p:txBody>
          <a:bodyPr wrap="square" rtlCol="0">
            <a:spAutoFit/>
          </a:bodyPr>
          <a:lstStyle/>
          <a:p>
            <a:r>
              <a:rPr lang="es-ES" dirty="0"/>
              <a:t>Fuente: DANE, 2021.</a:t>
            </a:r>
            <a:endParaRPr lang="es-CO" dirty="0"/>
          </a:p>
        </p:txBody>
      </p:sp>
      <p:graphicFrame>
        <p:nvGraphicFramePr>
          <p:cNvPr id="5" name="Gráfico 4">
            <a:extLst>
              <a:ext uri="{FF2B5EF4-FFF2-40B4-BE49-F238E27FC236}">
                <a16:creationId xmlns:a16="http://schemas.microsoft.com/office/drawing/2014/main" id="{F955991B-34E5-DE6C-CEAF-CDEA40BEE31F}"/>
              </a:ext>
            </a:extLst>
          </p:cNvPr>
          <p:cNvGraphicFramePr/>
          <p:nvPr>
            <p:extLst>
              <p:ext uri="{D42A27DB-BD31-4B8C-83A1-F6EECF244321}">
                <p14:modId xmlns:p14="http://schemas.microsoft.com/office/powerpoint/2010/main" val="2035157424"/>
              </p:ext>
            </p:extLst>
          </p:nvPr>
        </p:nvGraphicFramePr>
        <p:xfrm>
          <a:off x="838200" y="2383097"/>
          <a:ext cx="6873241" cy="3319511"/>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740E6C2F-1C8E-7B84-AC83-FD9D241C2815}"/>
              </a:ext>
            </a:extLst>
          </p:cNvPr>
          <p:cNvSpPr txBox="1"/>
          <p:nvPr/>
        </p:nvSpPr>
        <p:spPr>
          <a:xfrm>
            <a:off x="7711441" y="2610995"/>
            <a:ext cx="2165327" cy="2308324"/>
          </a:xfrm>
          <a:prstGeom prst="rect">
            <a:avLst/>
          </a:prstGeom>
          <a:noFill/>
        </p:spPr>
        <p:txBody>
          <a:bodyPr wrap="square" rtlCol="0">
            <a:spAutoFit/>
          </a:bodyPr>
          <a:lstStyle/>
          <a:p>
            <a:r>
              <a:rPr lang="es-ES" dirty="0">
                <a:solidFill>
                  <a:srgbClr val="FF0000"/>
                </a:solidFill>
              </a:rPr>
              <a:t>Nariño se encuentra 8.3 puntos porcentuales por encima de la tasa de pobreza monetaria nacional, y 18 pp por encima del Valle del Cauca. </a:t>
            </a:r>
            <a:endParaRPr lang="es-CO" dirty="0">
              <a:solidFill>
                <a:srgbClr val="FF0000"/>
              </a:solidFill>
            </a:endParaRPr>
          </a:p>
        </p:txBody>
      </p:sp>
    </p:spTree>
    <p:extLst>
      <p:ext uri="{BB962C8B-B14F-4D97-AF65-F5344CB8AC3E}">
        <p14:creationId xmlns:p14="http://schemas.microsoft.com/office/powerpoint/2010/main" val="64556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278091" cy="1325563"/>
          </a:xfrm>
        </p:spPr>
        <p:txBody>
          <a:bodyPr>
            <a:normAutofit/>
          </a:bodyPr>
          <a:lstStyle/>
          <a:p>
            <a:r>
              <a:rPr lang="es-ES" b="1" dirty="0"/>
              <a:t>Reto 2. Baja acumulación de capital humano e informalidad</a:t>
            </a:r>
            <a:endParaRPr lang="es-CO" b="1" dirty="0"/>
          </a:p>
        </p:txBody>
      </p:sp>
      <p:sp>
        <p:nvSpPr>
          <p:cNvPr id="5" name="CuadroTexto 4">
            <a:extLst>
              <a:ext uri="{FF2B5EF4-FFF2-40B4-BE49-F238E27FC236}">
                <a16:creationId xmlns:a16="http://schemas.microsoft.com/office/drawing/2014/main" id="{FEF94592-1868-EFA5-8299-AB4DF31AFFEF}"/>
              </a:ext>
            </a:extLst>
          </p:cNvPr>
          <p:cNvSpPr txBox="1"/>
          <p:nvPr/>
        </p:nvSpPr>
        <p:spPr>
          <a:xfrm>
            <a:off x="889886" y="1920705"/>
            <a:ext cx="7613072" cy="646331"/>
          </a:xfrm>
          <a:prstGeom prst="rect">
            <a:avLst/>
          </a:prstGeom>
          <a:noFill/>
        </p:spPr>
        <p:txBody>
          <a:bodyPr wrap="square">
            <a:spAutoFit/>
          </a:bodyPr>
          <a:lstStyle/>
          <a:p>
            <a:pPr algn="just">
              <a:spcAft>
                <a:spcPts val="1000"/>
              </a:spcAft>
            </a:pPr>
            <a:r>
              <a:rPr lang="es-CO" sz="1800" b="1" i="0" dirty="0">
                <a:effectLst/>
                <a:latin typeface="Calibri Light" panose="020F0302020204030204" pitchFamily="34" charset="0"/>
                <a:ea typeface="Calibri" panose="020F0502020204030204" pitchFamily="34" charset="0"/>
                <a:cs typeface="Times New Roman" panose="02020603050405020304" pitchFamily="18" charset="0"/>
              </a:rPr>
              <a:t>Tabla 1. Porcentaje de hogares que experimentan privaciones en bajo logro educativo y trabajo informal: IPM 2018</a:t>
            </a:r>
            <a:endParaRPr lang="es-CO"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CBC2CA2A-7D97-7FEA-C6A4-EC8DEB083728}"/>
              </a:ext>
            </a:extLst>
          </p:cNvPr>
          <p:cNvSpPr txBox="1"/>
          <p:nvPr/>
        </p:nvSpPr>
        <p:spPr>
          <a:xfrm>
            <a:off x="889886" y="5712616"/>
            <a:ext cx="3283527" cy="369332"/>
          </a:xfrm>
          <a:prstGeom prst="rect">
            <a:avLst/>
          </a:prstGeom>
          <a:noFill/>
        </p:spPr>
        <p:txBody>
          <a:bodyPr wrap="square" rtlCol="0">
            <a:spAutoFit/>
          </a:bodyPr>
          <a:lstStyle/>
          <a:p>
            <a:r>
              <a:rPr lang="es-ES" dirty="0"/>
              <a:t>Fuente: DANE, 2018.</a:t>
            </a:r>
            <a:endParaRPr lang="es-CO" dirty="0"/>
          </a:p>
        </p:txBody>
      </p:sp>
      <p:graphicFrame>
        <p:nvGraphicFramePr>
          <p:cNvPr id="6" name="Tabla 5">
            <a:extLst>
              <a:ext uri="{FF2B5EF4-FFF2-40B4-BE49-F238E27FC236}">
                <a16:creationId xmlns:a16="http://schemas.microsoft.com/office/drawing/2014/main" id="{4069578F-94BB-151D-0027-C6F1413244B9}"/>
              </a:ext>
            </a:extLst>
          </p:cNvPr>
          <p:cNvGraphicFramePr>
            <a:graphicFrameLocks noGrp="1"/>
          </p:cNvGraphicFramePr>
          <p:nvPr>
            <p:extLst>
              <p:ext uri="{D42A27DB-BD31-4B8C-83A1-F6EECF244321}">
                <p14:modId xmlns:p14="http://schemas.microsoft.com/office/powerpoint/2010/main" val="1985434296"/>
              </p:ext>
            </p:extLst>
          </p:nvPr>
        </p:nvGraphicFramePr>
        <p:xfrm>
          <a:off x="995563" y="2619559"/>
          <a:ext cx="4614141" cy="3111567"/>
        </p:xfrm>
        <a:graphic>
          <a:graphicData uri="http://schemas.openxmlformats.org/drawingml/2006/table">
            <a:tbl>
              <a:tblPr>
                <a:tableStyleId>{BC89EF96-8CEA-46FF-86C4-4CE0E7609802}</a:tableStyleId>
              </a:tblPr>
              <a:tblGrid>
                <a:gridCol w="1139748">
                  <a:extLst>
                    <a:ext uri="{9D8B030D-6E8A-4147-A177-3AD203B41FA5}">
                      <a16:colId xmlns:a16="http://schemas.microsoft.com/office/drawing/2014/main" val="1477245035"/>
                    </a:ext>
                  </a:extLst>
                </a:gridCol>
                <a:gridCol w="2114049">
                  <a:extLst>
                    <a:ext uri="{9D8B030D-6E8A-4147-A177-3AD203B41FA5}">
                      <a16:colId xmlns:a16="http://schemas.microsoft.com/office/drawing/2014/main" val="3102075656"/>
                    </a:ext>
                  </a:extLst>
                </a:gridCol>
                <a:gridCol w="1360344">
                  <a:extLst>
                    <a:ext uri="{9D8B030D-6E8A-4147-A177-3AD203B41FA5}">
                      <a16:colId xmlns:a16="http://schemas.microsoft.com/office/drawing/2014/main" val="1066478204"/>
                    </a:ext>
                  </a:extLst>
                </a:gridCol>
              </a:tblGrid>
              <a:tr h="200025">
                <a:tc>
                  <a:txBody>
                    <a:bodyPr/>
                    <a:lstStyle/>
                    <a:p>
                      <a:pPr algn="ctr" fontAlgn="ctr"/>
                      <a:r>
                        <a:rPr lang="es-CO" sz="1600" b="1" u="none" strike="noStrike" dirty="0">
                          <a:effectLst/>
                        </a:rPr>
                        <a:t>Municipio </a:t>
                      </a:r>
                      <a:endParaRPr lang="es-CO"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b="1" u="none" strike="noStrike" dirty="0">
                          <a:effectLst/>
                        </a:rPr>
                        <a:t>Bajo logro educativo</a:t>
                      </a:r>
                      <a:endParaRPr lang="es-CO"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b="1" u="none" strike="noStrike" dirty="0">
                          <a:effectLst/>
                        </a:rPr>
                        <a:t>Informalidad</a:t>
                      </a:r>
                      <a:endParaRPr lang="es-CO" sz="1600" b="1"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2593048672"/>
                  </a:ext>
                </a:extLst>
              </a:tr>
              <a:tr h="324552">
                <a:tc>
                  <a:txBody>
                    <a:bodyPr/>
                    <a:lstStyle/>
                    <a:p>
                      <a:pPr algn="ctr" fontAlgn="ctr"/>
                      <a:r>
                        <a:rPr lang="es-CO" sz="1600" u="none" strike="noStrike" dirty="0">
                          <a:effectLst/>
                        </a:rPr>
                        <a:t>Pasto</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41,0%</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81,8%</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963400588"/>
                  </a:ext>
                </a:extLst>
              </a:tr>
              <a:tr h="190500">
                <a:tc>
                  <a:txBody>
                    <a:bodyPr/>
                    <a:lstStyle/>
                    <a:p>
                      <a:pPr algn="ctr" fontAlgn="ctr"/>
                      <a:r>
                        <a:rPr lang="es-CO" sz="1600" u="none" strike="noStrike" dirty="0">
                          <a:effectLst/>
                        </a:rPr>
                        <a:t>La Florida</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77,0%</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a:effectLst/>
                        </a:rPr>
                        <a:t>94,1%</a:t>
                      </a:r>
                      <a:endParaRPr lang="es-CO" sz="1600" b="0" i="0" u="none" strike="noStrike">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262917316"/>
                  </a:ext>
                </a:extLst>
              </a:tr>
              <a:tr h="190500">
                <a:tc>
                  <a:txBody>
                    <a:bodyPr/>
                    <a:lstStyle/>
                    <a:p>
                      <a:pPr algn="ctr" fontAlgn="ctr"/>
                      <a:r>
                        <a:rPr lang="es-CO" sz="1600" u="none" strike="noStrike">
                          <a:effectLst/>
                        </a:rPr>
                        <a:t>Nariño</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71,2%</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90,1%</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2888760148"/>
                  </a:ext>
                </a:extLst>
              </a:tr>
              <a:tr h="190500">
                <a:tc>
                  <a:txBody>
                    <a:bodyPr/>
                    <a:lstStyle/>
                    <a:p>
                      <a:pPr algn="ctr" fontAlgn="ctr"/>
                      <a:r>
                        <a:rPr lang="es-CO" sz="1600" u="none" strike="noStrike">
                          <a:effectLst/>
                        </a:rPr>
                        <a:t>Chachagüí</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68,8%</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89,1%</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3367251275"/>
                  </a:ext>
                </a:extLst>
              </a:tr>
              <a:tr h="190500">
                <a:tc>
                  <a:txBody>
                    <a:bodyPr/>
                    <a:lstStyle/>
                    <a:p>
                      <a:pPr algn="ctr" fontAlgn="ctr"/>
                      <a:r>
                        <a:rPr lang="es-CO" sz="1600" u="none" strike="noStrike">
                          <a:effectLst/>
                        </a:rPr>
                        <a:t>Buesaco</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77,8%</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91,0%</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3670446884"/>
                  </a:ext>
                </a:extLst>
              </a:tr>
              <a:tr h="190500">
                <a:tc>
                  <a:txBody>
                    <a:bodyPr/>
                    <a:lstStyle/>
                    <a:p>
                      <a:pPr algn="ctr" fontAlgn="ctr"/>
                      <a:r>
                        <a:rPr lang="es-CO" sz="1600" u="none" strike="noStrike">
                          <a:effectLst/>
                        </a:rPr>
                        <a:t>Funes</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a:effectLst/>
                        </a:rPr>
                        <a:t>75,3%</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91,4%</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867204668"/>
                  </a:ext>
                </a:extLst>
              </a:tr>
              <a:tr h="190500">
                <a:tc>
                  <a:txBody>
                    <a:bodyPr/>
                    <a:lstStyle/>
                    <a:p>
                      <a:pPr algn="ctr" fontAlgn="ctr"/>
                      <a:r>
                        <a:rPr lang="es-CO" sz="1600" u="none" strike="noStrike">
                          <a:effectLst/>
                        </a:rPr>
                        <a:t>Tangua</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a:effectLst/>
                        </a:rPr>
                        <a:t>79,2%</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89,5%</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132326699"/>
                  </a:ext>
                </a:extLst>
              </a:tr>
              <a:tr h="190500">
                <a:tc>
                  <a:txBody>
                    <a:bodyPr/>
                    <a:lstStyle/>
                    <a:p>
                      <a:pPr algn="ctr" fontAlgn="ctr"/>
                      <a:r>
                        <a:rPr lang="es-CO" sz="1600" u="none" strike="noStrike">
                          <a:effectLst/>
                        </a:rPr>
                        <a:t>Consacá</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a:effectLst/>
                        </a:rPr>
                        <a:t>73,7%</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91,1%</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3002129421"/>
                  </a:ext>
                </a:extLst>
              </a:tr>
              <a:tr h="190500">
                <a:tc>
                  <a:txBody>
                    <a:bodyPr/>
                    <a:lstStyle/>
                    <a:p>
                      <a:pPr algn="ctr" fontAlgn="ctr"/>
                      <a:r>
                        <a:rPr lang="es-CO" sz="1600" u="none" strike="noStrike" dirty="0">
                          <a:effectLst/>
                        </a:rPr>
                        <a:t>Ipiales</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57,0%</a:t>
                      </a:r>
                      <a:endParaRPr lang="es-CO" sz="1600" b="0"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dirty="0">
                          <a:effectLst/>
                        </a:rPr>
                        <a:t>89,8%</a:t>
                      </a:r>
                      <a:endParaRPr lang="es-CO" sz="1600" b="0"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3165350586"/>
                  </a:ext>
                </a:extLst>
              </a:tr>
              <a:tr h="190500">
                <a:tc>
                  <a:txBody>
                    <a:bodyPr/>
                    <a:lstStyle/>
                    <a:p>
                      <a:pPr algn="ctr" fontAlgn="ctr"/>
                      <a:r>
                        <a:rPr lang="es-CO" sz="1600" u="none" strike="noStrike">
                          <a:effectLst/>
                        </a:rPr>
                        <a:t>Tumaco</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a:effectLst/>
                        </a:rPr>
                        <a:t>61,7%</a:t>
                      </a:r>
                      <a:endParaRPr lang="es-CO" sz="1600" b="0"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es-CO" sz="1600" u="none" strike="noStrike">
                          <a:effectLst/>
                        </a:rPr>
                        <a:t>91,6%</a:t>
                      </a:r>
                      <a:endParaRPr lang="es-CO" sz="1600" b="0" i="0" u="none" strike="noStrike">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2916075763"/>
                  </a:ext>
                </a:extLst>
              </a:tr>
              <a:tr h="200025">
                <a:tc>
                  <a:txBody>
                    <a:bodyPr/>
                    <a:lstStyle/>
                    <a:p>
                      <a:pPr algn="ctr" fontAlgn="ctr"/>
                      <a:r>
                        <a:rPr lang="es-CO" sz="1600" u="none" strike="noStrike" dirty="0">
                          <a:effectLst/>
                        </a:rPr>
                        <a:t>Cali</a:t>
                      </a:r>
                      <a:endParaRPr lang="es-CO" sz="1600" b="0" i="0" u="none" strike="noStrike" dirty="0">
                        <a:solidFill>
                          <a:srgbClr val="000000"/>
                        </a:solidFill>
                        <a:effectLst/>
                        <a:latin typeface="Calibri Light" panose="020F0302020204030204" pitchFamily="34" charset="0"/>
                      </a:endParaRPr>
                    </a:p>
                  </a:txBody>
                  <a:tcPr marL="9525" marR="9525" marT="9525" marB="0" anchor="ctr">
                    <a:solidFill>
                      <a:schemeClr val="accent2"/>
                    </a:solidFill>
                  </a:tcPr>
                </a:tc>
                <a:tc>
                  <a:txBody>
                    <a:bodyPr/>
                    <a:lstStyle/>
                    <a:p>
                      <a:pPr algn="ctr" fontAlgn="b"/>
                      <a:r>
                        <a:rPr lang="es-CO" sz="1600" u="none" strike="noStrike" dirty="0">
                          <a:effectLst/>
                        </a:rPr>
                        <a:t>33,0%</a:t>
                      </a:r>
                      <a:endParaRPr lang="es-CO" sz="16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ctr"/>
                      <a:r>
                        <a:rPr lang="es-CO" sz="1600" u="none" strike="noStrike" dirty="0">
                          <a:effectLst/>
                        </a:rPr>
                        <a:t>75,3%</a:t>
                      </a:r>
                      <a:endParaRPr lang="es-CO" sz="1600" b="0" i="0" u="none" strike="noStrike" dirty="0">
                        <a:solidFill>
                          <a:srgbClr val="000000"/>
                        </a:solidFill>
                        <a:effectLst/>
                        <a:latin typeface="Calibri Light" panose="020F0302020204030204" pitchFamily="34" charset="0"/>
                      </a:endParaRPr>
                    </a:p>
                  </a:txBody>
                  <a:tcPr marL="9525" marR="9525" marT="9525" marB="0" anchor="ctr">
                    <a:solidFill>
                      <a:schemeClr val="accent2"/>
                    </a:solidFill>
                  </a:tcPr>
                </a:tc>
                <a:extLst>
                  <a:ext uri="{0D108BD9-81ED-4DB2-BD59-A6C34878D82A}">
                    <a16:rowId xmlns:a16="http://schemas.microsoft.com/office/drawing/2014/main" val="1965499450"/>
                  </a:ext>
                </a:extLst>
              </a:tr>
            </a:tbl>
          </a:graphicData>
        </a:graphic>
      </p:graphicFrame>
      <p:sp>
        <p:nvSpPr>
          <p:cNvPr id="3" name="CuadroTexto 2">
            <a:extLst>
              <a:ext uri="{FF2B5EF4-FFF2-40B4-BE49-F238E27FC236}">
                <a16:creationId xmlns:a16="http://schemas.microsoft.com/office/drawing/2014/main" id="{D60AB3D0-EC13-92C4-FD95-F2EACB431CFC}"/>
              </a:ext>
            </a:extLst>
          </p:cNvPr>
          <p:cNvSpPr txBox="1"/>
          <p:nvPr/>
        </p:nvSpPr>
        <p:spPr>
          <a:xfrm>
            <a:off x="6456218" y="2797053"/>
            <a:ext cx="3240239" cy="2862322"/>
          </a:xfrm>
          <a:prstGeom prst="rect">
            <a:avLst/>
          </a:prstGeom>
          <a:noFill/>
        </p:spPr>
        <p:txBody>
          <a:bodyPr wrap="square" rtlCol="0">
            <a:spAutoFit/>
          </a:bodyPr>
          <a:lstStyle/>
          <a:p>
            <a:r>
              <a:rPr lang="es-ES" dirty="0">
                <a:solidFill>
                  <a:srgbClr val="FF0000"/>
                </a:solidFill>
              </a:rPr>
              <a:t>Los municipios del área de influencia de Pasto registran en promedio una diferencia de 34 puntos porcentuales con la capital en el indicador de bajo logro educativo mientras que, en Cali, por ejemplo, las diferencias con los municipios vecinos son en promedio de 11 puntos porcentuales. </a:t>
            </a:r>
            <a:endParaRPr lang="es-CO" dirty="0">
              <a:solidFill>
                <a:srgbClr val="FF0000"/>
              </a:solidFill>
            </a:endParaRPr>
          </a:p>
        </p:txBody>
      </p:sp>
    </p:spTree>
    <p:extLst>
      <p:ext uri="{BB962C8B-B14F-4D97-AF65-F5344CB8AC3E}">
        <p14:creationId xmlns:p14="http://schemas.microsoft.com/office/powerpoint/2010/main" val="20805606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o" ma:contentTypeID="0x0101003792BDED16474846882EC821445E4FA6" ma:contentTypeVersion="27" ma:contentTypeDescription="Crear nuevo documento." ma:contentTypeScope="" ma:versionID="7fe2f36d99eb1a313f8a657571024da7">
  <xsd:schema xmlns:xsd="http://www.w3.org/2001/XMLSchema" xmlns:xs="http://www.w3.org/2001/XMLSchema" xmlns:p="http://schemas.microsoft.com/office/2006/metadata/properties" xmlns:ns1="http://schemas.microsoft.com/sharepoint/v3" xmlns:ns2="1c6b5627-af5b-4836-be77-c9a326c5a0fc" xmlns:ns3="03bccedd-31a4-47a9-bd37-08137711703a" xmlns:ns4="6465a897-220e-4d08-bac8-e09f367cb1a1" targetNamespace="http://schemas.microsoft.com/office/2006/metadata/properties" ma:root="true" ma:fieldsID="9146933515711cb556763c91d10f894f" ns1:_="" ns2:_="" ns3:_="" ns4:_="">
    <xsd:import namespace="http://schemas.microsoft.com/sharepoint/v3"/>
    <xsd:import namespace="1c6b5627-af5b-4836-be77-c9a326c5a0fc"/>
    <xsd:import namespace="03bccedd-31a4-47a9-bd37-08137711703a"/>
    <xsd:import namespace="6465a897-220e-4d08-bac8-e09f367cb1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Codificaci_x00f3_n" minOccurs="0"/>
                <xsd:element ref="ns1:_dlc_ExpireDateSaved" minOccurs="0"/>
                <xsd:element ref="ns1:_dlc_ExpireDate" minOccurs="0"/>
                <xsd:element ref="ns1:_dlc_Exempt"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8" nillable="true" ma:displayName="Fecha de expiración original" ma:hidden="true" ma:internalName="_dlc_ExpireDateSaved" ma:readOnly="true">
      <xsd:simpleType>
        <xsd:restriction base="dms:DateTime"/>
      </xsd:simpleType>
    </xsd:element>
    <xsd:element name="_dlc_ExpireDate" ma:index="19" nillable="true" ma:displayName="Fecha de expiración" ma:description="" ma:hidden="true" ma:indexed="true" ma:internalName="_dlc_ExpireDate" ma:readOnly="true">
      <xsd:simpleType>
        <xsd:restriction base="dms:DateTime"/>
      </xsd:simpleType>
    </xsd:element>
    <xsd:element name="_dlc_Exempt" ma:index="20" nillable="true" ma:displayName="Excluir de la directiva"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6b5627-af5b-4836-be77-c9a326c5a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Codificaci_x00f3_n" ma:index="17" nillable="true" ma:displayName="Codificación" ma:format="Dropdown" ma:internalName="Codificaci_x00f3_n">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Etiquetas de imagen" ma:readOnly="false" ma:fieldId="{5cf76f15-5ced-4ddc-b409-7134ff3c332f}" ma:taxonomyMulti="true" ma:sspId="8a37e28e-12b5-4fa1-a817-aeba67de8d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bccedd-31a4-47a9-bd37-08137711703a"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65a897-220e-4d08-bac8-e09f367cb1a1"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e1dda1f-7324-4e5e-adb4-2dc297dd3f75}" ma:internalName="TaxCatchAll" ma:showField="CatchAllData" ma:web="6465a897-220e-4d08-bac8-e09f367cb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7"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C65AB8-F6B0-4E6F-A06C-DBA4DF14B448}">
  <ds:schemaRefs>
    <ds:schemaRef ds:uri="http://schemas.microsoft.com/sharepoint/v3/contenttype/forms"/>
  </ds:schemaRefs>
</ds:datastoreItem>
</file>

<file path=customXml/itemProps2.xml><?xml version="1.0" encoding="utf-8"?>
<ds:datastoreItem xmlns:ds="http://schemas.openxmlformats.org/officeDocument/2006/customXml" ds:itemID="{4AC2EA24-FEC8-4119-BB0D-E5C3B4D7F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6b5627-af5b-4836-be77-c9a326c5a0fc"/>
    <ds:schemaRef ds:uri="03bccedd-31a4-47a9-bd37-08137711703a"/>
    <ds:schemaRef ds:uri="6465a897-220e-4d08-bac8-e09f367cb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TotalTime>
  <Words>1934</Words>
  <Application>Microsoft Office PowerPoint</Application>
  <PresentationFormat>Panorámica</PresentationFormat>
  <Paragraphs>352</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Nariño</vt:lpstr>
      <vt:lpstr>Agenda</vt:lpstr>
      <vt:lpstr>Panorama del departamento</vt:lpstr>
      <vt:lpstr>Panorama del departamento </vt:lpstr>
      <vt:lpstr>Oportunidades de desarrollo</vt:lpstr>
      <vt:lpstr>Infraestructura y proyectos estratégicos</vt:lpstr>
      <vt:lpstr>Lucha contra la pobreza e inclusión social</vt:lpstr>
      <vt:lpstr>Reto 1. Alta incidencia en los niveles de pobreza</vt:lpstr>
      <vt:lpstr>Reto 2. Baja acumulación de capital humano e informalidad</vt:lpstr>
      <vt:lpstr>Reto 3. Sin acceso a fuente de agua mejorada e inadecuada eliminación de excretas </vt:lpstr>
      <vt:lpstr>Seguridad en las regiones como condición para la convivencia</vt:lpstr>
      <vt:lpstr>Reto 1. Municipio neurálgico: Tumaco</vt:lpstr>
      <vt:lpstr>Reto 2. Inseguridad urbana</vt:lpstr>
      <vt:lpstr>Reto 3. Casos críticos de violencia intrafamiliar</vt:lpstr>
      <vt:lpstr>Desarrollo de la empresa como medio para buscar la prosperidad y luchar contra el desempleo</vt:lpstr>
      <vt:lpstr>Reto 1. Bajo crecimiento de las microempresas </vt:lpstr>
      <vt:lpstr>Reto 2. Elevada informalidad y baja acumulación de capital humano </vt:lpstr>
      <vt:lpstr>Reto 2. Elevada informalidad y baja acumulación de capital humano </vt:lpstr>
      <vt:lpstr>Reto 3. Falencias en competitividad</vt:lpstr>
      <vt:lpstr>Eficiencia del Estado y lucha contra la corrupción</vt:lpstr>
      <vt:lpstr>Reto 1. Mejorar Índice de Desempeño Fiscal (IDF) en los municipios</vt:lpstr>
      <vt:lpstr>Reto 2. Retos de gestión en educación</vt:lpstr>
      <vt:lpstr>Conclusiones</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Oskar MC</dc:creator>
  <cp:lastModifiedBy>Valeria Trofimoff Lopez</cp:lastModifiedBy>
  <cp:revision>6</cp:revision>
  <dcterms:created xsi:type="dcterms:W3CDTF">2019-08-20T22:51:49Z</dcterms:created>
  <dcterms:modified xsi:type="dcterms:W3CDTF">2022-12-01T16:10:33Z</dcterms:modified>
</cp:coreProperties>
</file>